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7"/>
  </p:notesMasterIdLst>
  <p:handoutMasterIdLst>
    <p:handoutMasterId r:id="rId18"/>
  </p:handoutMasterIdLst>
  <p:sldIdLst>
    <p:sldId id="280" r:id="rId5"/>
    <p:sldId id="262" r:id="rId6"/>
    <p:sldId id="264" r:id="rId7"/>
    <p:sldId id="266" r:id="rId8"/>
    <p:sldId id="267" r:id="rId9"/>
    <p:sldId id="269" r:id="rId10"/>
    <p:sldId id="327" r:id="rId11"/>
    <p:sldId id="274" r:id="rId12"/>
    <p:sldId id="272" r:id="rId13"/>
    <p:sldId id="326" r:id="rId14"/>
    <p:sldId id="329" r:id="rId15"/>
    <p:sldId id="328" r:id="rId16"/>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5031" autoAdjust="0"/>
  </p:normalViewPr>
  <p:slideViewPr>
    <p:cSldViewPr>
      <p:cViewPr varScale="1">
        <p:scale>
          <a:sx n="73" d="100"/>
          <a:sy n="73" d="100"/>
        </p:scale>
        <p:origin x="1884" y="6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96D292DE-8B7A-4254-AA83-74C1F4DD4AF0}" type="datetimeFigureOut">
              <a:rPr lang="en-GB" smtClean="0"/>
              <a:t>24/09/2018</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4D85685B-6E10-4906-ADAA-C0B6AC31A001}" type="datetimeFigureOut">
              <a:rPr lang="en-GB" smtClean="0"/>
              <a:t>24/09/2018</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C222AF44-E44B-43C4-9D63-9AA242289F08}" type="slidenum">
              <a:rPr lang="en-GB" smtClean="0"/>
              <a:t>‹#›</a:t>
            </a:fld>
            <a:endParaRPr lang="en-GB"/>
          </a:p>
        </p:txBody>
      </p:sp>
    </p:spTree>
    <p:extLst>
      <p:ext uri="{BB962C8B-B14F-4D97-AF65-F5344CB8AC3E}">
        <p14:creationId xmlns:p14="http://schemas.microsoft.com/office/powerpoint/2010/main" val="27707577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22AF44-E44B-43C4-9D63-9AA242289F08}" type="slidenum">
              <a:rPr lang="en-GB" smtClean="0"/>
              <a:t>1</a:t>
            </a:fld>
            <a:endParaRPr lang="en-GB"/>
          </a:p>
        </p:txBody>
      </p:sp>
    </p:spTree>
    <p:extLst>
      <p:ext uri="{BB962C8B-B14F-4D97-AF65-F5344CB8AC3E}">
        <p14:creationId xmlns:p14="http://schemas.microsoft.com/office/powerpoint/2010/main" val="34491992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22AF44-E44B-43C4-9D63-9AA242289F08}" type="slidenum">
              <a:rPr lang="en-GB" smtClean="0"/>
              <a:t>2</a:t>
            </a:fld>
            <a:endParaRPr lang="en-GB"/>
          </a:p>
        </p:txBody>
      </p:sp>
    </p:spTree>
    <p:extLst>
      <p:ext uri="{BB962C8B-B14F-4D97-AF65-F5344CB8AC3E}">
        <p14:creationId xmlns:p14="http://schemas.microsoft.com/office/powerpoint/2010/main" val="14632069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Johari window is a psychological tool created by Joseph </a:t>
            </a:r>
            <a:r>
              <a:rPr lang="en-GB" dirty="0" err="1"/>
              <a:t>Luft</a:t>
            </a:r>
            <a:r>
              <a:rPr lang="en-GB" dirty="0"/>
              <a:t> and Harry </a:t>
            </a:r>
            <a:r>
              <a:rPr lang="en-GB" dirty="0" err="1"/>
              <a:t>Ingham</a:t>
            </a:r>
            <a:r>
              <a:rPr lang="en-GB" dirty="0"/>
              <a:t> in 1955. It’s a simple and useful tool for understanding and training:</a:t>
            </a:r>
          </a:p>
          <a:p>
            <a:r>
              <a:rPr lang="en-GB" dirty="0"/>
              <a:t>•self-awareness</a:t>
            </a:r>
          </a:p>
          <a:p>
            <a:r>
              <a:rPr lang="en-GB" dirty="0"/>
              <a:t>•personal development</a:t>
            </a:r>
          </a:p>
          <a:p>
            <a:r>
              <a:rPr lang="en-GB" dirty="0"/>
              <a:t>•improving communications</a:t>
            </a:r>
          </a:p>
          <a:p>
            <a:r>
              <a:rPr lang="en-GB" dirty="0"/>
              <a:t>•interpersonal relationships</a:t>
            </a:r>
          </a:p>
          <a:p>
            <a:r>
              <a:rPr lang="en-GB" dirty="0"/>
              <a:t>•group dynamics</a:t>
            </a:r>
          </a:p>
          <a:p>
            <a:r>
              <a:rPr lang="en-GB" dirty="0"/>
              <a:t>•team development; and</a:t>
            </a:r>
          </a:p>
          <a:p>
            <a:r>
              <a:rPr lang="en-GB" dirty="0"/>
              <a:t>•inter group relationships</a:t>
            </a:r>
          </a:p>
          <a:p>
            <a:endParaRPr lang="en-GB" dirty="0"/>
          </a:p>
          <a:p>
            <a:r>
              <a:rPr lang="en-GB" dirty="0"/>
              <a:t>It is one of the few tools out there that has an emphasis on “soft skills” such as behaviour, empathy, co-operation, inter group development and interpersonal development.  It’s a great model to use because of its simplicity and also because it can be applied in a variety of situations and environments.</a:t>
            </a:r>
          </a:p>
          <a:p>
            <a:r>
              <a:rPr lang="en-GB" dirty="0"/>
              <a:t>In this example we are going to talk about how the Johari window works with an individual within a team. In this instance there are two factors at work within the Johari window. The first factor is what you know about yourself. The second factor relates to what other people know about you.</a:t>
            </a:r>
          </a:p>
          <a:p>
            <a:endParaRPr lang="en-GB" dirty="0"/>
          </a:p>
          <a:p>
            <a:r>
              <a:rPr lang="en-GB" dirty="0"/>
              <a:t>The model works using four area quadrants. Anything you know about yourself and are willing to share is part of your open area.  Individuals can build trust between themselves by disclosing information to others and learning about others from the information they in turn disclose about themselves.</a:t>
            </a:r>
          </a:p>
          <a:p>
            <a:endParaRPr lang="en-GB" dirty="0"/>
          </a:p>
          <a:p>
            <a:r>
              <a:rPr lang="en-GB" dirty="0"/>
              <a:t>Any aspect that you do not know about yourself, but others within the group have become aware of, is in your blind area. With the help of feedback from others you can become aware of some of your positive and negative traits as perceived by others and overcome some of the personal issues that may be inhibiting your personal or group dynamics within the team.</a:t>
            </a:r>
          </a:p>
          <a:p>
            <a:endParaRPr lang="en-GB" dirty="0"/>
          </a:p>
          <a:p>
            <a:r>
              <a:rPr lang="en-GB" dirty="0"/>
              <a:t>There are also aspects about yourself that you are aware of but might not want others to know, this quadrant is known as your hidden area. This leaves just one area and is the area that is unknown to you or anyone else – the unknown area.</a:t>
            </a:r>
          </a:p>
          <a:p>
            <a:endParaRPr lang="en-GB" dirty="0"/>
          </a:p>
          <a:p>
            <a:r>
              <a:rPr lang="en-GB" dirty="0"/>
              <a:t>The balance between the four quadrants can change. You might want to tell someone an aspect of your life that you had previously kept hidden. For example, maybe you are not comfortable contributing ideas in large groups. This would increase your open area and decrease your hidden area.</a:t>
            </a:r>
          </a:p>
          <a:p>
            <a:endParaRPr lang="en-GB" dirty="0"/>
          </a:p>
          <a:p>
            <a:r>
              <a:rPr lang="en-GB" dirty="0"/>
              <a:t>It is also possible to increase your open area by asking for feedback from people. When feedback is given honestly to you it can reduce the size of your blind area. Maybe you interrupt people before they have finished making their point which can cause frustration. Alternatively people may always want to talk to you because you are a good listener. Sometimes you don’t realise these aspects of your character until it is pointed out.</a:t>
            </a:r>
          </a:p>
          <a:p>
            <a:endParaRPr lang="en-GB" dirty="0"/>
          </a:p>
          <a:p>
            <a:r>
              <a:rPr lang="en-GB" dirty="0"/>
              <a:t>By working with others it is possible for you to discover aspects that neither of you may never have appreciated before.</a:t>
            </a:r>
          </a:p>
          <a:p>
            <a:endParaRPr lang="en-GB" dirty="0"/>
          </a:p>
          <a:p>
            <a:r>
              <a:rPr lang="en-GB" dirty="0"/>
              <a:t>Some examples of unknown factors can be as follows:</a:t>
            </a:r>
          </a:p>
          <a:p>
            <a:r>
              <a:rPr lang="en-GB" dirty="0"/>
              <a:t>•an ability that is under-estimated or un-tried through lack of opportunity, encouragement, confidence or training</a:t>
            </a:r>
          </a:p>
          <a:p>
            <a:r>
              <a:rPr lang="en-GB" dirty="0"/>
              <a:t>•a natural ability or aptitude that a person doesn't realise they possess</a:t>
            </a:r>
          </a:p>
          <a:p>
            <a:r>
              <a:rPr lang="en-GB" dirty="0"/>
              <a:t>•a fear or aversion that a person does not know they have</a:t>
            </a:r>
          </a:p>
          <a:p>
            <a:r>
              <a:rPr lang="en-GB" dirty="0"/>
              <a:t>•an unknown illness</a:t>
            </a:r>
          </a:p>
          <a:p>
            <a:r>
              <a:rPr lang="en-GB" dirty="0"/>
              <a:t>•repressed or subconscious feeling</a:t>
            </a:r>
          </a:p>
          <a:p>
            <a:r>
              <a:rPr lang="en-GB" dirty="0"/>
              <a:t>•conditioned behaviour or attitudes from childhood</a:t>
            </a:r>
          </a:p>
          <a:p>
            <a:r>
              <a:rPr lang="en-GB" dirty="0"/>
              <a:t>Step one:</a:t>
            </a:r>
          </a:p>
          <a:p>
            <a:endParaRPr lang="en-GB" dirty="0"/>
          </a:p>
          <a:p>
            <a:r>
              <a:rPr lang="en-GB" dirty="0"/>
              <a:t>The place to start in the Johari window is in the open area. Make some notes about yourself.  Complete the Self Awareness Diagnostic. What are your strengths and your weaknesses? What are you comfortable with and willing to share with others? Try and be honest and clear about what you know about yourself already.  </a:t>
            </a:r>
          </a:p>
          <a:p>
            <a:endParaRPr lang="en-GB" dirty="0"/>
          </a:p>
          <a:p>
            <a:r>
              <a:rPr lang="en-GB" dirty="0"/>
              <a:t>Step two:</a:t>
            </a:r>
          </a:p>
          <a:p>
            <a:endParaRPr lang="en-GB" dirty="0"/>
          </a:p>
          <a:p>
            <a:r>
              <a:rPr lang="en-GB" dirty="0"/>
              <a:t>Involve other people and ask for feedback about yourself. Be prepared to seriously consider it. That doesn’t mean that you have to do everything that’s suggested, but you should at least listen and think about it. Then give the person who provided the feedback some acknowledgement or thanks for making the effort.  Depending on how confident you are you might prefer to do this as either a group exercise or on a one to one basis. Remember that giving effective feedback is a skill and some people may be better at it than others. When receiving feedback, be respectful, listen and reflect on what has been said. It may be on receiving feedback you may want to explore it further that can lead to discovery about yourself.</a:t>
            </a:r>
          </a:p>
          <a:p>
            <a:endParaRPr lang="en-GB" dirty="0"/>
          </a:p>
          <a:p>
            <a:r>
              <a:rPr lang="en-GB" dirty="0"/>
              <a:t>The Johari window as a tool does have its drawbacks:</a:t>
            </a:r>
          </a:p>
          <a:p>
            <a:r>
              <a:rPr lang="en-GB" dirty="0"/>
              <a:t>•Some things are perhaps better not communicated with others.</a:t>
            </a:r>
          </a:p>
          <a:p>
            <a:r>
              <a:rPr lang="en-GB" dirty="0"/>
              <a:t>•People may pass on the information they received further than you desire or use it in a negative way.</a:t>
            </a:r>
          </a:p>
          <a:p>
            <a:r>
              <a:rPr lang="en-GB" dirty="0"/>
              <a:t>•Some people or cultures have a very open and accepting approach to feedback and some do not. People can take personal feedback offensively so it’s important when facilitating to exercise caution and start gradually. </a:t>
            </a:r>
          </a:p>
          <a:p>
            <a:endParaRPr lang="en-GB" dirty="0"/>
          </a:p>
          <a:p>
            <a:r>
              <a:rPr lang="en-GB" dirty="0"/>
              <a:t>There are many ways to use the Johari model in learning and development. It very much depends on what you want to achieve in your training or development activities? What are your intended outputs and how will you measure that they have been achieved? How can the Johari Window theory and principles are used to assist this.</a:t>
            </a:r>
          </a:p>
          <a:p>
            <a:endParaRPr lang="en-GB" dirty="0"/>
          </a:p>
          <a:p>
            <a:r>
              <a:rPr lang="en-GB" dirty="0"/>
              <a:t>Johari is a very elegant and potent model, and as with other powerful ideas, simply helping people to understand is the most effective way to optimise the value to people.  When people really understand it in their own terms, it empowers them to use the thinking in their own way, and to incorporate the underlying principles into their future thinking and behaviour.</a:t>
            </a:r>
          </a:p>
          <a:p>
            <a:endParaRPr lang="en-GB" dirty="0"/>
          </a:p>
          <a:p>
            <a:r>
              <a:rPr lang="en-GB" dirty="0"/>
              <a:t>The Self Awareness Diagnostic is a great accompaniment to the Johari window model. It helps people to explore the qualities that make them who they are. The simple online questionnaire provides instant feedback to the participant that they can positively use in understanding their personal strengths and weaknesses, what belongs in their open space. It can also objectively help the participant to start to process some of those attributes that reside in their blind spot and can encourage discussion amongst the group without being confrontational or causing contention.</a:t>
            </a:r>
          </a:p>
          <a:p>
            <a:endParaRPr lang="en-GB" dirty="0"/>
          </a:p>
          <a:p>
            <a:r>
              <a:rPr lang="en-GB" dirty="0"/>
              <a:t>What is unique about the Self Awareness Diagnostic is it explores not only an individual’s ‘soft skills’ and working style preferences but also how participants like to learn; their learning styles.  In an education or business environment this can be a great enabler for a teacher or trainer to ensure all the members of the group are motivated and able to achieve their full potential.</a:t>
            </a:r>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C222AF44-E44B-43C4-9D63-9AA242289F08}" type="slidenum">
              <a:rPr lang="en-GB" smtClean="0"/>
              <a:t>3</a:t>
            </a:fld>
            <a:endParaRPr lang="en-GB"/>
          </a:p>
        </p:txBody>
      </p:sp>
    </p:spTree>
    <p:extLst>
      <p:ext uri="{BB962C8B-B14F-4D97-AF65-F5344CB8AC3E}">
        <p14:creationId xmlns:p14="http://schemas.microsoft.com/office/powerpoint/2010/main" val="42277965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22AF44-E44B-43C4-9D63-9AA242289F08}" type="slidenum">
              <a:rPr lang="en-GB" smtClean="0"/>
              <a:t>4</a:t>
            </a:fld>
            <a:endParaRPr lang="en-GB"/>
          </a:p>
        </p:txBody>
      </p:sp>
    </p:spTree>
    <p:extLst>
      <p:ext uri="{BB962C8B-B14F-4D97-AF65-F5344CB8AC3E}">
        <p14:creationId xmlns:p14="http://schemas.microsoft.com/office/powerpoint/2010/main" val="26000298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Kolb's Learning Cycle is a well-known theory which argues we learn from our experiences of life, even on an everyday basis. It also treats reflection as an integral part of such learning. According to Kolb (1984), the process of learning follows a pattern or cycle consisting of four stages, one of which involves what Kolb refers to as 'reflective observation‘</a:t>
            </a:r>
          </a:p>
          <a:p>
            <a:r>
              <a:rPr lang="en-GB" dirty="0"/>
              <a:t>Stage 1: Experience</a:t>
            </a:r>
            <a:br>
              <a:rPr lang="en-GB" dirty="0"/>
            </a:br>
            <a:r>
              <a:rPr lang="en-GB" dirty="0"/>
              <a:t>(Kolb's "Concrete experiences")Life is full of experiences we can learn from. Whether at home or at work or out and about, there are countless opportunities for us to 'kick-start' the learning cycle. </a:t>
            </a:r>
          </a:p>
          <a:p>
            <a:r>
              <a:rPr lang="en-GB" dirty="0"/>
              <a:t>Stage 2: Reflect</a:t>
            </a:r>
            <a:br>
              <a:rPr lang="en-GB" dirty="0"/>
            </a:br>
            <a:r>
              <a:rPr lang="en-GB" dirty="0"/>
              <a:t>(Kolb's "Reflective observation")Reflection involves thinking about what we have done and experienced. Some people are naturally good at this. Others train themselves to be more deliberate about reviewing their experiences and recording them. </a:t>
            </a:r>
          </a:p>
          <a:p>
            <a:r>
              <a:rPr lang="en-GB" dirty="0"/>
              <a:t>Stage 3: Conceptualise</a:t>
            </a:r>
            <a:br>
              <a:rPr lang="en-GB" dirty="0"/>
            </a:br>
            <a:r>
              <a:rPr lang="en-GB" dirty="0"/>
              <a:t>(Kolb's "Abstract conceptualization")When we pass from thinking about our experiences to interpreting them we enter into the realm of what Kolb termed 'conceptualization'. To conceptualize is to generate a hypothesis about the meaning of our experiences. </a:t>
            </a:r>
          </a:p>
          <a:p>
            <a:r>
              <a:rPr lang="en-GB" dirty="0"/>
              <a:t>Stage 4: Plan</a:t>
            </a:r>
            <a:br>
              <a:rPr lang="en-GB" dirty="0"/>
            </a:br>
            <a:r>
              <a:rPr lang="en-GB" dirty="0"/>
              <a:t>(Kolb's "Active experimentation")In the active experimentation stage of the learning cycle we effectively 'test' the hypotheses we have adopted. Our new experiences will either support or challenge these hypotheses. </a:t>
            </a:r>
          </a:p>
          <a:p>
            <a:r>
              <a:rPr lang="en-GB" dirty="0"/>
              <a:t>To learn from our experiences it is not sufficient just to have them. This will only take us into stage 1 of the cycle. Rather, any experience has the potential to yield learning, but only if we pass through all Kolb's stages by reflecting on our experiences, interpreting them and testing our interpretations. </a:t>
            </a:r>
          </a:p>
          <a:p>
            <a:r>
              <a:rPr lang="en-GB" dirty="0"/>
              <a:t>Summing up, learning from our experiences involves the key element of reflection. Obviously, most people don't theorize about their learning in this way, but in their learning follow Kolb's cycle without knowing it. </a:t>
            </a:r>
          </a:p>
          <a:p>
            <a:endParaRPr lang="en-GB" dirty="0"/>
          </a:p>
        </p:txBody>
      </p:sp>
      <p:sp>
        <p:nvSpPr>
          <p:cNvPr id="4" name="Slide Number Placeholder 3"/>
          <p:cNvSpPr>
            <a:spLocks noGrp="1"/>
          </p:cNvSpPr>
          <p:nvPr>
            <p:ph type="sldNum" sz="quarter" idx="10"/>
          </p:nvPr>
        </p:nvSpPr>
        <p:spPr/>
        <p:txBody>
          <a:bodyPr/>
          <a:lstStyle/>
          <a:p>
            <a:fld id="{C222AF44-E44B-43C4-9D63-9AA242289F08}" type="slidenum">
              <a:rPr lang="en-GB" smtClean="0"/>
              <a:t>5</a:t>
            </a:fld>
            <a:endParaRPr lang="en-GB"/>
          </a:p>
        </p:txBody>
      </p:sp>
    </p:spTree>
    <p:extLst>
      <p:ext uri="{BB962C8B-B14F-4D97-AF65-F5344CB8AC3E}">
        <p14:creationId xmlns:p14="http://schemas.microsoft.com/office/powerpoint/2010/main" val="34871454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Unconscious incompetence – The individual neither understands nor knows how to do something, nor recognizes the deficit, nor has a desire to address it. In short, you don’t know what you don’t know.</a:t>
            </a:r>
          </a:p>
          <a:p>
            <a:endParaRPr lang="en-GB" dirty="0"/>
          </a:p>
          <a:p>
            <a:r>
              <a:rPr lang="en-GB" dirty="0"/>
              <a:t> 2. Conscious incompetence – Though the individual does not understand or know how to do something, he or she does recognize the deficit, without yet addressing it. This is the stage where you know what you don’t know.</a:t>
            </a:r>
          </a:p>
          <a:p>
            <a:r>
              <a:rPr lang="en-GB" dirty="0"/>
              <a:t>3. Conscious competence – The individual understands or knows how to do something. However, demonstrating the skill or knowledge requires a great deal of consciousness or concentration. You know how to do it, but you have to think your way through it.</a:t>
            </a:r>
          </a:p>
          <a:p>
            <a:endParaRPr lang="en-GB" dirty="0"/>
          </a:p>
          <a:p>
            <a:r>
              <a:rPr lang="en-GB" dirty="0"/>
              <a:t>4. Unconscious competence – The individual has had so much practice with a skill that it becomes “second nature” and can be performed easily (often without concentrating too deeply). This is the stage where you can do it without thinking.  You just know what to do.</a:t>
            </a:r>
          </a:p>
          <a:p>
            <a:endParaRPr lang="en-GB" dirty="0"/>
          </a:p>
        </p:txBody>
      </p:sp>
      <p:sp>
        <p:nvSpPr>
          <p:cNvPr id="4" name="Slide Number Placeholder 3"/>
          <p:cNvSpPr>
            <a:spLocks noGrp="1"/>
          </p:cNvSpPr>
          <p:nvPr>
            <p:ph type="sldNum" sz="quarter" idx="10"/>
          </p:nvPr>
        </p:nvSpPr>
        <p:spPr/>
        <p:txBody>
          <a:bodyPr/>
          <a:lstStyle/>
          <a:p>
            <a:fld id="{C222AF44-E44B-43C4-9D63-9AA242289F08}" type="slidenum">
              <a:rPr lang="en-GB" smtClean="0"/>
              <a:t>6</a:t>
            </a:fld>
            <a:endParaRPr lang="en-GB"/>
          </a:p>
        </p:txBody>
      </p:sp>
    </p:spTree>
    <p:extLst>
      <p:ext uri="{BB962C8B-B14F-4D97-AF65-F5344CB8AC3E}">
        <p14:creationId xmlns:p14="http://schemas.microsoft.com/office/powerpoint/2010/main" val="34297820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22AF44-E44B-43C4-9D63-9AA242289F08}" type="slidenum">
              <a:rPr lang="en-GB" smtClean="0"/>
              <a:t>8</a:t>
            </a:fld>
            <a:endParaRPr lang="en-GB"/>
          </a:p>
        </p:txBody>
      </p:sp>
    </p:spTree>
    <p:extLst>
      <p:ext uri="{BB962C8B-B14F-4D97-AF65-F5344CB8AC3E}">
        <p14:creationId xmlns:p14="http://schemas.microsoft.com/office/powerpoint/2010/main" val="24458047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22AF44-E44B-43C4-9D63-9AA242289F08}" type="slidenum">
              <a:rPr lang="en-GB" smtClean="0"/>
              <a:t>9</a:t>
            </a:fld>
            <a:endParaRPr lang="en-GB"/>
          </a:p>
        </p:txBody>
      </p:sp>
    </p:spTree>
    <p:extLst>
      <p:ext uri="{BB962C8B-B14F-4D97-AF65-F5344CB8AC3E}">
        <p14:creationId xmlns:p14="http://schemas.microsoft.com/office/powerpoint/2010/main" val="9316457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22AF44-E44B-43C4-9D63-9AA242289F08}" type="slidenum">
              <a:rPr lang="en-GB" smtClean="0"/>
              <a:t>10</a:t>
            </a:fld>
            <a:endParaRPr lang="en-GB"/>
          </a:p>
        </p:txBody>
      </p:sp>
    </p:spTree>
    <p:extLst>
      <p:ext uri="{BB962C8B-B14F-4D97-AF65-F5344CB8AC3E}">
        <p14:creationId xmlns:p14="http://schemas.microsoft.com/office/powerpoint/2010/main" val="5280707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102240" y="2386744"/>
            <a:ext cx="6939520" cy="1645920"/>
          </a:xfrm>
          <a:solidFill>
            <a:srgbClr val="FFFFFF"/>
          </a:solidFill>
          <a:ln w="38100">
            <a:solidFill>
              <a:srgbClr val="404040"/>
            </a:solidFill>
          </a:ln>
        </p:spPr>
        <p:txBody>
          <a:bodyPr lIns="274320" rIns="274320" anchor="ctr" anchorCtr="1">
            <a:normAutofit/>
          </a:bodyPr>
          <a:lstStyle>
            <a:lvl1pPr algn="ctr">
              <a:defRPr sz="35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021396" y="4352544"/>
            <a:ext cx="5101209" cy="1239894"/>
          </a:xfrm>
          <a:noFill/>
        </p:spPr>
        <p:txBody>
          <a:bodyPr>
            <a:normAutofit/>
          </a:bodyPr>
          <a:lstStyle>
            <a:lvl1pPr marL="0" indent="0" algn="ctr">
              <a:buNone/>
              <a:defRPr sz="1900">
                <a:solidFill>
                  <a:schemeClr val="tx1">
                    <a:lumMod val="75000"/>
                    <a:lumOff val="25000"/>
                  </a:schemeClr>
                </a:solidFill>
              </a:defRPr>
            </a:lvl1pPr>
            <a:lvl2pPr marL="457200" indent="0" algn="ctr">
              <a:buNone/>
              <a:defRPr sz="19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9C64F3F4-CE19-49F8-9EF4-FF4EE52031C2}" type="datetimeFigureOut">
              <a:rPr lang="en-GB" smtClean="0"/>
              <a:t>24/09/2018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93139659"/>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C64F3F4-CE19-49F8-9EF4-FF4EE52031C2}" type="datetimeFigureOut">
              <a:rPr lang="en-GB" smtClean="0"/>
              <a:t>24/09/2018</a:t>
            </a:fld>
            <a:endParaRPr lang="en-GB"/>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920229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106424" y="2386744"/>
            <a:ext cx="6940296" cy="1645920"/>
          </a:xfrm>
          <a:solidFill>
            <a:srgbClr val="FFFFFF"/>
          </a:solidFill>
          <a:ln w="38100">
            <a:solidFill>
              <a:srgbClr val="404040"/>
            </a:solidFill>
          </a:ln>
        </p:spPr>
        <p:txBody>
          <a:bodyPr lIns="274320" rIns="274320" anchor="ctr" anchorCtr="1">
            <a:normAutofit/>
          </a:bodyPr>
          <a:lstStyle>
            <a:lvl1pPr>
              <a:defRPr sz="35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021396" y="4352465"/>
            <a:ext cx="5101209" cy="1265082"/>
          </a:xfrm>
        </p:spPr>
        <p:txBody>
          <a:bodyPr anchor="t" anchorCtr="1">
            <a:normAutofit/>
          </a:bodyPr>
          <a:lstStyle>
            <a:lvl1pPr marL="0" indent="0">
              <a:buNone/>
              <a:defRPr sz="1900">
                <a:solidFill>
                  <a:schemeClr val="tx1"/>
                </a:solidFill>
              </a:defRPr>
            </a:lvl1pPr>
            <a:lvl2pPr marL="457200" indent="0">
              <a:buNone/>
              <a:defRPr sz="19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7" name="Date Placeholder 6"/>
          <p:cNvSpPr>
            <a:spLocks noGrp="1"/>
          </p:cNvSpPr>
          <p:nvPr>
            <p:ph type="dt" sz="half" idx="10"/>
          </p:nvPr>
        </p:nvSpPr>
        <p:spPr/>
        <p:txBody>
          <a:bodyPr/>
          <a:lstStyle/>
          <a:p>
            <a:fld id="{9C64F3F4-CE19-49F8-9EF4-FF4EE52031C2}" type="datetimeFigureOut">
              <a:rPr lang="en-GB" smtClean="0"/>
              <a:t>24/09/2018</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01873863"/>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2239" y="2638044"/>
            <a:ext cx="3288023"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53737" y="2638044"/>
            <a:ext cx="3290516"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9C64F3F4-CE19-49F8-9EF4-FF4EE52031C2}" type="datetimeFigureOut">
              <a:rPr lang="en-GB" smtClean="0"/>
              <a:t>24/09/2018</a:t>
            </a:fld>
            <a:endParaRPr lang="en-GB"/>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5586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02239" y="2313434"/>
            <a:ext cx="3288024"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2239" y="3143250"/>
            <a:ext cx="3288024"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4753737" y="3143250"/>
            <a:ext cx="3290516"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4753737" y="2313434"/>
            <a:ext cx="3290516"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9C64F3F4-CE19-49F8-9EF4-FF4EE52031C2}" type="datetimeFigureOut">
              <a:rPr lang="en-GB" smtClean="0"/>
              <a:pPr/>
              <a:t>24/09/2018</a:t>
            </a:fld>
            <a:endParaRPr lang="en-GB"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21918572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C64F3F4-CE19-49F8-9EF4-FF4EE52031C2}" type="datetimeFigureOut">
              <a:rPr lang="en-GB" smtClean="0"/>
              <a:t>24/09/2018</a:t>
            </a:fld>
            <a:endParaRPr lang="en-GB"/>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550995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24/09/2018</a:t>
            </a:fld>
            <a:endParaRPr lang="en-GB"/>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565181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457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640703" y="2243829"/>
            <a:ext cx="3290594" cy="1141497"/>
          </a:xfrm>
          <a:solidFill>
            <a:srgbClr val="FFFFFF"/>
          </a:solidFill>
          <a:ln>
            <a:solidFill>
              <a:srgbClr val="404040"/>
            </a:solidFill>
          </a:ln>
        </p:spPr>
        <p:txBody>
          <a:bodyPr anchor="ctr" anchorCtr="1">
            <a:normAutofit/>
          </a:bodyPr>
          <a:lstStyle>
            <a:lvl1pPr>
              <a:defRPr sz="21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5052060" y="804672"/>
            <a:ext cx="361188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2965" y="3549918"/>
            <a:ext cx="284607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9" name="Date Placeholder 8"/>
          <p:cNvSpPr>
            <a:spLocks noGrp="1"/>
          </p:cNvSpPr>
          <p:nvPr>
            <p:ph type="dt" sz="half" idx="10"/>
          </p:nvPr>
        </p:nvSpPr>
        <p:spPr/>
        <p:txBody>
          <a:bodyPr/>
          <a:lstStyle/>
          <a:p>
            <a:fld id="{9C64F3F4-CE19-49F8-9EF4-FF4EE52031C2}" type="datetimeFigureOut">
              <a:rPr lang="en-GB" smtClean="0"/>
              <a:t>24/09/2018</a:t>
            </a:fld>
            <a:endParaRPr lang="en-GB"/>
          </a:p>
        </p:txBody>
      </p:sp>
      <p:sp>
        <p:nvSpPr>
          <p:cNvPr id="10" name="Footer Placeholder 9"/>
          <p:cNvSpPr>
            <a:spLocks noGrp="1"/>
          </p:cNvSpPr>
          <p:nvPr>
            <p:ph type="ftr" sz="quarter" idx="11"/>
          </p:nvPr>
        </p:nvSpPr>
        <p:spPr>
          <a:xfrm>
            <a:off x="640703" y="6236208"/>
            <a:ext cx="3806398" cy="320040"/>
          </a:xfrm>
        </p:spPr>
        <p:txBody>
          <a:bodyPr>
            <a:normAutofit/>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644890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1" y="0"/>
            <a:ext cx="4571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640080" y="2243828"/>
            <a:ext cx="3291840" cy="1143000"/>
          </a:xfrm>
          <a:solidFill>
            <a:srgbClr val="FFFFFF"/>
          </a:solidFill>
          <a:ln>
            <a:solidFill>
              <a:srgbClr val="262626"/>
            </a:solidFill>
          </a:ln>
        </p:spPr>
        <p:txBody>
          <a:bodyPr anchor="ctr" anchorCtr="1">
            <a:noAutofit/>
          </a:bodyPr>
          <a:lstStyle>
            <a:lvl1pPr>
              <a:defRPr sz="21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572000" y="-42172"/>
            <a:ext cx="4576573"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2965" y="3549919"/>
            <a:ext cx="284607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9C64F3F4-CE19-49F8-9EF4-FF4EE52031C2}" type="datetimeFigureOut">
              <a:rPr lang="en-GB" smtClean="0"/>
              <a:t>24/09/2018</a:t>
            </a:fld>
            <a:endParaRPr lang="en-GB"/>
          </a:p>
        </p:txBody>
      </p:sp>
      <p:sp>
        <p:nvSpPr>
          <p:cNvPr id="9" name="Footer Placeholder 8"/>
          <p:cNvSpPr>
            <a:spLocks noGrp="1"/>
          </p:cNvSpPr>
          <p:nvPr>
            <p:ph type="ftr" sz="quarter" idx="11"/>
          </p:nvPr>
        </p:nvSpPr>
        <p:spPr>
          <a:xfrm>
            <a:off x="640080" y="6236208"/>
            <a:ext cx="3803904" cy="320040"/>
          </a:xfrm>
        </p:spPr>
        <p:txBody>
          <a:bodyPr>
            <a:normAutofit/>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243531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24/09/2018</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697653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89834" y="937260"/>
            <a:ext cx="1053966"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606046" y="937260"/>
            <a:ext cx="4716174" cy="498348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24/09/2018</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261187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1606045" y="964692"/>
            <a:ext cx="5937755"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606045" y="2638045"/>
            <a:ext cx="5937755"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5978943" y="6238816"/>
            <a:ext cx="2065310" cy="323968"/>
          </a:xfrm>
          <a:prstGeom prst="rect">
            <a:avLst/>
          </a:prstGeom>
        </p:spPr>
        <p:txBody>
          <a:bodyPr vert="horz" lIns="91440" tIns="45720" rIns="91440" bIns="45720" rtlCol="0" anchor="ctr"/>
          <a:lstStyle>
            <a:lvl1pPr algn="r">
              <a:defRPr sz="1000">
                <a:solidFill>
                  <a:schemeClr val="tx1">
                    <a:alpha val="70000"/>
                  </a:schemeClr>
                </a:solidFill>
              </a:defRPr>
            </a:lvl1pPr>
          </a:lstStyle>
          <a:p>
            <a:fld id="{9C64F3F4-CE19-49F8-9EF4-FF4EE52031C2}" type="datetimeFigureOut">
              <a:rPr lang="en-GB" smtClean="0"/>
              <a:pPr/>
              <a:t>24/09/2018</a:t>
            </a:fld>
            <a:endParaRPr lang="en-GB" dirty="0"/>
          </a:p>
        </p:txBody>
      </p:sp>
      <p:sp>
        <p:nvSpPr>
          <p:cNvPr id="5" name="Footer Placeholder 4"/>
          <p:cNvSpPr>
            <a:spLocks noGrp="1"/>
          </p:cNvSpPr>
          <p:nvPr>
            <p:ph type="ftr" sz="quarter" idx="3"/>
          </p:nvPr>
        </p:nvSpPr>
        <p:spPr>
          <a:xfrm>
            <a:off x="1102239" y="6236208"/>
            <a:ext cx="4556664" cy="320040"/>
          </a:xfrm>
          <a:prstGeom prst="rect">
            <a:avLst/>
          </a:prstGeom>
        </p:spPr>
        <p:txBody>
          <a:bodyPr vert="horz" lIns="91440" tIns="45720" rIns="91440" bIns="45720" rtlCol="0" anchor="ctr"/>
          <a:lstStyle>
            <a:lvl1pPr algn="l">
              <a:defRPr sz="100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8240112" y="6217920"/>
            <a:ext cx="365760" cy="365760"/>
          </a:xfrm>
          <a:prstGeom prst="ellipse">
            <a:avLst/>
          </a:prstGeom>
          <a:solidFill>
            <a:srgbClr val="1D1D1D">
              <a:alpha val="69804"/>
            </a:srgbClr>
          </a:solidFill>
        </p:spPr>
        <p:txBody>
          <a:bodyPr vert="horz" lIns="18288" tIns="45720" rIns="18288" bIns="45720" rtlCol="0" anchor="ctr">
            <a:noAutofit/>
          </a:bodyPr>
          <a:lstStyle>
            <a:lvl1pPr algn="ctr">
              <a:defRPr sz="1100" spc="0" baseline="0">
                <a:solidFill>
                  <a:srgbClr val="FFFFFF"/>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140270097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lnSpc>
          <a:spcPct val="90000"/>
        </a:lnSpc>
        <a:spcBef>
          <a:spcPct val="0"/>
        </a:spcBef>
        <a:buNone/>
        <a:defRPr sz="26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44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59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28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altLang="en-US" b="1" dirty="0">
                <a:effectLst>
                  <a:outerShdw blurRad="38100" dist="38100" dir="2700000" algn="tl">
                    <a:srgbClr val="000000">
                      <a:alpha val="43137"/>
                    </a:srgbClr>
                  </a:outerShdw>
                </a:effectLst>
              </a:rPr>
              <a:t>Professional career development</a:t>
            </a:r>
            <a:endParaRPr lang="en-GB" dirty="0"/>
          </a:p>
        </p:txBody>
      </p:sp>
      <p:sp>
        <p:nvSpPr>
          <p:cNvPr id="3" name="Subtitle 2"/>
          <p:cNvSpPr>
            <a:spLocks noGrp="1"/>
          </p:cNvSpPr>
          <p:nvPr>
            <p:ph type="subTitle" idx="1"/>
          </p:nvPr>
        </p:nvSpPr>
        <p:spPr/>
        <p:txBody>
          <a:bodyPr/>
          <a:lstStyle/>
          <a:p>
            <a:r>
              <a:rPr lang="en-GB" dirty="0"/>
              <a:t>Personal Development Planning</a:t>
            </a:r>
          </a:p>
          <a:p>
            <a:endParaRPr lang="en-GB" dirty="0"/>
          </a:p>
        </p:txBody>
      </p:sp>
    </p:spTree>
    <p:extLst>
      <p:ext uri="{BB962C8B-B14F-4D97-AF65-F5344CB8AC3E}">
        <p14:creationId xmlns:p14="http://schemas.microsoft.com/office/powerpoint/2010/main" val="13664711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686B-5BC2-4516-AC74-9A2A4EC8CD35}"/>
              </a:ext>
            </a:extLst>
          </p:cNvPr>
          <p:cNvSpPr>
            <a:spLocks noGrp="1"/>
          </p:cNvSpPr>
          <p:nvPr>
            <p:ph type="title"/>
          </p:nvPr>
        </p:nvSpPr>
        <p:spPr>
          <a:xfrm>
            <a:off x="1908902" y="2348880"/>
            <a:ext cx="5937755" cy="1672220"/>
          </a:xfrm>
        </p:spPr>
        <p:txBody>
          <a:bodyPr>
            <a:normAutofit fontScale="90000"/>
          </a:bodyPr>
          <a:lstStyle/>
          <a:p>
            <a:r>
              <a:rPr lang="en-US" sz="3200" dirty="0"/>
              <a:t>Identifying the gap between your current skills and your desired skill level:</a:t>
            </a:r>
            <a:endParaRPr lang="en-GB" sz="3200" dirty="0"/>
          </a:p>
        </p:txBody>
      </p:sp>
      <p:pic>
        <p:nvPicPr>
          <p:cNvPr id="4" name="Picture 3">
            <a:extLst>
              <a:ext uri="{FF2B5EF4-FFF2-40B4-BE49-F238E27FC236}">
                <a16:creationId xmlns:a16="http://schemas.microsoft.com/office/drawing/2014/main" id="{6DD39F95-D355-48DA-A846-85E1C976B17D}"/>
              </a:ext>
            </a:extLst>
          </p:cNvPr>
          <p:cNvPicPr/>
          <p:nvPr/>
        </p:nvPicPr>
        <p:blipFill rotWithShape="1">
          <a:blip r:embed="rId3" cstate="print">
            <a:extLst>
              <a:ext uri="{28A0092B-C50C-407E-A947-70E740481C1C}">
                <a14:useLocalDpi xmlns:a14="http://schemas.microsoft.com/office/drawing/2010/main" val="0"/>
              </a:ext>
            </a:extLst>
          </a:blip>
          <a:srcRect t="10844" r="5113" b="36145"/>
          <a:stretch/>
        </p:blipFill>
        <p:spPr bwMode="auto">
          <a:xfrm>
            <a:off x="1619672" y="4221088"/>
            <a:ext cx="6516216" cy="1983308"/>
          </a:xfrm>
          <a:prstGeom prst="rect">
            <a:avLst/>
          </a:prstGeom>
          <a:ln>
            <a:solidFill>
              <a:schemeClr val="accent1"/>
            </a:solidFill>
          </a:ln>
          <a:extLst>
            <a:ext uri="{53640926-AAD7-44D8-BBD7-CCE9431645EC}">
              <a14:shadowObscured xmlns:a14="http://schemas.microsoft.com/office/drawing/2010/main"/>
            </a:ext>
          </a:extLst>
        </p:spPr>
      </p:pic>
      <p:pic>
        <p:nvPicPr>
          <p:cNvPr id="3" name="Picture 2"/>
          <p:cNvPicPr>
            <a:picLocks noChangeAspect="1"/>
          </p:cNvPicPr>
          <p:nvPr/>
        </p:nvPicPr>
        <p:blipFill>
          <a:blip r:embed="rId4"/>
          <a:stretch>
            <a:fillRect/>
          </a:stretch>
        </p:blipFill>
        <p:spPr>
          <a:xfrm>
            <a:off x="2429507" y="764704"/>
            <a:ext cx="4896544" cy="1219306"/>
          </a:xfrm>
          <a:prstGeom prst="rect">
            <a:avLst/>
          </a:prstGeom>
        </p:spPr>
      </p:pic>
    </p:spTree>
    <p:extLst>
      <p:ext uri="{BB962C8B-B14F-4D97-AF65-F5344CB8AC3E}">
        <p14:creationId xmlns:p14="http://schemas.microsoft.com/office/powerpoint/2010/main" val="26045560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5A6E1-D210-47F7-886D-C54937820A3B}"/>
              </a:ext>
            </a:extLst>
          </p:cNvPr>
          <p:cNvSpPr>
            <a:spLocks noGrp="1"/>
          </p:cNvSpPr>
          <p:nvPr>
            <p:ph type="title"/>
          </p:nvPr>
        </p:nvSpPr>
        <p:spPr/>
        <p:txBody>
          <a:bodyPr>
            <a:normAutofit/>
          </a:bodyPr>
          <a:lstStyle/>
          <a:p>
            <a:r>
              <a:rPr lang="en-US" dirty="0"/>
              <a:t>The Johari Window (</a:t>
            </a:r>
            <a:r>
              <a:rPr lang="en-US" dirty="0" err="1"/>
              <a:t>Luft</a:t>
            </a:r>
            <a:r>
              <a:rPr lang="en-US" dirty="0"/>
              <a:t> and Ingham, 1955)</a:t>
            </a:r>
            <a:endParaRPr lang="en-GB" dirty="0"/>
          </a:p>
        </p:txBody>
      </p:sp>
      <p:pic>
        <p:nvPicPr>
          <p:cNvPr id="4" name="Picture 3">
            <a:extLst>
              <a:ext uri="{FF2B5EF4-FFF2-40B4-BE49-F238E27FC236}">
                <a16:creationId xmlns:a16="http://schemas.microsoft.com/office/drawing/2014/main" id="{C7F759EE-3EDD-4A18-8F23-CE65DA23A14F}"/>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2051720" y="2852936"/>
            <a:ext cx="5425914" cy="3679650"/>
          </a:xfrm>
          <a:prstGeom prst="rect">
            <a:avLst/>
          </a:prstGeom>
          <a:ln>
            <a:solidFill>
              <a:schemeClr val="accent1"/>
            </a:solidFill>
          </a:ln>
        </p:spPr>
      </p:pic>
    </p:spTree>
    <p:extLst>
      <p:ext uri="{BB962C8B-B14F-4D97-AF65-F5344CB8AC3E}">
        <p14:creationId xmlns:p14="http://schemas.microsoft.com/office/powerpoint/2010/main" val="22888050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B7293-9E82-4D14-94F8-F874B2E1EACC}"/>
              </a:ext>
            </a:extLst>
          </p:cNvPr>
          <p:cNvSpPr>
            <a:spLocks noGrp="1"/>
          </p:cNvSpPr>
          <p:nvPr>
            <p:ph type="title"/>
          </p:nvPr>
        </p:nvSpPr>
        <p:spPr/>
        <p:txBody>
          <a:bodyPr>
            <a:normAutofit/>
          </a:bodyPr>
          <a:lstStyle/>
          <a:p>
            <a:r>
              <a:rPr lang="en-US" dirty="0"/>
              <a:t>Steps in the Development of Personal Skills (Cont.)</a:t>
            </a:r>
            <a:endParaRPr lang="en-GB" dirty="0"/>
          </a:p>
        </p:txBody>
      </p:sp>
      <p:sp>
        <p:nvSpPr>
          <p:cNvPr id="4" name="Content Placeholder 3">
            <a:extLst>
              <a:ext uri="{FF2B5EF4-FFF2-40B4-BE49-F238E27FC236}">
                <a16:creationId xmlns:a16="http://schemas.microsoft.com/office/drawing/2014/main" id="{ACD5F5F9-E072-4FB1-966C-8CDFAB1CBE87}"/>
              </a:ext>
            </a:extLst>
          </p:cNvPr>
          <p:cNvSpPr>
            <a:spLocks noGrp="1"/>
          </p:cNvSpPr>
          <p:nvPr>
            <p:ph idx="1"/>
          </p:nvPr>
        </p:nvSpPr>
        <p:spPr>
          <a:xfrm>
            <a:off x="467544" y="2780928"/>
            <a:ext cx="7867830" cy="3570106"/>
          </a:xfrm>
        </p:spPr>
        <p:txBody>
          <a:bodyPr>
            <a:normAutofit/>
          </a:bodyPr>
          <a:lstStyle/>
          <a:p>
            <a:r>
              <a:rPr lang="en-US" sz="3200" dirty="0"/>
              <a:t>STEP 1: Decide what you need to develop</a:t>
            </a:r>
          </a:p>
          <a:p>
            <a:pPr lvl="1"/>
            <a:r>
              <a:rPr lang="en-US" dirty="0"/>
              <a:t>Subjective Information</a:t>
            </a:r>
          </a:p>
          <a:p>
            <a:pPr lvl="1"/>
            <a:r>
              <a:rPr lang="en-US" dirty="0"/>
              <a:t>Johari Window</a:t>
            </a:r>
          </a:p>
          <a:p>
            <a:pPr lvl="1"/>
            <a:r>
              <a:rPr lang="en-US" dirty="0"/>
              <a:t>Gathering Objective Information </a:t>
            </a:r>
          </a:p>
          <a:p>
            <a:endParaRPr lang="en-US" sz="1050" dirty="0"/>
          </a:p>
          <a:p>
            <a:r>
              <a:rPr lang="en-US" sz="3200" dirty="0"/>
              <a:t>STEP 2: Decide how to develop these skills</a:t>
            </a:r>
          </a:p>
          <a:p>
            <a:endParaRPr lang="en-US" sz="1050" dirty="0"/>
          </a:p>
          <a:p>
            <a:r>
              <a:rPr lang="en-US" dirty="0"/>
              <a:t>Model 1: The Kolb Learning Cycle</a:t>
            </a:r>
          </a:p>
        </p:txBody>
      </p:sp>
    </p:spTree>
    <p:extLst>
      <p:ext uri="{BB962C8B-B14F-4D97-AF65-F5344CB8AC3E}">
        <p14:creationId xmlns:p14="http://schemas.microsoft.com/office/powerpoint/2010/main" val="20821949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821533-D61F-4CF0-9398-72B99EC7E577}"/>
              </a:ext>
            </a:extLst>
          </p:cNvPr>
          <p:cNvSpPr>
            <a:spLocks noGrp="1"/>
          </p:cNvSpPr>
          <p:nvPr>
            <p:ph type="title"/>
          </p:nvPr>
        </p:nvSpPr>
        <p:spPr/>
        <p:txBody>
          <a:bodyPr>
            <a:normAutofit fontScale="90000"/>
          </a:bodyPr>
          <a:lstStyle/>
          <a:p>
            <a:r>
              <a:rPr lang="en-US" dirty="0"/>
              <a:t>The Kolb Learning Cycle </a:t>
            </a:r>
            <a:r>
              <a:rPr lang="en-US" sz="3600" dirty="0"/>
              <a:t>(Kolb, 1984)</a:t>
            </a:r>
            <a:endParaRPr lang="en-GB" dirty="0"/>
          </a:p>
        </p:txBody>
      </p:sp>
      <p:pic>
        <p:nvPicPr>
          <p:cNvPr id="4" name="Picture 3">
            <a:extLst>
              <a:ext uri="{FF2B5EF4-FFF2-40B4-BE49-F238E27FC236}">
                <a16:creationId xmlns:a16="http://schemas.microsoft.com/office/drawing/2014/main" id="{4BC00ADB-8F2F-4EB0-A4E4-33B95A1AC1D3}"/>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539552" y="2780928"/>
            <a:ext cx="5143048" cy="3610520"/>
          </a:xfrm>
          <a:prstGeom prst="rect">
            <a:avLst/>
          </a:prstGeom>
          <a:ln>
            <a:solidFill>
              <a:schemeClr val="tx1"/>
            </a:solidFill>
          </a:ln>
        </p:spPr>
      </p:pic>
      <p:sp>
        <p:nvSpPr>
          <p:cNvPr id="5" name="Rectangle 4">
            <a:extLst>
              <a:ext uri="{FF2B5EF4-FFF2-40B4-BE49-F238E27FC236}">
                <a16:creationId xmlns:a16="http://schemas.microsoft.com/office/drawing/2014/main" id="{8D4C64AA-393A-47D2-B622-25D0E32E43B5}"/>
              </a:ext>
            </a:extLst>
          </p:cNvPr>
          <p:cNvSpPr/>
          <p:nvPr/>
        </p:nvSpPr>
        <p:spPr>
          <a:xfrm>
            <a:off x="5682600" y="3140968"/>
            <a:ext cx="3458818" cy="2769989"/>
          </a:xfrm>
          <a:prstGeom prst="rect">
            <a:avLst/>
          </a:prstGeom>
        </p:spPr>
        <p:txBody>
          <a:bodyPr wrap="square">
            <a:spAutoFit/>
          </a:bodyPr>
          <a:lstStyle/>
          <a:p>
            <a:pPr marL="914400" lvl="1" indent="-457200">
              <a:spcBef>
                <a:spcPts val="1200"/>
              </a:spcBef>
              <a:buFont typeface="Arial" panose="020B0604020202020204" pitchFamily="34" charset="0"/>
              <a:buChar char="•"/>
            </a:pPr>
            <a:r>
              <a:rPr lang="en-US" sz="3600" dirty="0"/>
              <a:t>Experience</a:t>
            </a:r>
          </a:p>
          <a:p>
            <a:pPr marL="914400" lvl="1" indent="-457200">
              <a:spcBef>
                <a:spcPts val="1200"/>
              </a:spcBef>
              <a:buFont typeface="Arial" panose="020B0604020202020204" pitchFamily="34" charset="0"/>
              <a:buChar char="•"/>
            </a:pPr>
            <a:r>
              <a:rPr lang="en-US" sz="3600" dirty="0"/>
              <a:t>Reflection</a:t>
            </a:r>
          </a:p>
          <a:p>
            <a:pPr marL="914400" lvl="1" indent="-457200">
              <a:spcBef>
                <a:spcPts val="1200"/>
              </a:spcBef>
              <a:buFont typeface="Arial" panose="020B0604020202020204" pitchFamily="34" charset="0"/>
              <a:buChar char="•"/>
            </a:pPr>
            <a:r>
              <a:rPr lang="en-US" sz="3600" dirty="0"/>
              <a:t>Theorising</a:t>
            </a:r>
          </a:p>
          <a:p>
            <a:pPr marL="914400" lvl="1" indent="-457200">
              <a:spcBef>
                <a:spcPts val="1200"/>
              </a:spcBef>
              <a:buFont typeface="Arial" panose="020B0604020202020204" pitchFamily="34" charset="0"/>
              <a:buChar char="•"/>
            </a:pPr>
            <a:r>
              <a:rPr lang="en-US" sz="3600" dirty="0"/>
              <a:t>Planning</a:t>
            </a:r>
          </a:p>
        </p:txBody>
      </p:sp>
    </p:spTree>
    <p:extLst>
      <p:ext uri="{BB962C8B-B14F-4D97-AF65-F5344CB8AC3E}">
        <p14:creationId xmlns:p14="http://schemas.microsoft.com/office/powerpoint/2010/main" val="3980586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ACF367-91EF-41A0-BA72-39A1B82E279C}"/>
              </a:ext>
            </a:extLst>
          </p:cNvPr>
          <p:cNvSpPr>
            <a:spLocks noGrp="1"/>
          </p:cNvSpPr>
          <p:nvPr>
            <p:ph type="title"/>
          </p:nvPr>
        </p:nvSpPr>
        <p:spPr>
          <a:xfrm>
            <a:off x="397362" y="69803"/>
            <a:ext cx="8229600" cy="1143000"/>
          </a:xfrm>
        </p:spPr>
        <p:txBody>
          <a:bodyPr/>
          <a:lstStyle/>
          <a:p>
            <a:r>
              <a:rPr lang="en-GB" dirty="0"/>
              <a:t>Conscious Competence Matrix</a:t>
            </a:r>
          </a:p>
        </p:txBody>
      </p:sp>
      <p:grpSp>
        <p:nvGrpSpPr>
          <p:cNvPr id="4" name="Group 3">
            <a:extLst>
              <a:ext uri="{FF2B5EF4-FFF2-40B4-BE49-F238E27FC236}">
                <a16:creationId xmlns:a16="http://schemas.microsoft.com/office/drawing/2014/main" id="{297C2F2C-E01D-4B90-A849-48EB39AA700A}"/>
              </a:ext>
            </a:extLst>
          </p:cNvPr>
          <p:cNvGrpSpPr/>
          <p:nvPr/>
        </p:nvGrpSpPr>
        <p:grpSpPr>
          <a:xfrm>
            <a:off x="975257" y="1319289"/>
            <a:ext cx="7260753" cy="4333276"/>
            <a:chOff x="1703388" y="1147803"/>
            <a:chExt cx="6125986" cy="3889376"/>
          </a:xfrm>
        </p:grpSpPr>
        <p:grpSp>
          <p:nvGrpSpPr>
            <p:cNvPr id="5" name="Group 4">
              <a:extLst>
                <a:ext uri="{FF2B5EF4-FFF2-40B4-BE49-F238E27FC236}">
                  <a16:creationId xmlns:a16="http://schemas.microsoft.com/office/drawing/2014/main" id="{1302A4F8-750D-4DDA-A8D3-26D11461B257}"/>
                </a:ext>
              </a:extLst>
            </p:cNvPr>
            <p:cNvGrpSpPr/>
            <p:nvPr/>
          </p:nvGrpSpPr>
          <p:grpSpPr>
            <a:xfrm>
              <a:off x="1703388" y="1147803"/>
              <a:ext cx="6125986" cy="3889376"/>
              <a:chOff x="2962276" y="1123950"/>
              <a:chExt cx="6125986" cy="3889376"/>
            </a:xfrm>
          </p:grpSpPr>
          <p:sp>
            <p:nvSpPr>
              <p:cNvPr id="9" name="Rectangle 5">
                <a:extLst>
                  <a:ext uri="{FF2B5EF4-FFF2-40B4-BE49-F238E27FC236}">
                    <a16:creationId xmlns:a16="http://schemas.microsoft.com/office/drawing/2014/main" id="{7575F669-6081-43E0-92CC-942C21885C44}"/>
                  </a:ext>
                </a:extLst>
              </p:cNvPr>
              <p:cNvSpPr>
                <a:spLocks noChangeArrowheads="1"/>
              </p:cNvSpPr>
              <p:nvPr/>
            </p:nvSpPr>
            <p:spPr bwMode="auto">
              <a:xfrm>
                <a:off x="2962276" y="1123950"/>
                <a:ext cx="6119812" cy="3889375"/>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chemeClr val="bg1"/>
                  </a:solidFill>
                </a:endParaRPr>
              </a:p>
            </p:txBody>
          </p:sp>
          <p:sp>
            <p:nvSpPr>
              <p:cNvPr id="10" name="Line 6">
                <a:extLst>
                  <a:ext uri="{FF2B5EF4-FFF2-40B4-BE49-F238E27FC236}">
                    <a16:creationId xmlns:a16="http://schemas.microsoft.com/office/drawing/2014/main" id="{7BAB76FE-83A9-47FC-861D-8E69741612BF}"/>
                  </a:ext>
                </a:extLst>
              </p:cNvPr>
              <p:cNvSpPr>
                <a:spLocks noChangeShapeType="1"/>
              </p:cNvSpPr>
              <p:nvPr/>
            </p:nvSpPr>
            <p:spPr bwMode="auto">
              <a:xfrm>
                <a:off x="2968450" y="3068638"/>
                <a:ext cx="6119812"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bg1"/>
                  </a:solidFill>
                </a:endParaRPr>
              </a:p>
            </p:txBody>
          </p:sp>
          <p:sp>
            <p:nvSpPr>
              <p:cNvPr id="11" name="Line 8">
                <a:extLst>
                  <a:ext uri="{FF2B5EF4-FFF2-40B4-BE49-F238E27FC236}">
                    <a16:creationId xmlns:a16="http://schemas.microsoft.com/office/drawing/2014/main" id="{8071BAAB-CF41-4AE0-AB67-E21520CD8667}"/>
                  </a:ext>
                </a:extLst>
              </p:cNvPr>
              <p:cNvSpPr>
                <a:spLocks noChangeShapeType="1"/>
              </p:cNvSpPr>
              <p:nvPr/>
            </p:nvSpPr>
            <p:spPr bwMode="auto">
              <a:xfrm>
                <a:off x="6096000" y="1125539"/>
                <a:ext cx="0" cy="3887787"/>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bg1"/>
                  </a:solidFill>
                </a:endParaRPr>
              </a:p>
            </p:txBody>
          </p:sp>
          <p:sp>
            <p:nvSpPr>
              <p:cNvPr id="12" name="Rectangle 10">
                <a:extLst>
                  <a:ext uri="{FF2B5EF4-FFF2-40B4-BE49-F238E27FC236}">
                    <a16:creationId xmlns:a16="http://schemas.microsoft.com/office/drawing/2014/main" id="{7224CFE8-8B3B-49C7-9024-474B9A57D58D}"/>
                  </a:ext>
                </a:extLst>
              </p:cNvPr>
              <p:cNvSpPr>
                <a:spLocks noChangeArrowheads="1"/>
              </p:cNvSpPr>
              <p:nvPr/>
            </p:nvSpPr>
            <p:spPr bwMode="auto">
              <a:xfrm>
                <a:off x="6567863" y="3490914"/>
                <a:ext cx="2213367" cy="7914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r>
                  <a:rPr lang="en-GB" sz="2800" b="1" dirty="0">
                    <a:solidFill>
                      <a:schemeClr val="bg1"/>
                    </a:solidFill>
                  </a:rPr>
                  <a:t>Unconscious Incompetence</a:t>
                </a:r>
              </a:p>
            </p:txBody>
          </p:sp>
          <p:sp>
            <p:nvSpPr>
              <p:cNvPr id="13" name="Rectangle 11">
                <a:extLst>
                  <a:ext uri="{FF2B5EF4-FFF2-40B4-BE49-F238E27FC236}">
                    <a16:creationId xmlns:a16="http://schemas.microsoft.com/office/drawing/2014/main" id="{B8C15228-55C7-4F7C-A095-D58217BE1071}"/>
                  </a:ext>
                </a:extLst>
              </p:cNvPr>
              <p:cNvSpPr>
                <a:spLocks noChangeArrowheads="1"/>
              </p:cNvSpPr>
              <p:nvPr/>
            </p:nvSpPr>
            <p:spPr bwMode="auto">
              <a:xfrm>
                <a:off x="6573836" y="1777541"/>
                <a:ext cx="2207394" cy="7914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r>
                  <a:rPr lang="en-GB" sz="2800" b="1" dirty="0">
                    <a:solidFill>
                      <a:schemeClr val="bg1"/>
                    </a:solidFill>
                  </a:rPr>
                  <a:t>Conscious Incompetence</a:t>
                </a:r>
              </a:p>
            </p:txBody>
          </p:sp>
          <p:sp>
            <p:nvSpPr>
              <p:cNvPr id="14" name="Rectangle 12">
                <a:extLst>
                  <a:ext uri="{FF2B5EF4-FFF2-40B4-BE49-F238E27FC236}">
                    <a16:creationId xmlns:a16="http://schemas.microsoft.com/office/drawing/2014/main" id="{DA45B76E-1F9A-40E5-83AE-9980B89A2ED4}"/>
                  </a:ext>
                </a:extLst>
              </p:cNvPr>
              <p:cNvSpPr>
                <a:spLocks noChangeArrowheads="1"/>
              </p:cNvSpPr>
              <p:nvPr/>
            </p:nvSpPr>
            <p:spPr bwMode="auto">
              <a:xfrm>
                <a:off x="3287713" y="1700213"/>
                <a:ext cx="2546350" cy="946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sz="2800" b="1" dirty="0">
                    <a:solidFill>
                      <a:schemeClr val="bg1"/>
                    </a:solidFill>
                  </a:rPr>
                  <a:t>Conscious Competence</a:t>
                </a:r>
              </a:p>
            </p:txBody>
          </p:sp>
          <p:sp>
            <p:nvSpPr>
              <p:cNvPr id="15" name="Rectangle 14">
                <a:extLst>
                  <a:ext uri="{FF2B5EF4-FFF2-40B4-BE49-F238E27FC236}">
                    <a16:creationId xmlns:a16="http://schemas.microsoft.com/office/drawing/2014/main" id="{E8B993EE-67B0-4A22-B865-D7FCB348CD60}"/>
                  </a:ext>
                </a:extLst>
              </p:cNvPr>
              <p:cNvSpPr>
                <a:spLocks noChangeArrowheads="1"/>
              </p:cNvSpPr>
              <p:nvPr/>
            </p:nvSpPr>
            <p:spPr bwMode="auto">
              <a:xfrm>
                <a:off x="3359150" y="3500438"/>
                <a:ext cx="2535238" cy="946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sz="2800" b="1" dirty="0">
                    <a:solidFill>
                      <a:schemeClr val="bg1"/>
                    </a:solidFill>
                  </a:rPr>
                  <a:t>Unconscious Competence</a:t>
                </a:r>
              </a:p>
            </p:txBody>
          </p:sp>
        </p:grpSp>
        <p:sp>
          <p:nvSpPr>
            <p:cNvPr id="6" name="Down Arrow 3">
              <a:extLst>
                <a:ext uri="{FF2B5EF4-FFF2-40B4-BE49-F238E27FC236}">
                  <a16:creationId xmlns:a16="http://schemas.microsoft.com/office/drawing/2014/main" id="{DACF3FA4-8FC7-44AD-A7F4-45B5BC6D748F}"/>
                </a:ext>
              </a:extLst>
            </p:cNvPr>
            <p:cNvSpPr/>
            <p:nvPr/>
          </p:nvSpPr>
          <p:spPr>
            <a:xfrm rot="10800000">
              <a:off x="6169097" y="2690690"/>
              <a:ext cx="322117" cy="693627"/>
            </a:xfrm>
            <a:prstGeom prst="downArrow">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Down Arrow 13">
              <a:extLst>
                <a:ext uri="{FF2B5EF4-FFF2-40B4-BE49-F238E27FC236}">
                  <a16:creationId xmlns:a16="http://schemas.microsoft.com/office/drawing/2014/main" id="{1BD895D5-CC73-43EF-BD82-F05F2DAC16FF}"/>
                </a:ext>
              </a:extLst>
            </p:cNvPr>
            <p:cNvSpPr/>
            <p:nvPr/>
          </p:nvSpPr>
          <p:spPr>
            <a:xfrm rot="5400000">
              <a:off x="4458621" y="1763810"/>
              <a:ext cx="322117" cy="866662"/>
            </a:xfrm>
            <a:prstGeom prst="downArrow">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Down Arrow 14">
              <a:extLst>
                <a:ext uri="{FF2B5EF4-FFF2-40B4-BE49-F238E27FC236}">
                  <a16:creationId xmlns:a16="http://schemas.microsoft.com/office/drawing/2014/main" id="{064B6FFE-9122-4489-AD06-CBAA45B21185}"/>
                </a:ext>
              </a:extLst>
            </p:cNvPr>
            <p:cNvSpPr/>
            <p:nvPr/>
          </p:nvSpPr>
          <p:spPr>
            <a:xfrm>
              <a:off x="2787075" y="2690690"/>
              <a:ext cx="322117" cy="693627"/>
            </a:xfrm>
            <a:prstGeom prst="downArrow">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Rectangle 2"/>
          <p:cNvSpPr/>
          <p:nvPr/>
        </p:nvSpPr>
        <p:spPr>
          <a:xfrm>
            <a:off x="107504" y="5759052"/>
            <a:ext cx="9036496" cy="923330"/>
          </a:xfrm>
          <a:prstGeom prst="rect">
            <a:avLst/>
          </a:prstGeom>
        </p:spPr>
        <p:txBody>
          <a:bodyPr wrap="square">
            <a:spAutoFit/>
          </a:bodyPr>
          <a:lstStyle/>
          <a:p>
            <a:pPr algn="ctr"/>
            <a:r>
              <a:rPr lang="en-GB" dirty="0"/>
              <a:t>Martin M. </a:t>
            </a:r>
            <a:r>
              <a:rPr lang="en-GB" dirty="0" err="1"/>
              <a:t>Broadwell</a:t>
            </a:r>
            <a:r>
              <a:rPr lang="en-GB" dirty="0"/>
              <a:t> first articulated the model in his "four stages of teaching" in February 1969. Later described as "Four Stages for Learning Any New Skill", the theory was developed at Gordon Training International by its employee Noel Burch in the 1970s</a:t>
            </a:r>
          </a:p>
        </p:txBody>
      </p:sp>
    </p:spTree>
    <p:extLst>
      <p:ext uri="{BB962C8B-B14F-4D97-AF65-F5344CB8AC3E}">
        <p14:creationId xmlns:p14="http://schemas.microsoft.com/office/powerpoint/2010/main" val="5927587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Personnel Development Plan</a:t>
            </a:r>
          </a:p>
        </p:txBody>
      </p:sp>
      <p:sp>
        <p:nvSpPr>
          <p:cNvPr id="3" name="Content Placeholder 2"/>
          <p:cNvSpPr>
            <a:spLocks noGrp="1"/>
          </p:cNvSpPr>
          <p:nvPr>
            <p:ph idx="1"/>
          </p:nvPr>
        </p:nvSpPr>
        <p:spPr/>
        <p:txBody>
          <a:bodyPr/>
          <a:lstStyle/>
          <a:p>
            <a:r>
              <a:rPr lang="en-GB" dirty="0"/>
              <a:t>PDP is an active process of reflection</a:t>
            </a:r>
          </a:p>
          <a:p>
            <a:r>
              <a:rPr lang="en-GB" dirty="0"/>
              <a:t>It gives space to evaluate own skills/ strengths/ weaknesses</a:t>
            </a:r>
          </a:p>
          <a:p>
            <a:r>
              <a:rPr lang="en-GB" dirty="0"/>
              <a:t>Structures thinking</a:t>
            </a:r>
          </a:p>
          <a:p>
            <a:r>
              <a:rPr lang="en-GB" dirty="0"/>
              <a:t>Generate information to make decisions and take actions</a:t>
            </a:r>
          </a:p>
          <a:p>
            <a:r>
              <a:rPr lang="en-GB" dirty="0"/>
              <a:t>Plan for future</a:t>
            </a:r>
          </a:p>
          <a:p>
            <a:r>
              <a:rPr lang="en-GB" dirty="0"/>
              <a:t>Provides clear focus</a:t>
            </a:r>
          </a:p>
          <a:p>
            <a:r>
              <a:rPr lang="en-GB" dirty="0"/>
              <a:t>Helps to produce reflective, strategic, analytical and creative thinking to strengthen performance</a:t>
            </a:r>
          </a:p>
        </p:txBody>
      </p:sp>
    </p:spTree>
    <p:extLst>
      <p:ext uri="{BB962C8B-B14F-4D97-AF65-F5344CB8AC3E}">
        <p14:creationId xmlns:p14="http://schemas.microsoft.com/office/powerpoint/2010/main" val="42071337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1FFF62-00B0-4907-ACBA-0A4390062C89}"/>
              </a:ext>
            </a:extLst>
          </p:cNvPr>
          <p:cNvSpPr>
            <a:spLocks noGrp="1"/>
          </p:cNvSpPr>
          <p:nvPr>
            <p:ph type="title"/>
          </p:nvPr>
        </p:nvSpPr>
        <p:spPr/>
        <p:txBody>
          <a:bodyPr>
            <a:normAutofit fontScale="90000"/>
          </a:bodyPr>
          <a:lstStyle/>
          <a:p>
            <a:r>
              <a:rPr lang="en-GB" dirty="0"/>
              <a:t>Personal Development Plan Example  (Bath University) </a:t>
            </a:r>
            <a:r>
              <a:rPr lang="en-GB" sz="1800" dirty="0"/>
              <a:t>(</a:t>
            </a:r>
            <a:r>
              <a:rPr lang="en-GB" sz="2000" dirty="0"/>
              <a:t>Morgan, P. 2017)</a:t>
            </a:r>
          </a:p>
        </p:txBody>
      </p:sp>
      <p:graphicFrame>
        <p:nvGraphicFramePr>
          <p:cNvPr id="4" name="Table 3">
            <a:extLst>
              <a:ext uri="{FF2B5EF4-FFF2-40B4-BE49-F238E27FC236}">
                <a16:creationId xmlns:a16="http://schemas.microsoft.com/office/drawing/2014/main" id="{3A94AE74-805D-4026-BC94-E92B59E84F82}"/>
              </a:ext>
            </a:extLst>
          </p:cNvPr>
          <p:cNvGraphicFramePr>
            <a:graphicFrameLocks noGrp="1"/>
          </p:cNvGraphicFramePr>
          <p:nvPr>
            <p:extLst>
              <p:ext uri="{D42A27DB-BD31-4B8C-83A1-F6EECF244321}">
                <p14:modId xmlns:p14="http://schemas.microsoft.com/office/powerpoint/2010/main" val="3018541656"/>
              </p:ext>
            </p:extLst>
          </p:nvPr>
        </p:nvGraphicFramePr>
        <p:xfrm>
          <a:off x="318692" y="2492896"/>
          <a:ext cx="8512460" cy="3888432"/>
        </p:xfrm>
        <a:graphic>
          <a:graphicData uri="http://schemas.openxmlformats.org/drawingml/2006/table">
            <a:tbl>
              <a:tblPr/>
              <a:tblGrid>
                <a:gridCol w="1927350">
                  <a:extLst>
                    <a:ext uri="{9D8B030D-6E8A-4147-A177-3AD203B41FA5}">
                      <a16:colId xmlns:a16="http://schemas.microsoft.com/office/drawing/2014/main" val="20000"/>
                    </a:ext>
                  </a:extLst>
                </a:gridCol>
                <a:gridCol w="2087962">
                  <a:extLst>
                    <a:ext uri="{9D8B030D-6E8A-4147-A177-3AD203B41FA5}">
                      <a16:colId xmlns:a16="http://schemas.microsoft.com/office/drawing/2014/main" val="20001"/>
                    </a:ext>
                  </a:extLst>
                </a:gridCol>
                <a:gridCol w="2087962">
                  <a:extLst>
                    <a:ext uri="{9D8B030D-6E8A-4147-A177-3AD203B41FA5}">
                      <a16:colId xmlns:a16="http://schemas.microsoft.com/office/drawing/2014/main" val="20002"/>
                    </a:ext>
                  </a:extLst>
                </a:gridCol>
                <a:gridCol w="2409186">
                  <a:extLst>
                    <a:ext uri="{9D8B030D-6E8A-4147-A177-3AD203B41FA5}">
                      <a16:colId xmlns:a16="http://schemas.microsoft.com/office/drawing/2014/main" val="20003"/>
                    </a:ext>
                  </a:extLst>
                </a:gridCol>
              </a:tblGrid>
              <a:tr h="553607">
                <a:tc>
                  <a:txBody>
                    <a:bodyPr/>
                    <a:lstStyle/>
                    <a:p>
                      <a:pPr marL="0" marR="0">
                        <a:spcBef>
                          <a:spcPts val="600"/>
                        </a:spcBef>
                        <a:spcAft>
                          <a:spcPts val="600"/>
                        </a:spcAft>
                      </a:pPr>
                      <a:r>
                        <a:rPr lang="en-GB" sz="1000" b="1" dirty="0">
                          <a:effectLst/>
                          <a:latin typeface="Arial"/>
                          <a:ea typeface="Times New Roman"/>
                        </a:rPr>
                        <a:t>Objectives</a:t>
                      </a:r>
                      <a:br>
                        <a:rPr lang="en-GB" sz="800" b="1" dirty="0">
                          <a:effectLst/>
                          <a:latin typeface="Arial"/>
                          <a:ea typeface="Times New Roman"/>
                        </a:rPr>
                      </a:br>
                      <a:r>
                        <a:rPr lang="en-GB" sz="800" dirty="0">
                          <a:effectLst/>
                          <a:latin typeface="Arial"/>
                          <a:ea typeface="Times New Roman"/>
                        </a:rPr>
                        <a:t>What do I want to be able to do</a:t>
                      </a:r>
                      <a:br>
                        <a:rPr lang="en-GB" sz="800" dirty="0">
                          <a:effectLst/>
                          <a:latin typeface="Arial"/>
                          <a:ea typeface="Times New Roman"/>
                        </a:rPr>
                      </a:br>
                      <a:r>
                        <a:rPr lang="en-GB" sz="800" dirty="0">
                          <a:effectLst/>
                          <a:latin typeface="Arial"/>
                          <a:ea typeface="Times New Roman"/>
                        </a:rPr>
                        <a:t>or do better?</a:t>
                      </a:r>
                      <a:endParaRPr lang="en-GB" sz="800" dirty="0">
                        <a:effectLst/>
                        <a:latin typeface="Times New Roman"/>
                        <a:ea typeface="Times New Roman"/>
                      </a:endParaRPr>
                    </a:p>
                  </a:txBody>
                  <a:tcPr marL="58228" marR="58228" marT="0" marB="0">
                    <a:lnL w="190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600"/>
                        </a:spcBef>
                        <a:spcAft>
                          <a:spcPts val="600"/>
                        </a:spcAft>
                      </a:pPr>
                      <a:r>
                        <a:rPr lang="en-GB" sz="1000" b="1">
                          <a:effectLst/>
                          <a:latin typeface="Arial"/>
                          <a:ea typeface="Times New Roman"/>
                        </a:rPr>
                        <a:t>Success criteria</a:t>
                      </a:r>
                      <a:br>
                        <a:rPr lang="en-GB" sz="1000" b="1">
                          <a:effectLst/>
                          <a:latin typeface="Arial"/>
                          <a:ea typeface="Times New Roman"/>
                        </a:rPr>
                      </a:br>
                      <a:r>
                        <a:rPr lang="en-GB" sz="800">
                          <a:effectLst/>
                          <a:latin typeface="Arial"/>
                          <a:ea typeface="Times New Roman"/>
                        </a:rPr>
                        <a:t>How will I recognise success?</a:t>
                      </a:r>
                      <a:br>
                        <a:rPr lang="en-GB" sz="800">
                          <a:effectLst/>
                          <a:latin typeface="Arial"/>
                          <a:ea typeface="Times New Roman"/>
                        </a:rPr>
                      </a:br>
                      <a:r>
                        <a:rPr lang="en-GB" sz="800">
                          <a:effectLst/>
                          <a:latin typeface="Arial"/>
                          <a:ea typeface="Times New Roman"/>
                        </a:rPr>
                        <a:t>How will I review and measure my improvement?</a:t>
                      </a:r>
                      <a:endParaRPr lang="en-GB" sz="800">
                        <a:effectLst/>
                        <a:latin typeface="Times New Roman"/>
                        <a:ea typeface="Times New Roman"/>
                      </a:endParaRPr>
                    </a:p>
                  </a:txBody>
                  <a:tcPr marL="58228" marR="582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600"/>
                        </a:spcBef>
                        <a:spcAft>
                          <a:spcPts val="600"/>
                        </a:spcAft>
                      </a:pPr>
                      <a:r>
                        <a:rPr lang="en-GB" sz="1000" b="1">
                          <a:effectLst/>
                          <a:latin typeface="Arial"/>
                          <a:ea typeface="Times New Roman"/>
                        </a:rPr>
                        <a:t>Actions</a:t>
                      </a:r>
                      <a:br>
                        <a:rPr lang="en-GB" sz="900" b="1">
                          <a:effectLst/>
                          <a:latin typeface="Arial"/>
                          <a:ea typeface="Times New Roman"/>
                        </a:rPr>
                      </a:br>
                      <a:r>
                        <a:rPr lang="en-GB" sz="800">
                          <a:effectLst/>
                          <a:latin typeface="Arial"/>
                          <a:ea typeface="Times New Roman"/>
                        </a:rPr>
                        <a:t>What methods will I use to achieve my learning objectives?</a:t>
                      </a:r>
                      <a:br>
                        <a:rPr lang="en-GB" sz="800">
                          <a:effectLst/>
                          <a:latin typeface="Arial"/>
                          <a:ea typeface="Times New Roman"/>
                        </a:rPr>
                      </a:br>
                      <a:endParaRPr lang="en-GB" sz="800">
                        <a:effectLst/>
                        <a:latin typeface="Times New Roman"/>
                        <a:ea typeface="Times New Roman"/>
                      </a:endParaRPr>
                    </a:p>
                  </a:txBody>
                  <a:tcPr marL="58228" marR="582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600"/>
                        </a:spcBef>
                        <a:spcAft>
                          <a:spcPts val="600"/>
                        </a:spcAft>
                      </a:pPr>
                      <a:r>
                        <a:rPr lang="en-GB" sz="1000" b="1">
                          <a:effectLst/>
                          <a:latin typeface="Arial"/>
                          <a:ea typeface="Times New Roman"/>
                        </a:rPr>
                        <a:t>Implementation</a:t>
                      </a:r>
                      <a:br>
                        <a:rPr lang="en-GB" sz="1000" b="1">
                          <a:effectLst/>
                          <a:latin typeface="Arial"/>
                          <a:ea typeface="Times New Roman"/>
                        </a:rPr>
                      </a:br>
                      <a:r>
                        <a:rPr lang="en-GB" sz="800">
                          <a:effectLst/>
                          <a:latin typeface="Arial"/>
                          <a:ea typeface="Times New Roman"/>
                        </a:rPr>
                        <a:t>How will I practise and apply what I learn?</a:t>
                      </a:r>
                      <a:endParaRPr lang="en-GB" sz="800">
                        <a:effectLst/>
                        <a:latin typeface="Times New Roman"/>
                        <a:ea typeface="Times New Roman"/>
                      </a:endParaRPr>
                    </a:p>
                  </a:txBody>
                  <a:tcPr marL="58228" marR="58228" marT="0" marB="0">
                    <a:lnL w="1270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1225845">
                <a:tc>
                  <a:txBody>
                    <a:bodyPr/>
                    <a:lstStyle/>
                    <a:p>
                      <a:pPr marL="0" marR="0">
                        <a:spcBef>
                          <a:spcPts val="0"/>
                        </a:spcBef>
                        <a:spcAft>
                          <a:spcPts val="0"/>
                        </a:spcAft>
                      </a:pPr>
                      <a:r>
                        <a:rPr lang="en-GB" sz="900" b="1" dirty="0">
                          <a:solidFill>
                            <a:srgbClr val="336699"/>
                          </a:solidFill>
                          <a:effectLst/>
                          <a:latin typeface="Arial"/>
                          <a:ea typeface="Times New Roman"/>
                        </a:rPr>
                        <a:t>To keep abreast of developments in the HE environment</a:t>
                      </a:r>
                      <a:endParaRPr lang="en-GB" sz="800" dirty="0">
                        <a:effectLst/>
                        <a:latin typeface="Times New Roman"/>
                        <a:ea typeface="Times New Roman"/>
                      </a:endParaRPr>
                    </a:p>
                    <a:p>
                      <a:pPr marL="0" marR="0">
                        <a:spcBef>
                          <a:spcPts val="0"/>
                        </a:spcBef>
                        <a:spcAft>
                          <a:spcPts val="0"/>
                        </a:spcAft>
                      </a:pPr>
                      <a:r>
                        <a:rPr lang="en-GB" sz="800" dirty="0">
                          <a:solidFill>
                            <a:srgbClr val="336699"/>
                          </a:solidFill>
                          <a:effectLst/>
                          <a:latin typeface="Arial"/>
                          <a:ea typeface="Times New Roman"/>
                        </a:rPr>
                        <a:t> </a:t>
                      </a:r>
                      <a:endParaRPr lang="en-GB" sz="800" dirty="0">
                        <a:effectLst/>
                        <a:latin typeface="Times New Roman"/>
                        <a:ea typeface="Times New Roman"/>
                      </a:endParaRPr>
                    </a:p>
                    <a:p>
                      <a:pPr marL="0" marR="0">
                        <a:spcBef>
                          <a:spcPts val="0"/>
                        </a:spcBef>
                        <a:spcAft>
                          <a:spcPts val="0"/>
                        </a:spcAft>
                      </a:pPr>
                      <a:r>
                        <a:rPr lang="en-GB" sz="800" dirty="0">
                          <a:solidFill>
                            <a:srgbClr val="336699"/>
                          </a:solidFill>
                          <a:effectLst/>
                          <a:latin typeface="Arial"/>
                          <a:ea typeface="Times New Roman"/>
                        </a:rPr>
                        <a:t>(Managing Self and Personal Skills, Organisation aspect)</a:t>
                      </a:r>
                      <a:endParaRPr lang="en-GB" sz="800" dirty="0">
                        <a:effectLst/>
                        <a:latin typeface="Times New Roman"/>
                        <a:ea typeface="Times New Roman"/>
                      </a:endParaRPr>
                    </a:p>
                    <a:p>
                      <a:pPr marL="0" marR="0">
                        <a:spcBef>
                          <a:spcPts val="0"/>
                        </a:spcBef>
                        <a:spcAft>
                          <a:spcPts val="0"/>
                        </a:spcAft>
                      </a:pPr>
                      <a:r>
                        <a:rPr lang="en-GB" sz="800" dirty="0">
                          <a:solidFill>
                            <a:srgbClr val="336699"/>
                          </a:solidFill>
                          <a:effectLst/>
                          <a:latin typeface="Arial"/>
                          <a:ea typeface="Times New Roman"/>
                        </a:rPr>
                        <a:t> </a:t>
                      </a:r>
                      <a:endParaRPr lang="en-GB" sz="800" dirty="0">
                        <a:effectLst/>
                        <a:latin typeface="Times New Roman"/>
                        <a:ea typeface="Times New Roman"/>
                      </a:endParaRPr>
                    </a:p>
                    <a:p>
                      <a:pPr marL="0" marR="0">
                        <a:spcBef>
                          <a:spcPts val="0"/>
                        </a:spcBef>
                        <a:spcAft>
                          <a:spcPts val="0"/>
                        </a:spcAft>
                      </a:pPr>
                      <a:r>
                        <a:rPr lang="en-GB" sz="800" dirty="0">
                          <a:solidFill>
                            <a:srgbClr val="336699"/>
                          </a:solidFill>
                          <a:effectLst/>
                          <a:latin typeface="Arial"/>
                          <a:ea typeface="Times New Roman"/>
                        </a:rPr>
                        <a:t> </a:t>
                      </a:r>
                      <a:endParaRPr lang="en-GB" sz="800" dirty="0">
                        <a:effectLst/>
                        <a:latin typeface="Times New Roman"/>
                        <a:ea typeface="Times New Roman"/>
                      </a:endParaRPr>
                    </a:p>
                    <a:p>
                      <a:pPr marL="0" marR="0">
                        <a:spcBef>
                          <a:spcPts val="0"/>
                        </a:spcBef>
                        <a:spcAft>
                          <a:spcPts val="0"/>
                        </a:spcAft>
                      </a:pPr>
                      <a:r>
                        <a:rPr lang="en-GB" sz="800" dirty="0">
                          <a:solidFill>
                            <a:srgbClr val="336699"/>
                          </a:solidFill>
                          <a:effectLst/>
                          <a:latin typeface="Arial"/>
                          <a:ea typeface="Times New Roman"/>
                        </a:rPr>
                        <a:t> </a:t>
                      </a:r>
                      <a:endParaRPr lang="en-GB" sz="800" dirty="0">
                        <a:effectLst/>
                        <a:latin typeface="Times New Roman"/>
                        <a:ea typeface="Times New Roman"/>
                      </a:endParaRPr>
                    </a:p>
                  </a:txBody>
                  <a:tcPr marL="58228" marR="58228" marT="0" marB="0">
                    <a:lnL w="190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marR="0" lvl="0" indent="-342900">
                        <a:spcBef>
                          <a:spcPts val="0"/>
                        </a:spcBef>
                        <a:spcAft>
                          <a:spcPts val="0"/>
                        </a:spcAft>
                        <a:buFont typeface="Symbol"/>
                        <a:buChar char=""/>
                        <a:tabLst>
                          <a:tab pos="228600" algn="l"/>
                        </a:tabLst>
                      </a:pPr>
                      <a:r>
                        <a:rPr lang="en-GB" sz="800" dirty="0">
                          <a:solidFill>
                            <a:srgbClr val="336699"/>
                          </a:solidFill>
                          <a:effectLst/>
                          <a:latin typeface="Arial"/>
                          <a:ea typeface="Times New Roman"/>
                        </a:rPr>
                        <a:t>Awareness of key sector issues and how they affect my institution</a:t>
                      </a:r>
                      <a:endParaRPr lang="en-GB" sz="800" dirty="0">
                        <a:effectLst/>
                        <a:latin typeface="Times New Roman"/>
                        <a:ea typeface="Times New Roman"/>
                      </a:endParaRPr>
                    </a:p>
                    <a:p>
                      <a:pPr marL="342900" marR="0" lvl="0" indent="-342900">
                        <a:spcBef>
                          <a:spcPts val="0"/>
                        </a:spcBef>
                        <a:spcAft>
                          <a:spcPts val="0"/>
                        </a:spcAft>
                        <a:buFont typeface="Symbol"/>
                        <a:buChar char=""/>
                        <a:tabLst>
                          <a:tab pos="228600" algn="l"/>
                        </a:tabLst>
                      </a:pPr>
                      <a:r>
                        <a:rPr lang="en-GB" sz="800" dirty="0">
                          <a:solidFill>
                            <a:srgbClr val="FF0000"/>
                          </a:solidFill>
                          <a:effectLst/>
                          <a:latin typeface="Arial"/>
                          <a:ea typeface="Times New Roman"/>
                        </a:rPr>
                        <a:t>Ability to contribute in an informed way to wider discussions</a:t>
                      </a:r>
                      <a:endParaRPr lang="en-GB" sz="800" dirty="0">
                        <a:solidFill>
                          <a:srgbClr val="FF0000"/>
                        </a:solidFill>
                        <a:effectLst/>
                        <a:latin typeface="Times New Roman"/>
                        <a:ea typeface="Times New Roman"/>
                      </a:endParaRPr>
                    </a:p>
                    <a:p>
                      <a:pPr marL="342900" marR="0" lvl="0" indent="-342900">
                        <a:spcBef>
                          <a:spcPts val="0"/>
                        </a:spcBef>
                        <a:spcAft>
                          <a:spcPts val="0"/>
                        </a:spcAft>
                        <a:buFont typeface="Symbol"/>
                        <a:buChar char=""/>
                        <a:tabLst>
                          <a:tab pos="228600" algn="l"/>
                        </a:tabLst>
                      </a:pPr>
                      <a:r>
                        <a:rPr lang="en-GB" sz="800" dirty="0">
                          <a:solidFill>
                            <a:srgbClr val="336699"/>
                          </a:solidFill>
                          <a:effectLst/>
                          <a:latin typeface="Arial"/>
                          <a:ea typeface="Times New Roman"/>
                        </a:rPr>
                        <a:t>Being up to date with sector developments</a:t>
                      </a:r>
                      <a:endParaRPr lang="en-GB" sz="800" dirty="0">
                        <a:effectLst/>
                        <a:latin typeface="Times New Roman"/>
                        <a:ea typeface="Times New Roman"/>
                      </a:endParaRPr>
                    </a:p>
                    <a:p>
                      <a:pPr marL="342900" marR="0" lvl="0" indent="-342900">
                        <a:spcBef>
                          <a:spcPts val="0"/>
                        </a:spcBef>
                        <a:spcAft>
                          <a:spcPts val="0"/>
                        </a:spcAft>
                        <a:buFont typeface="Symbol"/>
                        <a:buChar char=""/>
                        <a:tabLst>
                          <a:tab pos="228600" algn="l"/>
                        </a:tabLst>
                      </a:pPr>
                      <a:r>
                        <a:rPr lang="en-GB" sz="800" dirty="0">
                          <a:solidFill>
                            <a:srgbClr val="336699"/>
                          </a:solidFill>
                          <a:effectLst/>
                          <a:latin typeface="Arial"/>
                          <a:ea typeface="Times New Roman"/>
                        </a:rPr>
                        <a:t>Seek feedback from others on my wider contribution</a:t>
                      </a:r>
                      <a:endParaRPr lang="en-GB" sz="800" dirty="0">
                        <a:effectLst/>
                        <a:latin typeface="Times New Roman"/>
                        <a:ea typeface="Times New Roman"/>
                      </a:endParaRPr>
                    </a:p>
                  </a:txBody>
                  <a:tcPr marL="58228" marR="582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98755" marR="0" indent="-198755">
                        <a:spcBef>
                          <a:spcPts val="0"/>
                        </a:spcBef>
                        <a:spcAft>
                          <a:spcPts val="0"/>
                        </a:spcAft>
                      </a:pPr>
                      <a:r>
                        <a:rPr lang="en-GB" sz="800" dirty="0">
                          <a:solidFill>
                            <a:srgbClr val="336699"/>
                          </a:solidFill>
                          <a:effectLst/>
                          <a:latin typeface="Arial"/>
                          <a:ea typeface="Times New Roman"/>
                        </a:rPr>
                        <a:t>1.   Set time aside for reading circulars and THES</a:t>
                      </a:r>
                      <a:endParaRPr lang="en-GB" sz="800" dirty="0">
                        <a:effectLst/>
                        <a:latin typeface="Times New Roman"/>
                        <a:ea typeface="Times New Roman"/>
                      </a:endParaRPr>
                    </a:p>
                    <a:p>
                      <a:pPr marL="228600" marR="0" indent="-228600">
                        <a:spcBef>
                          <a:spcPts val="0"/>
                        </a:spcBef>
                        <a:spcAft>
                          <a:spcPts val="0"/>
                        </a:spcAft>
                      </a:pPr>
                      <a:r>
                        <a:rPr lang="en-GB" sz="800" dirty="0">
                          <a:solidFill>
                            <a:srgbClr val="336699"/>
                          </a:solidFill>
                          <a:effectLst/>
                          <a:latin typeface="Arial"/>
                          <a:ea typeface="Times New Roman"/>
                        </a:rPr>
                        <a:t>2.   </a:t>
                      </a:r>
                      <a:r>
                        <a:rPr lang="en-GB" sz="800" dirty="0">
                          <a:solidFill>
                            <a:srgbClr val="FF0000"/>
                          </a:solidFill>
                          <a:effectLst/>
                          <a:latin typeface="Arial"/>
                          <a:ea typeface="Times New Roman"/>
                        </a:rPr>
                        <a:t>Discuss issues with my line manager </a:t>
                      </a:r>
                      <a:endParaRPr lang="en-GB" sz="800" dirty="0">
                        <a:solidFill>
                          <a:srgbClr val="FF0000"/>
                        </a:solidFill>
                        <a:effectLst/>
                        <a:latin typeface="Times New Roman"/>
                        <a:ea typeface="Times New Roman"/>
                      </a:endParaRPr>
                    </a:p>
                    <a:p>
                      <a:pPr marL="228600" marR="0" indent="-228600">
                        <a:spcBef>
                          <a:spcPts val="0"/>
                        </a:spcBef>
                        <a:spcAft>
                          <a:spcPts val="0"/>
                        </a:spcAft>
                      </a:pPr>
                      <a:r>
                        <a:rPr lang="en-GB" sz="800" dirty="0">
                          <a:solidFill>
                            <a:srgbClr val="336699"/>
                          </a:solidFill>
                          <a:effectLst/>
                          <a:latin typeface="Arial"/>
                          <a:ea typeface="Times New Roman"/>
                        </a:rPr>
                        <a:t>3.   Ask colleagues for feedback when they have attended external conferences within HE</a:t>
                      </a:r>
                      <a:endParaRPr lang="en-GB" sz="800" dirty="0">
                        <a:effectLst/>
                        <a:latin typeface="Times New Roman"/>
                        <a:ea typeface="Times New Roman"/>
                      </a:endParaRPr>
                    </a:p>
                    <a:p>
                      <a:pPr marL="228600" marR="0" indent="-228600">
                        <a:spcBef>
                          <a:spcPts val="0"/>
                        </a:spcBef>
                        <a:spcAft>
                          <a:spcPts val="0"/>
                        </a:spcAft>
                      </a:pPr>
                      <a:r>
                        <a:rPr lang="en-GB" sz="800" dirty="0">
                          <a:solidFill>
                            <a:srgbClr val="336699"/>
                          </a:solidFill>
                          <a:effectLst/>
                          <a:latin typeface="Arial"/>
                          <a:ea typeface="Times New Roman"/>
                        </a:rPr>
                        <a:t>4.   Talk to colleagues whose roles expose them to these issues</a:t>
                      </a:r>
                      <a:endParaRPr lang="en-GB" sz="800" dirty="0">
                        <a:effectLst/>
                        <a:latin typeface="Times New Roman"/>
                        <a:ea typeface="Times New Roman"/>
                      </a:endParaRPr>
                    </a:p>
                  </a:txBody>
                  <a:tcPr marL="58228" marR="582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228600" marR="0" indent="-228600">
                        <a:spcBef>
                          <a:spcPts val="0"/>
                        </a:spcBef>
                        <a:spcAft>
                          <a:spcPts val="0"/>
                        </a:spcAft>
                      </a:pPr>
                      <a:r>
                        <a:rPr lang="en-GB" sz="800" dirty="0">
                          <a:solidFill>
                            <a:srgbClr val="336699"/>
                          </a:solidFill>
                          <a:effectLst/>
                          <a:latin typeface="Arial"/>
                          <a:ea typeface="Times New Roman"/>
                        </a:rPr>
                        <a:t>1.   </a:t>
                      </a:r>
                      <a:r>
                        <a:rPr lang="en-GB" sz="800" dirty="0">
                          <a:solidFill>
                            <a:srgbClr val="FF0000"/>
                          </a:solidFill>
                          <a:effectLst/>
                          <a:latin typeface="Arial"/>
                          <a:ea typeface="Times New Roman"/>
                        </a:rPr>
                        <a:t>Volunteer to be on project team </a:t>
                      </a:r>
                      <a:r>
                        <a:rPr lang="en-GB" sz="800" dirty="0">
                          <a:solidFill>
                            <a:srgbClr val="336699"/>
                          </a:solidFill>
                          <a:effectLst/>
                          <a:latin typeface="Arial"/>
                          <a:ea typeface="Times New Roman"/>
                        </a:rPr>
                        <a:t>looking at new developments.</a:t>
                      </a:r>
                      <a:endParaRPr lang="en-GB" sz="800" dirty="0">
                        <a:effectLst/>
                        <a:latin typeface="Times New Roman"/>
                        <a:ea typeface="Times New Roman"/>
                      </a:endParaRPr>
                    </a:p>
                    <a:p>
                      <a:pPr marL="228600" marR="0" indent="-228600">
                        <a:spcBef>
                          <a:spcPts val="0"/>
                        </a:spcBef>
                        <a:spcAft>
                          <a:spcPts val="0"/>
                        </a:spcAft>
                      </a:pPr>
                      <a:r>
                        <a:rPr lang="en-GB" sz="800" dirty="0">
                          <a:solidFill>
                            <a:srgbClr val="336699"/>
                          </a:solidFill>
                          <a:effectLst/>
                          <a:latin typeface="Arial"/>
                          <a:ea typeface="Times New Roman"/>
                        </a:rPr>
                        <a:t>2.   Have sector-wide issues as a regular item on team agenda</a:t>
                      </a:r>
                      <a:endParaRPr lang="en-GB" sz="800" dirty="0">
                        <a:effectLst/>
                        <a:latin typeface="Times New Roman"/>
                        <a:ea typeface="Times New Roman"/>
                      </a:endParaRPr>
                    </a:p>
                  </a:txBody>
                  <a:tcPr marL="58228" marR="58228" marT="0" marB="0">
                    <a:lnL w="1270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2108980">
                <a:tc>
                  <a:txBody>
                    <a:bodyPr/>
                    <a:lstStyle/>
                    <a:p>
                      <a:pPr marL="228600" marR="0" indent="-228600">
                        <a:spcBef>
                          <a:spcPts val="0"/>
                        </a:spcBef>
                        <a:spcAft>
                          <a:spcPts val="0"/>
                        </a:spcAft>
                      </a:pPr>
                      <a:r>
                        <a:rPr lang="en-GB" sz="800" dirty="0">
                          <a:solidFill>
                            <a:srgbClr val="336699"/>
                          </a:solidFill>
                          <a:effectLst/>
                          <a:latin typeface="Arial"/>
                          <a:ea typeface="Times New Roman"/>
                        </a:rPr>
                        <a:t> </a:t>
                      </a:r>
                      <a:endParaRPr lang="en-GB" sz="800" dirty="0">
                        <a:effectLst/>
                        <a:latin typeface="Times New Roman"/>
                        <a:ea typeface="Times New Roman"/>
                      </a:endParaRPr>
                    </a:p>
                    <a:p>
                      <a:pPr marL="0" marR="0">
                        <a:spcBef>
                          <a:spcPts val="0"/>
                        </a:spcBef>
                        <a:spcAft>
                          <a:spcPts val="0"/>
                        </a:spcAft>
                      </a:pPr>
                      <a:r>
                        <a:rPr lang="en-GB" sz="900" b="1" dirty="0">
                          <a:solidFill>
                            <a:srgbClr val="336699"/>
                          </a:solidFill>
                          <a:effectLst/>
                          <a:latin typeface="Arial"/>
                          <a:ea typeface="Times New Roman"/>
                        </a:rPr>
                        <a:t>To be an effective chair of meetings</a:t>
                      </a:r>
                      <a:endParaRPr lang="en-GB" sz="800" dirty="0">
                        <a:effectLst/>
                        <a:latin typeface="Times New Roman"/>
                        <a:ea typeface="Times New Roman"/>
                      </a:endParaRPr>
                    </a:p>
                    <a:p>
                      <a:pPr marL="228600" marR="0" indent="-228600">
                        <a:spcBef>
                          <a:spcPts val="0"/>
                        </a:spcBef>
                        <a:spcAft>
                          <a:spcPts val="0"/>
                        </a:spcAft>
                      </a:pPr>
                      <a:r>
                        <a:rPr lang="en-GB" sz="800" b="1" dirty="0">
                          <a:solidFill>
                            <a:srgbClr val="336699"/>
                          </a:solidFill>
                          <a:effectLst/>
                          <a:latin typeface="Arial"/>
                          <a:ea typeface="Times New Roman"/>
                        </a:rPr>
                        <a:t> </a:t>
                      </a:r>
                      <a:endParaRPr lang="en-GB" sz="800" dirty="0">
                        <a:effectLst/>
                        <a:latin typeface="Times New Roman"/>
                        <a:ea typeface="Times New Roman"/>
                      </a:endParaRPr>
                    </a:p>
                    <a:p>
                      <a:pPr marL="228600" marR="0" indent="-228600">
                        <a:spcBef>
                          <a:spcPts val="0"/>
                        </a:spcBef>
                        <a:spcAft>
                          <a:spcPts val="0"/>
                        </a:spcAft>
                      </a:pPr>
                      <a:r>
                        <a:rPr lang="en-GB" sz="800" dirty="0">
                          <a:solidFill>
                            <a:srgbClr val="336699"/>
                          </a:solidFill>
                          <a:effectLst/>
                          <a:latin typeface="Arial"/>
                          <a:ea typeface="Times New Roman"/>
                        </a:rPr>
                        <a:t> </a:t>
                      </a:r>
                      <a:endParaRPr lang="en-GB" sz="800" dirty="0">
                        <a:effectLst/>
                        <a:latin typeface="Times New Roman"/>
                        <a:ea typeface="Times New Roman"/>
                      </a:endParaRPr>
                    </a:p>
                    <a:p>
                      <a:pPr marL="0" marR="0">
                        <a:spcBef>
                          <a:spcPts val="0"/>
                        </a:spcBef>
                        <a:spcAft>
                          <a:spcPts val="0"/>
                        </a:spcAft>
                      </a:pPr>
                      <a:r>
                        <a:rPr lang="en-GB" sz="800" dirty="0">
                          <a:solidFill>
                            <a:srgbClr val="336699"/>
                          </a:solidFill>
                          <a:effectLst/>
                          <a:latin typeface="Arial"/>
                          <a:ea typeface="Times New Roman"/>
                        </a:rPr>
                        <a:t>(Managing Self and Personal Skills, Others aspect)</a:t>
                      </a:r>
                      <a:endParaRPr lang="en-GB" sz="800" dirty="0">
                        <a:effectLst/>
                        <a:latin typeface="Times New Roman"/>
                        <a:ea typeface="Times New Roman"/>
                      </a:endParaRPr>
                    </a:p>
                    <a:p>
                      <a:pPr marL="228600" marR="0" indent="-228600">
                        <a:spcBef>
                          <a:spcPts val="0"/>
                        </a:spcBef>
                        <a:spcAft>
                          <a:spcPts val="0"/>
                        </a:spcAft>
                      </a:pPr>
                      <a:r>
                        <a:rPr lang="en-GB" sz="800" dirty="0">
                          <a:solidFill>
                            <a:srgbClr val="336699"/>
                          </a:solidFill>
                          <a:effectLst/>
                          <a:latin typeface="Arial"/>
                          <a:ea typeface="Times New Roman"/>
                        </a:rPr>
                        <a:t> </a:t>
                      </a:r>
                      <a:endParaRPr lang="en-GB" sz="800" dirty="0">
                        <a:effectLst/>
                        <a:latin typeface="Times New Roman"/>
                        <a:ea typeface="Times New Roman"/>
                      </a:endParaRPr>
                    </a:p>
                    <a:p>
                      <a:pPr marL="228600" marR="0" indent="-228600">
                        <a:spcBef>
                          <a:spcPts val="0"/>
                        </a:spcBef>
                        <a:spcAft>
                          <a:spcPts val="0"/>
                        </a:spcAft>
                      </a:pPr>
                      <a:r>
                        <a:rPr lang="en-GB" sz="800" dirty="0">
                          <a:solidFill>
                            <a:srgbClr val="336699"/>
                          </a:solidFill>
                          <a:effectLst/>
                          <a:latin typeface="Arial"/>
                          <a:ea typeface="Times New Roman"/>
                        </a:rPr>
                        <a:t> </a:t>
                      </a:r>
                      <a:endParaRPr lang="en-GB" sz="800" dirty="0">
                        <a:effectLst/>
                        <a:latin typeface="Times New Roman"/>
                        <a:ea typeface="Times New Roman"/>
                      </a:endParaRPr>
                    </a:p>
                    <a:p>
                      <a:pPr marL="228600" marR="0" indent="-228600">
                        <a:spcBef>
                          <a:spcPts val="0"/>
                        </a:spcBef>
                        <a:spcAft>
                          <a:spcPts val="0"/>
                        </a:spcAft>
                      </a:pPr>
                      <a:r>
                        <a:rPr lang="en-GB" sz="800" dirty="0">
                          <a:solidFill>
                            <a:srgbClr val="336699"/>
                          </a:solidFill>
                          <a:effectLst/>
                          <a:latin typeface="Arial"/>
                          <a:ea typeface="Times New Roman"/>
                        </a:rPr>
                        <a:t> </a:t>
                      </a:r>
                      <a:endParaRPr lang="en-GB" sz="800" dirty="0">
                        <a:effectLst/>
                        <a:latin typeface="Times New Roman"/>
                        <a:ea typeface="Times New Roman"/>
                      </a:endParaRPr>
                    </a:p>
                    <a:p>
                      <a:pPr marL="228600" marR="0" indent="-228600">
                        <a:spcBef>
                          <a:spcPts val="0"/>
                        </a:spcBef>
                        <a:spcAft>
                          <a:spcPts val="0"/>
                        </a:spcAft>
                      </a:pPr>
                      <a:r>
                        <a:rPr lang="en-GB" sz="800" dirty="0">
                          <a:solidFill>
                            <a:srgbClr val="336699"/>
                          </a:solidFill>
                          <a:effectLst/>
                          <a:latin typeface="Arial"/>
                          <a:ea typeface="Times New Roman"/>
                        </a:rPr>
                        <a:t> </a:t>
                      </a:r>
                      <a:endParaRPr lang="en-GB" sz="800" dirty="0">
                        <a:effectLst/>
                        <a:latin typeface="Times New Roman"/>
                        <a:ea typeface="Times New Roman"/>
                      </a:endParaRPr>
                    </a:p>
                    <a:p>
                      <a:pPr marL="228600" marR="0" indent="-228600">
                        <a:spcBef>
                          <a:spcPts val="0"/>
                        </a:spcBef>
                        <a:spcAft>
                          <a:spcPts val="0"/>
                        </a:spcAft>
                      </a:pPr>
                      <a:r>
                        <a:rPr lang="en-GB" sz="800" dirty="0">
                          <a:solidFill>
                            <a:srgbClr val="336699"/>
                          </a:solidFill>
                          <a:effectLst/>
                          <a:latin typeface="Arial"/>
                          <a:ea typeface="Times New Roman"/>
                        </a:rPr>
                        <a:t> </a:t>
                      </a:r>
                      <a:endParaRPr lang="en-GB" sz="800" dirty="0">
                        <a:effectLst/>
                        <a:latin typeface="Times New Roman"/>
                        <a:ea typeface="Times New Roman"/>
                      </a:endParaRPr>
                    </a:p>
                    <a:p>
                      <a:pPr marL="228600" marR="0" indent="-228600">
                        <a:spcBef>
                          <a:spcPts val="0"/>
                        </a:spcBef>
                        <a:spcAft>
                          <a:spcPts val="0"/>
                        </a:spcAft>
                      </a:pPr>
                      <a:r>
                        <a:rPr lang="en-GB" sz="800" dirty="0">
                          <a:solidFill>
                            <a:srgbClr val="336699"/>
                          </a:solidFill>
                          <a:effectLst/>
                          <a:latin typeface="Arial"/>
                          <a:ea typeface="Times New Roman"/>
                        </a:rPr>
                        <a:t> </a:t>
                      </a:r>
                      <a:endParaRPr lang="en-GB" sz="800" dirty="0">
                        <a:effectLst/>
                        <a:latin typeface="Times New Roman"/>
                        <a:ea typeface="Times New Roman"/>
                      </a:endParaRPr>
                    </a:p>
                  </a:txBody>
                  <a:tcPr marL="58228" marR="58228" marT="0" marB="0">
                    <a:lnL w="190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marR="0" lvl="0" indent="-342900">
                        <a:spcBef>
                          <a:spcPts val="0"/>
                        </a:spcBef>
                        <a:spcAft>
                          <a:spcPts val="0"/>
                        </a:spcAft>
                        <a:buFont typeface="Symbol"/>
                        <a:buChar char=""/>
                        <a:tabLst>
                          <a:tab pos="228600" algn="l"/>
                        </a:tabLst>
                      </a:pPr>
                      <a:r>
                        <a:rPr lang="en-GB" sz="800" dirty="0">
                          <a:solidFill>
                            <a:srgbClr val="336699"/>
                          </a:solidFill>
                          <a:effectLst/>
                          <a:latin typeface="Arial"/>
                          <a:ea typeface="Times New Roman"/>
                        </a:rPr>
                        <a:t>Meetings run to time</a:t>
                      </a:r>
                      <a:endParaRPr lang="en-GB" sz="800" dirty="0">
                        <a:effectLst/>
                        <a:latin typeface="Times New Roman"/>
                        <a:ea typeface="Times New Roman"/>
                      </a:endParaRPr>
                    </a:p>
                    <a:p>
                      <a:pPr marL="342900" marR="0" lvl="0" indent="-342900">
                        <a:spcBef>
                          <a:spcPts val="0"/>
                        </a:spcBef>
                        <a:spcAft>
                          <a:spcPts val="0"/>
                        </a:spcAft>
                        <a:buFont typeface="Symbol"/>
                        <a:buChar char=""/>
                        <a:tabLst>
                          <a:tab pos="228600" algn="l"/>
                        </a:tabLst>
                      </a:pPr>
                      <a:r>
                        <a:rPr lang="en-GB" sz="800" dirty="0">
                          <a:solidFill>
                            <a:srgbClr val="336699"/>
                          </a:solidFill>
                          <a:effectLst/>
                          <a:latin typeface="Arial"/>
                          <a:ea typeface="Times New Roman"/>
                        </a:rPr>
                        <a:t>Everyone feels they have had a chance to contribute</a:t>
                      </a:r>
                      <a:endParaRPr lang="en-GB" sz="800" dirty="0">
                        <a:effectLst/>
                        <a:latin typeface="Times New Roman"/>
                        <a:ea typeface="Times New Roman"/>
                      </a:endParaRPr>
                    </a:p>
                    <a:p>
                      <a:pPr marL="342900" marR="0" lvl="0" indent="-342900">
                        <a:spcBef>
                          <a:spcPts val="0"/>
                        </a:spcBef>
                        <a:spcAft>
                          <a:spcPts val="0"/>
                        </a:spcAft>
                        <a:buFont typeface="Symbol"/>
                        <a:buChar char=""/>
                        <a:tabLst>
                          <a:tab pos="228600" algn="l"/>
                        </a:tabLst>
                      </a:pPr>
                      <a:r>
                        <a:rPr lang="en-GB" sz="800" dirty="0" err="1">
                          <a:solidFill>
                            <a:srgbClr val="336699"/>
                          </a:solidFill>
                          <a:effectLst/>
                          <a:latin typeface="Arial"/>
                          <a:ea typeface="Times New Roman"/>
                        </a:rPr>
                        <a:t>Groundrules</a:t>
                      </a:r>
                      <a:r>
                        <a:rPr lang="en-GB" sz="800" dirty="0">
                          <a:solidFill>
                            <a:srgbClr val="336699"/>
                          </a:solidFill>
                          <a:effectLst/>
                          <a:latin typeface="Arial"/>
                          <a:ea typeface="Times New Roman"/>
                        </a:rPr>
                        <a:t> are observed and breaches constructively challenged</a:t>
                      </a:r>
                      <a:endParaRPr lang="en-GB" sz="800" dirty="0">
                        <a:effectLst/>
                        <a:latin typeface="Times New Roman"/>
                        <a:ea typeface="Times New Roman"/>
                      </a:endParaRPr>
                    </a:p>
                    <a:p>
                      <a:pPr marL="342900" marR="0" lvl="0" indent="-342900">
                        <a:spcBef>
                          <a:spcPts val="0"/>
                        </a:spcBef>
                        <a:spcAft>
                          <a:spcPts val="0"/>
                        </a:spcAft>
                        <a:buFont typeface="Symbol"/>
                        <a:buChar char=""/>
                        <a:tabLst>
                          <a:tab pos="228600" algn="l"/>
                        </a:tabLst>
                      </a:pPr>
                      <a:r>
                        <a:rPr lang="en-GB" sz="800" dirty="0">
                          <a:solidFill>
                            <a:srgbClr val="336699"/>
                          </a:solidFill>
                          <a:effectLst/>
                          <a:latin typeface="Arial"/>
                          <a:ea typeface="Times New Roman"/>
                        </a:rPr>
                        <a:t>Clear objectives set and desired outcomes articulated</a:t>
                      </a:r>
                      <a:endParaRPr lang="en-GB" sz="800" dirty="0">
                        <a:effectLst/>
                        <a:latin typeface="Times New Roman"/>
                        <a:ea typeface="Times New Roman"/>
                      </a:endParaRPr>
                    </a:p>
                    <a:p>
                      <a:pPr marL="342900" marR="0" lvl="0" indent="-342900">
                        <a:spcBef>
                          <a:spcPts val="0"/>
                        </a:spcBef>
                        <a:spcAft>
                          <a:spcPts val="0"/>
                        </a:spcAft>
                        <a:buFont typeface="Symbol"/>
                        <a:buChar char=""/>
                        <a:tabLst>
                          <a:tab pos="228600" algn="l"/>
                        </a:tabLst>
                      </a:pPr>
                      <a:r>
                        <a:rPr lang="en-GB" sz="800" dirty="0">
                          <a:solidFill>
                            <a:srgbClr val="336699"/>
                          </a:solidFill>
                          <a:effectLst/>
                          <a:latin typeface="Arial"/>
                          <a:ea typeface="Times New Roman"/>
                        </a:rPr>
                        <a:t>Effective summarising throughout the meeting</a:t>
                      </a:r>
                      <a:endParaRPr lang="en-GB" sz="800" dirty="0">
                        <a:effectLst/>
                        <a:latin typeface="Times New Roman"/>
                        <a:ea typeface="Times New Roman"/>
                      </a:endParaRPr>
                    </a:p>
                    <a:p>
                      <a:pPr marL="342900" marR="0" lvl="0" indent="-342900">
                        <a:spcBef>
                          <a:spcPts val="0"/>
                        </a:spcBef>
                        <a:spcAft>
                          <a:spcPts val="0"/>
                        </a:spcAft>
                        <a:buFont typeface="Symbol"/>
                        <a:buChar char=""/>
                        <a:tabLst>
                          <a:tab pos="228600" algn="l"/>
                        </a:tabLst>
                      </a:pPr>
                      <a:r>
                        <a:rPr lang="en-GB" sz="800" dirty="0">
                          <a:solidFill>
                            <a:srgbClr val="336699"/>
                          </a:solidFill>
                          <a:effectLst/>
                          <a:latin typeface="Arial"/>
                          <a:ea typeface="Times New Roman"/>
                        </a:rPr>
                        <a:t>Clarity provided about who is responsible for actions</a:t>
                      </a:r>
                      <a:endParaRPr lang="en-GB" sz="800" dirty="0">
                        <a:effectLst/>
                        <a:latin typeface="Times New Roman"/>
                        <a:ea typeface="Times New Roman"/>
                      </a:endParaRPr>
                    </a:p>
                    <a:p>
                      <a:pPr marL="342900" marR="0" lvl="0" indent="-342900">
                        <a:spcBef>
                          <a:spcPts val="0"/>
                        </a:spcBef>
                        <a:spcAft>
                          <a:spcPts val="0"/>
                        </a:spcAft>
                        <a:buFont typeface="Symbol"/>
                        <a:buChar char=""/>
                        <a:tabLst>
                          <a:tab pos="228600" algn="l"/>
                        </a:tabLst>
                      </a:pPr>
                      <a:r>
                        <a:rPr lang="en-GB" sz="800" dirty="0">
                          <a:solidFill>
                            <a:srgbClr val="336699"/>
                          </a:solidFill>
                          <a:effectLst/>
                          <a:latin typeface="Arial"/>
                          <a:ea typeface="Times New Roman"/>
                        </a:rPr>
                        <a:t>Set aside time at the end of each meeting to review what went well and what could be improved next time</a:t>
                      </a:r>
                      <a:endParaRPr lang="en-GB" sz="800" dirty="0">
                        <a:effectLst/>
                        <a:latin typeface="Times New Roman"/>
                        <a:ea typeface="Times New Roman"/>
                      </a:endParaRPr>
                    </a:p>
                  </a:txBody>
                  <a:tcPr marL="58228" marR="582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228600" marR="0" indent="-228600">
                        <a:spcBef>
                          <a:spcPts val="0"/>
                        </a:spcBef>
                        <a:spcAft>
                          <a:spcPts val="0"/>
                        </a:spcAft>
                      </a:pPr>
                      <a:r>
                        <a:rPr lang="en-GB" sz="800" dirty="0">
                          <a:solidFill>
                            <a:srgbClr val="336699"/>
                          </a:solidFill>
                          <a:effectLst/>
                          <a:latin typeface="Arial"/>
                          <a:ea typeface="Times New Roman"/>
                        </a:rPr>
                        <a:t>On-the-job coaching.</a:t>
                      </a:r>
                      <a:endParaRPr lang="en-GB" sz="800" dirty="0">
                        <a:effectLst/>
                        <a:latin typeface="Times New Roman"/>
                        <a:ea typeface="Times New Roman"/>
                      </a:endParaRPr>
                    </a:p>
                    <a:p>
                      <a:pPr marL="228600" marR="0" indent="-228600">
                        <a:spcBef>
                          <a:spcPts val="0"/>
                        </a:spcBef>
                        <a:spcAft>
                          <a:spcPts val="0"/>
                        </a:spcAft>
                      </a:pPr>
                      <a:r>
                        <a:rPr lang="en-GB" sz="800" dirty="0">
                          <a:solidFill>
                            <a:srgbClr val="336699"/>
                          </a:solidFill>
                          <a:effectLst/>
                          <a:latin typeface="Arial"/>
                          <a:ea typeface="Times New Roman"/>
                        </a:rPr>
                        <a:t>1.   Ask xx to coach me as a role model of excellent chair</a:t>
                      </a:r>
                      <a:endParaRPr lang="en-GB" sz="800" dirty="0">
                        <a:effectLst/>
                        <a:latin typeface="Times New Roman"/>
                        <a:ea typeface="Times New Roman"/>
                      </a:endParaRPr>
                    </a:p>
                    <a:p>
                      <a:pPr marL="228600" marR="0" indent="-228600">
                        <a:spcBef>
                          <a:spcPts val="0"/>
                        </a:spcBef>
                        <a:spcAft>
                          <a:spcPts val="0"/>
                        </a:spcAft>
                      </a:pPr>
                      <a:r>
                        <a:rPr lang="en-GB" sz="800" dirty="0">
                          <a:solidFill>
                            <a:srgbClr val="336699"/>
                          </a:solidFill>
                          <a:effectLst/>
                          <a:latin typeface="Arial"/>
                          <a:ea typeface="Times New Roman"/>
                        </a:rPr>
                        <a:t>2.   Observe xx in next meeting.</a:t>
                      </a:r>
                      <a:endParaRPr lang="en-GB" sz="800" dirty="0">
                        <a:effectLst/>
                        <a:latin typeface="Times New Roman"/>
                        <a:ea typeface="Times New Roman"/>
                      </a:endParaRPr>
                    </a:p>
                    <a:p>
                      <a:pPr marL="228600" marR="0" indent="-228600">
                        <a:spcBef>
                          <a:spcPts val="0"/>
                        </a:spcBef>
                        <a:spcAft>
                          <a:spcPts val="0"/>
                        </a:spcAft>
                      </a:pPr>
                      <a:r>
                        <a:rPr lang="en-GB" sz="800" dirty="0">
                          <a:solidFill>
                            <a:srgbClr val="336699"/>
                          </a:solidFill>
                          <a:effectLst/>
                          <a:latin typeface="Arial"/>
                          <a:ea typeface="Times New Roman"/>
                        </a:rPr>
                        <a:t>3.   Volunteer to chair the next team meeting.  Set objectives with xx prior to the meeting and review afterwards with feedback from xx</a:t>
                      </a:r>
                      <a:endParaRPr lang="en-GB" sz="800" dirty="0">
                        <a:effectLst/>
                        <a:latin typeface="Times New Roman"/>
                        <a:ea typeface="Times New Roman"/>
                      </a:endParaRPr>
                    </a:p>
                  </a:txBody>
                  <a:tcPr marL="58228" marR="582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228600" marR="0" indent="-228600">
                        <a:spcBef>
                          <a:spcPts val="0"/>
                        </a:spcBef>
                        <a:spcAft>
                          <a:spcPts val="0"/>
                        </a:spcAft>
                      </a:pPr>
                      <a:r>
                        <a:rPr lang="en-GB" sz="800" dirty="0">
                          <a:solidFill>
                            <a:srgbClr val="336699"/>
                          </a:solidFill>
                          <a:effectLst/>
                          <a:latin typeface="Arial"/>
                          <a:ea typeface="Times New Roman"/>
                        </a:rPr>
                        <a:t>1.   Volunteer to be the next chair of </a:t>
                      </a:r>
                      <a:r>
                        <a:rPr lang="en-GB" sz="800" dirty="0" err="1">
                          <a:solidFill>
                            <a:srgbClr val="336699"/>
                          </a:solidFill>
                          <a:effectLst/>
                          <a:latin typeface="Arial"/>
                          <a:ea typeface="Times New Roman"/>
                        </a:rPr>
                        <a:t>yy</a:t>
                      </a:r>
                      <a:r>
                        <a:rPr lang="en-GB" sz="800" dirty="0">
                          <a:solidFill>
                            <a:srgbClr val="336699"/>
                          </a:solidFill>
                          <a:effectLst/>
                          <a:latin typeface="Arial"/>
                          <a:ea typeface="Times New Roman"/>
                        </a:rPr>
                        <a:t> group when current chair’s term of office ends</a:t>
                      </a:r>
                      <a:endParaRPr lang="en-GB" sz="800" dirty="0">
                        <a:effectLst/>
                        <a:latin typeface="Times New Roman"/>
                        <a:ea typeface="Times New Roman"/>
                      </a:endParaRPr>
                    </a:p>
                    <a:p>
                      <a:pPr marL="228600" marR="0" indent="-228600">
                        <a:spcBef>
                          <a:spcPts val="0"/>
                        </a:spcBef>
                        <a:spcAft>
                          <a:spcPts val="0"/>
                        </a:spcAft>
                      </a:pPr>
                      <a:r>
                        <a:rPr lang="en-GB" sz="800" dirty="0">
                          <a:solidFill>
                            <a:srgbClr val="336699"/>
                          </a:solidFill>
                          <a:effectLst/>
                          <a:latin typeface="Arial"/>
                          <a:ea typeface="Times New Roman"/>
                        </a:rPr>
                        <a:t>2.   Practise in team meetings when it’s my turn to chair</a:t>
                      </a:r>
                      <a:endParaRPr lang="en-GB" sz="800" dirty="0">
                        <a:effectLst/>
                        <a:latin typeface="Times New Roman"/>
                        <a:ea typeface="Times New Roman"/>
                      </a:endParaRPr>
                    </a:p>
                    <a:p>
                      <a:pPr marL="228600" marR="0" indent="-228600">
                        <a:spcBef>
                          <a:spcPts val="0"/>
                        </a:spcBef>
                        <a:spcAft>
                          <a:spcPts val="0"/>
                        </a:spcAft>
                      </a:pPr>
                      <a:r>
                        <a:rPr lang="en-GB" sz="800" dirty="0">
                          <a:solidFill>
                            <a:srgbClr val="336699"/>
                          </a:solidFill>
                          <a:effectLst/>
                          <a:latin typeface="Arial"/>
                          <a:ea typeface="Times New Roman"/>
                        </a:rPr>
                        <a:t>3.   Actively seek other opportunities to practise chairing skills</a:t>
                      </a:r>
                      <a:endParaRPr lang="en-GB" sz="800" dirty="0">
                        <a:effectLst/>
                        <a:latin typeface="Times New Roman"/>
                        <a:ea typeface="Times New Roman"/>
                      </a:endParaRPr>
                    </a:p>
                    <a:p>
                      <a:pPr marL="228600" marR="0" indent="-228600">
                        <a:spcBef>
                          <a:spcPts val="0"/>
                        </a:spcBef>
                        <a:spcAft>
                          <a:spcPts val="0"/>
                        </a:spcAft>
                      </a:pPr>
                      <a:r>
                        <a:rPr lang="en-GB" sz="800" dirty="0">
                          <a:solidFill>
                            <a:srgbClr val="336699"/>
                          </a:solidFill>
                          <a:effectLst/>
                          <a:latin typeface="Arial"/>
                          <a:ea typeface="Times New Roman"/>
                        </a:rPr>
                        <a:t>4.   Seek regular feedback from meeting attendees</a:t>
                      </a:r>
                      <a:endParaRPr lang="en-GB" sz="800" dirty="0">
                        <a:effectLst/>
                        <a:latin typeface="Times New Roman"/>
                        <a:ea typeface="Times New Roman"/>
                      </a:endParaRPr>
                    </a:p>
                  </a:txBody>
                  <a:tcPr marL="58228" marR="58228" marT="0" marB="0">
                    <a:lnL w="1270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19919815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429B21-6F33-4CBC-B82C-BAFEDD8B6FF1}"/>
              </a:ext>
            </a:extLst>
          </p:cNvPr>
          <p:cNvSpPr>
            <a:spLocks noGrp="1"/>
          </p:cNvSpPr>
          <p:nvPr>
            <p:ph type="title"/>
          </p:nvPr>
        </p:nvSpPr>
        <p:spPr>
          <a:xfrm>
            <a:off x="457200" y="476672"/>
            <a:ext cx="8229600" cy="1066130"/>
          </a:xfrm>
        </p:spPr>
        <p:txBody>
          <a:bodyPr>
            <a:normAutofit fontScale="90000"/>
          </a:bodyPr>
          <a:lstStyle/>
          <a:p>
            <a:r>
              <a:rPr lang="en-US" sz="3200" dirty="0"/>
              <a:t>Example of a Personal Development Plan (PDP)</a:t>
            </a:r>
            <a:r>
              <a:rPr lang="en-GB" sz="3200" dirty="0"/>
              <a:t> </a:t>
            </a:r>
            <a:r>
              <a:rPr lang="en-GB" sz="1800" dirty="0"/>
              <a:t>Morgan, P. (2017)</a:t>
            </a:r>
          </a:p>
        </p:txBody>
      </p:sp>
      <p:graphicFrame>
        <p:nvGraphicFramePr>
          <p:cNvPr id="4" name="Table 3">
            <a:extLst>
              <a:ext uri="{FF2B5EF4-FFF2-40B4-BE49-F238E27FC236}">
                <a16:creationId xmlns:a16="http://schemas.microsoft.com/office/drawing/2014/main" id="{AB6B8979-CDED-43D5-A3CD-CBF2726D1EB6}"/>
              </a:ext>
            </a:extLst>
          </p:cNvPr>
          <p:cNvGraphicFramePr>
            <a:graphicFrameLocks noGrp="1"/>
          </p:cNvGraphicFramePr>
          <p:nvPr>
            <p:extLst>
              <p:ext uri="{D42A27DB-BD31-4B8C-83A1-F6EECF244321}">
                <p14:modId xmlns:p14="http://schemas.microsoft.com/office/powerpoint/2010/main" val="1176141141"/>
              </p:ext>
            </p:extLst>
          </p:nvPr>
        </p:nvGraphicFramePr>
        <p:xfrm>
          <a:off x="251521" y="2060848"/>
          <a:ext cx="8640958" cy="4587009"/>
        </p:xfrm>
        <a:graphic>
          <a:graphicData uri="http://schemas.openxmlformats.org/drawingml/2006/table">
            <a:tbl>
              <a:tblPr firstRow="1" firstCol="1" bandRow="1">
                <a:tableStyleId>{69CF1AB2-1976-4502-BF36-3FF5EA218861}</a:tableStyleId>
              </a:tblPr>
              <a:tblGrid>
                <a:gridCol w="1233988">
                  <a:extLst>
                    <a:ext uri="{9D8B030D-6E8A-4147-A177-3AD203B41FA5}">
                      <a16:colId xmlns:a16="http://schemas.microsoft.com/office/drawing/2014/main" val="20000"/>
                    </a:ext>
                  </a:extLst>
                </a:gridCol>
                <a:gridCol w="1233988">
                  <a:extLst>
                    <a:ext uri="{9D8B030D-6E8A-4147-A177-3AD203B41FA5}">
                      <a16:colId xmlns:a16="http://schemas.microsoft.com/office/drawing/2014/main" val="20001"/>
                    </a:ext>
                  </a:extLst>
                </a:gridCol>
                <a:gridCol w="1233988">
                  <a:extLst>
                    <a:ext uri="{9D8B030D-6E8A-4147-A177-3AD203B41FA5}">
                      <a16:colId xmlns:a16="http://schemas.microsoft.com/office/drawing/2014/main" val="20002"/>
                    </a:ext>
                  </a:extLst>
                </a:gridCol>
                <a:gridCol w="1233988">
                  <a:extLst>
                    <a:ext uri="{9D8B030D-6E8A-4147-A177-3AD203B41FA5}">
                      <a16:colId xmlns:a16="http://schemas.microsoft.com/office/drawing/2014/main" val="20003"/>
                    </a:ext>
                  </a:extLst>
                </a:gridCol>
                <a:gridCol w="1235002">
                  <a:extLst>
                    <a:ext uri="{9D8B030D-6E8A-4147-A177-3AD203B41FA5}">
                      <a16:colId xmlns:a16="http://schemas.microsoft.com/office/drawing/2014/main" val="20004"/>
                    </a:ext>
                  </a:extLst>
                </a:gridCol>
                <a:gridCol w="1235002">
                  <a:extLst>
                    <a:ext uri="{9D8B030D-6E8A-4147-A177-3AD203B41FA5}">
                      <a16:colId xmlns:a16="http://schemas.microsoft.com/office/drawing/2014/main" val="20005"/>
                    </a:ext>
                  </a:extLst>
                </a:gridCol>
                <a:gridCol w="1235002">
                  <a:extLst>
                    <a:ext uri="{9D8B030D-6E8A-4147-A177-3AD203B41FA5}">
                      <a16:colId xmlns:a16="http://schemas.microsoft.com/office/drawing/2014/main" val="20006"/>
                    </a:ext>
                  </a:extLst>
                </a:gridCol>
              </a:tblGrid>
              <a:tr h="1780792">
                <a:tc>
                  <a:txBody>
                    <a:bodyPr/>
                    <a:lstStyle/>
                    <a:p>
                      <a:pPr marL="0" marR="0">
                        <a:lnSpc>
                          <a:spcPct val="115000"/>
                        </a:lnSpc>
                        <a:spcBef>
                          <a:spcPts val="0"/>
                        </a:spcBef>
                        <a:spcAft>
                          <a:spcPts val="0"/>
                        </a:spcAft>
                      </a:pPr>
                      <a:r>
                        <a:rPr lang="en-GB" sz="1200" dirty="0">
                          <a:effectLst/>
                        </a:rPr>
                        <a:t>Skill/Behaviour</a:t>
                      </a:r>
                      <a:endParaRPr lang="en-US" sz="1200" dirty="0">
                        <a:effectLst/>
                        <a:latin typeface="Calibri" panose="020F0502020204030204" pitchFamily="34" charset="0"/>
                        <a:ea typeface="SimSun" panose="02010600030101010101" pitchFamily="2" charset="-122"/>
                        <a:cs typeface="Times New Roman" panose="02020603050405020304" pitchFamily="18" charset="0"/>
                      </a:endParaRPr>
                    </a:p>
                  </a:txBody>
                  <a:tcPr marL="65488" marR="65488" marT="0" marB="0"/>
                </a:tc>
                <a:tc>
                  <a:txBody>
                    <a:bodyPr/>
                    <a:lstStyle/>
                    <a:p>
                      <a:pPr marL="0" marR="0">
                        <a:lnSpc>
                          <a:spcPct val="115000"/>
                        </a:lnSpc>
                        <a:spcBef>
                          <a:spcPts val="0"/>
                        </a:spcBef>
                        <a:spcAft>
                          <a:spcPts val="0"/>
                        </a:spcAft>
                      </a:pPr>
                      <a:r>
                        <a:rPr lang="en-GB" sz="1200" dirty="0">
                          <a:effectLst/>
                        </a:rPr>
                        <a:t>Action </a:t>
                      </a:r>
                    </a:p>
                    <a:p>
                      <a:pPr marL="0" marR="0">
                        <a:lnSpc>
                          <a:spcPct val="115000"/>
                        </a:lnSpc>
                        <a:spcBef>
                          <a:spcPts val="0"/>
                        </a:spcBef>
                        <a:spcAft>
                          <a:spcPts val="0"/>
                        </a:spcAft>
                      </a:pPr>
                      <a:r>
                        <a:rPr lang="en-GB" sz="1200" dirty="0">
                          <a:effectLst/>
                        </a:rPr>
                        <a:t>Needed</a:t>
                      </a:r>
                      <a:endParaRPr lang="en-US" sz="1200" dirty="0">
                        <a:effectLst/>
                        <a:latin typeface="Calibri" panose="020F0502020204030204" pitchFamily="34" charset="0"/>
                        <a:ea typeface="SimSun" panose="02010600030101010101" pitchFamily="2" charset="-122"/>
                        <a:cs typeface="Times New Roman" panose="02020603050405020304" pitchFamily="18" charset="0"/>
                      </a:endParaRPr>
                    </a:p>
                  </a:txBody>
                  <a:tcPr marL="65488" marR="65488" marT="0" marB="0"/>
                </a:tc>
                <a:tc>
                  <a:txBody>
                    <a:bodyPr/>
                    <a:lstStyle/>
                    <a:p>
                      <a:pPr marL="0" marR="0">
                        <a:lnSpc>
                          <a:spcPct val="115000"/>
                        </a:lnSpc>
                        <a:spcBef>
                          <a:spcPts val="0"/>
                        </a:spcBef>
                        <a:spcAft>
                          <a:spcPts val="0"/>
                        </a:spcAft>
                      </a:pPr>
                      <a:r>
                        <a:rPr lang="en-GB" sz="1200" dirty="0">
                          <a:effectLst/>
                        </a:rPr>
                        <a:t>Resources Needed (including people)</a:t>
                      </a:r>
                      <a:endParaRPr lang="en-US" sz="1200" dirty="0">
                        <a:effectLst/>
                        <a:latin typeface="Calibri" panose="020F0502020204030204" pitchFamily="34" charset="0"/>
                        <a:ea typeface="SimSun" panose="02010600030101010101" pitchFamily="2" charset="-122"/>
                        <a:cs typeface="Times New Roman" panose="02020603050405020304" pitchFamily="18" charset="0"/>
                      </a:endParaRPr>
                    </a:p>
                  </a:txBody>
                  <a:tcPr marL="65488" marR="65488" marT="0" marB="0"/>
                </a:tc>
                <a:tc>
                  <a:txBody>
                    <a:bodyPr/>
                    <a:lstStyle/>
                    <a:p>
                      <a:pPr marL="0" marR="0">
                        <a:lnSpc>
                          <a:spcPct val="115000"/>
                        </a:lnSpc>
                        <a:spcBef>
                          <a:spcPts val="0"/>
                        </a:spcBef>
                        <a:spcAft>
                          <a:spcPts val="0"/>
                        </a:spcAft>
                      </a:pPr>
                      <a:r>
                        <a:rPr lang="en-GB" sz="1200">
                          <a:effectLst/>
                        </a:rPr>
                        <a:t>Date(s) for Action</a:t>
                      </a:r>
                      <a:endParaRPr lang="en-US" sz="1200">
                        <a:effectLst/>
                        <a:latin typeface="Calibri" panose="020F0502020204030204" pitchFamily="34" charset="0"/>
                        <a:ea typeface="SimSun" panose="02010600030101010101" pitchFamily="2" charset="-122"/>
                        <a:cs typeface="Times New Roman" panose="02020603050405020304" pitchFamily="18" charset="0"/>
                      </a:endParaRPr>
                    </a:p>
                  </a:txBody>
                  <a:tcPr marL="65488" marR="65488" marT="0" marB="0"/>
                </a:tc>
                <a:tc>
                  <a:txBody>
                    <a:bodyPr/>
                    <a:lstStyle/>
                    <a:p>
                      <a:pPr marL="0" marR="0">
                        <a:lnSpc>
                          <a:spcPct val="115000"/>
                        </a:lnSpc>
                        <a:spcBef>
                          <a:spcPts val="0"/>
                        </a:spcBef>
                        <a:spcAft>
                          <a:spcPts val="0"/>
                        </a:spcAft>
                      </a:pPr>
                      <a:r>
                        <a:rPr lang="en-GB" sz="1200" dirty="0">
                          <a:effectLst/>
                        </a:rPr>
                        <a:t>Date for Review (i.e. next opportunity to practise and demonstrate skill)</a:t>
                      </a:r>
                      <a:endParaRPr lang="en-US" sz="1200" dirty="0">
                        <a:effectLst/>
                        <a:latin typeface="Calibri" panose="020F0502020204030204" pitchFamily="34" charset="0"/>
                        <a:ea typeface="SimSun" panose="02010600030101010101" pitchFamily="2" charset="-122"/>
                        <a:cs typeface="Times New Roman" panose="02020603050405020304" pitchFamily="18" charset="0"/>
                      </a:endParaRPr>
                    </a:p>
                  </a:txBody>
                  <a:tcPr marL="65488" marR="65488" marT="0" marB="0"/>
                </a:tc>
                <a:tc>
                  <a:txBody>
                    <a:bodyPr/>
                    <a:lstStyle/>
                    <a:p>
                      <a:pPr marL="0" marR="0">
                        <a:lnSpc>
                          <a:spcPct val="115000"/>
                        </a:lnSpc>
                        <a:spcBef>
                          <a:spcPts val="0"/>
                        </a:spcBef>
                        <a:spcAft>
                          <a:spcPts val="0"/>
                        </a:spcAft>
                      </a:pPr>
                      <a:r>
                        <a:rPr lang="en-GB" sz="1200">
                          <a:effectLst/>
                        </a:rPr>
                        <a:t>Aspirational Goal (Specific, Measurable, Achievable, Realistic/ Resourced, Time-based) </a:t>
                      </a:r>
                      <a:endParaRPr lang="en-US" sz="1200">
                        <a:effectLst/>
                        <a:latin typeface="Calibri" panose="020F0502020204030204" pitchFamily="34" charset="0"/>
                        <a:ea typeface="SimSun" panose="02010600030101010101" pitchFamily="2" charset="-122"/>
                        <a:cs typeface="Times New Roman" panose="02020603050405020304" pitchFamily="18" charset="0"/>
                      </a:endParaRPr>
                    </a:p>
                  </a:txBody>
                  <a:tcPr marL="65488" marR="65488" marT="0" marB="0"/>
                </a:tc>
                <a:tc>
                  <a:txBody>
                    <a:bodyPr/>
                    <a:lstStyle/>
                    <a:p>
                      <a:pPr marL="0" marR="0">
                        <a:lnSpc>
                          <a:spcPct val="115000"/>
                        </a:lnSpc>
                        <a:spcBef>
                          <a:spcPts val="0"/>
                        </a:spcBef>
                        <a:spcAft>
                          <a:spcPts val="0"/>
                        </a:spcAft>
                      </a:pPr>
                      <a:r>
                        <a:rPr lang="en-GB" sz="1200" dirty="0">
                          <a:effectLst/>
                        </a:rPr>
                        <a:t>Met?</a:t>
                      </a:r>
                      <a:endParaRPr lang="en-US" sz="1200" dirty="0">
                        <a:effectLst/>
                        <a:latin typeface="Calibri" panose="020F0502020204030204" pitchFamily="34" charset="0"/>
                        <a:ea typeface="SimSun" panose="02010600030101010101" pitchFamily="2" charset="-122"/>
                        <a:cs typeface="Times New Roman" panose="02020603050405020304" pitchFamily="18" charset="0"/>
                      </a:endParaRPr>
                    </a:p>
                  </a:txBody>
                  <a:tcPr marL="65488" marR="65488" marT="0" marB="0"/>
                </a:tc>
                <a:extLst>
                  <a:ext uri="{0D108BD9-81ED-4DB2-BD59-A6C34878D82A}">
                    <a16:rowId xmlns:a16="http://schemas.microsoft.com/office/drawing/2014/main" val="10000"/>
                  </a:ext>
                </a:extLst>
              </a:tr>
              <a:tr h="2806217">
                <a:tc>
                  <a:txBody>
                    <a:bodyPr/>
                    <a:lstStyle/>
                    <a:p>
                      <a:pPr marL="0" marR="0">
                        <a:lnSpc>
                          <a:spcPct val="115000"/>
                        </a:lnSpc>
                        <a:spcBef>
                          <a:spcPts val="0"/>
                        </a:spcBef>
                        <a:spcAft>
                          <a:spcPts val="0"/>
                        </a:spcAft>
                      </a:pPr>
                      <a:r>
                        <a:rPr lang="en-GB" sz="1200" b="0" dirty="0">
                          <a:effectLst/>
                        </a:rPr>
                        <a:t>To Develop Regular Eye Contact in Presentations</a:t>
                      </a:r>
                      <a:endParaRPr lang="en-US" sz="1200" b="0" dirty="0">
                        <a:effectLst/>
                        <a:latin typeface="Calibri" panose="020F0502020204030204" pitchFamily="34" charset="0"/>
                        <a:ea typeface="SimSun" panose="02010600030101010101" pitchFamily="2" charset="-122"/>
                        <a:cs typeface="Times New Roman" panose="02020603050405020304" pitchFamily="18" charset="0"/>
                      </a:endParaRPr>
                    </a:p>
                  </a:txBody>
                  <a:tcPr marL="65488" marR="65488" marT="0" marB="0"/>
                </a:tc>
                <a:tc>
                  <a:txBody>
                    <a:bodyPr/>
                    <a:lstStyle/>
                    <a:p>
                      <a:pPr marL="0" marR="0">
                        <a:lnSpc>
                          <a:spcPct val="115000"/>
                        </a:lnSpc>
                        <a:spcBef>
                          <a:spcPts val="0"/>
                        </a:spcBef>
                        <a:spcAft>
                          <a:spcPts val="0"/>
                        </a:spcAft>
                      </a:pPr>
                      <a:r>
                        <a:rPr lang="en-GB" sz="1200" dirty="0">
                          <a:effectLst/>
                        </a:rPr>
                        <a:t>Looking and rehearsing presentation in mirror and in front of friends</a:t>
                      </a:r>
                    </a:p>
                    <a:p>
                      <a:pPr marL="0" marR="0">
                        <a:lnSpc>
                          <a:spcPct val="115000"/>
                        </a:lnSpc>
                        <a:spcBef>
                          <a:spcPts val="0"/>
                        </a:spcBef>
                        <a:spcAft>
                          <a:spcPts val="0"/>
                        </a:spcAft>
                      </a:pPr>
                      <a:endParaRPr lang="en-US" sz="1200" dirty="0">
                        <a:effectLst/>
                      </a:endParaRPr>
                    </a:p>
                    <a:p>
                      <a:pPr marL="0" marR="0">
                        <a:lnSpc>
                          <a:spcPct val="115000"/>
                        </a:lnSpc>
                        <a:spcBef>
                          <a:spcPts val="0"/>
                        </a:spcBef>
                        <a:spcAft>
                          <a:spcPts val="0"/>
                        </a:spcAft>
                      </a:pPr>
                      <a:r>
                        <a:rPr lang="en-GB" sz="1200" dirty="0">
                          <a:effectLst/>
                        </a:rPr>
                        <a:t>Gather feedback from friends</a:t>
                      </a:r>
                      <a:endParaRPr lang="en-US" sz="1200" dirty="0">
                        <a:effectLst/>
                        <a:latin typeface="Calibri" panose="020F0502020204030204" pitchFamily="34" charset="0"/>
                        <a:ea typeface="SimSun" panose="02010600030101010101" pitchFamily="2" charset="-122"/>
                        <a:cs typeface="Times New Roman" panose="02020603050405020304" pitchFamily="18" charset="0"/>
                      </a:endParaRPr>
                    </a:p>
                  </a:txBody>
                  <a:tcPr marL="65488" marR="65488" marT="0" marB="0"/>
                </a:tc>
                <a:tc>
                  <a:txBody>
                    <a:bodyPr/>
                    <a:lstStyle/>
                    <a:p>
                      <a:pPr marL="0" marR="0">
                        <a:lnSpc>
                          <a:spcPct val="115000"/>
                        </a:lnSpc>
                        <a:spcBef>
                          <a:spcPts val="0"/>
                        </a:spcBef>
                        <a:spcAft>
                          <a:spcPts val="0"/>
                        </a:spcAft>
                      </a:pPr>
                      <a:r>
                        <a:rPr lang="en-GB" sz="1200" dirty="0">
                          <a:effectLst/>
                        </a:rPr>
                        <a:t>Friends</a:t>
                      </a:r>
                    </a:p>
                    <a:p>
                      <a:pPr marL="0" marR="0">
                        <a:lnSpc>
                          <a:spcPct val="115000"/>
                        </a:lnSpc>
                        <a:spcBef>
                          <a:spcPts val="0"/>
                        </a:spcBef>
                        <a:spcAft>
                          <a:spcPts val="0"/>
                        </a:spcAft>
                      </a:pPr>
                      <a:endParaRPr lang="en-GB" sz="1200" dirty="0">
                        <a:effectLst/>
                      </a:endParaRPr>
                    </a:p>
                    <a:p>
                      <a:pPr marL="0" marR="0">
                        <a:lnSpc>
                          <a:spcPct val="115000"/>
                        </a:lnSpc>
                        <a:spcBef>
                          <a:spcPts val="0"/>
                        </a:spcBef>
                        <a:spcAft>
                          <a:spcPts val="0"/>
                        </a:spcAft>
                      </a:pPr>
                      <a:r>
                        <a:rPr lang="en-GB" sz="1200" dirty="0">
                          <a:effectLst/>
                        </a:rPr>
                        <a:t>Books on presentation skills </a:t>
                      </a:r>
                    </a:p>
                    <a:p>
                      <a:pPr marL="0" marR="0">
                        <a:lnSpc>
                          <a:spcPct val="115000"/>
                        </a:lnSpc>
                        <a:spcBef>
                          <a:spcPts val="0"/>
                        </a:spcBef>
                        <a:spcAft>
                          <a:spcPts val="0"/>
                        </a:spcAft>
                      </a:pPr>
                      <a:endParaRPr lang="en-US" sz="1200" dirty="0">
                        <a:effectLst/>
                      </a:endParaRPr>
                    </a:p>
                    <a:p>
                      <a:pPr marL="0" marR="0">
                        <a:lnSpc>
                          <a:spcPct val="115000"/>
                        </a:lnSpc>
                        <a:spcBef>
                          <a:spcPts val="0"/>
                        </a:spcBef>
                        <a:spcAft>
                          <a:spcPts val="0"/>
                        </a:spcAft>
                      </a:pPr>
                      <a:r>
                        <a:rPr lang="en-GB" sz="1200" dirty="0">
                          <a:effectLst/>
                        </a:rPr>
                        <a:t>Online resources</a:t>
                      </a:r>
                    </a:p>
                    <a:p>
                      <a:pPr marL="0" marR="0">
                        <a:lnSpc>
                          <a:spcPct val="115000"/>
                        </a:lnSpc>
                        <a:spcBef>
                          <a:spcPts val="0"/>
                        </a:spcBef>
                        <a:spcAft>
                          <a:spcPts val="0"/>
                        </a:spcAft>
                      </a:pPr>
                      <a:endParaRPr lang="en-GB" sz="1200" dirty="0">
                        <a:effectLst/>
                      </a:endParaRPr>
                    </a:p>
                    <a:p>
                      <a:pPr marL="0" marR="0">
                        <a:lnSpc>
                          <a:spcPct val="115000"/>
                        </a:lnSpc>
                        <a:spcBef>
                          <a:spcPts val="0"/>
                        </a:spcBef>
                        <a:spcAft>
                          <a:spcPts val="0"/>
                        </a:spcAft>
                      </a:pPr>
                      <a:r>
                        <a:rPr lang="en-GB" sz="1200" dirty="0">
                          <a:effectLst/>
                        </a:rPr>
                        <a:t>Computer</a:t>
                      </a:r>
                      <a:endParaRPr lang="en-US" sz="1200" dirty="0">
                        <a:effectLst/>
                        <a:latin typeface="Calibri" panose="020F0502020204030204" pitchFamily="34" charset="0"/>
                        <a:ea typeface="SimSun" panose="02010600030101010101" pitchFamily="2" charset="-122"/>
                        <a:cs typeface="Times New Roman" panose="02020603050405020304" pitchFamily="18" charset="0"/>
                      </a:endParaRPr>
                    </a:p>
                  </a:txBody>
                  <a:tcPr marL="65488" marR="65488" marT="0" marB="0"/>
                </a:tc>
                <a:tc>
                  <a:txBody>
                    <a:bodyPr/>
                    <a:lstStyle/>
                    <a:p>
                      <a:pPr marL="0" marR="0">
                        <a:lnSpc>
                          <a:spcPct val="115000"/>
                        </a:lnSpc>
                        <a:spcBef>
                          <a:spcPts val="0"/>
                        </a:spcBef>
                        <a:spcAft>
                          <a:spcPts val="0"/>
                        </a:spcAft>
                      </a:pPr>
                      <a:r>
                        <a:rPr lang="en-GB" sz="1200" dirty="0">
                          <a:effectLst/>
                        </a:rPr>
                        <a:t>Rehearsing every Friday afternoon</a:t>
                      </a:r>
                    </a:p>
                    <a:p>
                      <a:pPr marL="0" marR="0">
                        <a:lnSpc>
                          <a:spcPct val="115000"/>
                        </a:lnSpc>
                        <a:spcBef>
                          <a:spcPts val="0"/>
                        </a:spcBef>
                        <a:spcAft>
                          <a:spcPts val="0"/>
                        </a:spcAft>
                      </a:pPr>
                      <a:endParaRPr lang="en-US" sz="1200" dirty="0">
                        <a:effectLst/>
                      </a:endParaRPr>
                    </a:p>
                    <a:p>
                      <a:pPr marL="0" marR="0">
                        <a:lnSpc>
                          <a:spcPct val="115000"/>
                        </a:lnSpc>
                        <a:spcBef>
                          <a:spcPts val="0"/>
                        </a:spcBef>
                        <a:spcAft>
                          <a:spcPts val="0"/>
                        </a:spcAft>
                      </a:pPr>
                      <a:r>
                        <a:rPr lang="en-GB" sz="1200" dirty="0">
                          <a:effectLst/>
                        </a:rPr>
                        <a:t>Reading on presentation every Thursday</a:t>
                      </a:r>
                      <a:endParaRPr lang="en-US" sz="1200" dirty="0">
                        <a:effectLst/>
                        <a:latin typeface="Calibri" panose="020F0502020204030204" pitchFamily="34" charset="0"/>
                        <a:ea typeface="SimSun" panose="02010600030101010101" pitchFamily="2" charset="-122"/>
                        <a:cs typeface="Times New Roman" panose="02020603050405020304" pitchFamily="18" charset="0"/>
                      </a:endParaRPr>
                    </a:p>
                  </a:txBody>
                  <a:tcPr marL="65488" marR="65488" marT="0" marB="0"/>
                </a:tc>
                <a:tc>
                  <a:txBody>
                    <a:bodyPr/>
                    <a:lstStyle/>
                    <a:p>
                      <a:pPr marL="0" marR="0">
                        <a:lnSpc>
                          <a:spcPct val="115000"/>
                        </a:lnSpc>
                        <a:spcBef>
                          <a:spcPts val="0"/>
                        </a:spcBef>
                        <a:spcAft>
                          <a:spcPts val="0"/>
                        </a:spcAft>
                      </a:pPr>
                      <a:r>
                        <a:rPr lang="en-GB" sz="1200" dirty="0">
                          <a:effectLst/>
                        </a:rPr>
                        <a:t>Complete presentation in front of friends every Saturday morning: 18</a:t>
                      </a:r>
                      <a:r>
                        <a:rPr lang="en-GB" sz="1200" baseline="30000" dirty="0">
                          <a:effectLst/>
                        </a:rPr>
                        <a:t>th</a:t>
                      </a:r>
                      <a:r>
                        <a:rPr lang="en-GB" sz="1200" dirty="0">
                          <a:effectLst/>
                        </a:rPr>
                        <a:t>, 25</a:t>
                      </a:r>
                      <a:r>
                        <a:rPr lang="en-GB" sz="1200" baseline="30000" dirty="0">
                          <a:effectLst/>
                        </a:rPr>
                        <a:t>th</a:t>
                      </a:r>
                      <a:r>
                        <a:rPr lang="en-GB" sz="1200" dirty="0">
                          <a:effectLst/>
                        </a:rPr>
                        <a:t>, 2</a:t>
                      </a:r>
                      <a:r>
                        <a:rPr lang="en-GB" sz="1200" baseline="30000" dirty="0">
                          <a:effectLst/>
                        </a:rPr>
                        <a:t>nd</a:t>
                      </a:r>
                      <a:endParaRPr lang="en-US" sz="1200" dirty="0">
                        <a:effectLst/>
                        <a:latin typeface="Calibri" panose="020F0502020204030204" pitchFamily="34" charset="0"/>
                        <a:ea typeface="SimSun" panose="02010600030101010101" pitchFamily="2" charset="-122"/>
                        <a:cs typeface="Times New Roman" panose="02020603050405020304" pitchFamily="18" charset="0"/>
                      </a:endParaRPr>
                    </a:p>
                  </a:txBody>
                  <a:tcPr marL="65488" marR="65488" marT="0" marB="0"/>
                </a:tc>
                <a:tc>
                  <a:txBody>
                    <a:bodyPr/>
                    <a:lstStyle/>
                    <a:p>
                      <a:pPr marL="0" marR="0">
                        <a:lnSpc>
                          <a:spcPct val="115000"/>
                        </a:lnSpc>
                        <a:spcBef>
                          <a:spcPts val="0"/>
                        </a:spcBef>
                        <a:spcAft>
                          <a:spcPts val="0"/>
                        </a:spcAft>
                      </a:pPr>
                      <a:r>
                        <a:rPr lang="en-GB" sz="1200" dirty="0">
                          <a:effectLst/>
                        </a:rPr>
                        <a:t>I want to be hitting the 5/5 for eye contact each time I do the practice presentation. I’ll use the evaluation form to collect evaluations from friends.</a:t>
                      </a:r>
                      <a:endParaRPr lang="en-US" sz="1200" dirty="0">
                        <a:effectLst/>
                        <a:latin typeface="Calibri" panose="020F0502020204030204" pitchFamily="34" charset="0"/>
                        <a:ea typeface="SimSun" panose="02010600030101010101" pitchFamily="2" charset="-122"/>
                        <a:cs typeface="Times New Roman" panose="02020603050405020304" pitchFamily="18" charset="0"/>
                      </a:endParaRPr>
                    </a:p>
                  </a:txBody>
                  <a:tcPr marL="65488" marR="65488" marT="0" marB="0"/>
                </a:tc>
                <a:tc>
                  <a:txBody>
                    <a:bodyPr/>
                    <a:lstStyle/>
                    <a:p>
                      <a:pPr marL="0" marR="0">
                        <a:lnSpc>
                          <a:spcPct val="115000"/>
                        </a:lnSpc>
                        <a:spcBef>
                          <a:spcPts val="0"/>
                        </a:spcBef>
                        <a:spcAft>
                          <a:spcPts val="0"/>
                        </a:spcAft>
                      </a:pPr>
                      <a:r>
                        <a:rPr lang="en-GB" sz="1200" dirty="0">
                          <a:effectLst/>
                        </a:rPr>
                        <a:t> </a:t>
                      </a:r>
                      <a:endParaRPr lang="en-US" sz="1200" dirty="0">
                        <a:effectLst/>
                        <a:latin typeface="Calibri" panose="020F0502020204030204" pitchFamily="34" charset="0"/>
                        <a:ea typeface="SimSun" panose="02010600030101010101" pitchFamily="2" charset="-122"/>
                        <a:cs typeface="Times New Roman" panose="02020603050405020304" pitchFamily="18" charset="0"/>
                      </a:endParaRPr>
                    </a:p>
                  </a:txBody>
                  <a:tcPr marL="65488" marR="65488" marT="0" marB="0"/>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11269051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755576" y="836711"/>
            <a:ext cx="7992888" cy="5184577"/>
          </a:xfrm>
          <a:prstGeom prst="rect">
            <a:avLst/>
          </a:prstGeom>
        </p:spPr>
      </p:pic>
      <p:cxnSp>
        <p:nvCxnSpPr>
          <p:cNvPr id="3" name="Straight Connector 2"/>
          <p:cNvCxnSpPr/>
          <p:nvPr/>
        </p:nvCxnSpPr>
        <p:spPr>
          <a:xfrm>
            <a:off x="5652120" y="1196752"/>
            <a:ext cx="0" cy="4608512"/>
          </a:xfrm>
          <a:prstGeom prst="line">
            <a:avLst/>
          </a:prstGeom>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6363483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Connecting learning </a:t>
            </a:r>
          </a:p>
        </p:txBody>
      </p:sp>
      <p:pic>
        <p:nvPicPr>
          <p:cNvPr id="4" name="Picture 3"/>
          <p:cNvPicPr>
            <a:picLocks noChangeAspect="1"/>
          </p:cNvPicPr>
          <p:nvPr/>
        </p:nvPicPr>
        <p:blipFill>
          <a:blip r:embed="rId2"/>
          <a:stretch>
            <a:fillRect/>
          </a:stretch>
        </p:blipFill>
        <p:spPr>
          <a:xfrm>
            <a:off x="251520" y="2484956"/>
            <a:ext cx="3765798" cy="3755039"/>
          </a:xfrm>
          <a:prstGeom prst="rect">
            <a:avLst/>
          </a:prstGeom>
        </p:spPr>
      </p:pic>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62392" y="2460867"/>
            <a:ext cx="4682988" cy="3992469"/>
          </a:xfrm>
          <a:prstGeom prst="rect">
            <a:avLst/>
          </a:prstGeom>
        </p:spPr>
      </p:pic>
    </p:spTree>
    <p:extLst>
      <p:ext uri="{BB962C8B-B14F-4D97-AF65-F5344CB8AC3E}">
        <p14:creationId xmlns:p14="http://schemas.microsoft.com/office/powerpoint/2010/main" val="16990118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Home work</a:t>
            </a:r>
          </a:p>
        </p:txBody>
      </p:sp>
      <p:sp>
        <p:nvSpPr>
          <p:cNvPr id="3" name="Content Placeholder 2"/>
          <p:cNvSpPr>
            <a:spLocks noGrp="1"/>
          </p:cNvSpPr>
          <p:nvPr>
            <p:ph idx="1"/>
          </p:nvPr>
        </p:nvSpPr>
        <p:spPr/>
        <p:txBody>
          <a:bodyPr/>
          <a:lstStyle/>
          <a:p>
            <a:pPr marL="0" indent="0" algn="ctr">
              <a:buNone/>
            </a:pPr>
            <a:r>
              <a:rPr lang="en-GB" dirty="0"/>
              <a:t>Complete a PDP for your self with three objectives, listing specific actions you will need to take. Looking at what barriers you will face and how to over come them. What support will you require in order to achieve this objective and  how will you know when you have achieved it</a:t>
            </a:r>
          </a:p>
        </p:txBody>
      </p:sp>
    </p:spTree>
    <p:extLst>
      <p:ext uri="{BB962C8B-B14F-4D97-AF65-F5344CB8AC3E}">
        <p14:creationId xmlns:p14="http://schemas.microsoft.com/office/powerpoint/2010/main" val="3109276533"/>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303dbf9b-b85b-46a0-94f1-894078c07ecd"/>
    <ds:schemaRef ds:uri="http://www.w3.org/XML/1998/namespace"/>
  </ds:schemaRefs>
</ds:datastoreItem>
</file>

<file path=customXml/itemProps3.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660</TotalTime>
  <Words>2095</Words>
  <Application>Microsoft Office PowerPoint</Application>
  <PresentationFormat>On-screen Show (4:3)</PresentationFormat>
  <Paragraphs>182</Paragraphs>
  <Slides>12</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SimSun</vt:lpstr>
      <vt:lpstr>Arial</vt:lpstr>
      <vt:lpstr>Calibri</vt:lpstr>
      <vt:lpstr>Gill Sans MT</vt:lpstr>
      <vt:lpstr>Symbol</vt:lpstr>
      <vt:lpstr>Times New Roman</vt:lpstr>
      <vt:lpstr>Parcel</vt:lpstr>
      <vt:lpstr>Professional career development</vt:lpstr>
      <vt:lpstr>Identifying the gap between your current skills and your desired skill level:</vt:lpstr>
      <vt:lpstr>The Johari Window (Luft and Ingham, 1955)</vt:lpstr>
      <vt:lpstr>Steps in the Development of Personal Skills (Cont.)</vt:lpstr>
      <vt:lpstr>The Kolb Learning Cycle (Kolb, 1984)</vt:lpstr>
      <vt:lpstr>Conscious Competence Matrix</vt:lpstr>
      <vt:lpstr>Personnel Development Plan</vt:lpstr>
      <vt:lpstr>Personal Development Plan Example  (Bath University) (Morgan, P. 2017)</vt:lpstr>
      <vt:lpstr>Example of a Personal Development Plan (PDP) Morgan, P. (2017)</vt:lpstr>
      <vt:lpstr>PowerPoint Presentation</vt:lpstr>
      <vt:lpstr>Connecting learning </vt:lpstr>
      <vt:lpstr>Home work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Paul James</cp:lastModifiedBy>
  <cp:revision>22</cp:revision>
  <cp:lastPrinted>2018-02-13T17:41:22Z</cp:lastPrinted>
  <dcterms:created xsi:type="dcterms:W3CDTF">2015-04-14T15:21:28Z</dcterms:created>
  <dcterms:modified xsi:type="dcterms:W3CDTF">2018-09-24T09:36:21Z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