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7"/>
  </p:notesMasterIdLst>
  <p:handoutMasterIdLst>
    <p:handoutMasterId r:id="rId18"/>
  </p:handoutMasterIdLst>
  <p:sldIdLst>
    <p:sldId id="277" r:id="rId2"/>
    <p:sldId id="455" r:id="rId3"/>
    <p:sldId id="456" r:id="rId4"/>
    <p:sldId id="442" r:id="rId5"/>
    <p:sldId id="458" r:id="rId6"/>
    <p:sldId id="457" r:id="rId7"/>
    <p:sldId id="460" r:id="rId8"/>
    <p:sldId id="452" r:id="rId9"/>
    <p:sldId id="459" r:id="rId10"/>
    <p:sldId id="454" r:id="rId11"/>
    <p:sldId id="450" r:id="rId12"/>
    <p:sldId id="461" r:id="rId13"/>
    <p:sldId id="462" r:id="rId14"/>
    <p:sldId id="463" r:id="rId15"/>
    <p:sldId id="464" r:id="rId1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3757149-E93B-45C9-AAD4-899E04321DFD}" v="3816" dt="2026-04-17T20:21:17.30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503" autoAdjust="0"/>
    <p:restoredTop sz="94576" autoAdjust="0"/>
  </p:normalViewPr>
  <p:slideViewPr>
    <p:cSldViewPr>
      <p:cViewPr varScale="1">
        <p:scale>
          <a:sx n="111" d="100"/>
          <a:sy n="111" d="100"/>
        </p:scale>
        <p:origin x="368" y="20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3.png"/><Relationship Id="rId4" Type="http://schemas.openxmlformats.org/officeDocument/2006/relationships/hyperlink" Target="http://www.nhs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49275" y="1340768"/>
            <a:ext cx="8050709" cy="1584176"/>
          </a:xfrm>
        </p:spPr>
        <p:txBody>
          <a:bodyPr/>
          <a:lstStyle/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BMHP5032 Introduction to Physiology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Component 2 – Presentation 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Care Plan</a:t>
            </a:r>
          </a:p>
          <a:p>
            <a:pPr algn="l"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ID: 2429798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name: Daniela Rios Rendon 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Lecturer Name: </a:t>
            </a:r>
            <a:r>
              <a:rPr lang="en-GB" altLang="en-US" sz="2800" b="1" dirty="0" err="1">
                <a:solidFill>
                  <a:schemeClr val="bg1"/>
                </a:solidFill>
              </a:rPr>
              <a:t>Soban</a:t>
            </a:r>
            <a:r>
              <a:rPr lang="en-GB" altLang="en-US" sz="2800" b="1" dirty="0">
                <a:solidFill>
                  <a:schemeClr val="bg1"/>
                </a:solidFill>
              </a:rPr>
              <a:t> Sadiq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pic>
        <p:nvPicPr>
          <p:cNvPr id="51" name="Audio 50">
            <a:extLst>
              <a:ext uri="{FF2B5EF4-FFF2-40B4-BE49-F238E27FC236}">
                <a16:creationId xmlns:a16="http://schemas.microsoft.com/office/drawing/2014/main" id="{422853B1-2F21-C0DC-68F3-4C02888872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717"/>
    </mc:Choice>
    <mc:Fallback>
      <p:transition spd="slow" advTm="177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1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C3CB7-D278-A2A4-CAD1-A290CF81F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2800" b="1"/>
              <a:t>Introduction</a:t>
            </a:r>
            <a:endParaRPr lang="en-GB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3D4A8-101E-12D0-65B2-FF0482C77A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81126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s-ES" sz="2000" b="1">
                <a:latin typeface="Arial"/>
                <a:cs typeface="Arial"/>
              </a:rPr>
              <a:t>Care Plan For Chronic Obstructive Pulmonary Disease (COPD)</a:t>
            </a:r>
          </a:p>
          <a:p>
            <a:pPr marL="0" indent="0">
              <a:buNone/>
            </a:pPr>
            <a:endParaRPr lang="es-ES" sz="2000" b="1">
              <a:latin typeface="Arial"/>
              <a:cs typeface="Arial"/>
            </a:endParaRPr>
          </a:p>
          <a:p>
            <a:r>
              <a:rPr lang="es-ES" sz="2000">
                <a:latin typeface="Arial"/>
                <a:cs typeface="Arial"/>
              </a:rPr>
              <a:t>Condition: COPD (Chronic Respiratory Disease).</a:t>
            </a:r>
          </a:p>
          <a:p>
            <a:pPr marL="0" indent="0">
              <a:buNone/>
            </a:pPr>
            <a:endParaRPr lang="es-ES" sz="2000">
              <a:latin typeface="Arial"/>
              <a:cs typeface="Arial"/>
            </a:endParaRPr>
          </a:p>
          <a:p>
            <a:r>
              <a:rPr lang="es-ES" sz="2000">
                <a:latin typeface="Arial"/>
                <a:cs typeface="Arial"/>
              </a:rPr>
              <a:t>Purpose: To develop an evidence –based care plan for a fictional patient.</a:t>
            </a:r>
          </a:p>
          <a:p>
            <a:endParaRPr lang="es-ES" sz="2000">
              <a:latin typeface="Arial"/>
              <a:cs typeface="Arial"/>
            </a:endParaRPr>
          </a:p>
          <a:p>
            <a:r>
              <a:rPr lang="es-ES" sz="2000">
                <a:latin typeface="Arial"/>
                <a:cs typeface="Arial"/>
              </a:rPr>
              <a:t>Framework: Following NHS and NICE guidelines (NG115).</a:t>
            </a:r>
          </a:p>
          <a:p>
            <a:endParaRPr lang="es-ES" sz="2000">
              <a:latin typeface="Arial"/>
              <a:cs typeface="Arial"/>
            </a:endParaRPr>
          </a:p>
          <a:p>
            <a:r>
              <a:rPr lang="es-ES" sz="2000">
                <a:latin typeface="Arial"/>
                <a:cs typeface="Arial"/>
              </a:rPr>
              <a:t>Structure: Anatomy, physiology, case study, and management recommendations </a:t>
            </a:r>
            <a:endParaRPr lang="es-ES" sz="2000" dirty="0">
              <a:latin typeface="Arial"/>
              <a:cs typeface="Arial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3C9C2-F8C4-FC64-3A2B-8D72721535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1AD01A-35D6-54F1-21E7-C950B3125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pic>
        <p:nvPicPr>
          <p:cNvPr id="78" name="Audio 77">
            <a:extLst>
              <a:ext uri="{FF2B5EF4-FFF2-40B4-BE49-F238E27FC236}">
                <a16:creationId xmlns:a16="http://schemas.microsoft.com/office/drawing/2014/main" id="{627519A1-3834-350F-95C3-6F7267C2B8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40280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371"/>
    </mc:Choice>
    <mc:Fallback>
      <p:transition spd="slow" advTm="683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1B7D8-FAFA-459E-E97E-26762F067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sz="2800" b="1"/>
              <a:t>Anatomy Of The Respiratory System</a:t>
            </a:r>
            <a:r>
              <a:rPr lang="en-GB" sz="3600" b="1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80F13-35A9-9D38-4535-EF0C49E149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4897779" cy="3917032"/>
          </a:xfrm>
        </p:spPr>
        <p:txBody>
          <a:bodyPr/>
          <a:lstStyle/>
          <a:p>
            <a:r>
              <a:rPr lang="en-GB" sz="2000" dirty="0"/>
              <a:t>Main Organs: Nose, trachea, </a:t>
            </a:r>
            <a:r>
              <a:rPr lang="en-GB" sz="2000"/>
              <a:t>bronchi, and lungs.</a:t>
            </a:r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Alveoli: Tiny air sacs where gas exchange occurs (oxygen </a:t>
            </a:r>
            <a:r>
              <a:rPr lang="en-GB" sz="2000"/>
              <a:t>in, carbon</a:t>
            </a:r>
            <a:r>
              <a:rPr lang="en-GB" sz="2000" dirty="0"/>
              <a:t> dioxide out).</a:t>
            </a:r>
          </a:p>
          <a:p>
            <a:endParaRPr lang="en-GB" sz="2000" dirty="0"/>
          </a:p>
          <a:p>
            <a:r>
              <a:rPr lang="en-GB" sz="2000" dirty="0"/>
              <a:t>Diaphragm: The muscle that helps </a:t>
            </a:r>
            <a:r>
              <a:rPr lang="en-GB" sz="2000"/>
              <a:t>with breathing.</a:t>
            </a:r>
            <a:r>
              <a:rPr lang="en-GB" sz="2000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800642-0D74-9A9D-EEA9-9EEA43A736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A468CE-6AEE-EAD3-595F-267F23235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7" name="Imagen 6" descr="Pulmonary Images | Free Vectors, PNGs, Mockups &amp; Backgrounds - rawpixel">
            <a:extLst>
              <a:ext uri="{FF2B5EF4-FFF2-40B4-BE49-F238E27FC236}">
                <a16:creationId xmlns:a16="http://schemas.microsoft.com/office/drawing/2014/main" id="{69959D5A-64FD-A1B6-0EBD-1EF4069B4E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8379" y="1595881"/>
            <a:ext cx="3055404" cy="3092424"/>
          </a:xfrm>
          <a:prstGeom prst="rect">
            <a:avLst/>
          </a:prstGeom>
        </p:spPr>
      </p:pic>
      <p:pic>
        <p:nvPicPr>
          <p:cNvPr id="42" name="Audio 41">
            <a:extLst>
              <a:ext uri="{FF2B5EF4-FFF2-40B4-BE49-F238E27FC236}">
                <a16:creationId xmlns:a16="http://schemas.microsoft.com/office/drawing/2014/main" id="{E5A47A51-30EF-1536-A61B-F34415C077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61547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593"/>
    </mc:Choice>
    <mc:Fallback>
      <p:transition spd="slow" advTm="755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en-GB" sz="2800" b="1">
                <a:cs typeface="Arial"/>
              </a:rPr>
              <a:t>Information About The Person</a:t>
            </a:r>
            <a:endParaRPr lang="en-GB" sz="2800" b="1"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C35443-F263-7B57-2247-B900E4E8B7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21590"/>
            <a:ext cx="6965542" cy="3995643"/>
          </a:xfrm>
        </p:spPr>
        <p:txBody>
          <a:bodyPr/>
          <a:lstStyle/>
          <a:p>
            <a:r>
              <a:rPr lang="en-GB" sz="2000"/>
              <a:t>Name: Steve Smith, 68 years old.</a:t>
            </a:r>
          </a:p>
          <a:p>
            <a:r>
              <a:rPr lang="en-GB" sz="2000"/>
              <a:t>Demographics: Retired construction worker, </a:t>
            </a:r>
          </a:p>
          <a:p>
            <a:pPr marL="0" indent="0">
              <a:buNone/>
            </a:pPr>
            <a:r>
              <a:rPr lang="en-GB" sz="2000"/>
              <a:t>     living in South Wales.   </a:t>
            </a:r>
          </a:p>
          <a:p>
            <a:r>
              <a:rPr lang="en-GB" sz="2000"/>
              <a:t>Medical History: Former heavy smoker (40 pack-years).Diagnosed with Grade 2 COPD.</a:t>
            </a:r>
          </a:p>
          <a:p>
            <a:r>
              <a:rPr lang="en-GB" sz="2000" dirty="0"/>
              <a:t>Height/Weight: 1.75m /82kg (BMI:26.8- </a:t>
            </a:r>
            <a:r>
              <a:rPr lang="en-GB" sz="2000"/>
              <a:t>Overweight).</a:t>
            </a:r>
          </a:p>
          <a:p>
            <a:r>
              <a:rPr lang="en-GB" sz="2000"/>
              <a:t>Oxygen Saturation (SpO2): 90% at rest.</a:t>
            </a:r>
            <a:endParaRPr lang="en-GB" sz="2000" dirty="0"/>
          </a:p>
          <a:p>
            <a:r>
              <a:rPr lang="en-GB" sz="2000"/>
              <a:t>Blood Pressure:135/85 mmHg.</a:t>
            </a:r>
            <a:endParaRPr lang="en-GB" sz="2000" dirty="0"/>
          </a:p>
          <a:p>
            <a:r>
              <a:rPr lang="en-GB" sz="2000" dirty="0"/>
              <a:t>Main Symptom: Chronic cough and shortness of breath </a:t>
            </a:r>
            <a:r>
              <a:rPr lang="en-GB" sz="2000"/>
              <a:t>(dyspnoea)during physical activity </a:t>
            </a:r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  <p:pic>
        <p:nvPicPr>
          <p:cNvPr id="24" name="Audio 23">
            <a:extLst>
              <a:ext uri="{FF2B5EF4-FFF2-40B4-BE49-F238E27FC236}">
                <a16:creationId xmlns:a16="http://schemas.microsoft.com/office/drawing/2014/main" id="{D03F0896-D5D0-1EF9-6CB9-D3627CC69A8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7341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2949"/>
    </mc:Choice>
    <mc:Fallback>
      <p:transition spd="slow" advTm="1129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924A3-1440-EE2D-BFA7-E4E87ED06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2800" b="1"/>
              <a:t>Care Plan (1/3)- Life Style And Health Behaviour </a:t>
            </a:r>
            <a:endParaRPr lang="en-GB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4F549-6873-A292-8A34-6B47A51402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2979"/>
            <a:ext cx="8220345" cy="4324254"/>
          </a:xfrm>
        </p:spPr>
        <p:txBody>
          <a:bodyPr/>
          <a:lstStyle/>
          <a:p>
            <a:r>
              <a:rPr lang="en-GB" sz="2000" b="1" dirty="0"/>
              <a:t>Smoking Cessation</a:t>
            </a:r>
            <a:r>
              <a:rPr lang="en-GB" sz="2000" dirty="0"/>
              <a:t>: </a:t>
            </a:r>
            <a:r>
              <a:rPr lang="en-GB" sz="2000"/>
              <a:t>Immediate</a:t>
            </a:r>
            <a:r>
              <a:rPr lang="en-GB" sz="2000" dirty="0"/>
              <a:t> referral to the NHS Stop Smoking Service. Using </a:t>
            </a:r>
            <a:r>
              <a:rPr lang="en-GB" sz="2000" err="1"/>
              <a:t>nicotin</a:t>
            </a:r>
            <a:r>
              <a:rPr lang="en-GB" sz="2000" dirty="0"/>
              <a:t>e </a:t>
            </a:r>
            <a:r>
              <a:rPr lang="en-GB" sz="2000"/>
              <a:t>replacement</a:t>
            </a:r>
            <a:r>
              <a:rPr lang="en-GB" sz="2000" dirty="0"/>
              <a:t> therapy (NRT) to reduce COPD progression.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b="1" dirty="0"/>
              <a:t>Weight Management</a:t>
            </a:r>
            <a:r>
              <a:rPr lang="en-GB" sz="2000" dirty="0"/>
              <a:t>: Consultation with a nutritionist. A BMI of 28.1 indicates overweight, which increases the work of breathing and oxygen demand.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b="1"/>
              <a:t>Immunisation</a:t>
            </a:r>
            <a:r>
              <a:rPr lang="en-GB" sz="2000" b="1" dirty="0"/>
              <a:t>:</a:t>
            </a:r>
            <a:r>
              <a:rPr lang="en-GB" sz="2000" dirty="0"/>
              <a:t> ensure Steve receives the annual influenza vaccine and the Pneumococcal vaccine to prevent acute exacerbations.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b="1" dirty="0"/>
              <a:t>Health Literacy</a:t>
            </a:r>
            <a:r>
              <a:rPr lang="en-GB" sz="2000" dirty="0"/>
              <a:t>: Provide Steve with easy-to read leaflets about COPD to improve his </a:t>
            </a:r>
            <a:r>
              <a:rPr lang="en-GB" sz="2000"/>
              <a:t>self- management.</a:t>
            </a:r>
            <a:endParaRPr lang="en-GB" sz="2000" dirty="0"/>
          </a:p>
          <a:p>
            <a:r>
              <a:rPr lang="en-GB" sz="2000"/>
              <a:t>--</a:t>
            </a:r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EB692-B9B5-A7EC-175D-C55FD2A65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6DEE0F-0A02-6D68-23C0-0B77EC1F3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pic>
        <p:nvPicPr>
          <p:cNvPr id="18" name="Audio 17">
            <a:extLst>
              <a:ext uri="{FF2B5EF4-FFF2-40B4-BE49-F238E27FC236}">
                <a16:creationId xmlns:a16="http://schemas.microsoft.com/office/drawing/2014/main" id="{CDA00943-7C56-D745-7609-3CCF576FAA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09468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0306"/>
    </mc:Choice>
    <mc:Fallback>
      <p:transition spd="slow" advTm="1103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9B926-B65F-3EB5-92BB-DC40BD793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2800" b="1"/>
              <a:t>Care Plan (2/3)- Everyday Routine </a:t>
            </a:r>
            <a:endParaRPr lang="en-GB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4FB70-B25A-602C-D334-08F645D206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Inhaler Competency: Daily use of prescribed bronchodilators. Pharmacist review to ens</a:t>
            </a:r>
            <a:r>
              <a:rPr lang="en-GB" sz="2000"/>
              <a:t>ure correct inhaler technique and use of a spacer.</a:t>
            </a:r>
            <a:endParaRPr lang="en-GB" sz="2000" dirty="0"/>
          </a:p>
          <a:p>
            <a:r>
              <a:rPr lang="en-GB" sz="2000" dirty="0"/>
              <a:t>Pulmonary Rehabilitation: Enrolment in a </a:t>
            </a:r>
            <a:r>
              <a:rPr lang="en-GB" sz="2000" dirty="0" err="1"/>
              <a:t>6 week</a:t>
            </a:r>
            <a:r>
              <a:rPr lang="en-GB" sz="2000" dirty="0"/>
              <a:t> exercise and education programme to improve exercise tolerance and reduce breathlessness.</a:t>
            </a:r>
          </a:p>
          <a:p>
            <a:r>
              <a:rPr lang="en-GB" sz="2000"/>
              <a:t>Mucus Clearance: Teaching Steve "active cycle of breathing" techniques to clear phlegm more effectively in the morning.</a:t>
            </a:r>
            <a:endParaRPr lang="en-GB" sz="2000" dirty="0"/>
          </a:p>
          <a:p>
            <a:r>
              <a:rPr lang="en-GB" sz="2000" dirty="0"/>
              <a:t>Activity Pacing: Guidance on "energy conservation" techniques for </a:t>
            </a:r>
            <a:r>
              <a:rPr lang="en-GB" sz="2000"/>
              <a:t>Activities of daily living (ADLs, like dressing.. and washing.</a:t>
            </a:r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290F66-9B7A-D4EF-7AC0-B0C0F1F98F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F15D2E-B843-1BFC-9C28-E4C39C9B0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22" name="Audio 21">
            <a:extLst>
              <a:ext uri="{FF2B5EF4-FFF2-40B4-BE49-F238E27FC236}">
                <a16:creationId xmlns:a16="http://schemas.microsoft.com/office/drawing/2014/main" id="{C4C07F89-2D99-5933-BCB9-995231691E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4894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5225"/>
    </mc:Choice>
    <mc:Fallback>
      <p:transition spd="slow" advTm="1052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E0124-C10B-2C22-8E26-7781C9788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242"/>
            <a:ext cx="8146305" cy="1190510"/>
          </a:xfrm>
        </p:spPr>
        <p:txBody>
          <a:bodyPr/>
          <a:lstStyle/>
          <a:p>
            <a:r>
              <a:rPr lang="en-GB" sz="2800" b="1" dirty="0"/>
              <a:t>Care Plan (3/3)- Monitoring and </a:t>
            </a:r>
            <a:r>
              <a:rPr lang="en-GB" sz="2800" b="1"/>
              <a:t>support</a:t>
            </a:r>
            <a:endParaRPr lang="en-GB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DB334-A7AC-B263-B902-D885AE203F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8375" y="952348"/>
            <a:ext cx="8359170" cy="4564885"/>
          </a:xfrm>
        </p:spPr>
        <p:txBody>
          <a:bodyPr/>
          <a:lstStyle/>
          <a:p>
            <a:r>
              <a:rPr lang="en-GB" sz="2000" dirty="0"/>
              <a:t>Oxygen Saturation Monitoring: Steve needs to monitor his oxygen levels daily using a pulse oximeter. For COPD patients, the target is usually between 88-92%.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/>
              <a:t>Flare-Up Action Plan: Training Steve to recognize red flags (like yellow/green mucus or high fever) so he knows when to call his GP before a crisis.</a:t>
            </a:r>
          </a:p>
          <a:p>
            <a:endParaRPr lang="en-GB" sz="2000" dirty="0"/>
          </a:p>
          <a:p>
            <a:r>
              <a:rPr lang="en-GB" sz="2000" dirty="0"/>
              <a:t>Mental Wellbeing: Regular screening for anxiety and </a:t>
            </a:r>
            <a:r>
              <a:rPr lang="en-GB" sz="2000"/>
              <a:t>depression, as</a:t>
            </a:r>
            <a:r>
              <a:rPr lang="en-GB" sz="2000" dirty="0"/>
              <a:t> chronic breathlessness often leads to social isolation and fear.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/>
              <a:t>Integrated Care: Routine follow-up appointments every 6 months with the respiratory nurse to review medication and inhaler technique.</a:t>
            </a:r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193C0-9C37-D32B-C845-058D81A00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2ED7D4-D58E-B110-D734-7BC6B27314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pic>
        <p:nvPicPr>
          <p:cNvPr id="17" name="Audio 16">
            <a:extLst>
              <a:ext uri="{FF2B5EF4-FFF2-40B4-BE49-F238E27FC236}">
                <a16:creationId xmlns:a16="http://schemas.microsoft.com/office/drawing/2014/main" id="{83976CCB-2957-FA79-6B00-E2B2D0D990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3092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9990"/>
    </mc:Choice>
    <mc:Fallback>
      <p:transition spd="slow" advTm="999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pPr algn="ctr"/>
            <a:r>
              <a:rPr lang="en-GB" sz="2800" b="1" dirty="0">
                <a:cs typeface="Arial"/>
              </a:rPr>
              <a:t>Risk factors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6307EA7-00DA-7750-8609-7051118EDC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8375" y="1183724"/>
            <a:ext cx="8368425" cy="4333509"/>
          </a:xfrm>
        </p:spPr>
        <p:txBody>
          <a:bodyPr/>
          <a:lstStyle/>
          <a:p>
            <a:r>
              <a:rPr lang="en-GB" sz="2000"/>
              <a:t>Years of smoking: this is the biggest reason for Steve's</a:t>
            </a:r>
            <a:r>
              <a:rPr lang="en-GB" sz="2000" dirty="0"/>
              <a:t> COPD and why </a:t>
            </a:r>
            <a:r>
              <a:rPr lang="en-GB" sz="2000"/>
              <a:t>his lungs are damaged.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/>
              <a:t>Construction work: Working with dust and fumes for a long time made his breathing problems worse.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Lack of activity: since he gets out of breath, he doesn't move much. This explains his weight and BMI of 28.1.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Previous infections: Having many chest infections in the past has made his lungs weaker and more sensitive.</a:t>
            </a:r>
          </a:p>
        </p:txBody>
      </p:sp>
      <p:pic>
        <p:nvPicPr>
          <p:cNvPr id="13" name="Audio 12">
            <a:extLst>
              <a:ext uri="{FF2B5EF4-FFF2-40B4-BE49-F238E27FC236}">
                <a16:creationId xmlns:a16="http://schemas.microsoft.com/office/drawing/2014/main" id="{8A9966C6-03CE-57CB-BDF4-690FAD84993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727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6094"/>
    </mc:Choice>
    <mc:Fallback>
      <p:transition spd="slow" advTm="860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0FCB6-E8B5-E668-6859-562592213C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34A5C-AEA4-8C87-D5EF-1CD835079D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2844" y="1183724"/>
            <a:ext cx="8414701" cy="4333509"/>
          </a:xfrm>
        </p:spPr>
        <p:txBody>
          <a:bodyPr/>
          <a:lstStyle/>
          <a:p>
            <a:r>
              <a:rPr lang="en-GB" sz="2000" dirty="0"/>
              <a:t>Pulmonary Rehabilitation: Steve should join a 6-week exercise and education </a:t>
            </a:r>
            <a:r>
              <a:rPr lang="en-GB" sz="2000"/>
              <a:t>programme. This is the best way to help him breathe better and stay active.</a:t>
            </a:r>
          </a:p>
          <a:p>
            <a:endParaRPr lang="en-GB" sz="2000" dirty="0"/>
          </a:p>
          <a:p>
            <a:r>
              <a:rPr lang="en-GB" sz="2000"/>
              <a:t>Self-management Plan: He needs a clear, written plan to know when </a:t>
            </a:r>
            <a:r>
              <a:rPr lang="en-GB" sz="2000" dirty="0"/>
              <a:t>to use his rescue inhaler and when to call the doctor if his </a:t>
            </a:r>
            <a:r>
              <a:rPr lang="en-GB" sz="2000"/>
              <a:t>symptoms</a:t>
            </a:r>
            <a:r>
              <a:rPr lang="en-GB" sz="2000" dirty="0"/>
              <a:t> get worse.</a:t>
            </a:r>
          </a:p>
          <a:p>
            <a:endParaRPr lang="en-GB" sz="2000" dirty="0"/>
          </a:p>
          <a:p>
            <a:r>
              <a:rPr lang="en-GB" sz="2000" dirty="0"/>
              <a:t>Diet and weight: Eating healthy to lose a little </a:t>
            </a:r>
            <a:r>
              <a:rPr lang="en-GB" sz="2000"/>
              <a:t>bit</a:t>
            </a:r>
            <a:r>
              <a:rPr lang="en-GB" sz="2000" dirty="0"/>
              <a:t> of weight will reduce the pressure on his lungs and make moving around easier.</a:t>
            </a:r>
          </a:p>
          <a:p>
            <a:endParaRPr lang="en-GB" sz="2000" dirty="0"/>
          </a:p>
          <a:p>
            <a:r>
              <a:rPr lang="en-GB" sz="2000" dirty="0"/>
              <a:t>Mental Health Support: It is important to check if Steve feels </a:t>
            </a:r>
            <a:r>
              <a:rPr lang="en-GB" sz="2000"/>
              <a:t>lonely or anxious. Joining a local COPD support group could help his mood.</a:t>
            </a:r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C4459-B578-A402-DCF4-CAC2307B7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1D60C8-0E6D-5493-15CC-220B5D39B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pic>
        <p:nvPicPr>
          <p:cNvPr id="13" name="Audio 12">
            <a:extLst>
              <a:ext uri="{FF2B5EF4-FFF2-40B4-BE49-F238E27FC236}">
                <a16:creationId xmlns:a16="http://schemas.microsoft.com/office/drawing/2014/main" id="{40F5F194-20D3-CB92-8533-AB22623257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27668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9209"/>
    </mc:Choice>
    <mc:Fallback>
      <p:transition spd="slow" advTm="892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8604B-AC6B-0846-C825-2BEC86565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/>
              <a:t>Communication and Ethics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8C4224-F958-CB66-7629-688D5AD53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294" y="1091173"/>
            <a:ext cx="8507251" cy="4426060"/>
          </a:xfrm>
        </p:spPr>
        <p:txBody>
          <a:bodyPr/>
          <a:lstStyle/>
          <a:p>
            <a:r>
              <a:rPr lang="en-GB" sz="2000"/>
              <a:t>Using Simple Language: I will avoid </a:t>
            </a:r>
            <a:r>
              <a:rPr lang="en-GB" sz="2000" err="1"/>
              <a:t>comple</a:t>
            </a:r>
            <a:r>
              <a:rPr lang="en-GB" sz="2000"/>
              <a:t>x medical terms and use" plain English so Steve  can understand his care plan without getting confused.</a:t>
            </a:r>
          </a:p>
          <a:p>
            <a:endParaRPr lang="en-GB" sz="2000" dirty="0"/>
          </a:p>
          <a:p>
            <a:r>
              <a:rPr lang="en-GB" sz="2000" dirty="0"/>
              <a:t>Active Listening: It is important to liste</a:t>
            </a:r>
            <a:r>
              <a:rPr lang="en-GB" sz="2000"/>
              <a:t>n to Steve's concerns about his symptoms and his past job to build a good relation and trust.</a:t>
            </a:r>
          </a:p>
          <a:p>
            <a:endParaRPr lang="en-GB" sz="2000" dirty="0"/>
          </a:p>
          <a:p>
            <a:r>
              <a:rPr lang="en-GB" sz="2000"/>
              <a:t>Informed Consent: I will explain all the benefits and risk of the treatments, like the new inhalers, so Steve can agree to them before starting.</a:t>
            </a:r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Confidentiality: All of</a:t>
            </a:r>
            <a:r>
              <a:rPr lang="en-GB" sz="2000"/>
              <a:t> Steve's personal and medical information will be </a:t>
            </a:r>
            <a:r>
              <a:rPr lang="en-GB" sz="2000" err="1"/>
              <a:t>ke</a:t>
            </a:r>
            <a:r>
              <a:rPr lang="en-GB" sz="2000" dirty="0"/>
              <a:t>pt private and safe, following professional guidelines.</a:t>
            </a:r>
          </a:p>
          <a:p>
            <a:endParaRPr lang="en-GB" sz="2000" dirty="0"/>
          </a:p>
          <a:p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C4CF4B-AA00-001B-CFC7-69AA662BA5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D03137-7AB2-2A5E-B86B-FAB9F630A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pic>
        <p:nvPicPr>
          <p:cNvPr id="11" name="Audio 10">
            <a:extLst>
              <a:ext uri="{FF2B5EF4-FFF2-40B4-BE49-F238E27FC236}">
                <a16:creationId xmlns:a16="http://schemas.microsoft.com/office/drawing/2014/main" id="{2228C7C5-F23A-2DF9-B668-3224DACD53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85443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7729"/>
    </mc:Choice>
    <mc:Fallback>
      <p:transition spd="slow" advTm="877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>
                <a:cs typeface="Arial"/>
              </a:rPr>
              <a:t>Managing</a:t>
            </a:r>
            <a:r>
              <a:rPr lang="en-GB" sz="2800" b="1" dirty="0">
                <a:cs typeface="Arial"/>
              </a:rPr>
              <a:t> a Crisis (Exacerbations)</a:t>
            </a:r>
            <a:endParaRPr lang="en-GB" sz="2800" b="1" dirty="0">
              <a:cs typeface="Arial" panose="020B060402020202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085575-4426-A9AB-0F8A-7A51209EE3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What is it? A </a:t>
            </a:r>
            <a:r>
              <a:rPr lang="en-GB" sz="2000"/>
              <a:t>sudden</a:t>
            </a:r>
            <a:r>
              <a:rPr lang="en-GB" sz="2000" dirty="0"/>
              <a:t> worsening of symptoms (more cough or breathlessness.)</a:t>
            </a:r>
          </a:p>
          <a:p>
            <a:r>
              <a:rPr lang="en-GB" sz="2000" dirty="0"/>
              <a:t>Action Plan: Use the rescue inhaler (salbutamol) immediately.</a:t>
            </a:r>
          </a:p>
          <a:p>
            <a:r>
              <a:rPr lang="en-GB" sz="2000"/>
              <a:t>When to call 999: If Steve has blue lips, chest pain, or cannot speak.</a:t>
            </a:r>
            <a:endParaRPr lang="en-GB" sz="2000" dirty="0"/>
          </a:p>
          <a:p>
            <a:r>
              <a:rPr lang="en-GB" sz="2000" dirty="0"/>
              <a:t>Prevention: Avoid cold air, smoke, and people with the flu.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pic>
        <p:nvPicPr>
          <p:cNvPr id="11" name="Audio 10">
            <a:extLst>
              <a:ext uri="{FF2B5EF4-FFF2-40B4-BE49-F238E27FC236}">
                <a16:creationId xmlns:a16="http://schemas.microsoft.com/office/drawing/2014/main" id="{95B7640C-D9AF-A0DD-9389-7964547FE68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10010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603"/>
    </mc:Choice>
    <mc:Fallback>
      <p:transition spd="slow" advTm="346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3B65E93-DF8C-AF3F-5D79-A776DD07E7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z="2800" b="1" dirty="0" err="1"/>
              <a:t>The</a:t>
            </a:r>
            <a:r>
              <a:rPr lang="es-ES" sz="2800" b="1" dirty="0"/>
              <a:t> </a:t>
            </a:r>
            <a:r>
              <a:rPr lang="es-ES" sz="2800" b="1" dirty="0" err="1"/>
              <a:t>Support</a:t>
            </a:r>
            <a:r>
              <a:rPr lang="es-ES" sz="2800" b="1" dirty="0"/>
              <a:t> </a:t>
            </a:r>
            <a:r>
              <a:rPr lang="es-ES" sz="2800" b="1" dirty="0" err="1"/>
              <a:t>Team</a:t>
            </a:r>
            <a:r>
              <a:rPr lang="es-ES" sz="2800" b="1" dirty="0"/>
              <a:t> (MDT)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B01621A2-6EF9-C494-F1B0-550A70E177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s-ES" sz="2000" dirty="0"/>
              <a:t>GP: </a:t>
            </a:r>
            <a:r>
              <a:rPr lang="es-ES" sz="2000" dirty="0" err="1"/>
              <a:t>Manages</a:t>
            </a:r>
            <a:r>
              <a:rPr lang="es-ES" sz="2000" dirty="0"/>
              <a:t> </a:t>
            </a:r>
            <a:r>
              <a:rPr lang="es-ES" sz="2000" dirty="0" err="1"/>
              <a:t>Steve's</a:t>
            </a:r>
            <a:r>
              <a:rPr lang="es-ES" sz="2000" dirty="0"/>
              <a:t> regular medicine and </a:t>
            </a:r>
            <a:r>
              <a:rPr lang="es-ES" sz="2000" dirty="0" err="1"/>
              <a:t>prescriptions</a:t>
            </a:r>
            <a:r>
              <a:rPr lang="es-ES" sz="2000" dirty="0"/>
              <a:t>.</a:t>
            </a:r>
          </a:p>
          <a:p>
            <a:r>
              <a:rPr lang="es-ES" sz="2000" dirty="0" err="1"/>
              <a:t>Respiratory</a:t>
            </a:r>
            <a:r>
              <a:rPr lang="es-ES" sz="2000" dirty="0"/>
              <a:t> Nurse: </a:t>
            </a:r>
            <a:r>
              <a:rPr lang="es-ES" sz="2000" dirty="0" err="1"/>
              <a:t>Checks</a:t>
            </a:r>
            <a:r>
              <a:rPr lang="es-ES" sz="2000" dirty="0"/>
              <a:t> </a:t>
            </a:r>
            <a:r>
              <a:rPr lang="es-ES" sz="2000" dirty="0" err="1"/>
              <a:t>his</a:t>
            </a:r>
            <a:r>
              <a:rPr lang="es-ES" sz="2000" dirty="0"/>
              <a:t> </a:t>
            </a:r>
            <a:r>
              <a:rPr lang="es-ES" sz="2000" dirty="0" err="1"/>
              <a:t>breathing</a:t>
            </a:r>
            <a:r>
              <a:rPr lang="es-ES" sz="2000" dirty="0"/>
              <a:t> and </a:t>
            </a:r>
            <a:r>
              <a:rPr lang="es-ES" sz="2000" dirty="0" err="1"/>
              <a:t>oxygen</a:t>
            </a:r>
            <a:r>
              <a:rPr lang="es-ES" sz="2000" dirty="0"/>
              <a:t> </a:t>
            </a:r>
            <a:r>
              <a:rPr lang="es-ES" sz="2000" dirty="0" err="1"/>
              <a:t>every</a:t>
            </a:r>
            <a:r>
              <a:rPr lang="es-ES" sz="2000" dirty="0"/>
              <a:t> 6 </a:t>
            </a:r>
            <a:r>
              <a:rPr lang="es-ES" sz="2000" dirty="0" err="1"/>
              <a:t>months</a:t>
            </a:r>
            <a:r>
              <a:rPr lang="es-ES" sz="2000" dirty="0"/>
              <a:t>.</a:t>
            </a:r>
          </a:p>
          <a:p>
            <a:r>
              <a:rPr lang="es-ES" sz="2000" dirty="0" err="1"/>
              <a:t>Physioterapist</a:t>
            </a:r>
            <a:r>
              <a:rPr lang="es-ES" sz="2000" dirty="0"/>
              <a:t>: </a:t>
            </a:r>
            <a:r>
              <a:rPr lang="es-ES" sz="2000" dirty="0" err="1"/>
              <a:t>Helps</a:t>
            </a:r>
            <a:r>
              <a:rPr lang="es-ES" sz="2000" dirty="0"/>
              <a:t> Steve </a:t>
            </a:r>
            <a:r>
              <a:rPr lang="es-ES" sz="2000" dirty="0" err="1"/>
              <a:t>with</a:t>
            </a:r>
            <a:r>
              <a:rPr lang="es-ES" sz="2000" dirty="0"/>
              <a:t> </a:t>
            </a:r>
            <a:r>
              <a:rPr lang="es-ES" sz="2000" dirty="0" err="1"/>
              <a:t>exercise</a:t>
            </a:r>
            <a:r>
              <a:rPr lang="es-ES" sz="2000" dirty="0"/>
              <a:t> in </a:t>
            </a:r>
            <a:r>
              <a:rPr lang="es-ES" sz="2000" dirty="0" err="1"/>
              <a:t>the</a:t>
            </a:r>
            <a:r>
              <a:rPr lang="es-ES" sz="2000" dirty="0"/>
              <a:t> </a:t>
            </a:r>
            <a:r>
              <a:rPr lang="es-ES" sz="2000" dirty="0" err="1"/>
              <a:t>rehabilitation</a:t>
            </a:r>
            <a:r>
              <a:rPr lang="es-ES" sz="2000" dirty="0"/>
              <a:t> </a:t>
            </a:r>
            <a:r>
              <a:rPr lang="es-ES" sz="2000" dirty="0" err="1"/>
              <a:t>program</a:t>
            </a:r>
            <a:r>
              <a:rPr lang="es-ES" sz="2000" dirty="0"/>
              <a:t>.</a:t>
            </a:r>
          </a:p>
          <a:p>
            <a:r>
              <a:rPr lang="es-ES" sz="2000" dirty="0" err="1"/>
              <a:t>Family</a:t>
            </a:r>
            <a:r>
              <a:rPr lang="es-ES" sz="2000" dirty="0"/>
              <a:t> and </a:t>
            </a:r>
            <a:r>
              <a:rPr lang="es-ES" sz="2000" dirty="0" err="1"/>
              <a:t>friends</a:t>
            </a:r>
            <a:r>
              <a:rPr lang="es-ES" sz="2000" dirty="0"/>
              <a:t>: </a:t>
            </a:r>
            <a:r>
              <a:rPr lang="es-ES" sz="2000" dirty="0" err="1"/>
              <a:t>Help</a:t>
            </a:r>
            <a:r>
              <a:rPr lang="es-ES" sz="2000" dirty="0"/>
              <a:t> Steve </a:t>
            </a:r>
            <a:r>
              <a:rPr lang="es-ES" sz="2000" dirty="0" err="1"/>
              <a:t>stay</a:t>
            </a:r>
            <a:r>
              <a:rPr lang="es-ES" sz="2000" dirty="0"/>
              <a:t> </a:t>
            </a:r>
            <a:r>
              <a:rPr lang="es-ES" sz="2000" dirty="0" err="1"/>
              <a:t>happy</a:t>
            </a:r>
            <a:r>
              <a:rPr lang="es-ES" sz="2000" dirty="0"/>
              <a:t> and active at home.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F393F98A-217E-8FC0-5379-373B294312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EB4A4069-9D59-D6C5-ED13-94B569D115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12</a:t>
            </a:fld>
            <a:endParaRPr lang="en-GB" altLang="en-US"/>
          </a:p>
        </p:txBody>
      </p:sp>
      <p:pic>
        <p:nvPicPr>
          <p:cNvPr id="13" name="Audio 12">
            <a:extLst>
              <a:ext uri="{FF2B5EF4-FFF2-40B4-BE49-F238E27FC236}">
                <a16:creationId xmlns:a16="http://schemas.microsoft.com/office/drawing/2014/main" id="{6C43AD45-B0E4-7B4A-EF8C-F8652AA7D2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19383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370"/>
    </mc:Choice>
    <mc:Fallback>
      <p:transition spd="slow" advTm="263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E1C53FF-210B-714B-775C-FCE610387E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z="2800" b="1" dirty="0" err="1"/>
              <a:t>Monitoring</a:t>
            </a:r>
            <a:r>
              <a:rPr lang="es-ES" sz="2800" b="1" dirty="0"/>
              <a:t> and Long-</a:t>
            </a:r>
            <a:r>
              <a:rPr lang="es-ES" sz="2800" b="1" dirty="0" err="1"/>
              <a:t>term</a:t>
            </a:r>
            <a:r>
              <a:rPr lang="es-ES" sz="2800" b="1" dirty="0"/>
              <a:t> </a:t>
            </a:r>
            <a:r>
              <a:rPr lang="es-ES" sz="2800" b="1" dirty="0" err="1"/>
              <a:t>Review</a:t>
            </a:r>
            <a:endParaRPr lang="es-ES" sz="2800" b="1" dirty="0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CF704D92-CF9B-BABC-2D61-A486207B19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s-ES" sz="2000" dirty="0" err="1"/>
              <a:t>Annual</a:t>
            </a:r>
            <a:r>
              <a:rPr lang="es-ES" sz="2000" dirty="0"/>
              <a:t> </a:t>
            </a:r>
            <a:r>
              <a:rPr lang="es-ES" sz="2000" dirty="0" err="1"/>
              <a:t>Review</a:t>
            </a:r>
            <a:r>
              <a:rPr lang="es-ES" sz="2000" dirty="0"/>
              <a:t>: A </a:t>
            </a:r>
            <a:r>
              <a:rPr lang="es-ES" sz="2000" dirty="0" err="1"/>
              <a:t>big</a:t>
            </a:r>
            <a:r>
              <a:rPr lang="es-ES" sz="2000" dirty="0"/>
              <a:t> </a:t>
            </a:r>
            <a:r>
              <a:rPr lang="es-ES" sz="2000" dirty="0" err="1"/>
              <a:t>check</a:t>
            </a:r>
            <a:r>
              <a:rPr lang="es-ES" sz="2000" dirty="0"/>
              <a:t>-up </a:t>
            </a:r>
            <a:r>
              <a:rPr lang="es-ES" sz="2000" dirty="0" err="1"/>
              <a:t>every</a:t>
            </a:r>
            <a:r>
              <a:rPr lang="es-ES" sz="2000" dirty="0"/>
              <a:t> </a:t>
            </a:r>
            <a:r>
              <a:rPr lang="es-ES" sz="2000" dirty="0" err="1"/>
              <a:t>year</a:t>
            </a:r>
            <a:r>
              <a:rPr lang="es-ES" sz="2000" dirty="0"/>
              <a:t> </a:t>
            </a:r>
            <a:r>
              <a:rPr lang="es-ES" sz="2000" dirty="0" err="1"/>
              <a:t>to</a:t>
            </a:r>
            <a:r>
              <a:rPr lang="es-ES" sz="2000" dirty="0"/>
              <a:t> </a:t>
            </a:r>
            <a:r>
              <a:rPr lang="es-ES" sz="2000" dirty="0" err="1"/>
              <a:t>see</a:t>
            </a:r>
            <a:r>
              <a:rPr lang="es-ES" sz="2000" dirty="0"/>
              <a:t> </a:t>
            </a:r>
            <a:r>
              <a:rPr lang="es-ES" sz="2000" dirty="0" err="1"/>
              <a:t>Steve's</a:t>
            </a:r>
            <a:r>
              <a:rPr lang="es-ES" sz="2000" dirty="0"/>
              <a:t> </a:t>
            </a:r>
            <a:r>
              <a:rPr lang="es-ES" sz="2000" dirty="0" err="1"/>
              <a:t>progress</a:t>
            </a:r>
            <a:r>
              <a:rPr lang="es-ES" sz="2000" dirty="0"/>
              <a:t>.</a:t>
            </a:r>
          </a:p>
          <a:p>
            <a:r>
              <a:rPr lang="es-ES" sz="2000" dirty="0" err="1"/>
              <a:t>Spirometry</a:t>
            </a:r>
            <a:r>
              <a:rPr lang="es-ES" sz="2000" dirty="0"/>
              <a:t>: Regular </a:t>
            </a:r>
            <a:r>
              <a:rPr lang="es-ES" sz="2000" dirty="0" err="1"/>
              <a:t>tests</a:t>
            </a:r>
            <a:r>
              <a:rPr lang="es-ES" sz="2000" dirty="0"/>
              <a:t> </a:t>
            </a:r>
            <a:r>
              <a:rPr lang="es-ES" sz="2000" dirty="0" err="1"/>
              <a:t>to</a:t>
            </a:r>
            <a:r>
              <a:rPr lang="es-ES" sz="2000" dirty="0"/>
              <a:t> </a:t>
            </a:r>
            <a:r>
              <a:rPr lang="es-ES" sz="2000" dirty="0" err="1"/>
              <a:t>check</a:t>
            </a:r>
            <a:r>
              <a:rPr lang="es-ES" sz="2000" dirty="0"/>
              <a:t> </a:t>
            </a:r>
            <a:r>
              <a:rPr lang="es-ES" sz="2000" dirty="0" err="1"/>
              <a:t>how</a:t>
            </a:r>
            <a:r>
              <a:rPr lang="es-ES" sz="2000" dirty="0"/>
              <a:t> </a:t>
            </a:r>
            <a:r>
              <a:rPr lang="es-ES" sz="2000" dirty="0" err="1"/>
              <a:t>well</a:t>
            </a:r>
            <a:r>
              <a:rPr lang="es-ES" sz="2000" dirty="0"/>
              <a:t> </a:t>
            </a:r>
            <a:r>
              <a:rPr lang="es-ES" sz="2000" dirty="0" err="1"/>
              <a:t>his</a:t>
            </a:r>
            <a:r>
              <a:rPr lang="es-ES" sz="2000" dirty="0"/>
              <a:t> </a:t>
            </a:r>
            <a:r>
              <a:rPr lang="es-ES" sz="2000" dirty="0" err="1"/>
              <a:t>lungs</a:t>
            </a:r>
            <a:r>
              <a:rPr lang="es-ES" sz="2000" dirty="0"/>
              <a:t> are </a:t>
            </a:r>
            <a:r>
              <a:rPr lang="es-ES" sz="2000" dirty="0" err="1"/>
              <a:t>working</a:t>
            </a:r>
            <a:r>
              <a:rPr lang="es-ES" sz="2000" dirty="0"/>
              <a:t>.</a:t>
            </a:r>
          </a:p>
          <a:p>
            <a:r>
              <a:rPr lang="es-ES" sz="2000" dirty="0"/>
              <a:t>Mental </a:t>
            </a:r>
            <a:r>
              <a:rPr lang="es-ES" sz="2000" dirty="0" err="1"/>
              <a:t>Health</a:t>
            </a:r>
            <a:r>
              <a:rPr lang="es-ES" sz="2000" dirty="0"/>
              <a:t>: </a:t>
            </a:r>
            <a:r>
              <a:rPr lang="es-ES" sz="2000" dirty="0" err="1"/>
              <a:t>Checking</a:t>
            </a:r>
            <a:r>
              <a:rPr lang="es-ES" sz="2000" dirty="0"/>
              <a:t> </a:t>
            </a:r>
            <a:r>
              <a:rPr lang="es-ES" sz="2000" dirty="0" err="1"/>
              <a:t>if</a:t>
            </a:r>
            <a:r>
              <a:rPr lang="es-ES" sz="2000" dirty="0"/>
              <a:t> Steve </a:t>
            </a:r>
            <a:r>
              <a:rPr lang="es-ES" sz="2000" dirty="0" err="1"/>
              <a:t>feels</a:t>
            </a:r>
            <a:r>
              <a:rPr lang="es-ES" sz="2000" dirty="0"/>
              <a:t> </a:t>
            </a:r>
            <a:r>
              <a:rPr lang="es-ES" sz="2000" dirty="0" err="1"/>
              <a:t>anxious</a:t>
            </a:r>
            <a:r>
              <a:rPr lang="es-ES" sz="2000" dirty="0"/>
              <a:t> </a:t>
            </a:r>
            <a:r>
              <a:rPr lang="es-ES" sz="2000" dirty="0" err="1"/>
              <a:t>or</a:t>
            </a:r>
            <a:r>
              <a:rPr lang="es-ES" sz="2000" dirty="0"/>
              <a:t> </a:t>
            </a:r>
            <a:r>
              <a:rPr lang="es-ES" sz="2000" dirty="0" err="1"/>
              <a:t>sad</a:t>
            </a:r>
            <a:r>
              <a:rPr lang="es-ES" sz="2000" dirty="0"/>
              <a:t> </a:t>
            </a:r>
            <a:r>
              <a:rPr lang="es-ES" sz="2000" dirty="0" err="1"/>
              <a:t>every</a:t>
            </a:r>
            <a:r>
              <a:rPr lang="es-ES" sz="2000" dirty="0"/>
              <a:t> 6 </a:t>
            </a:r>
            <a:r>
              <a:rPr lang="es-ES" sz="2000" dirty="0" err="1"/>
              <a:t>months</a:t>
            </a:r>
            <a:r>
              <a:rPr lang="es-ES" sz="2000" dirty="0"/>
              <a:t>.</a:t>
            </a:r>
          </a:p>
          <a:p>
            <a:r>
              <a:rPr lang="es-ES" sz="2000" dirty="0" err="1"/>
              <a:t>Weight</a:t>
            </a:r>
            <a:r>
              <a:rPr lang="es-ES" sz="2000" dirty="0"/>
              <a:t> Management: </a:t>
            </a:r>
            <a:r>
              <a:rPr lang="es-ES" sz="2000" dirty="0" err="1"/>
              <a:t>Monitoring</a:t>
            </a:r>
            <a:r>
              <a:rPr lang="es-ES" sz="2000" dirty="0"/>
              <a:t> </a:t>
            </a:r>
            <a:r>
              <a:rPr lang="es-ES" sz="2000" dirty="0" err="1"/>
              <a:t>his</a:t>
            </a:r>
            <a:r>
              <a:rPr lang="es-ES" sz="2000" dirty="0"/>
              <a:t> BMI </a:t>
            </a:r>
            <a:r>
              <a:rPr lang="es-ES" sz="2000" dirty="0" err="1"/>
              <a:t>to</a:t>
            </a:r>
            <a:r>
              <a:rPr lang="es-ES" sz="2000" dirty="0"/>
              <a:t> </a:t>
            </a:r>
            <a:r>
              <a:rPr lang="es-ES" sz="2000" dirty="0" err="1"/>
              <a:t>make</a:t>
            </a:r>
            <a:r>
              <a:rPr lang="es-ES" sz="2000" dirty="0"/>
              <a:t> </a:t>
            </a:r>
            <a:r>
              <a:rPr lang="es-ES" sz="2000" dirty="0" err="1"/>
              <a:t>breathing</a:t>
            </a:r>
            <a:r>
              <a:rPr lang="es-ES" sz="2000" dirty="0"/>
              <a:t> </a:t>
            </a:r>
            <a:r>
              <a:rPr lang="es-ES" sz="2000" dirty="0" err="1"/>
              <a:t>easier</a:t>
            </a:r>
            <a:r>
              <a:rPr lang="es-ES" sz="2000" dirty="0"/>
              <a:t>.</a:t>
            </a:r>
          </a:p>
          <a:p>
            <a:r>
              <a:rPr lang="es-ES" sz="2000" dirty="0" err="1"/>
              <a:t>Vaccines</a:t>
            </a:r>
            <a:r>
              <a:rPr lang="es-ES" sz="2000" dirty="0"/>
              <a:t>: </a:t>
            </a:r>
            <a:r>
              <a:rPr lang="es-ES" sz="2000" dirty="0" err="1"/>
              <a:t>Making</a:t>
            </a:r>
            <a:r>
              <a:rPr lang="es-ES" sz="2000" dirty="0"/>
              <a:t> </a:t>
            </a:r>
            <a:r>
              <a:rPr lang="es-ES" sz="2000" dirty="0" err="1"/>
              <a:t>sure</a:t>
            </a:r>
            <a:r>
              <a:rPr lang="es-ES" sz="2000" dirty="0"/>
              <a:t> he </a:t>
            </a:r>
            <a:r>
              <a:rPr lang="es-ES" sz="2000" dirty="0" err="1"/>
              <a:t>gets</a:t>
            </a:r>
            <a:r>
              <a:rPr lang="es-ES" sz="2000" dirty="0"/>
              <a:t> </a:t>
            </a:r>
            <a:r>
              <a:rPr lang="es-ES" sz="2000" dirty="0" err="1"/>
              <a:t>the</a:t>
            </a:r>
            <a:r>
              <a:rPr lang="es-ES" sz="2000" dirty="0"/>
              <a:t> flu jab </a:t>
            </a:r>
            <a:r>
              <a:rPr lang="es-ES" sz="2000" dirty="0" err="1"/>
              <a:t>every</a:t>
            </a:r>
            <a:r>
              <a:rPr lang="es-ES" sz="2000" dirty="0"/>
              <a:t> </a:t>
            </a:r>
            <a:r>
              <a:rPr lang="es-ES" sz="2000" dirty="0" err="1"/>
              <a:t>year</a:t>
            </a:r>
            <a:r>
              <a:rPr lang="es-ES" sz="2000" dirty="0"/>
              <a:t>.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1D2C81A3-6D00-F133-092A-B287624C6F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7005F8FA-44DD-57EA-C519-42570F30D7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13</a:t>
            </a:fld>
            <a:endParaRPr lang="en-GB" altLang="en-US"/>
          </a:p>
        </p:txBody>
      </p:sp>
      <p:pic>
        <p:nvPicPr>
          <p:cNvPr id="22" name="Audio 21">
            <a:extLst>
              <a:ext uri="{FF2B5EF4-FFF2-40B4-BE49-F238E27FC236}">
                <a16:creationId xmlns:a16="http://schemas.microsoft.com/office/drawing/2014/main" id="{AED9DC14-1666-8921-F821-96A74424FE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92080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360"/>
    </mc:Choice>
    <mc:Fallback>
      <p:transition spd="slow" advTm="303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1BB6ADE-AFCE-B7A0-3049-16FAB07F3D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z="2800" b="1" dirty="0" err="1"/>
              <a:t>Conclusion</a:t>
            </a:r>
            <a:r>
              <a:rPr lang="es-ES" sz="2800" b="1" dirty="0"/>
              <a:t> 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14BFAB75-4865-BEB4-F261-FDC93BC8AB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s-ES" sz="2000" dirty="0"/>
              <a:t>COPD </a:t>
            </a:r>
            <a:r>
              <a:rPr lang="es-ES" sz="2000" dirty="0" err="1"/>
              <a:t>is</a:t>
            </a:r>
            <a:r>
              <a:rPr lang="es-ES" sz="2000" dirty="0"/>
              <a:t> a </a:t>
            </a:r>
            <a:r>
              <a:rPr lang="es-ES" sz="2000" dirty="0" err="1"/>
              <a:t>dificult</a:t>
            </a:r>
            <a:r>
              <a:rPr lang="es-ES" sz="2000" dirty="0"/>
              <a:t> </a:t>
            </a:r>
            <a:r>
              <a:rPr lang="es-ES" sz="2000" dirty="0" err="1"/>
              <a:t>disease</a:t>
            </a:r>
            <a:r>
              <a:rPr lang="es-ES" sz="2000" dirty="0"/>
              <a:t>, </a:t>
            </a:r>
            <a:r>
              <a:rPr lang="es-ES" sz="2000" dirty="0" err="1"/>
              <a:t>but</a:t>
            </a:r>
            <a:r>
              <a:rPr lang="es-ES" sz="2000" dirty="0"/>
              <a:t> Steve can </a:t>
            </a:r>
            <a:r>
              <a:rPr lang="es-ES" sz="2000" dirty="0" err="1"/>
              <a:t>have</a:t>
            </a:r>
            <a:r>
              <a:rPr lang="es-ES" sz="2000" dirty="0"/>
              <a:t> a </a:t>
            </a:r>
            <a:r>
              <a:rPr lang="es-ES" sz="2000" dirty="0" err="1"/>
              <a:t>better</a:t>
            </a:r>
            <a:r>
              <a:rPr lang="es-ES" sz="2000" dirty="0"/>
              <a:t> </a:t>
            </a:r>
            <a:r>
              <a:rPr lang="es-ES" sz="2000" dirty="0" err="1"/>
              <a:t>life</a:t>
            </a:r>
            <a:r>
              <a:rPr lang="es-ES" sz="2000" dirty="0"/>
              <a:t> </a:t>
            </a:r>
            <a:r>
              <a:rPr lang="es-ES" sz="2000" dirty="0" err="1"/>
              <a:t>with</a:t>
            </a:r>
            <a:r>
              <a:rPr lang="es-ES" sz="2000" dirty="0"/>
              <a:t> </a:t>
            </a:r>
            <a:r>
              <a:rPr lang="es-ES" sz="2000" dirty="0" err="1"/>
              <a:t>this</a:t>
            </a:r>
            <a:r>
              <a:rPr lang="es-ES" sz="2000" dirty="0"/>
              <a:t> care plan.</a:t>
            </a:r>
          </a:p>
          <a:p>
            <a:r>
              <a:rPr lang="es-ES" sz="2000" dirty="0" err="1"/>
              <a:t>Stopping</a:t>
            </a:r>
            <a:r>
              <a:rPr lang="es-ES" sz="2000" dirty="0"/>
              <a:t> smoking and using the inhalers correctly are the most important steps.</a:t>
            </a:r>
          </a:p>
          <a:p>
            <a:r>
              <a:rPr lang="es-ES" sz="2000" dirty="0"/>
              <a:t>Following </a:t>
            </a:r>
            <a:r>
              <a:rPr lang="es-ES" sz="2000" dirty="0" err="1"/>
              <a:t>the</a:t>
            </a:r>
            <a:r>
              <a:rPr lang="es-ES" sz="2000" dirty="0"/>
              <a:t> NICE and NHS </a:t>
            </a:r>
            <a:r>
              <a:rPr lang="es-ES" sz="2000" dirty="0" err="1"/>
              <a:t>guidelines</a:t>
            </a:r>
            <a:r>
              <a:rPr lang="es-ES" sz="2000" dirty="0"/>
              <a:t> </a:t>
            </a:r>
            <a:r>
              <a:rPr lang="es-ES" sz="2000" dirty="0" err="1"/>
              <a:t>ensures</a:t>
            </a:r>
            <a:r>
              <a:rPr lang="es-ES" sz="2000" dirty="0"/>
              <a:t> </a:t>
            </a:r>
            <a:r>
              <a:rPr lang="es-ES" sz="2000" dirty="0" err="1"/>
              <a:t>that</a:t>
            </a:r>
            <a:r>
              <a:rPr lang="es-ES" sz="2000" dirty="0"/>
              <a:t> </a:t>
            </a:r>
            <a:r>
              <a:rPr lang="es-ES" sz="2000" dirty="0" err="1"/>
              <a:t>the</a:t>
            </a:r>
            <a:r>
              <a:rPr lang="es-ES" sz="2000" dirty="0"/>
              <a:t> </a:t>
            </a:r>
            <a:r>
              <a:rPr lang="es-ES" sz="2000" dirty="0" err="1"/>
              <a:t>patient</a:t>
            </a:r>
            <a:r>
              <a:rPr lang="es-ES" sz="2000" dirty="0"/>
              <a:t> </a:t>
            </a:r>
            <a:r>
              <a:rPr lang="es-ES" sz="2000" dirty="0" err="1"/>
              <a:t>is</a:t>
            </a:r>
            <a:r>
              <a:rPr lang="es-ES" sz="2000" dirty="0"/>
              <a:t> </a:t>
            </a:r>
            <a:r>
              <a:rPr lang="es-ES" sz="2000" dirty="0" err="1"/>
              <a:t>safe</a:t>
            </a:r>
            <a:r>
              <a:rPr lang="es-ES" sz="2000" dirty="0"/>
              <a:t>.</a:t>
            </a:r>
          </a:p>
          <a:p>
            <a:r>
              <a:rPr lang="es-ES" sz="2000" dirty="0" err="1"/>
              <a:t>The</a:t>
            </a:r>
            <a:r>
              <a:rPr lang="es-ES" sz="2000" dirty="0"/>
              <a:t> </a:t>
            </a:r>
            <a:r>
              <a:rPr lang="es-ES" sz="2000" dirty="0" err="1"/>
              <a:t>multidisciplinary</a:t>
            </a:r>
            <a:r>
              <a:rPr lang="es-ES" sz="2000" dirty="0"/>
              <a:t> </a:t>
            </a:r>
            <a:r>
              <a:rPr lang="es-ES" sz="2000" dirty="0" err="1"/>
              <a:t>team</a:t>
            </a:r>
            <a:r>
              <a:rPr lang="es-ES" sz="2000" dirty="0"/>
              <a:t> (MDT) </a:t>
            </a:r>
            <a:r>
              <a:rPr lang="es-ES" sz="2000" dirty="0" err="1"/>
              <a:t>is</a:t>
            </a:r>
            <a:r>
              <a:rPr lang="es-ES" sz="2000" dirty="0"/>
              <a:t> </a:t>
            </a:r>
            <a:r>
              <a:rPr lang="es-ES" sz="2000" dirty="0" err="1"/>
              <a:t>essential</a:t>
            </a:r>
            <a:r>
              <a:rPr lang="es-ES" sz="2000" dirty="0"/>
              <a:t> </a:t>
            </a:r>
            <a:r>
              <a:rPr lang="es-ES" sz="2000" dirty="0" err="1"/>
              <a:t>to</a:t>
            </a:r>
            <a:r>
              <a:rPr lang="es-ES" sz="2000" dirty="0"/>
              <a:t> </a:t>
            </a:r>
            <a:r>
              <a:rPr lang="es-ES" sz="2000" dirty="0" err="1"/>
              <a:t>support</a:t>
            </a:r>
            <a:r>
              <a:rPr lang="es-ES" sz="2000" dirty="0"/>
              <a:t> Steve </a:t>
            </a:r>
            <a:r>
              <a:rPr lang="es-ES" sz="2000" dirty="0" err="1"/>
              <a:t>evrey</a:t>
            </a:r>
            <a:r>
              <a:rPr lang="es-ES" sz="2000" dirty="0"/>
              <a:t> </a:t>
            </a:r>
            <a:r>
              <a:rPr lang="es-ES" sz="2000" dirty="0" err="1"/>
              <a:t>day</a:t>
            </a:r>
            <a:r>
              <a:rPr lang="es-ES" sz="2000" dirty="0"/>
              <a:t>.</a:t>
            </a:r>
          </a:p>
          <a:p>
            <a:r>
              <a:rPr lang="es-ES" sz="2000" dirty="0"/>
              <a:t>Good </a:t>
            </a:r>
            <a:r>
              <a:rPr lang="es-ES" sz="2000" dirty="0" err="1"/>
              <a:t>communication</a:t>
            </a:r>
            <a:r>
              <a:rPr lang="es-ES" sz="2000" dirty="0"/>
              <a:t> and </a:t>
            </a:r>
            <a:r>
              <a:rPr lang="es-ES" sz="2000" dirty="0" err="1"/>
              <a:t>ethical</a:t>
            </a:r>
            <a:r>
              <a:rPr lang="es-ES" sz="2000" dirty="0"/>
              <a:t> </a:t>
            </a:r>
            <a:r>
              <a:rPr lang="es-ES" sz="2000" dirty="0" err="1"/>
              <a:t>practice</a:t>
            </a:r>
            <a:r>
              <a:rPr lang="es-ES" sz="2000" dirty="0"/>
              <a:t> are </a:t>
            </a:r>
            <a:r>
              <a:rPr lang="es-ES" sz="2000" dirty="0" err="1"/>
              <a:t>the</a:t>
            </a:r>
            <a:r>
              <a:rPr lang="es-ES" sz="2000" dirty="0"/>
              <a:t> </a:t>
            </a:r>
            <a:r>
              <a:rPr lang="es-ES" sz="2000" dirty="0" err="1"/>
              <a:t>foundation</a:t>
            </a:r>
            <a:r>
              <a:rPr lang="es-ES" sz="2000" dirty="0"/>
              <a:t> </a:t>
            </a:r>
            <a:r>
              <a:rPr lang="es-ES" sz="2000" dirty="0" err="1"/>
              <a:t>of</a:t>
            </a:r>
            <a:r>
              <a:rPr lang="es-ES" sz="2000" dirty="0"/>
              <a:t> </a:t>
            </a:r>
            <a:r>
              <a:rPr lang="es-ES" sz="2000" dirty="0" err="1"/>
              <a:t>my</a:t>
            </a:r>
            <a:r>
              <a:rPr lang="es-ES" sz="2000" dirty="0"/>
              <a:t> </a:t>
            </a:r>
            <a:r>
              <a:rPr lang="es-ES" sz="2000" dirty="0" err="1"/>
              <a:t>nirsing</a:t>
            </a:r>
            <a:r>
              <a:rPr lang="es-ES" sz="2000" dirty="0"/>
              <a:t> </a:t>
            </a:r>
            <a:r>
              <a:rPr lang="es-ES" sz="2000" dirty="0" err="1"/>
              <a:t>work</a:t>
            </a:r>
            <a:r>
              <a:rPr lang="es-ES" sz="2000" dirty="0"/>
              <a:t>.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0E997E3D-B6D7-F3B1-86C6-F53DB15007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688DB4F8-FEBE-4323-939A-C8A373F7A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14</a:t>
            </a:fld>
            <a:endParaRPr lang="en-GB" altLang="en-US"/>
          </a:p>
        </p:txBody>
      </p:sp>
      <p:pic>
        <p:nvPicPr>
          <p:cNvPr id="22" name="Audio 21">
            <a:extLst>
              <a:ext uri="{FF2B5EF4-FFF2-40B4-BE49-F238E27FC236}">
                <a16:creationId xmlns:a16="http://schemas.microsoft.com/office/drawing/2014/main" id="{345C2D92-E911-8EBD-5A67-D3F856B549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5410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497"/>
    </mc:Choice>
    <mc:Fallback>
      <p:transition spd="slow" advTm="244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5F56E98-EF60-2E7C-62B0-3D184BDA85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817459"/>
            <a:ext cx="8220345" cy="2235097"/>
          </a:xfrm>
        </p:spPr>
        <p:txBody>
          <a:bodyPr/>
          <a:lstStyle/>
          <a:p>
            <a:r>
              <a:rPr lang="es-ES" sz="2800" b="1" dirty="0" err="1"/>
              <a:t>References</a:t>
            </a:r>
            <a:r>
              <a:rPr lang="es-ES" sz="2800" b="1" dirty="0"/>
              <a:t> 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1D4E23B3-0776-40EA-DD27-F3968FF61F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059" y="711715"/>
            <a:ext cx="8849688" cy="4805519"/>
          </a:xfrm>
        </p:spPr>
        <p:txBody>
          <a:bodyPr/>
          <a:lstStyle/>
          <a:p>
            <a:pPr marL="0" indent="0">
              <a:buNone/>
            </a:pPr>
            <a:r>
              <a:rPr lang="es-ES" sz="1400" dirty="0"/>
              <a:t>British </a:t>
            </a:r>
            <a:r>
              <a:rPr lang="es-ES" sz="1400" dirty="0" err="1"/>
              <a:t>Lung</a:t>
            </a:r>
            <a:r>
              <a:rPr lang="es-ES" sz="1400" dirty="0"/>
              <a:t> </a:t>
            </a:r>
            <a:r>
              <a:rPr lang="es-ES" sz="1400" dirty="0" err="1"/>
              <a:t>Foundation</a:t>
            </a:r>
            <a:r>
              <a:rPr lang="es-ES" sz="1400" dirty="0"/>
              <a:t> (2022) Living </a:t>
            </a:r>
            <a:r>
              <a:rPr lang="es-ES" sz="1400" dirty="0" err="1"/>
              <a:t>with</a:t>
            </a:r>
            <a:r>
              <a:rPr lang="es-ES" sz="1400" dirty="0"/>
              <a:t> COPD.[Online].</a:t>
            </a:r>
            <a:r>
              <a:rPr lang="es-ES" sz="1400" dirty="0" err="1"/>
              <a:t>Avaliable</a:t>
            </a:r>
            <a:r>
              <a:rPr lang="es-ES" sz="1400" dirty="0"/>
              <a:t> at: blf.org.uk</a:t>
            </a:r>
          </a:p>
          <a:p>
            <a:pPr marL="0" indent="0">
              <a:buNone/>
            </a:pPr>
            <a:endParaRPr lang="es-ES" sz="1400" dirty="0"/>
          </a:p>
          <a:p>
            <a:pPr marL="0" indent="0">
              <a:buNone/>
            </a:pPr>
            <a:r>
              <a:rPr lang="es-ES" sz="1400" dirty="0"/>
              <a:t>HCPC(2024) </a:t>
            </a:r>
            <a:r>
              <a:rPr lang="es-ES" sz="1400" dirty="0" err="1"/>
              <a:t>Standards</a:t>
            </a:r>
            <a:r>
              <a:rPr lang="es-ES" sz="1400" dirty="0"/>
              <a:t> </a:t>
            </a:r>
            <a:r>
              <a:rPr lang="es-ES" sz="1400" dirty="0" err="1"/>
              <a:t>of</a:t>
            </a:r>
            <a:r>
              <a:rPr lang="es-ES" sz="1400" dirty="0"/>
              <a:t> </a:t>
            </a:r>
            <a:r>
              <a:rPr lang="es-ES" sz="1400" dirty="0" err="1"/>
              <a:t>conduct</a:t>
            </a:r>
            <a:r>
              <a:rPr lang="es-ES" sz="1400" dirty="0"/>
              <a:t>, performance and </a:t>
            </a:r>
            <a:r>
              <a:rPr lang="es-ES" sz="1400" dirty="0" err="1"/>
              <a:t>ethics</a:t>
            </a:r>
            <a:r>
              <a:rPr lang="es-ES" sz="1400" dirty="0"/>
              <a:t>. London: </a:t>
            </a:r>
            <a:r>
              <a:rPr lang="es-ES" sz="1400" dirty="0" err="1"/>
              <a:t>Health</a:t>
            </a:r>
            <a:r>
              <a:rPr lang="es-ES" sz="1400" dirty="0"/>
              <a:t> and Care </a:t>
            </a:r>
            <a:r>
              <a:rPr lang="es-ES" sz="1400" dirty="0" err="1"/>
              <a:t>Professions</a:t>
            </a:r>
            <a:r>
              <a:rPr lang="es-ES" sz="1400" dirty="0"/>
              <a:t> Council.</a:t>
            </a:r>
          </a:p>
          <a:p>
            <a:pPr marL="0" indent="0">
              <a:buNone/>
            </a:pPr>
            <a:endParaRPr lang="es-ES" sz="1400" dirty="0"/>
          </a:p>
          <a:p>
            <a:pPr marL="0" indent="0">
              <a:buNone/>
            </a:pPr>
            <a:r>
              <a:rPr lang="es-ES" sz="1400" dirty="0"/>
              <a:t>NHS(2023) </a:t>
            </a:r>
            <a:r>
              <a:rPr lang="es-ES" sz="1400" dirty="0" err="1"/>
              <a:t>Chronic</a:t>
            </a:r>
            <a:r>
              <a:rPr lang="es-ES" sz="1400" dirty="0"/>
              <a:t> obstructive </a:t>
            </a:r>
            <a:r>
              <a:rPr lang="es-ES" sz="1400" dirty="0" err="1"/>
              <a:t>pulmonary</a:t>
            </a:r>
            <a:r>
              <a:rPr lang="es-ES" sz="1400" dirty="0"/>
              <a:t> </a:t>
            </a:r>
            <a:r>
              <a:rPr lang="es-ES" sz="1400" dirty="0" err="1"/>
              <a:t>disease</a:t>
            </a:r>
            <a:r>
              <a:rPr lang="es-ES" sz="1400" dirty="0"/>
              <a:t> (COPD) </a:t>
            </a:r>
            <a:r>
              <a:rPr lang="es-ES" sz="1400" dirty="0" err="1"/>
              <a:t>overview</a:t>
            </a:r>
            <a:r>
              <a:rPr lang="es-ES" sz="1400" dirty="0"/>
              <a:t>.[online]. </a:t>
            </a:r>
            <a:r>
              <a:rPr lang="es-ES" sz="1400" dirty="0" err="1"/>
              <a:t>Available</a:t>
            </a:r>
            <a:r>
              <a:rPr lang="es-ES" sz="1400" dirty="0"/>
              <a:t> at: </a:t>
            </a:r>
            <a:r>
              <a:rPr lang="es-ES" sz="1400" dirty="0">
                <a:hlinkClick r:id="rId4"/>
              </a:rPr>
              <a:t>www.nhs.uk</a:t>
            </a:r>
            <a:endParaRPr lang="es-ES" sz="1400" dirty="0"/>
          </a:p>
          <a:p>
            <a:pPr marL="0" indent="0">
              <a:buNone/>
            </a:pPr>
            <a:endParaRPr lang="es-ES" sz="1400" dirty="0"/>
          </a:p>
          <a:p>
            <a:pPr marL="0" indent="0">
              <a:buNone/>
            </a:pPr>
            <a:r>
              <a:rPr lang="es-ES" sz="1400" dirty="0"/>
              <a:t>NICE (2019) </a:t>
            </a:r>
            <a:r>
              <a:rPr lang="es-ES" sz="1400" dirty="0" err="1"/>
              <a:t>Chronic</a:t>
            </a:r>
            <a:r>
              <a:rPr lang="es-ES" sz="1400" dirty="0"/>
              <a:t> obstructive </a:t>
            </a:r>
            <a:r>
              <a:rPr lang="es-ES" sz="1400" dirty="0" err="1"/>
              <a:t>pulmonary</a:t>
            </a:r>
            <a:r>
              <a:rPr lang="es-ES" sz="1400" dirty="0"/>
              <a:t> </a:t>
            </a:r>
            <a:r>
              <a:rPr lang="es-ES" sz="1400" dirty="0" err="1"/>
              <a:t>disease</a:t>
            </a:r>
            <a:r>
              <a:rPr lang="es-ES" sz="1400" dirty="0"/>
              <a:t> in </a:t>
            </a:r>
            <a:r>
              <a:rPr lang="es-ES" sz="1400" dirty="0" err="1"/>
              <a:t>over</a:t>
            </a:r>
            <a:r>
              <a:rPr lang="es-ES" sz="1400" dirty="0"/>
              <a:t> 16: diagnosis and </a:t>
            </a:r>
            <a:r>
              <a:rPr lang="es-ES" sz="1400" dirty="0" err="1"/>
              <a:t>management</a:t>
            </a:r>
            <a:r>
              <a:rPr lang="es-ES" sz="1400" dirty="0"/>
              <a:t> [NG115].London: NICE.</a:t>
            </a:r>
          </a:p>
          <a:p>
            <a:pPr marL="0" indent="0">
              <a:buNone/>
            </a:pPr>
            <a:endParaRPr lang="es-ES" sz="1400" dirty="0"/>
          </a:p>
          <a:p>
            <a:pPr marL="0" indent="0">
              <a:buNone/>
            </a:pPr>
            <a:r>
              <a:rPr lang="es-ES" sz="1400" dirty="0"/>
              <a:t>NMC (2018) </a:t>
            </a:r>
            <a:r>
              <a:rPr lang="es-ES" sz="1400" dirty="0" err="1"/>
              <a:t>The</a:t>
            </a:r>
            <a:r>
              <a:rPr lang="es-ES" sz="1400" dirty="0"/>
              <a:t> </a:t>
            </a:r>
            <a:r>
              <a:rPr lang="es-ES" sz="1400" dirty="0" err="1"/>
              <a:t>code</a:t>
            </a:r>
            <a:r>
              <a:rPr lang="es-ES" sz="1400" dirty="0"/>
              <a:t> </a:t>
            </a:r>
            <a:r>
              <a:rPr lang="es-ES" sz="1400" dirty="0" err="1"/>
              <a:t>professional</a:t>
            </a:r>
            <a:r>
              <a:rPr lang="es-ES" sz="1400" dirty="0"/>
              <a:t> </a:t>
            </a:r>
            <a:r>
              <a:rPr lang="es-ES" sz="1400" dirty="0" err="1"/>
              <a:t>standards</a:t>
            </a:r>
            <a:r>
              <a:rPr lang="es-ES" sz="1400" dirty="0"/>
              <a:t> </a:t>
            </a:r>
            <a:r>
              <a:rPr lang="es-ES" sz="1400" dirty="0" err="1"/>
              <a:t>of</a:t>
            </a:r>
            <a:r>
              <a:rPr lang="es-ES" sz="1400" dirty="0"/>
              <a:t> </a:t>
            </a:r>
            <a:r>
              <a:rPr lang="es-ES" sz="1400" dirty="0" err="1"/>
              <a:t>practice</a:t>
            </a:r>
            <a:r>
              <a:rPr lang="es-ES" sz="1400" dirty="0"/>
              <a:t> and </a:t>
            </a:r>
            <a:r>
              <a:rPr lang="es-ES" sz="1400" dirty="0" err="1"/>
              <a:t>behaviour</a:t>
            </a:r>
            <a:r>
              <a:rPr lang="es-ES" sz="1400" dirty="0"/>
              <a:t> </a:t>
            </a:r>
            <a:r>
              <a:rPr lang="es-ES" sz="1400" dirty="0" err="1"/>
              <a:t>for</a:t>
            </a:r>
            <a:r>
              <a:rPr lang="es-ES" sz="1400" dirty="0"/>
              <a:t> nurses. </a:t>
            </a:r>
            <a:r>
              <a:rPr lang="es-ES" sz="1400" dirty="0" err="1"/>
              <a:t>London:NUrsing</a:t>
            </a:r>
            <a:r>
              <a:rPr lang="es-ES" sz="1400" dirty="0"/>
              <a:t> and </a:t>
            </a:r>
            <a:r>
              <a:rPr lang="es-ES" sz="1400" dirty="0" err="1"/>
              <a:t>Midwifery</a:t>
            </a:r>
            <a:r>
              <a:rPr lang="es-ES" sz="1400" dirty="0"/>
              <a:t> </a:t>
            </a:r>
            <a:r>
              <a:rPr lang="es-ES" sz="1400" dirty="0" err="1"/>
              <a:t>council</a:t>
            </a:r>
            <a:r>
              <a:rPr lang="es-ES" sz="1400" dirty="0"/>
              <a:t>.</a:t>
            </a:r>
          </a:p>
          <a:p>
            <a:pPr marL="0" indent="0">
              <a:buNone/>
            </a:pPr>
            <a:endParaRPr lang="es-ES" sz="1400" dirty="0"/>
          </a:p>
          <a:p>
            <a:pPr marL="0" indent="0">
              <a:buNone/>
            </a:pPr>
            <a:r>
              <a:rPr lang="es-ES" sz="1400" dirty="0" err="1"/>
              <a:t>Public</a:t>
            </a:r>
            <a:r>
              <a:rPr lang="es-ES" sz="1400" dirty="0"/>
              <a:t> </a:t>
            </a:r>
            <a:r>
              <a:rPr lang="es-ES" sz="1400" dirty="0" err="1"/>
              <a:t>Health</a:t>
            </a:r>
            <a:r>
              <a:rPr lang="es-ES" sz="1400" dirty="0"/>
              <a:t> </a:t>
            </a:r>
            <a:r>
              <a:rPr lang="es-ES" sz="1400" dirty="0" err="1"/>
              <a:t>Wales</a:t>
            </a:r>
            <a:r>
              <a:rPr lang="es-ES" sz="1400" dirty="0"/>
              <a:t> (2023) Stop Smoking </a:t>
            </a:r>
            <a:r>
              <a:rPr lang="es-ES" sz="1400" dirty="0" err="1"/>
              <a:t>services</a:t>
            </a:r>
            <a:r>
              <a:rPr lang="es-ES" sz="1400" dirty="0"/>
              <a:t> and </a:t>
            </a:r>
            <a:r>
              <a:rPr lang="es-ES" sz="1400" dirty="0" err="1"/>
              <a:t>Respiratory</a:t>
            </a:r>
            <a:r>
              <a:rPr lang="es-ES" sz="1400" dirty="0"/>
              <a:t> </a:t>
            </a:r>
            <a:r>
              <a:rPr lang="es-ES" sz="1400" dirty="0" err="1"/>
              <a:t>Health</a:t>
            </a:r>
            <a:r>
              <a:rPr lang="es-ES" sz="1400" dirty="0"/>
              <a:t>. Cardiff: PHW.</a:t>
            </a:r>
          </a:p>
          <a:p>
            <a:pPr marL="0" indent="0">
              <a:buNone/>
            </a:pPr>
            <a:endParaRPr lang="es-ES" sz="1400" dirty="0"/>
          </a:p>
          <a:p>
            <a:pPr marL="0" indent="0">
              <a:buNone/>
            </a:pPr>
            <a:r>
              <a:rPr lang="es-ES" sz="1400" dirty="0" err="1"/>
              <a:t>University</a:t>
            </a:r>
            <a:r>
              <a:rPr lang="es-ES" sz="1400" dirty="0"/>
              <a:t> </a:t>
            </a:r>
            <a:r>
              <a:rPr lang="es-ES" sz="1400" dirty="0" err="1"/>
              <a:t>of</a:t>
            </a:r>
            <a:r>
              <a:rPr lang="es-ES" sz="1400" dirty="0"/>
              <a:t> South </a:t>
            </a:r>
            <a:r>
              <a:rPr lang="es-ES" sz="1400" dirty="0" err="1"/>
              <a:t>Wales</a:t>
            </a:r>
            <a:r>
              <a:rPr lang="es-ES" sz="1400" dirty="0"/>
              <a:t> (2024) </a:t>
            </a:r>
            <a:r>
              <a:rPr lang="es-ES" sz="1400" dirty="0" err="1"/>
              <a:t>Referencing</a:t>
            </a:r>
            <a:r>
              <a:rPr lang="es-ES" sz="1400" dirty="0"/>
              <a:t> Guide </a:t>
            </a:r>
            <a:r>
              <a:rPr lang="es-ES" sz="1400" dirty="0" err="1"/>
              <a:t>for</a:t>
            </a:r>
            <a:r>
              <a:rPr lang="es-ES" sz="1400" dirty="0"/>
              <a:t> </a:t>
            </a:r>
            <a:r>
              <a:rPr lang="es-ES" sz="1400" dirty="0" err="1"/>
              <a:t>Students</a:t>
            </a:r>
            <a:r>
              <a:rPr lang="es-ES" sz="1400" dirty="0"/>
              <a:t>. [Online].</a:t>
            </a:r>
          </a:p>
          <a:p>
            <a:pPr marL="0" indent="0">
              <a:buNone/>
            </a:pPr>
            <a:endParaRPr lang="es-ES" sz="1600" dirty="0"/>
          </a:p>
          <a:p>
            <a:pPr marL="0" indent="0">
              <a:buNone/>
            </a:pPr>
            <a:r>
              <a:rPr lang="es-ES" sz="1600" dirty="0" err="1"/>
              <a:t>World</a:t>
            </a:r>
            <a:r>
              <a:rPr lang="es-ES" sz="1600" dirty="0"/>
              <a:t> </a:t>
            </a:r>
            <a:r>
              <a:rPr lang="es-ES" sz="1600" dirty="0" err="1"/>
              <a:t>Health</a:t>
            </a:r>
            <a:r>
              <a:rPr lang="es-ES" sz="1600" dirty="0"/>
              <a:t> </a:t>
            </a:r>
            <a:r>
              <a:rPr lang="es-ES" sz="1600" dirty="0" err="1"/>
              <a:t>Organization</a:t>
            </a:r>
            <a:r>
              <a:rPr lang="es-ES" sz="1600" dirty="0"/>
              <a:t> (2023) </a:t>
            </a:r>
            <a:r>
              <a:rPr lang="es-ES" sz="1600" dirty="0" err="1"/>
              <a:t>Chronic</a:t>
            </a:r>
            <a:r>
              <a:rPr lang="es-ES" sz="1600" dirty="0"/>
              <a:t> </a:t>
            </a:r>
            <a:r>
              <a:rPr lang="es-ES" sz="1600" dirty="0" err="1"/>
              <a:t>respiratory</a:t>
            </a:r>
            <a:r>
              <a:rPr lang="es-ES" sz="1600" dirty="0"/>
              <a:t> </a:t>
            </a:r>
            <a:r>
              <a:rPr lang="es-ES" sz="1600" dirty="0" err="1"/>
              <a:t>diseases</a:t>
            </a:r>
            <a:r>
              <a:rPr lang="es-ES" sz="1600" dirty="0"/>
              <a:t>: </a:t>
            </a:r>
            <a:r>
              <a:rPr lang="es-ES" sz="1600" dirty="0" err="1"/>
              <a:t>COPD.Geneva</a:t>
            </a:r>
            <a:r>
              <a:rPr lang="es-ES" sz="1600" dirty="0"/>
              <a:t>: WHO.</a:t>
            </a:r>
          </a:p>
          <a:p>
            <a:pPr marL="0" indent="0">
              <a:buNone/>
            </a:pPr>
            <a:endParaRPr lang="es-ES" sz="1600" dirty="0"/>
          </a:p>
          <a:p>
            <a:pPr marL="0" indent="0">
              <a:buNone/>
            </a:pPr>
            <a:endParaRPr lang="es-ES" sz="1600" dirty="0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468A3ABA-909E-324E-72B1-D1DE4C4171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23B3E54D-886B-436D-98AE-F2CD761CDE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15</a:t>
            </a:fld>
            <a:endParaRPr lang="en-GB" altLang="en-US"/>
          </a:p>
        </p:txBody>
      </p:sp>
      <p:pic>
        <p:nvPicPr>
          <p:cNvPr id="10" name="Audio 9">
            <a:extLst>
              <a:ext uri="{FF2B5EF4-FFF2-40B4-BE49-F238E27FC236}">
                <a16:creationId xmlns:a16="http://schemas.microsoft.com/office/drawing/2014/main" id="{30A50F06-0AB2-DC42-F438-586AE1173C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65423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85"/>
    </mc:Choice>
    <mc:Fallback>
      <p:transition spd="slow" advTm="55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80</TotalTime>
  <Words>1241</Words>
  <Application>Microsoft Macintosh PowerPoint</Application>
  <PresentationFormat>On-screen Show (4:3)</PresentationFormat>
  <Paragraphs>142</Paragraphs>
  <Slides>15</Slides>
  <Notes>0</Notes>
  <HiddenSlides>0</HiddenSlides>
  <MMClips>15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Myriad Pro</vt:lpstr>
      <vt:lpstr>Verdana</vt:lpstr>
      <vt:lpstr>20140311PresentationUWTSDTemplate</vt:lpstr>
      <vt:lpstr>PowerPoint Presentation</vt:lpstr>
      <vt:lpstr>Introduction</vt:lpstr>
      <vt:lpstr>Anatomy Of The Respiratory System </vt:lpstr>
      <vt:lpstr>Information About The Person</vt:lpstr>
      <vt:lpstr>Care Plan (1/3)- Life Style And Health Behaviour </vt:lpstr>
      <vt:lpstr>Care Plan (2/3)- Everyday Routine </vt:lpstr>
      <vt:lpstr>Care Plan (3/3)- Monitoring and support</vt:lpstr>
      <vt:lpstr>Risk factors</vt:lpstr>
      <vt:lpstr>Recommendations</vt:lpstr>
      <vt:lpstr>Communication and Ethics </vt:lpstr>
      <vt:lpstr>Managing a Crisis (Exacerbations)</vt:lpstr>
      <vt:lpstr>The Support Team (MDT)</vt:lpstr>
      <vt:lpstr>Monitoring and Long-term Review</vt:lpstr>
      <vt:lpstr>Conclusion </vt:lpstr>
      <vt:lpstr>References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brayan velasquez</cp:lastModifiedBy>
  <cp:revision>1288</cp:revision>
  <cp:lastPrinted>2018-07-09T15:27:01Z</cp:lastPrinted>
  <dcterms:created xsi:type="dcterms:W3CDTF">2002-10-07T19:43:58Z</dcterms:created>
  <dcterms:modified xsi:type="dcterms:W3CDTF">2026-04-19T23:06:46Z</dcterms:modified>
</cp:coreProperties>
</file>