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sldIdLst>
    <p:sldId id="265" r:id="rId2"/>
    <p:sldId id="266" r:id="rId3"/>
    <p:sldId id="256" r:id="rId4"/>
    <p:sldId id="257" r:id="rId5"/>
    <p:sldId id="258" r:id="rId6"/>
    <p:sldId id="259" r:id="rId7"/>
    <p:sldId id="261" r:id="rId8"/>
    <p:sldId id="268" r:id="rId9"/>
    <p:sldId id="269" r:id="rId10"/>
    <p:sldId id="262" r:id="rId11"/>
    <p:sldId id="267" r:id="rId12"/>
    <p:sldId id="263" r:id="rId13"/>
    <p:sldId id="264"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iying Jiao" initials="YJ" lastIdx="3" clrIdx="0">
    <p:extLst>
      <p:ext uri="{19B8F6BF-5375-455C-9EA6-DF929625EA0E}">
        <p15:presenceInfo xmlns:p15="http://schemas.microsoft.com/office/powerpoint/2012/main" userId="S::y.jiao@uwtsd.ac.uk::dad89eff-c5db-47ef-b2c9-fb1a784356e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6327"/>
  </p:normalViewPr>
  <p:slideViewPr>
    <p:cSldViewPr snapToGrid="0" snapToObjects="1">
      <p:cViewPr varScale="1">
        <p:scale>
          <a:sx n="53" d="100"/>
          <a:sy n="53" d="100"/>
        </p:scale>
        <p:origin x="682"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8BBDA8A-9042-1440-9C34-75AED6C8704D}" type="datetimeFigureOut">
              <a:rPr lang="en-CN" smtClean="0"/>
              <a:t>01/08/2021</a:t>
            </a:fld>
            <a:endParaRPr lang="en-CN"/>
          </a:p>
        </p:txBody>
      </p:sp>
      <p:sp>
        <p:nvSpPr>
          <p:cNvPr id="5" name="Footer Placeholder 4"/>
          <p:cNvSpPr>
            <a:spLocks noGrp="1"/>
          </p:cNvSpPr>
          <p:nvPr>
            <p:ph type="ftr" sz="quarter" idx="11"/>
          </p:nvPr>
        </p:nvSpPr>
        <p:spPr>
          <a:xfrm>
            <a:off x="2692397" y="5037663"/>
            <a:ext cx="5214635" cy="279400"/>
          </a:xfrm>
        </p:spPr>
        <p:txBody>
          <a:bodyPr/>
          <a:lstStyle/>
          <a:p>
            <a:endParaRPr lang="en-CN"/>
          </a:p>
        </p:txBody>
      </p:sp>
      <p:sp>
        <p:nvSpPr>
          <p:cNvPr id="6" name="Slide Number Placeholder 5"/>
          <p:cNvSpPr>
            <a:spLocks noGrp="1"/>
          </p:cNvSpPr>
          <p:nvPr>
            <p:ph type="sldNum" sz="quarter" idx="12"/>
          </p:nvPr>
        </p:nvSpPr>
        <p:spPr>
          <a:xfrm>
            <a:off x="8956900" y="5037663"/>
            <a:ext cx="551167" cy="279400"/>
          </a:xfrm>
        </p:spPr>
        <p:txBody>
          <a:bodyPr/>
          <a:lstStyle/>
          <a:p>
            <a:fld id="{6B1460C4-927A-5E45-A2A4-399A240FD9E6}" type="slidenum">
              <a:rPr lang="en-CN" smtClean="0"/>
              <a:t>‹#›</a:t>
            </a:fld>
            <a:endParaRPr lang="en-C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4540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BBDA8A-9042-1440-9C34-75AED6C8704D}" type="datetimeFigureOut">
              <a:rPr lang="en-CN" smtClean="0"/>
              <a:t>01/08/2021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4055079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01/08/2021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2000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BBDA8A-9042-1440-9C34-75AED6C8704D}" type="datetimeFigureOut">
              <a:rPr lang="en-CN" smtClean="0"/>
              <a:t>01/08/2021</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872505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BBDA8A-9042-1440-9C34-75AED6C8704D}" type="datetimeFigureOut">
              <a:rPr lang="en-CN" smtClean="0"/>
              <a:t>01/08/2021</a:t>
            </a:fld>
            <a:endParaRPr lang="en-CN"/>
          </a:p>
        </p:txBody>
      </p:sp>
      <p:sp>
        <p:nvSpPr>
          <p:cNvPr id="8" name="Footer Placeholder 7"/>
          <p:cNvSpPr>
            <a:spLocks noGrp="1"/>
          </p:cNvSpPr>
          <p:nvPr>
            <p:ph type="ftr" sz="quarter" idx="11"/>
          </p:nvPr>
        </p:nvSpPr>
        <p:spPr/>
        <p:txBody>
          <a:bodyPr/>
          <a:lstStyle/>
          <a:p>
            <a:endParaRPr lang="en-CN"/>
          </a:p>
        </p:txBody>
      </p:sp>
      <p:sp>
        <p:nvSpPr>
          <p:cNvPr id="9" name="Slide Number Placeholder 8"/>
          <p:cNvSpPr>
            <a:spLocks noGrp="1"/>
          </p:cNvSpPr>
          <p:nvPr>
            <p:ph type="sldNum" sz="quarter" idx="12"/>
          </p:nvPr>
        </p:nvSpPr>
        <p:spPr/>
        <p:txBody>
          <a:bodyPr/>
          <a:lstStyle/>
          <a:p>
            <a:fld id="{6B1460C4-927A-5E45-A2A4-399A240FD9E6}" type="slidenum">
              <a:rPr lang="en-CN" smtClean="0"/>
              <a:t>‹#›</a:t>
            </a:fld>
            <a:endParaRPr lang="en-C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0297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BBDA8A-9042-1440-9C34-75AED6C8704D}" type="datetimeFigureOut">
              <a:rPr lang="en-CN" smtClean="0"/>
              <a:t>01/08/2021</a:t>
            </a:fld>
            <a:endParaRPr lang="en-CN"/>
          </a:p>
        </p:txBody>
      </p:sp>
      <p:sp>
        <p:nvSpPr>
          <p:cNvPr id="4" name="Footer Placeholder 3"/>
          <p:cNvSpPr>
            <a:spLocks noGrp="1"/>
          </p:cNvSpPr>
          <p:nvPr>
            <p:ph type="ftr" sz="quarter" idx="11"/>
          </p:nvPr>
        </p:nvSpPr>
        <p:spPr/>
        <p:txBody>
          <a:bodyPr/>
          <a:lstStyle/>
          <a:p>
            <a:endParaRPr lang="en-CN"/>
          </a:p>
        </p:txBody>
      </p:sp>
      <p:sp>
        <p:nvSpPr>
          <p:cNvPr id="5" name="Slide Number Placeholder 4"/>
          <p:cNvSpPr>
            <a:spLocks noGrp="1"/>
          </p:cNvSpPr>
          <p:nvPr>
            <p:ph type="sldNum" sz="quarter" idx="12"/>
          </p:nvPr>
        </p:nvSpPr>
        <p:spPr/>
        <p:txBody>
          <a:bodyPr/>
          <a:lstStyle/>
          <a:p>
            <a:fld id="{6B1460C4-927A-5E45-A2A4-399A240FD9E6}" type="slidenum">
              <a:rPr lang="en-CN" smtClean="0"/>
              <a:t>‹#›</a:t>
            </a:fld>
            <a:endParaRPr lang="en-C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8442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BBDA8A-9042-1440-9C34-75AED6C8704D}" type="datetimeFigureOut">
              <a:rPr lang="en-CN" smtClean="0"/>
              <a:t>01/08/2021</a:t>
            </a:fld>
            <a:endParaRPr lang="en-CN"/>
          </a:p>
        </p:txBody>
      </p:sp>
      <p:sp>
        <p:nvSpPr>
          <p:cNvPr id="3" name="Footer Placeholder 2"/>
          <p:cNvSpPr>
            <a:spLocks noGrp="1"/>
          </p:cNvSpPr>
          <p:nvPr>
            <p:ph type="ftr" sz="quarter" idx="11"/>
          </p:nvPr>
        </p:nvSpPr>
        <p:spPr/>
        <p:txBody>
          <a:bodyPr/>
          <a:lstStyle/>
          <a:p>
            <a:endParaRPr lang="en-CN"/>
          </a:p>
        </p:txBody>
      </p:sp>
      <p:sp>
        <p:nvSpPr>
          <p:cNvPr id="4" name="Slide Number Placeholder 3"/>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717996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BBDA8A-9042-1440-9C34-75AED6C8704D}" type="datetimeFigureOut">
              <a:rPr lang="en-CN" smtClean="0"/>
              <a:t>01/08/2021</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6B1460C4-927A-5E45-A2A4-399A240FD9E6}" type="slidenum">
              <a:rPr lang="en-CN" smtClean="0"/>
              <a:t>‹#›</a:t>
            </a:fld>
            <a:endParaRPr lang="en-C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8464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BBDA8A-9042-1440-9C34-75AED6C8704D}" type="datetimeFigureOut">
              <a:rPr lang="en-CN" smtClean="0"/>
              <a:t>01/08/2021</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741233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BBDA8A-9042-1440-9C34-75AED6C8704D}" type="datetimeFigureOut">
              <a:rPr lang="en-CN" smtClean="0"/>
              <a:t>01/08/2021</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133439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01/08/2021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06874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01/08/2021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9640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01/08/2021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36066377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01/08/2021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09213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01/08/2021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6849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BBDA8A-9042-1440-9C34-75AED6C8704D}" type="datetimeFigureOut">
              <a:rPr lang="en-CN" smtClean="0"/>
              <a:t>01/08/2021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82449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BBDA8A-9042-1440-9C34-75AED6C8704D}" type="datetimeFigureOut">
              <a:rPr lang="en-CN" smtClean="0"/>
              <a:t>01/08/2021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708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8BBDA8A-9042-1440-9C34-75AED6C8704D}" type="datetimeFigureOut">
              <a:rPr lang="en-CN" smtClean="0"/>
              <a:t>01/08/2021</a:t>
            </a:fld>
            <a:endParaRPr lang="en-C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C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B1460C4-927A-5E45-A2A4-399A240FD9E6}" type="slidenum">
              <a:rPr lang="en-CN" smtClean="0"/>
              <a:t>‹#›</a:t>
            </a:fld>
            <a:endParaRPr lang="en-CN"/>
          </a:p>
        </p:txBody>
      </p:sp>
    </p:spTree>
    <p:extLst>
      <p:ext uri="{BB962C8B-B14F-4D97-AF65-F5344CB8AC3E}">
        <p14:creationId xmlns:p14="http://schemas.microsoft.com/office/powerpoint/2010/main" val="270291110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3043-6343-497B-B569-1D06AFD7AFCF}"/>
              </a:ext>
            </a:extLst>
          </p:cNvPr>
          <p:cNvSpPr>
            <a:spLocks noGrp="1"/>
          </p:cNvSpPr>
          <p:nvPr>
            <p:ph type="ctrTitle"/>
          </p:nvPr>
        </p:nvSpPr>
        <p:spPr/>
        <p:txBody>
          <a:bodyPr/>
          <a:lstStyle/>
          <a:p>
            <a:r>
              <a:rPr lang="en-US" altLang="zh-CN" sz="12000" b="1" dirty="0"/>
              <a:t>《</a:t>
            </a:r>
            <a:r>
              <a:rPr lang="zh-CN" altLang="en-US" sz="12000" b="1" dirty="0">
                <a:latin typeface="KaiTi" panose="02010609060101010101" pitchFamily="49" charset="-122"/>
                <a:ea typeface="KaiTi" panose="02010609060101010101" pitchFamily="49" charset="-122"/>
              </a:rPr>
              <a:t>大</a:t>
            </a:r>
            <a:r>
              <a:rPr lang="zh-TW" altLang="en-US" sz="12000" b="1" dirty="0">
                <a:latin typeface="KaiTi" panose="02010609060101010101" pitchFamily="49" charset="-122"/>
                <a:ea typeface="KaiTi" panose="02010609060101010101" pitchFamily="49" charset="-122"/>
              </a:rPr>
              <a:t>學</a:t>
            </a:r>
            <a:r>
              <a:rPr lang="en-US" altLang="zh-CN" sz="12000" b="1" dirty="0"/>
              <a:t>》</a:t>
            </a:r>
            <a:endParaRPr lang="en-MY" sz="12000" dirty="0"/>
          </a:p>
        </p:txBody>
      </p:sp>
      <p:sp>
        <p:nvSpPr>
          <p:cNvPr id="3" name="Subtitle 2">
            <a:extLst>
              <a:ext uri="{FF2B5EF4-FFF2-40B4-BE49-F238E27FC236}">
                <a16:creationId xmlns:a16="http://schemas.microsoft.com/office/drawing/2014/main" id="{17E6D710-C3C5-40AD-9FC9-02A60AA0ED88}"/>
              </a:ext>
            </a:extLst>
          </p:cNvPr>
          <p:cNvSpPr>
            <a:spLocks noGrp="1"/>
          </p:cNvSpPr>
          <p:nvPr>
            <p:ph type="subTitle" idx="1"/>
          </p:nvPr>
        </p:nvSpPr>
        <p:spPr>
          <a:xfrm>
            <a:off x="3143892" y="3719244"/>
            <a:ext cx="5681609" cy="3215811"/>
          </a:xfrm>
        </p:spPr>
        <p:txBody>
          <a:bodyPr>
            <a:normAutofit/>
          </a:bodyPr>
          <a:lstStyle/>
          <a:p>
            <a:endParaRPr lang="en-MY" dirty="0"/>
          </a:p>
        </p:txBody>
      </p:sp>
      <p:pic>
        <p:nvPicPr>
          <p:cNvPr id="5" name="Picture 4">
            <a:extLst>
              <a:ext uri="{FF2B5EF4-FFF2-40B4-BE49-F238E27FC236}">
                <a16:creationId xmlns:a16="http://schemas.microsoft.com/office/drawing/2014/main" id="{D218C8BA-1151-43AA-B53E-F17F66F9C438}"/>
              </a:ext>
            </a:extLst>
          </p:cNvPr>
          <p:cNvPicPr>
            <a:picLocks noChangeAspect="1"/>
          </p:cNvPicPr>
          <p:nvPr/>
        </p:nvPicPr>
        <p:blipFill>
          <a:blip r:embed="rId2"/>
          <a:stretch>
            <a:fillRect/>
          </a:stretch>
        </p:blipFill>
        <p:spPr>
          <a:xfrm>
            <a:off x="2126751" y="-80864"/>
            <a:ext cx="7962471" cy="6935055"/>
          </a:xfrm>
          <a:prstGeom prst="rect">
            <a:avLst/>
          </a:prstGeom>
        </p:spPr>
      </p:pic>
    </p:spTree>
    <p:extLst>
      <p:ext uri="{BB962C8B-B14F-4D97-AF65-F5344CB8AC3E}">
        <p14:creationId xmlns:p14="http://schemas.microsoft.com/office/powerpoint/2010/main" val="3967072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9D547-3F45-44D7-9264-4DAD2957C06E}"/>
              </a:ext>
            </a:extLst>
          </p:cNvPr>
          <p:cNvSpPr>
            <a:spLocks noGrp="1"/>
          </p:cNvSpPr>
          <p:nvPr>
            <p:ph type="title"/>
          </p:nvPr>
        </p:nvSpPr>
        <p:spPr/>
        <p:txBody>
          <a:bodyPr>
            <a:normAutofit/>
          </a:bodyPr>
          <a:lstStyle/>
          <a:p>
            <a:r>
              <a:rPr lang="en-US" altLang="zh-CN" sz="4800" b="1" dirty="0"/>
              <a:t>《</a:t>
            </a:r>
            <a:r>
              <a:rPr lang="zh-CN" altLang="en-US" sz="4800" b="1" dirty="0">
                <a:latin typeface="KaiTi" panose="02010609060101010101" pitchFamily="49" charset="-122"/>
                <a:ea typeface="KaiTi" panose="02010609060101010101" pitchFamily="49" charset="-122"/>
              </a:rPr>
              <a:t>大</a:t>
            </a:r>
            <a:r>
              <a:rPr lang="zh-TW" altLang="en-US" sz="4800" b="1" dirty="0">
                <a:latin typeface="KaiTi" panose="02010609060101010101" pitchFamily="49" charset="-122"/>
                <a:ea typeface="KaiTi" panose="02010609060101010101" pitchFamily="49" charset="-122"/>
              </a:rPr>
              <a:t>學</a:t>
            </a:r>
            <a:r>
              <a:rPr lang="en-US" altLang="zh-CN" sz="4800" b="1" dirty="0"/>
              <a:t>》</a:t>
            </a:r>
            <a:endParaRPr lang="en-MY" sz="4800" dirty="0"/>
          </a:p>
        </p:txBody>
      </p:sp>
      <p:sp>
        <p:nvSpPr>
          <p:cNvPr id="3" name="Content Placeholder 2">
            <a:extLst>
              <a:ext uri="{FF2B5EF4-FFF2-40B4-BE49-F238E27FC236}">
                <a16:creationId xmlns:a16="http://schemas.microsoft.com/office/drawing/2014/main" id="{07BA6369-DFF4-4383-8226-6AEBFA980812}"/>
              </a:ext>
            </a:extLst>
          </p:cNvPr>
          <p:cNvSpPr>
            <a:spLocks noGrp="1"/>
          </p:cNvSpPr>
          <p:nvPr>
            <p:ph idx="1"/>
          </p:nvPr>
        </p:nvSpPr>
        <p:spPr/>
        <p:txBody>
          <a:bodyPr>
            <a:normAutofit/>
          </a:bodyPr>
          <a:lstStyle/>
          <a:p>
            <a:r>
              <a:rPr lang="en-MY" sz="3600" b="1" dirty="0">
                <a:solidFill>
                  <a:schemeClr val="accent5">
                    <a:lumMod val="50000"/>
                  </a:schemeClr>
                </a:solidFill>
              </a:rPr>
              <a:t>Introduction to The Great learning</a:t>
            </a:r>
          </a:p>
          <a:p>
            <a:r>
              <a:rPr lang="en-MY" sz="2800" dirty="0"/>
              <a:t>The Great Learning or </a:t>
            </a:r>
            <a:r>
              <a:rPr lang="en-MY" sz="2800" dirty="0" err="1"/>
              <a:t>Daxue</a:t>
            </a:r>
            <a:r>
              <a:rPr lang="en-MY" sz="2800" dirty="0"/>
              <a:t> was one of the "Four Books" in Confucianism. </a:t>
            </a:r>
          </a:p>
          <a:p>
            <a:r>
              <a:rPr lang="en-MY" sz="2800" dirty="0"/>
              <a:t>A chapter in the Book of Rites (</a:t>
            </a:r>
            <a:r>
              <a:rPr lang="zh-TW" altLang="en-US" sz="2800" dirty="0"/>
              <a:t>禮記</a:t>
            </a:r>
            <a:r>
              <a:rPr lang="en-US" altLang="zh-TW" sz="2800" dirty="0"/>
              <a:t>). </a:t>
            </a:r>
          </a:p>
          <a:p>
            <a:r>
              <a:rPr lang="en-MY" sz="2800" dirty="0"/>
              <a:t>Accredited to one of Confucius‘ disciples, </a:t>
            </a:r>
            <a:r>
              <a:rPr lang="en-MY" sz="2800" dirty="0" err="1"/>
              <a:t>Zengzi</a:t>
            </a:r>
            <a:r>
              <a:rPr lang="en-MY" sz="2800" dirty="0"/>
              <a:t>(</a:t>
            </a:r>
            <a:r>
              <a:rPr lang="zh-TW" altLang="en-US" sz="2800" dirty="0"/>
              <a:t>曾子</a:t>
            </a:r>
            <a:r>
              <a:rPr lang="en-MY" sz="2800" dirty="0"/>
              <a:t>). </a:t>
            </a:r>
          </a:p>
        </p:txBody>
      </p:sp>
    </p:spTree>
    <p:extLst>
      <p:ext uri="{BB962C8B-B14F-4D97-AF65-F5344CB8AC3E}">
        <p14:creationId xmlns:p14="http://schemas.microsoft.com/office/powerpoint/2010/main" val="103726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0DC56-C6D8-5647-8F69-9BFEA962B108}"/>
              </a:ext>
            </a:extLst>
          </p:cNvPr>
          <p:cNvSpPr>
            <a:spLocks noGrp="1"/>
          </p:cNvSpPr>
          <p:nvPr>
            <p:ph type="ctrTitle"/>
          </p:nvPr>
        </p:nvSpPr>
        <p:spPr>
          <a:xfrm>
            <a:off x="2688165" y="1521810"/>
            <a:ext cx="6815669" cy="1170020"/>
          </a:xfrm>
        </p:spPr>
        <p:txBody>
          <a:bodyPr/>
          <a:lstStyle/>
          <a:p>
            <a:r>
              <a:rPr lang="en-US" altLang="zh-CN" sz="6000" b="1" dirty="0"/>
              <a:t>《</a:t>
            </a:r>
            <a:r>
              <a:rPr lang="zh-CN" altLang="en-US" sz="6000" b="1" dirty="0">
                <a:latin typeface="KaiTi" panose="02010609060101010101" pitchFamily="49" charset="-122"/>
                <a:ea typeface="KaiTi" panose="02010609060101010101" pitchFamily="49" charset="-122"/>
              </a:rPr>
              <a:t>大</a:t>
            </a:r>
            <a:r>
              <a:rPr lang="zh-TW" altLang="en-US" sz="6000" b="1" dirty="0">
                <a:latin typeface="KaiTi" panose="02010609060101010101" pitchFamily="49" charset="-122"/>
                <a:ea typeface="KaiTi" panose="02010609060101010101" pitchFamily="49" charset="-122"/>
              </a:rPr>
              <a:t>學</a:t>
            </a:r>
            <a:r>
              <a:rPr lang="en-US" altLang="zh-CN" sz="6000" b="1" dirty="0"/>
              <a:t>》</a:t>
            </a:r>
            <a:endParaRPr lang="en-CN" sz="6000" b="1" dirty="0"/>
          </a:p>
        </p:txBody>
      </p:sp>
      <p:sp>
        <p:nvSpPr>
          <p:cNvPr id="3" name="Subtitle 2">
            <a:extLst>
              <a:ext uri="{FF2B5EF4-FFF2-40B4-BE49-F238E27FC236}">
                <a16:creationId xmlns:a16="http://schemas.microsoft.com/office/drawing/2014/main" id="{E3B230D5-511A-FE4D-B40D-8745716177FF}"/>
              </a:ext>
            </a:extLst>
          </p:cNvPr>
          <p:cNvSpPr>
            <a:spLocks noGrp="1"/>
          </p:cNvSpPr>
          <p:nvPr>
            <p:ph type="subTitle" idx="1"/>
          </p:nvPr>
        </p:nvSpPr>
        <p:spPr>
          <a:xfrm>
            <a:off x="2560643" y="2887039"/>
            <a:ext cx="6815669" cy="2559593"/>
          </a:xfrm>
        </p:spPr>
        <p:txBody>
          <a:bodyPr>
            <a:normAutofit/>
          </a:bodyPr>
          <a:lstStyle/>
          <a:p>
            <a:pPr algn="just"/>
            <a:r>
              <a:rPr lang="en-US" altLang="zh-CN" sz="3600" b="1" dirty="0">
                <a:solidFill>
                  <a:schemeClr val="accent5">
                    <a:lumMod val="50000"/>
                  </a:schemeClr>
                </a:solidFill>
                <a:latin typeface="KaiTi" panose="02010609060101010101" pitchFamily="49" charset="-122"/>
                <a:ea typeface="KaiTi" panose="02010609060101010101" pitchFamily="49" charset="-122"/>
              </a:rPr>
              <a:t>1.</a:t>
            </a:r>
            <a:r>
              <a:rPr lang="zh-CN" altLang="en-US" sz="3600" b="1" dirty="0">
                <a:solidFill>
                  <a:schemeClr val="accent5">
                    <a:lumMod val="50000"/>
                  </a:schemeClr>
                </a:solidFill>
                <a:latin typeface="KaiTi" panose="02010609060101010101" pitchFamily="49" charset="-122"/>
                <a:ea typeface="KaiTi" panose="02010609060101010101" pitchFamily="49" charset="-122"/>
              </a:rPr>
              <a:t>“知止而后有定，定而后能静，静而后能安，安而后能</a:t>
            </a:r>
            <a:r>
              <a:rPr lang="zh-TW" altLang="en-US" sz="3600" b="1" dirty="0">
                <a:solidFill>
                  <a:schemeClr val="accent5">
                    <a:lumMod val="50000"/>
                  </a:schemeClr>
                </a:solidFill>
                <a:latin typeface="KaiTi" panose="02010609060101010101" pitchFamily="49" charset="-122"/>
                <a:ea typeface="KaiTi" panose="02010609060101010101" pitchFamily="49" charset="-122"/>
              </a:rPr>
              <a:t>慮</a:t>
            </a:r>
            <a:r>
              <a:rPr lang="zh-CN" altLang="en-US" sz="3600" b="1" dirty="0">
                <a:solidFill>
                  <a:schemeClr val="accent5">
                    <a:lumMod val="50000"/>
                  </a:schemeClr>
                </a:solidFill>
                <a:latin typeface="KaiTi" panose="02010609060101010101" pitchFamily="49" charset="-122"/>
                <a:ea typeface="KaiTi" panose="02010609060101010101" pitchFamily="49" charset="-122"/>
              </a:rPr>
              <a:t>，</a:t>
            </a:r>
            <a:r>
              <a:rPr lang="zh-TW" altLang="en-US" sz="3600" b="1" dirty="0">
                <a:solidFill>
                  <a:schemeClr val="accent5">
                    <a:lumMod val="50000"/>
                  </a:schemeClr>
                </a:solidFill>
                <a:latin typeface="KaiTi" panose="02010609060101010101" pitchFamily="49" charset="-122"/>
                <a:ea typeface="KaiTi" panose="02010609060101010101" pitchFamily="49" charset="-122"/>
              </a:rPr>
              <a:t>慮</a:t>
            </a:r>
            <a:r>
              <a:rPr lang="zh-CN" altLang="en-US" sz="3600" b="1" dirty="0">
                <a:solidFill>
                  <a:schemeClr val="accent5">
                    <a:lumMod val="50000"/>
                  </a:schemeClr>
                </a:solidFill>
                <a:latin typeface="KaiTi" panose="02010609060101010101" pitchFamily="49" charset="-122"/>
                <a:ea typeface="KaiTi" panose="02010609060101010101" pitchFamily="49" charset="-122"/>
              </a:rPr>
              <a:t>而后能得”</a:t>
            </a:r>
            <a:endParaRPr lang="en-US" altLang="zh-CN" sz="3600" b="1" dirty="0">
              <a:solidFill>
                <a:schemeClr val="accent5">
                  <a:lumMod val="50000"/>
                </a:schemeClr>
              </a:solidFill>
              <a:latin typeface="KaiTi" panose="02010609060101010101" pitchFamily="49" charset="-122"/>
              <a:ea typeface="KaiTi" panose="02010609060101010101" pitchFamily="49" charset="-122"/>
            </a:endParaRPr>
          </a:p>
          <a:p>
            <a:pPr algn="just"/>
            <a:r>
              <a:rPr lang="en-US" altLang="zh-TW" sz="3600" b="1" dirty="0">
                <a:solidFill>
                  <a:schemeClr val="accent5">
                    <a:lumMod val="50000"/>
                  </a:schemeClr>
                </a:solidFill>
                <a:latin typeface="KaiTi" panose="02010609060101010101" pitchFamily="49" charset="-122"/>
                <a:ea typeface="KaiTi" panose="02010609060101010101" pitchFamily="49" charset="-122"/>
              </a:rPr>
              <a:t>2.</a:t>
            </a:r>
            <a:r>
              <a:rPr lang="zh-TW" altLang="en-US" sz="3600" b="1" dirty="0">
                <a:solidFill>
                  <a:schemeClr val="accent5">
                    <a:lumMod val="50000"/>
                  </a:schemeClr>
                </a:solidFill>
                <a:latin typeface="KaiTi" panose="02010609060101010101" pitchFamily="49" charset="-122"/>
                <a:ea typeface="KaiTi" panose="02010609060101010101" pitchFamily="49" charset="-122"/>
              </a:rPr>
              <a:t>致知在格物</a:t>
            </a:r>
            <a:endParaRPr lang="en-CN" sz="3600" b="1" dirty="0">
              <a:solidFill>
                <a:schemeClr val="accent5">
                  <a:lumMod val="50000"/>
                </a:schemeClr>
              </a:solidFill>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506634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BD985-DE1E-764F-95D7-6012C6A72D4C}"/>
              </a:ext>
            </a:extLst>
          </p:cNvPr>
          <p:cNvSpPr>
            <a:spLocks noGrp="1"/>
          </p:cNvSpPr>
          <p:nvPr>
            <p:ph type="title"/>
          </p:nvPr>
        </p:nvSpPr>
        <p:spPr>
          <a:xfrm>
            <a:off x="1295402" y="571165"/>
            <a:ext cx="9601196" cy="1303867"/>
          </a:xfrm>
        </p:spPr>
        <p:txBody>
          <a:bodyPr>
            <a:normAutofit/>
          </a:bodyPr>
          <a:lstStyle/>
          <a:p>
            <a:r>
              <a:rPr lang="en-US" altLang="zh-CN" sz="4800" b="1" dirty="0"/>
              <a:t>《</a:t>
            </a:r>
            <a:r>
              <a:rPr lang="zh-CN" altLang="en-US" sz="4800" b="1" dirty="0">
                <a:latin typeface="KaiTi" panose="02010609060101010101" pitchFamily="49" charset="-122"/>
                <a:ea typeface="KaiTi" panose="02010609060101010101" pitchFamily="49" charset="-122"/>
              </a:rPr>
              <a:t>大</a:t>
            </a:r>
            <a:r>
              <a:rPr lang="zh-TW" altLang="en-US" sz="4800" b="1" dirty="0">
                <a:latin typeface="KaiTi" panose="02010609060101010101" pitchFamily="49" charset="-122"/>
                <a:ea typeface="KaiTi" panose="02010609060101010101" pitchFamily="49" charset="-122"/>
              </a:rPr>
              <a:t>學</a:t>
            </a:r>
            <a:r>
              <a:rPr lang="en-US" altLang="zh-CN" sz="4800" b="1" dirty="0"/>
              <a:t>》1.1</a:t>
            </a:r>
            <a:endParaRPr lang="en-CN" sz="4800" b="1" dirty="0"/>
          </a:p>
        </p:txBody>
      </p:sp>
      <p:sp>
        <p:nvSpPr>
          <p:cNvPr id="3" name="Content Placeholder 2">
            <a:extLst>
              <a:ext uri="{FF2B5EF4-FFF2-40B4-BE49-F238E27FC236}">
                <a16:creationId xmlns:a16="http://schemas.microsoft.com/office/drawing/2014/main" id="{693D5410-EDE2-FF4C-AD09-BCD635E7DD27}"/>
              </a:ext>
            </a:extLst>
          </p:cNvPr>
          <p:cNvSpPr>
            <a:spLocks noGrp="1"/>
          </p:cNvSpPr>
          <p:nvPr>
            <p:ph idx="1"/>
          </p:nvPr>
        </p:nvSpPr>
        <p:spPr>
          <a:xfrm>
            <a:off x="1295401" y="1875032"/>
            <a:ext cx="9601196" cy="3899044"/>
          </a:xfrm>
        </p:spPr>
        <p:txBody>
          <a:bodyPr>
            <a:normAutofit lnSpcReduction="10000"/>
          </a:bodyPr>
          <a:lstStyle/>
          <a:p>
            <a:pPr algn="ctr"/>
            <a:r>
              <a:rPr lang="zh-CN" altLang="en-US" sz="3600" b="1" dirty="0">
                <a:solidFill>
                  <a:schemeClr val="accent5">
                    <a:lumMod val="50000"/>
                  </a:schemeClr>
                </a:solidFill>
                <a:latin typeface="KaiTi" panose="02010609060101010101" pitchFamily="49" charset="-122"/>
                <a:ea typeface="KaiTi" panose="02010609060101010101" pitchFamily="49" charset="-122"/>
              </a:rPr>
              <a:t>知止而后有定</a:t>
            </a:r>
            <a:endParaRPr lang="en-MY" altLang="zh-CN" sz="3600" b="1" dirty="0">
              <a:solidFill>
                <a:schemeClr val="accent5">
                  <a:lumMod val="50000"/>
                </a:schemeClr>
              </a:solidFill>
              <a:latin typeface="KaiTi" panose="02010609060101010101" pitchFamily="49" charset="-122"/>
              <a:ea typeface="KaiTi" panose="02010609060101010101" pitchFamily="49" charset="-122"/>
            </a:endParaRPr>
          </a:p>
          <a:p>
            <a:r>
              <a:rPr lang="en-US" altLang="zh-CN" sz="3600" b="1" dirty="0">
                <a:solidFill>
                  <a:schemeClr val="accent5">
                    <a:lumMod val="50000"/>
                  </a:schemeClr>
                </a:solidFill>
              </a:rPr>
              <a:t>“When a man has a standard of excellence before him, and only then will he have a fixed and definite purpose”</a:t>
            </a:r>
          </a:p>
          <a:p>
            <a:r>
              <a:rPr lang="en-US" altLang="zh-CN" sz="3600" dirty="0"/>
              <a:t>Everyone‘s life goals have to specialize</a:t>
            </a:r>
          </a:p>
          <a:p>
            <a:r>
              <a:rPr lang="en-US" altLang="zh-CN" sz="3600" dirty="0"/>
              <a:t>The heart has a fixed direction</a:t>
            </a:r>
          </a:p>
        </p:txBody>
      </p:sp>
    </p:spTree>
    <p:extLst>
      <p:ext uri="{BB962C8B-B14F-4D97-AF65-F5344CB8AC3E}">
        <p14:creationId xmlns:p14="http://schemas.microsoft.com/office/powerpoint/2010/main" val="2215558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3C8D-1327-C644-9A2D-5CA9C01731CB}"/>
              </a:ext>
            </a:extLst>
          </p:cNvPr>
          <p:cNvSpPr>
            <a:spLocks noGrp="1"/>
          </p:cNvSpPr>
          <p:nvPr>
            <p:ph type="title"/>
          </p:nvPr>
        </p:nvSpPr>
        <p:spPr>
          <a:xfrm>
            <a:off x="1295402" y="982132"/>
            <a:ext cx="9601196" cy="928861"/>
          </a:xfrm>
        </p:spPr>
        <p:txBody>
          <a:bodyPr/>
          <a:lstStyle/>
          <a:p>
            <a:r>
              <a:rPr lang="en-US" altLang="zh-CN" b="1" dirty="0"/>
              <a:t>《</a:t>
            </a:r>
            <a:r>
              <a:rPr lang="zh-CN" altLang="en-US" b="1" dirty="0">
                <a:latin typeface="KaiTi" panose="02010609060101010101" pitchFamily="49" charset="-122"/>
                <a:ea typeface="KaiTi" panose="02010609060101010101" pitchFamily="49" charset="-122"/>
              </a:rPr>
              <a:t>大</a:t>
            </a:r>
            <a:r>
              <a:rPr lang="zh-TW" altLang="en-US" sz="4400" b="1" dirty="0">
                <a:latin typeface="KaiTi" panose="02010609060101010101" pitchFamily="49" charset="-122"/>
                <a:ea typeface="KaiTi" panose="02010609060101010101" pitchFamily="49" charset="-122"/>
              </a:rPr>
              <a:t>學</a:t>
            </a:r>
            <a:r>
              <a:rPr lang="en-US" altLang="zh-CN" b="1" dirty="0"/>
              <a:t>》1.2</a:t>
            </a:r>
            <a:endParaRPr lang="en-CN" b="1" dirty="0"/>
          </a:p>
        </p:txBody>
      </p:sp>
      <p:sp>
        <p:nvSpPr>
          <p:cNvPr id="4" name="Content Placeholder 3">
            <a:extLst>
              <a:ext uri="{FF2B5EF4-FFF2-40B4-BE49-F238E27FC236}">
                <a16:creationId xmlns:a16="http://schemas.microsoft.com/office/drawing/2014/main" id="{7EFC5729-9F0E-4A90-90E0-6066C880DD10}"/>
              </a:ext>
            </a:extLst>
          </p:cNvPr>
          <p:cNvSpPr>
            <a:spLocks noGrp="1"/>
          </p:cNvSpPr>
          <p:nvPr>
            <p:ph idx="1"/>
          </p:nvPr>
        </p:nvSpPr>
        <p:spPr>
          <a:xfrm>
            <a:off x="1295402" y="1869897"/>
            <a:ext cx="9601196" cy="4664468"/>
          </a:xfrm>
        </p:spPr>
        <p:txBody>
          <a:bodyPr>
            <a:normAutofit fontScale="47500" lnSpcReduction="20000"/>
          </a:bodyPr>
          <a:lstStyle/>
          <a:p>
            <a:pPr algn="ctr"/>
            <a:r>
              <a:rPr lang="zh-TW" altLang="en-US" sz="6700" b="1" dirty="0">
                <a:solidFill>
                  <a:schemeClr val="accent5">
                    <a:lumMod val="50000"/>
                  </a:schemeClr>
                </a:solidFill>
                <a:latin typeface="KaiTi" panose="02010609060101010101" pitchFamily="49" charset="-122"/>
                <a:ea typeface="KaiTi" panose="02010609060101010101" pitchFamily="49" charset="-122"/>
              </a:rPr>
              <a:t>定而后能静</a:t>
            </a:r>
            <a:endParaRPr lang="en-MY" altLang="zh-TW" sz="6700" b="1" dirty="0">
              <a:solidFill>
                <a:schemeClr val="accent5">
                  <a:lumMod val="50000"/>
                </a:schemeClr>
              </a:solidFill>
              <a:latin typeface="KaiTi" panose="02010609060101010101" pitchFamily="49" charset="-122"/>
              <a:ea typeface="KaiTi" panose="02010609060101010101" pitchFamily="49" charset="-122"/>
            </a:endParaRPr>
          </a:p>
          <a:p>
            <a:r>
              <a:rPr lang="zh-TW" altLang="en-US" sz="6700" b="1" dirty="0">
                <a:solidFill>
                  <a:schemeClr val="accent5">
                    <a:lumMod val="50000"/>
                  </a:schemeClr>
                </a:solidFill>
              </a:rPr>
              <a:t>“</a:t>
            </a:r>
            <a:r>
              <a:rPr lang="en-MY" sz="6700" b="1" dirty="0">
                <a:solidFill>
                  <a:schemeClr val="accent5">
                    <a:lumMod val="50000"/>
                  </a:schemeClr>
                </a:solidFill>
              </a:rPr>
              <a:t>with a fixed and definite purpose, and only then will he be able to have peace and tranquillity of mind”</a:t>
            </a:r>
          </a:p>
          <a:p>
            <a:r>
              <a:rPr lang="en-US" sz="6700" dirty="0"/>
              <a:t>Must understand the teaching of the ancients</a:t>
            </a:r>
          </a:p>
          <a:p>
            <a:r>
              <a:rPr lang="en-US" sz="6700" dirty="0"/>
              <a:t>To cultivate babies with these three hearts :</a:t>
            </a:r>
          </a:p>
          <a:p>
            <a:r>
              <a:rPr lang="en-US" sz="6700" dirty="0"/>
              <a:t>1 filial piety,     2 Sincere respect,    3 Quiet</a:t>
            </a:r>
          </a:p>
          <a:p>
            <a:r>
              <a:rPr lang="en-US" sz="6700" dirty="0"/>
              <a:t>Teach him to endorsement, to recite sage books, train him to be quiet, to concentrate.</a:t>
            </a:r>
            <a:endParaRPr lang="en-MY" sz="6700" dirty="0"/>
          </a:p>
        </p:txBody>
      </p:sp>
    </p:spTree>
    <p:extLst>
      <p:ext uri="{BB962C8B-B14F-4D97-AF65-F5344CB8AC3E}">
        <p14:creationId xmlns:p14="http://schemas.microsoft.com/office/powerpoint/2010/main" val="3628180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3C8D-1327-C644-9A2D-5CA9C01731CB}"/>
              </a:ext>
            </a:extLst>
          </p:cNvPr>
          <p:cNvSpPr>
            <a:spLocks noGrp="1"/>
          </p:cNvSpPr>
          <p:nvPr>
            <p:ph type="title"/>
          </p:nvPr>
        </p:nvSpPr>
        <p:spPr>
          <a:xfrm>
            <a:off x="1295402" y="982132"/>
            <a:ext cx="9601196" cy="939135"/>
          </a:xfrm>
        </p:spPr>
        <p:txBody>
          <a:bodyPr/>
          <a:lstStyle/>
          <a:p>
            <a:r>
              <a:rPr lang="en-US" altLang="zh-CN" b="1" dirty="0"/>
              <a:t>《</a:t>
            </a:r>
            <a:r>
              <a:rPr lang="zh-CN" altLang="en-US" b="1" dirty="0">
                <a:latin typeface="KaiTi" panose="02010609060101010101" pitchFamily="49" charset="-122"/>
                <a:ea typeface="KaiTi" panose="02010609060101010101" pitchFamily="49" charset="-122"/>
              </a:rPr>
              <a:t>大</a:t>
            </a:r>
            <a:r>
              <a:rPr lang="zh-TW" altLang="en-US" sz="4400" b="1" dirty="0">
                <a:latin typeface="KaiTi" panose="02010609060101010101" pitchFamily="49" charset="-122"/>
                <a:ea typeface="KaiTi" panose="02010609060101010101" pitchFamily="49" charset="-122"/>
              </a:rPr>
              <a:t>學</a:t>
            </a:r>
            <a:r>
              <a:rPr lang="en-US" altLang="zh-CN" b="1" dirty="0"/>
              <a:t>》1.3</a:t>
            </a:r>
            <a:endParaRPr lang="en-CN" b="1" dirty="0"/>
          </a:p>
        </p:txBody>
      </p:sp>
      <p:sp>
        <p:nvSpPr>
          <p:cNvPr id="4" name="Content Placeholder 3">
            <a:extLst>
              <a:ext uri="{FF2B5EF4-FFF2-40B4-BE49-F238E27FC236}">
                <a16:creationId xmlns:a16="http://schemas.microsoft.com/office/drawing/2014/main" id="{7EFC5729-9F0E-4A90-90E0-6066C880DD10}"/>
              </a:ext>
            </a:extLst>
          </p:cNvPr>
          <p:cNvSpPr>
            <a:spLocks noGrp="1"/>
          </p:cNvSpPr>
          <p:nvPr>
            <p:ph idx="1"/>
          </p:nvPr>
        </p:nvSpPr>
        <p:spPr>
          <a:xfrm>
            <a:off x="1424681" y="1921267"/>
            <a:ext cx="9601196" cy="4304872"/>
          </a:xfrm>
        </p:spPr>
        <p:txBody>
          <a:bodyPr>
            <a:normAutofit/>
          </a:bodyPr>
          <a:lstStyle/>
          <a:p>
            <a:pPr algn="ctr"/>
            <a:r>
              <a:rPr lang="zh-TW" altLang="en-US" sz="2800" b="1" dirty="0">
                <a:solidFill>
                  <a:schemeClr val="accent5">
                    <a:lumMod val="50000"/>
                  </a:schemeClr>
                </a:solidFill>
                <a:latin typeface="KaiTi" panose="02010609060101010101" pitchFamily="49" charset="-122"/>
                <a:ea typeface="KaiTi" panose="02010609060101010101" pitchFamily="49" charset="-122"/>
              </a:rPr>
              <a:t>静而后能安 </a:t>
            </a:r>
            <a:r>
              <a:rPr lang="en-US" altLang="zh-TW" sz="2800" b="1" dirty="0">
                <a:solidFill>
                  <a:schemeClr val="accent5">
                    <a:lumMod val="50000"/>
                  </a:schemeClr>
                </a:solidFill>
                <a:latin typeface="KaiTi" panose="02010609060101010101" pitchFamily="49" charset="-122"/>
                <a:ea typeface="KaiTi" panose="02010609060101010101" pitchFamily="49" charset="-122"/>
              </a:rPr>
              <a:t>;</a:t>
            </a:r>
            <a:r>
              <a:rPr lang="zh-TW" altLang="en-US" sz="2800" b="1" dirty="0">
                <a:solidFill>
                  <a:schemeClr val="accent5">
                    <a:lumMod val="50000"/>
                  </a:schemeClr>
                </a:solidFill>
                <a:latin typeface="KaiTi" panose="02010609060101010101" pitchFamily="49" charset="-122"/>
                <a:ea typeface="KaiTi" panose="02010609060101010101" pitchFamily="49" charset="-122"/>
              </a:rPr>
              <a:t>安而后能慮</a:t>
            </a:r>
            <a:endParaRPr lang="en-MY" altLang="zh-TW" sz="2800" b="1" dirty="0">
              <a:solidFill>
                <a:schemeClr val="accent5">
                  <a:lumMod val="50000"/>
                </a:schemeClr>
              </a:solidFill>
              <a:latin typeface="KaiTi" panose="02010609060101010101" pitchFamily="49" charset="-122"/>
              <a:ea typeface="KaiTi" panose="02010609060101010101" pitchFamily="49" charset="-122"/>
            </a:endParaRPr>
          </a:p>
          <a:p>
            <a:r>
              <a:rPr lang="en-MY" altLang="zh-TW" sz="2800" b="1" dirty="0">
                <a:solidFill>
                  <a:schemeClr val="accent5">
                    <a:lumMod val="50000"/>
                  </a:schemeClr>
                </a:solidFill>
              </a:rPr>
              <a:t>“</a:t>
            </a:r>
            <a:r>
              <a:rPr lang="en-MY" sz="2800" b="1" dirty="0">
                <a:solidFill>
                  <a:schemeClr val="accent5">
                    <a:lumMod val="50000"/>
                  </a:schemeClr>
                </a:solidFill>
              </a:rPr>
              <a:t>with tranquillity of mind, and only then will he be able to have peace and tranquillity of soul; with peace and serenity of soul, and only then can he devote himself to deep, serious thinking and reflection”</a:t>
            </a:r>
          </a:p>
          <a:p>
            <a:r>
              <a:rPr lang="en-US" sz="2800" dirty="0"/>
              <a:t>When the heart is fixed, his heart calm down, </a:t>
            </a:r>
          </a:p>
          <a:p>
            <a:r>
              <a:rPr lang="en-US" sz="2800" dirty="0"/>
              <a:t>After your heart calm down, he can think and understood. </a:t>
            </a:r>
          </a:p>
          <a:p>
            <a:r>
              <a:rPr lang="en-US" sz="2800" dirty="0"/>
              <a:t>Wisdom was born when peace of mind.</a:t>
            </a:r>
            <a:endParaRPr lang="en-MY" sz="2800" dirty="0"/>
          </a:p>
        </p:txBody>
      </p:sp>
    </p:spTree>
    <p:extLst>
      <p:ext uri="{BB962C8B-B14F-4D97-AF65-F5344CB8AC3E}">
        <p14:creationId xmlns:p14="http://schemas.microsoft.com/office/powerpoint/2010/main" val="3298525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3C8D-1327-C644-9A2D-5CA9C01731CB}"/>
              </a:ext>
            </a:extLst>
          </p:cNvPr>
          <p:cNvSpPr>
            <a:spLocks noGrp="1"/>
          </p:cNvSpPr>
          <p:nvPr>
            <p:ph type="title"/>
          </p:nvPr>
        </p:nvSpPr>
        <p:spPr/>
        <p:txBody>
          <a:bodyPr/>
          <a:lstStyle/>
          <a:p>
            <a:r>
              <a:rPr lang="en-US" altLang="zh-CN" b="1" dirty="0"/>
              <a:t>《</a:t>
            </a:r>
            <a:r>
              <a:rPr lang="zh-CN" altLang="en-US" b="1" dirty="0">
                <a:latin typeface="KaiTi" panose="02010609060101010101" pitchFamily="49" charset="-122"/>
                <a:ea typeface="KaiTi" panose="02010609060101010101" pitchFamily="49" charset="-122"/>
              </a:rPr>
              <a:t>大</a:t>
            </a:r>
            <a:r>
              <a:rPr lang="zh-TW" altLang="en-US" sz="4400" b="1" dirty="0">
                <a:latin typeface="KaiTi" panose="02010609060101010101" pitchFamily="49" charset="-122"/>
                <a:ea typeface="KaiTi" panose="02010609060101010101" pitchFamily="49" charset="-122"/>
              </a:rPr>
              <a:t>學</a:t>
            </a:r>
            <a:r>
              <a:rPr lang="en-US" altLang="zh-CN" b="1" dirty="0"/>
              <a:t>》1.4</a:t>
            </a:r>
            <a:endParaRPr lang="en-CN" b="1" dirty="0"/>
          </a:p>
        </p:txBody>
      </p:sp>
      <p:sp>
        <p:nvSpPr>
          <p:cNvPr id="4" name="Content Placeholder 3">
            <a:extLst>
              <a:ext uri="{FF2B5EF4-FFF2-40B4-BE49-F238E27FC236}">
                <a16:creationId xmlns:a16="http://schemas.microsoft.com/office/drawing/2014/main" id="{7EFC5729-9F0E-4A90-90E0-6066C880DD10}"/>
              </a:ext>
            </a:extLst>
          </p:cNvPr>
          <p:cNvSpPr>
            <a:spLocks noGrp="1"/>
          </p:cNvSpPr>
          <p:nvPr>
            <p:ph idx="1"/>
          </p:nvPr>
        </p:nvSpPr>
        <p:spPr/>
        <p:txBody>
          <a:bodyPr>
            <a:normAutofit/>
          </a:bodyPr>
          <a:lstStyle/>
          <a:p>
            <a:pPr algn="ctr"/>
            <a:r>
              <a:rPr lang="zh-TW" altLang="en-US" sz="2800" b="1" dirty="0">
                <a:solidFill>
                  <a:schemeClr val="accent5">
                    <a:lumMod val="50000"/>
                  </a:schemeClr>
                </a:solidFill>
                <a:latin typeface="KaiTi" panose="02010609060101010101" pitchFamily="49" charset="-122"/>
                <a:ea typeface="KaiTi" panose="02010609060101010101" pitchFamily="49" charset="-122"/>
              </a:rPr>
              <a:t>慮而后能得</a:t>
            </a:r>
            <a:endParaRPr lang="en-MY" altLang="zh-TW" sz="2800" b="1" dirty="0">
              <a:solidFill>
                <a:schemeClr val="accent5">
                  <a:lumMod val="50000"/>
                </a:schemeClr>
              </a:solidFill>
              <a:latin typeface="KaiTi" panose="02010609060101010101" pitchFamily="49" charset="-122"/>
              <a:ea typeface="KaiTi" panose="02010609060101010101" pitchFamily="49" charset="-122"/>
            </a:endParaRPr>
          </a:p>
          <a:p>
            <a:r>
              <a:rPr lang="zh-TW" altLang="en-US" sz="2800" b="1" dirty="0">
                <a:solidFill>
                  <a:schemeClr val="accent5">
                    <a:lumMod val="50000"/>
                  </a:schemeClr>
                </a:solidFill>
              </a:rPr>
              <a:t>“</a:t>
            </a:r>
            <a:r>
              <a:rPr lang="en-MY" sz="2800" b="1" dirty="0">
                <a:solidFill>
                  <a:schemeClr val="accent5">
                    <a:lumMod val="50000"/>
                  </a:schemeClr>
                </a:solidFill>
              </a:rPr>
              <a:t>it is only by deep, serious thinking and reflection that a man can attain true culture.”</a:t>
            </a:r>
          </a:p>
          <a:p>
            <a:r>
              <a:rPr lang="en-US" sz="2800" dirty="0"/>
              <a:t>The ancient Chinese had wisdom</a:t>
            </a:r>
          </a:p>
          <a:p>
            <a:r>
              <a:rPr lang="en-US" sz="2800" dirty="0"/>
              <a:t>they have thousands years of vision </a:t>
            </a:r>
          </a:p>
          <a:p>
            <a:r>
              <a:rPr lang="en-US" sz="2800" dirty="0"/>
              <a:t>Moral cultivation has reached the highest level.</a:t>
            </a:r>
            <a:endParaRPr lang="en-MY" sz="2800" dirty="0"/>
          </a:p>
        </p:txBody>
      </p:sp>
    </p:spTree>
    <p:extLst>
      <p:ext uri="{BB962C8B-B14F-4D97-AF65-F5344CB8AC3E}">
        <p14:creationId xmlns:p14="http://schemas.microsoft.com/office/powerpoint/2010/main" val="3995855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E2EBD-6FBA-40FD-9906-16BC810C3C47}"/>
              </a:ext>
            </a:extLst>
          </p:cNvPr>
          <p:cNvSpPr>
            <a:spLocks noGrp="1"/>
          </p:cNvSpPr>
          <p:nvPr>
            <p:ph type="title"/>
          </p:nvPr>
        </p:nvSpPr>
        <p:spPr/>
        <p:txBody>
          <a:bodyPr/>
          <a:lstStyle/>
          <a:p>
            <a:r>
              <a:rPr lang="en-US" altLang="zh-CN" b="1" dirty="0"/>
              <a:t>《</a:t>
            </a:r>
            <a:r>
              <a:rPr lang="zh-CN" altLang="en-US" b="1" dirty="0">
                <a:latin typeface="KaiTi" panose="02010609060101010101" pitchFamily="49" charset="-122"/>
                <a:ea typeface="KaiTi" panose="02010609060101010101" pitchFamily="49" charset="-122"/>
              </a:rPr>
              <a:t>大</a:t>
            </a:r>
            <a:r>
              <a:rPr lang="zh-TW" altLang="en-US" sz="4400" b="1" dirty="0">
                <a:latin typeface="KaiTi" panose="02010609060101010101" pitchFamily="49" charset="-122"/>
                <a:ea typeface="KaiTi" panose="02010609060101010101" pitchFamily="49" charset="-122"/>
              </a:rPr>
              <a:t>學</a:t>
            </a:r>
            <a:r>
              <a:rPr lang="en-US" altLang="zh-CN" b="1" dirty="0"/>
              <a:t>》2.1</a:t>
            </a:r>
            <a:endParaRPr lang="en-MY" dirty="0"/>
          </a:p>
        </p:txBody>
      </p:sp>
      <p:sp>
        <p:nvSpPr>
          <p:cNvPr id="3" name="Content Placeholder 2">
            <a:extLst>
              <a:ext uri="{FF2B5EF4-FFF2-40B4-BE49-F238E27FC236}">
                <a16:creationId xmlns:a16="http://schemas.microsoft.com/office/drawing/2014/main" id="{BE82D72B-3E6F-4267-B80F-046C24B60031}"/>
              </a:ext>
            </a:extLst>
          </p:cNvPr>
          <p:cNvSpPr>
            <a:spLocks noGrp="1"/>
          </p:cNvSpPr>
          <p:nvPr>
            <p:ph idx="1"/>
          </p:nvPr>
        </p:nvSpPr>
        <p:spPr>
          <a:xfrm>
            <a:off x="1295402" y="1950757"/>
            <a:ext cx="9601196" cy="3318936"/>
          </a:xfrm>
        </p:spPr>
        <p:txBody>
          <a:bodyPr>
            <a:noAutofit/>
          </a:bodyPr>
          <a:lstStyle/>
          <a:p>
            <a:pPr algn="ctr"/>
            <a:r>
              <a:rPr lang="zh-TW" altLang="en-US" sz="2800" b="1" dirty="0">
                <a:solidFill>
                  <a:schemeClr val="accent5">
                    <a:lumMod val="50000"/>
                  </a:schemeClr>
                </a:solidFill>
                <a:latin typeface="KaiTi" panose="02010609060101010101" pitchFamily="49" charset="-122"/>
                <a:ea typeface="KaiTi" panose="02010609060101010101" pitchFamily="49" charset="-122"/>
              </a:rPr>
              <a:t>致知在格物</a:t>
            </a:r>
            <a:endParaRPr lang="en-MY" altLang="zh-TW" sz="2800" b="1" dirty="0">
              <a:solidFill>
                <a:schemeClr val="accent5">
                  <a:lumMod val="50000"/>
                </a:schemeClr>
              </a:solidFill>
              <a:latin typeface="KaiTi" panose="02010609060101010101" pitchFamily="49" charset="-122"/>
              <a:ea typeface="KaiTi" panose="02010609060101010101" pitchFamily="49" charset="-122"/>
            </a:endParaRPr>
          </a:p>
          <a:p>
            <a:r>
              <a:rPr lang="en-US" sz="2800" dirty="0">
                <a:solidFill>
                  <a:schemeClr val="accent5">
                    <a:lumMod val="50000"/>
                  </a:schemeClr>
                </a:solidFill>
              </a:rPr>
              <a:t>The acquirement of knowledge and understanding comes from a systematic study of things (being investigated).</a:t>
            </a:r>
          </a:p>
          <a:p>
            <a:r>
              <a:rPr lang="en-US" sz="2600" dirty="0"/>
              <a:t>Don't be tempted by materials(things) and environment.</a:t>
            </a:r>
          </a:p>
          <a:p>
            <a:r>
              <a:rPr lang="en-US" sz="2600" dirty="0"/>
              <a:t>Letting go of material desire, control and fight our desire.</a:t>
            </a:r>
          </a:p>
          <a:p>
            <a:r>
              <a:rPr lang="en-US" sz="2600" dirty="0"/>
              <a:t>Letting go of greed, anger and ignorant </a:t>
            </a:r>
          </a:p>
          <a:p>
            <a:r>
              <a:rPr lang="en-US" sz="2600" dirty="0"/>
              <a:t>Self cultivate virtue first. </a:t>
            </a:r>
          </a:p>
          <a:p>
            <a:r>
              <a:rPr lang="en-US" sz="2600" dirty="0"/>
              <a:t>To read and recite a hundred ancient essays.</a:t>
            </a:r>
            <a:endParaRPr lang="en-MY" sz="2600" dirty="0">
              <a:solidFill>
                <a:schemeClr val="tx1"/>
              </a:solidFill>
            </a:endParaRPr>
          </a:p>
        </p:txBody>
      </p:sp>
    </p:spTree>
    <p:extLst>
      <p:ext uri="{BB962C8B-B14F-4D97-AF65-F5344CB8AC3E}">
        <p14:creationId xmlns:p14="http://schemas.microsoft.com/office/powerpoint/2010/main" val="233953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E2EBD-6FBA-40FD-9906-16BC810C3C47}"/>
              </a:ext>
            </a:extLst>
          </p:cNvPr>
          <p:cNvSpPr>
            <a:spLocks noGrp="1"/>
          </p:cNvSpPr>
          <p:nvPr>
            <p:ph type="title"/>
          </p:nvPr>
        </p:nvSpPr>
        <p:spPr/>
        <p:txBody>
          <a:bodyPr/>
          <a:lstStyle/>
          <a:p>
            <a:r>
              <a:rPr lang="en-US" altLang="zh-CN" b="1" dirty="0"/>
              <a:t>《</a:t>
            </a:r>
            <a:r>
              <a:rPr lang="zh-CN" altLang="en-US" b="1" dirty="0">
                <a:latin typeface="KaiTi" panose="02010609060101010101" pitchFamily="49" charset="-122"/>
                <a:ea typeface="KaiTi" panose="02010609060101010101" pitchFamily="49" charset="-122"/>
              </a:rPr>
              <a:t>大</a:t>
            </a:r>
            <a:r>
              <a:rPr lang="zh-TW" altLang="en-US" sz="4400" b="1" dirty="0">
                <a:latin typeface="KaiTi" panose="02010609060101010101" pitchFamily="49" charset="-122"/>
                <a:ea typeface="KaiTi" panose="02010609060101010101" pitchFamily="49" charset="-122"/>
              </a:rPr>
              <a:t>學</a:t>
            </a:r>
            <a:r>
              <a:rPr lang="en-US" altLang="zh-CN" b="1" dirty="0"/>
              <a:t>》2.2</a:t>
            </a:r>
            <a:endParaRPr lang="en-MY" dirty="0"/>
          </a:p>
        </p:txBody>
      </p:sp>
      <p:sp>
        <p:nvSpPr>
          <p:cNvPr id="3" name="Content Placeholder 2">
            <a:extLst>
              <a:ext uri="{FF2B5EF4-FFF2-40B4-BE49-F238E27FC236}">
                <a16:creationId xmlns:a16="http://schemas.microsoft.com/office/drawing/2014/main" id="{BE82D72B-3E6F-4267-B80F-046C24B60031}"/>
              </a:ext>
            </a:extLst>
          </p:cNvPr>
          <p:cNvSpPr>
            <a:spLocks noGrp="1"/>
          </p:cNvSpPr>
          <p:nvPr>
            <p:ph idx="1"/>
          </p:nvPr>
        </p:nvSpPr>
        <p:spPr/>
        <p:txBody>
          <a:bodyPr>
            <a:normAutofit/>
          </a:bodyPr>
          <a:lstStyle/>
          <a:p>
            <a:pPr algn="ctr"/>
            <a:r>
              <a:rPr lang="zh-TW" altLang="en-US" sz="3600" b="1" dirty="0">
                <a:solidFill>
                  <a:schemeClr val="accent5">
                    <a:lumMod val="50000"/>
                  </a:schemeClr>
                </a:solidFill>
                <a:latin typeface="KaiTi" panose="02010609060101010101" pitchFamily="49" charset="-122"/>
                <a:ea typeface="KaiTi" panose="02010609060101010101" pitchFamily="49" charset="-122"/>
              </a:rPr>
              <a:t>致知在格物</a:t>
            </a:r>
            <a:endParaRPr lang="en-MY" altLang="zh-TW" sz="3600" b="1" dirty="0">
              <a:solidFill>
                <a:schemeClr val="accent5">
                  <a:lumMod val="50000"/>
                </a:schemeClr>
              </a:solidFill>
              <a:latin typeface="KaiTi" panose="02010609060101010101" pitchFamily="49" charset="-122"/>
              <a:ea typeface="KaiTi" panose="02010609060101010101" pitchFamily="49" charset="-122"/>
            </a:endParaRPr>
          </a:p>
          <a:p>
            <a:r>
              <a:rPr lang="en-US" sz="3600" dirty="0"/>
              <a:t>Accept the teachings of sages.</a:t>
            </a:r>
          </a:p>
          <a:p>
            <a:r>
              <a:rPr lang="en-US" sz="3600" dirty="0"/>
              <a:t>The meaning of a sage is true sincerity. </a:t>
            </a:r>
          </a:p>
          <a:p>
            <a:r>
              <a:rPr lang="en-US" sz="3600" dirty="0"/>
              <a:t>The important of the foundation. </a:t>
            </a:r>
            <a:endParaRPr lang="en-MY" sz="3600" dirty="0">
              <a:solidFill>
                <a:schemeClr val="tx1"/>
              </a:solidFill>
            </a:endParaRPr>
          </a:p>
        </p:txBody>
      </p:sp>
    </p:spTree>
    <p:extLst>
      <p:ext uri="{BB962C8B-B14F-4D97-AF65-F5344CB8AC3E}">
        <p14:creationId xmlns:p14="http://schemas.microsoft.com/office/powerpoint/2010/main" val="2596791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3C8D-1327-C644-9A2D-5CA9C01731CB}"/>
              </a:ext>
            </a:extLst>
          </p:cNvPr>
          <p:cNvSpPr>
            <a:spLocks noGrp="1"/>
          </p:cNvSpPr>
          <p:nvPr>
            <p:ph type="title"/>
          </p:nvPr>
        </p:nvSpPr>
        <p:spPr/>
        <p:txBody>
          <a:bodyPr/>
          <a:lstStyle/>
          <a:p>
            <a:r>
              <a:rPr lang="en-US" altLang="zh-CN" b="1" dirty="0"/>
              <a:t>《</a:t>
            </a:r>
            <a:r>
              <a:rPr lang="zh-CN" altLang="en-US" b="1" dirty="0">
                <a:latin typeface="KaiTi" panose="02010609060101010101" pitchFamily="49" charset="-122"/>
                <a:ea typeface="KaiTi" panose="02010609060101010101" pitchFamily="49" charset="-122"/>
              </a:rPr>
              <a:t>大</a:t>
            </a:r>
            <a:r>
              <a:rPr lang="zh-TW" altLang="en-US" sz="4400" b="1" dirty="0">
                <a:latin typeface="KaiTi" panose="02010609060101010101" pitchFamily="49" charset="-122"/>
                <a:ea typeface="KaiTi" panose="02010609060101010101" pitchFamily="49" charset="-122"/>
              </a:rPr>
              <a:t>學</a:t>
            </a:r>
            <a:r>
              <a:rPr lang="en-US" altLang="zh-CN" b="1" dirty="0"/>
              <a:t>》2.3</a:t>
            </a:r>
            <a:endParaRPr lang="en-CN" b="1" dirty="0"/>
          </a:p>
        </p:txBody>
      </p:sp>
      <p:sp>
        <p:nvSpPr>
          <p:cNvPr id="4" name="Content Placeholder 3">
            <a:extLst>
              <a:ext uri="{FF2B5EF4-FFF2-40B4-BE49-F238E27FC236}">
                <a16:creationId xmlns:a16="http://schemas.microsoft.com/office/drawing/2014/main" id="{7EFC5729-9F0E-4A90-90E0-6066C880DD10}"/>
              </a:ext>
            </a:extLst>
          </p:cNvPr>
          <p:cNvSpPr>
            <a:spLocks noGrp="1"/>
          </p:cNvSpPr>
          <p:nvPr>
            <p:ph idx="1"/>
          </p:nvPr>
        </p:nvSpPr>
        <p:spPr>
          <a:xfrm>
            <a:off x="1202934" y="1930208"/>
            <a:ext cx="9601196" cy="3318936"/>
          </a:xfrm>
        </p:spPr>
        <p:txBody>
          <a:bodyPr>
            <a:noAutofit/>
          </a:bodyPr>
          <a:lstStyle/>
          <a:p>
            <a:r>
              <a:rPr lang="en-US" sz="2800" dirty="0"/>
              <a:t>Reference :</a:t>
            </a:r>
          </a:p>
          <a:p>
            <a:r>
              <a:rPr lang="zh-CN" altLang="en-US" sz="2000" dirty="0">
                <a:latin typeface="KaiTi" panose="02010609060101010101" pitchFamily="49" charset="-122"/>
                <a:ea typeface="KaiTi" panose="02010609060101010101" pitchFamily="49" charset="-122"/>
              </a:rPr>
              <a:t>摘自：</a:t>
            </a:r>
            <a:r>
              <a:rPr lang="en-US" altLang="zh-CN" sz="2000" dirty="0">
                <a:latin typeface="KaiTi" panose="02010609060101010101" pitchFamily="49" charset="-122"/>
                <a:ea typeface="KaiTi" panose="02010609060101010101" pitchFamily="49" charset="-122"/>
              </a:rPr>
              <a:t>《</a:t>
            </a:r>
            <a:r>
              <a:rPr lang="zh-CN" altLang="en-US" sz="2000" dirty="0">
                <a:latin typeface="KaiTi" panose="02010609060101010101" pitchFamily="49" charset="-122"/>
                <a:ea typeface="KaiTi" panose="02010609060101010101" pitchFamily="49" charset="-122"/>
              </a:rPr>
              <a:t>辜鸿铭英译经典：大</a:t>
            </a:r>
            <a:r>
              <a:rPr lang="zh-TW" altLang="en-US" sz="2000" dirty="0">
                <a:latin typeface="KaiTi" panose="02010609060101010101" pitchFamily="49" charset="-122"/>
                <a:ea typeface="KaiTi" panose="02010609060101010101" pitchFamily="49" charset="-122"/>
              </a:rPr>
              <a:t>學</a:t>
            </a:r>
            <a:r>
              <a:rPr lang="zh-CN" altLang="en-US" sz="2000" dirty="0">
                <a:latin typeface="KaiTi" panose="02010609060101010101" pitchFamily="49" charset="-122"/>
                <a:ea typeface="KaiTi" panose="02010609060101010101" pitchFamily="49" charset="-122"/>
              </a:rPr>
              <a:t>中庸</a:t>
            </a:r>
            <a:r>
              <a:rPr lang="en-US" altLang="zh-CN" sz="2000" dirty="0">
                <a:latin typeface="KaiTi" panose="02010609060101010101" pitchFamily="49" charset="-122"/>
                <a:ea typeface="KaiTi" panose="02010609060101010101" pitchFamily="49" charset="-122"/>
              </a:rPr>
              <a:t>》 — </a:t>
            </a:r>
            <a:r>
              <a:rPr lang="zh-CN" altLang="en-US" sz="2000" dirty="0">
                <a:latin typeface="KaiTi" panose="02010609060101010101" pitchFamily="49" charset="-122"/>
                <a:ea typeface="KaiTi" panose="02010609060101010101" pitchFamily="49" charset="-122"/>
              </a:rPr>
              <a:t>辜鸿铭 英译  王京涛 译注在豆瓣阅读书店查看：</a:t>
            </a:r>
            <a:r>
              <a:rPr lang="en-US" altLang="zh-CN" sz="2000" dirty="0">
                <a:latin typeface="KaiTi" panose="02010609060101010101" pitchFamily="49" charset="-122"/>
                <a:ea typeface="KaiTi" panose="02010609060101010101" pitchFamily="49" charset="-122"/>
              </a:rPr>
              <a:t>https://read.douban.com/ebook/35497216/</a:t>
            </a:r>
            <a:r>
              <a:rPr lang="zh-CN" altLang="en-US" sz="2000" dirty="0">
                <a:latin typeface="KaiTi" panose="02010609060101010101" pitchFamily="49" charset="-122"/>
                <a:ea typeface="KaiTi" panose="02010609060101010101" pitchFamily="49" charset="-122"/>
              </a:rPr>
              <a:t>本作品由中华书局授权豆瓣阅读全球范围内电子版制作与发行。</a:t>
            </a:r>
            <a:r>
              <a:rPr lang="en-US" altLang="zh-CN" sz="2000" dirty="0">
                <a:latin typeface="KaiTi" panose="02010609060101010101" pitchFamily="49" charset="-122"/>
                <a:ea typeface="KaiTi" panose="02010609060101010101" pitchFamily="49" charset="-122"/>
              </a:rPr>
              <a:t>© </a:t>
            </a:r>
            <a:r>
              <a:rPr lang="zh-CN" altLang="en-US" sz="2000" dirty="0">
                <a:latin typeface="KaiTi" panose="02010609060101010101" pitchFamily="49" charset="-122"/>
                <a:ea typeface="KaiTi" panose="02010609060101010101" pitchFamily="49" charset="-122"/>
              </a:rPr>
              <a:t>版权所有，侵权必究。</a:t>
            </a:r>
            <a:endParaRPr lang="en-MY" altLang="zh-CN" sz="2000" dirty="0">
              <a:latin typeface="KaiTi" panose="02010609060101010101" pitchFamily="49" charset="-122"/>
              <a:ea typeface="KaiTi" panose="02010609060101010101" pitchFamily="49" charset="-122"/>
            </a:endParaRPr>
          </a:p>
          <a:p>
            <a:endParaRPr lang="en-US" sz="2000" dirty="0">
              <a:latin typeface="KaiTi" panose="02010609060101010101" pitchFamily="49" charset="-122"/>
              <a:ea typeface="KaiTi" panose="02010609060101010101" pitchFamily="49" charset="-122"/>
            </a:endParaRPr>
          </a:p>
          <a:p>
            <a:r>
              <a:rPr lang="zh-TW" altLang="en-US" sz="2000" b="0" i="0" dirty="0">
                <a:solidFill>
                  <a:srgbClr val="000000"/>
                </a:solidFill>
                <a:effectLst/>
                <a:latin typeface="KaiTi" panose="02010609060101010101" pitchFamily="49" charset="-122"/>
                <a:ea typeface="KaiTi" panose="02010609060101010101" pitchFamily="49" charset="-122"/>
              </a:rPr>
              <a:t>英文翻譯：理雅各（</a:t>
            </a:r>
            <a:r>
              <a:rPr lang="en-MY" sz="2000" b="0" i="0" dirty="0">
                <a:solidFill>
                  <a:srgbClr val="000000"/>
                </a:solidFill>
                <a:effectLst/>
                <a:latin typeface="KaiTi" panose="02010609060101010101" pitchFamily="49" charset="-122"/>
                <a:ea typeface="KaiTi" panose="02010609060101010101" pitchFamily="49" charset="-122"/>
              </a:rPr>
              <a:t>James </a:t>
            </a:r>
            <a:r>
              <a:rPr lang="en-MY" sz="2000" b="0" i="0" dirty="0" err="1">
                <a:solidFill>
                  <a:srgbClr val="000000"/>
                </a:solidFill>
                <a:effectLst/>
                <a:latin typeface="KaiTi" panose="02010609060101010101" pitchFamily="49" charset="-122"/>
                <a:ea typeface="KaiTi" panose="02010609060101010101" pitchFamily="49" charset="-122"/>
              </a:rPr>
              <a:t>Legge</a:t>
            </a:r>
            <a:r>
              <a:rPr lang="en-MY" sz="2000" b="0" i="0" dirty="0">
                <a:solidFill>
                  <a:srgbClr val="000000"/>
                </a:solidFill>
                <a:effectLst/>
                <a:latin typeface="KaiTi" panose="02010609060101010101" pitchFamily="49" charset="-122"/>
                <a:ea typeface="KaiTi" panose="02010609060101010101" pitchFamily="49" charset="-122"/>
              </a:rPr>
              <a:t>）</a:t>
            </a:r>
            <a:r>
              <a:rPr lang="en-US" sz="2000" dirty="0">
                <a:latin typeface="KaiTi" panose="02010609060101010101" pitchFamily="49" charset="-122"/>
                <a:ea typeface="KaiTi" panose="02010609060101010101" pitchFamily="49" charset="-122"/>
              </a:rPr>
              <a:t>https://ctext.org/liji/da-xue/zh?en=on</a:t>
            </a:r>
          </a:p>
          <a:p>
            <a:endParaRPr lang="en-US" sz="2000" dirty="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淨空老法師：為什麼要背書？</a:t>
            </a:r>
            <a:r>
              <a:rPr lang="en-MY" sz="2000" dirty="0">
                <a:latin typeface="KaiTi" panose="02010609060101010101" pitchFamily="49" charset="-122"/>
                <a:ea typeface="KaiTi" panose="02010609060101010101" pitchFamily="49" charset="-122"/>
              </a:rPr>
              <a:t>https://www.youtube.com/watch?v=VzvX7p6zhx0</a:t>
            </a:r>
            <a:r>
              <a:rPr lang="zh-TW" altLang="en-US" sz="2000" dirty="0">
                <a:latin typeface="KaiTi" panose="02010609060101010101" pitchFamily="49" charset="-122"/>
                <a:ea typeface="KaiTi" panose="02010609060101010101" pitchFamily="49" charset="-122"/>
              </a:rPr>
              <a:t>文摘恭錄</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淨土大經科註（第四三九集）</a:t>
            </a:r>
            <a:r>
              <a:rPr lang="en-US" altLang="zh-TW" sz="2000" dirty="0">
                <a:latin typeface="KaiTi" panose="02010609060101010101" pitchFamily="49" charset="-122"/>
                <a:ea typeface="KaiTi" panose="02010609060101010101" pitchFamily="49" charset="-122"/>
              </a:rPr>
              <a:t>2012/7/20</a:t>
            </a:r>
            <a:r>
              <a:rPr lang="zh-TW" altLang="en-US" sz="2000" dirty="0">
                <a:latin typeface="KaiTi" panose="02010609060101010101" pitchFamily="49" charset="-122"/>
                <a:ea typeface="KaiTi" panose="02010609060101010101" pitchFamily="49" charset="-122"/>
              </a:rPr>
              <a:t>　檔名：</a:t>
            </a:r>
            <a:r>
              <a:rPr lang="en-US" altLang="zh-TW" sz="2000" dirty="0">
                <a:latin typeface="KaiTi" panose="02010609060101010101" pitchFamily="49" charset="-122"/>
                <a:ea typeface="KaiTi" panose="02010609060101010101" pitchFamily="49" charset="-122"/>
              </a:rPr>
              <a:t>02-037-0439</a:t>
            </a:r>
          </a:p>
          <a:p>
            <a:r>
              <a:rPr lang="zh-TW" altLang="en-US" sz="2000" dirty="0">
                <a:latin typeface="KaiTi" panose="02010609060101010101" pitchFamily="49" charset="-122"/>
                <a:ea typeface="KaiTi" panose="02010609060101010101" pitchFamily="49" charset="-122"/>
              </a:rPr>
              <a:t>淨土大經科注（第四三六集</a:t>
            </a:r>
            <a:r>
              <a:rPr lang="en-US" altLang="zh-TW" sz="2000" dirty="0">
                <a:latin typeface="KaiTi" panose="02010609060101010101" pitchFamily="49" charset="-122"/>
                <a:ea typeface="KaiTi" panose="02010609060101010101" pitchFamily="49" charset="-122"/>
              </a:rPr>
              <a:t>)</a:t>
            </a:r>
            <a:endParaRPr lang="en-MY" sz="20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1110507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6A448-4762-432A-B625-0C29F86B9668}"/>
              </a:ext>
            </a:extLst>
          </p:cNvPr>
          <p:cNvSpPr>
            <a:spLocks noGrp="1"/>
          </p:cNvSpPr>
          <p:nvPr>
            <p:ph type="title"/>
          </p:nvPr>
        </p:nvSpPr>
        <p:spPr/>
        <p:txBody>
          <a:bodyPr/>
          <a:lstStyle/>
          <a:p>
            <a:r>
              <a:rPr lang="en-US" altLang="zh-CN" b="1" dirty="0"/>
              <a:t>《</a:t>
            </a:r>
            <a:r>
              <a:rPr lang="zh-CN" altLang="en-US" b="1" dirty="0">
                <a:latin typeface="KaiTi" panose="02010609060101010101" pitchFamily="49" charset="-122"/>
                <a:ea typeface="KaiTi" panose="02010609060101010101" pitchFamily="49" charset="-122"/>
              </a:rPr>
              <a:t>大</a:t>
            </a:r>
            <a:r>
              <a:rPr lang="zh-TW" altLang="en-US" sz="4400" b="1" dirty="0">
                <a:latin typeface="KaiTi" panose="02010609060101010101" pitchFamily="49" charset="-122"/>
                <a:ea typeface="KaiTi" panose="02010609060101010101" pitchFamily="49" charset="-122"/>
              </a:rPr>
              <a:t>學</a:t>
            </a:r>
            <a:r>
              <a:rPr lang="en-US" altLang="zh-CN" b="1" dirty="0"/>
              <a:t>》- Oral Presentation 3.1</a:t>
            </a:r>
            <a:endParaRPr lang="en-MY" dirty="0"/>
          </a:p>
        </p:txBody>
      </p:sp>
      <p:sp>
        <p:nvSpPr>
          <p:cNvPr id="3" name="Content Placeholder 2">
            <a:extLst>
              <a:ext uri="{FF2B5EF4-FFF2-40B4-BE49-F238E27FC236}">
                <a16:creationId xmlns:a16="http://schemas.microsoft.com/office/drawing/2014/main" id="{5DC2E833-EF8B-4512-8F33-32EBB414CFFA}"/>
              </a:ext>
            </a:extLst>
          </p:cNvPr>
          <p:cNvSpPr>
            <a:spLocks noGrp="1"/>
          </p:cNvSpPr>
          <p:nvPr>
            <p:ph idx="1"/>
          </p:nvPr>
        </p:nvSpPr>
        <p:spPr/>
        <p:txBody>
          <a:bodyPr/>
          <a:lstStyle/>
          <a:p>
            <a:r>
              <a:rPr lang="en-MY" dirty="0"/>
              <a:t>Introduction to The Great learning</a:t>
            </a:r>
          </a:p>
          <a:p>
            <a:r>
              <a:rPr lang="en-MY" dirty="0"/>
              <a:t>The Great Learning or </a:t>
            </a:r>
            <a:r>
              <a:rPr lang="en-MY" dirty="0" err="1"/>
              <a:t>Daxue</a:t>
            </a:r>
            <a:r>
              <a:rPr lang="en-MY" dirty="0"/>
              <a:t> was one of the "Four Books" in Confucianism. The Great Learning had come from a chapter in the Book of Rites (</a:t>
            </a:r>
            <a:r>
              <a:rPr lang="zh-TW" altLang="en-US" dirty="0"/>
              <a:t>禮記</a:t>
            </a:r>
            <a:r>
              <a:rPr lang="en-US" altLang="zh-TW" dirty="0"/>
              <a:t>) </a:t>
            </a:r>
            <a:r>
              <a:rPr lang="en-MY" dirty="0"/>
              <a:t>which formed one of the Five Classics(</a:t>
            </a:r>
            <a:r>
              <a:rPr lang="zh-TW" altLang="en-US" dirty="0"/>
              <a:t>五經</a:t>
            </a:r>
            <a:r>
              <a:rPr lang="en-US" altLang="zh-TW" dirty="0"/>
              <a:t>). </a:t>
            </a:r>
            <a:r>
              <a:rPr lang="en-MY" dirty="0"/>
              <a:t>It consists of the teachings of Confucius and then accredited to one of Confucius' disciples, </a:t>
            </a:r>
            <a:r>
              <a:rPr lang="en-MY" dirty="0" err="1"/>
              <a:t>Zengzi</a:t>
            </a:r>
            <a:r>
              <a:rPr lang="en-MY" dirty="0"/>
              <a:t>. The ideals of the book were supposedly Confucius's, but the text was written after his death.</a:t>
            </a:r>
          </a:p>
        </p:txBody>
      </p:sp>
    </p:spTree>
    <p:extLst>
      <p:ext uri="{BB962C8B-B14F-4D97-AF65-F5344CB8AC3E}">
        <p14:creationId xmlns:p14="http://schemas.microsoft.com/office/powerpoint/2010/main" val="3303632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1D5DF-ECB4-4D26-A426-618319AA9547}"/>
              </a:ext>
            </a:extLst>
          </p:cNvPr>
          <p:cNvSpPr>
            <a:spLocks noGrp="1"/>
          </p:cNvSpPr>
          <p:nvPr>
            <p:ph type="title"/>
          </p:nvPr>
        </p:nvSpPr>
        <p:spPr/>
        <p:txBody>
          <a:bodyPr/>
          <a:lstStyle/>
          <a:p>
            <a:r>
              <a:rPr lang="en-US" altLang="zh-CN" b="1" dirty="0"/>
              <a:t>《</a:t>
            </a:r>
            <a:r>
              <a:rPr lang="zh-CN" altLang="en-US" b="1" dirty="0">
                <a:latin typeface="KaiTi" panose="02010609060101010101" pitchFamily="49" charset="-122"/>
                <a:ea typeface="KaiTi" panose="02010609060101010101" pitchFamily="49" charset="-122"/>
              </a:rPr>
              <a:t>大</a:t>
            </a:r>
            <a:r>
              <a:rPr lang="zh-TW" altLang="en-US" sz="4400" b="1" dirty="0">
                <a:latin typeface="KaiTi" panose="02010609060101010101" pitchFamily="49" charset="-122"/>
                <a:ea typeface="KaiTi" panose="02010609060101010101" pitchFamily="49" charset="-122"/>
              </a:rPr>
              <a:t>學</a:t>
            </a:r>
            <a:r>
              <a:rPr lang="en-US" altLang="zh-CN" b="1" dirty="0"/>
              <a:t>》- Oral Presentation 3.2</a:t>
            </a:r>
            <a:endParaRPr lang="en-MY" dirty="0"/>
          </a:p>
        </p:txBody>
      </p:sp>
      <p:sp>
        <p:nvSpPr>
          <p:cNvPr id="3" name="Content Placeholder 2">
            <a:extLst>
              <a:ext uri="{FF2B5EF4-FFF2-40B4-BE49-F238E27FC236}">
                <a16:creationId xmlns:a16="http://schemas.microsoft.com/office/drawing/2014/main" id="{9BD156D9-54F2-400F-88FE-BAD304EECA1E}"/>
              </a:ext>
            </a:extLst>
          </p:cNvPr>
          <p:cNvSpPr>
            <a:spLocks noGrp="1"/>
          </p:cNvSpPr>
          <p:nvPr>
            <p:ph idx="1"/>
          </p:nvPr>
        </p:nvSpPr>
        <p:spPr>
          <a:xfrm>
            <a:off x="1295401" y="2423367"/>
            <a:ext cx="9601196" cy="4018530"/>
          </a:xfrm>
        </p:spPr>
        <p:txBody>
          <a:bodyPr>
            <a:normAutofit fontScale="92500" lnSpcReduction="20000"/>
          </a:bodyPr>
          <a:lstStyle/>
          <a:p>
            <a:r>
              <a:rPr lang="en-US" altLang="zh-CN" sz="2400" dirty="0"/>
              <a:t>Everyone‘s life goals are different, but here’s a principle: no matter what kind of company you‘re in, you have to specialize, and that’s “a standard of excellence before him.”</a:t>
            </a:r>
            <a:r>
              <a:rPr lang="zh-CN" altLang="en-US" sz="2400" dirty="0"/>
              <a:t> </a:t>
            </a:r>
            <a:r>
              <a:rPr lang="en-US" altLang="zh-CN" sz="2400" dirty="0"/>
              <a:t>When he have a fixed and definite purpose, the heart has a fixed direction, here is decided, how to be a fixed and definite purpose?</a:t>
            </a:r>
          </a:p>
          <a:p>
            <a:r>
              <a:rPr lang="en-US" sz="2400" dirty="0"/>
              <a:t>I think we must understand the teaching of the ancients, the ancients understand these, from an young age to cultivate babies with these three hearts,1 filial piety,2 Sincere respect,3 Quiet, I like quiet, I don't like to move. Education of children and babies. Teach him to endorsement and not let him think about it. If the child doesn't train him well, he has wondering thought too. How to reduce external interference? The best way to teach him to endorsement, to recite sage books. The first purpose of the sage book is not to recite, to remember, not this meaning, that is a side effect, the most important meaning is to let the child without thinking, training him to be quiet, to concentrate.</a:t>
            </a:r>
            <a:endParaRPr lang="en-MY" sz="2400" dirty="0"/>
          </a:p>
          <a:p>
            <a:endParaRPr lang="en-MY" dirty="0"/>
          </a:p>
        </p:txBody>
      </p:sp>
    </p:spTree>
    <p:extLst>
      <p:ext uri="{BB962C8B-B14F-4D97-AF65-F5344CB8AC3E}">
        <p14:creationId xmlns:p14="http://schemas.microsoft.com/office/powerpoint/2010/main" val="894304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A328B-84E8-4984-8CF8-59D86C76964B}"/>
              </a:ext>
            </a:extLst>
          </p:cNvPr>
          <p:cNvSpPr>
            <a:spLocks noGrp="1"/>
          </p:cNvSpPr>
          <p:nvPr>
            <p:ph type="title"/>
          </p:nvPr>
        </p:nvSpPr>
        <p:spPr/>
        <p:txBody>
          <a:bodyPr/>
          <a:lstStyle/>
          <a:p>
            <a:r>
              <a:rPr lang="en-US" altLang="zh-CN" b="1" dirty="0"/>
              <a:t>《</a:t>
            </a:r>
            <a:r>
              <a:rPr lang="zh-CN" altLang="en-US" b="1" dirty="0">
                <a:latin typeface="KaiTi" panose="02010609060101010101" pitchFamily="49" charset="-122"/>
                <a:ea typeface="KaiTi" panose="02010609060101010101" pitchFamily="49" charset="-122"/>
              </a:rPr>
              <a:t>大</a:t>
            </a:r>
            <a:r>
              <a:rPr lang="zh-TW" altLang="en-US" sz="4400" b="1" dirty="0">
                <a:latin typeface="KaiTi" panose="02010609060101010101" pitchFamily="49" charset="-122"/>
                <a:ea typeface="KaiTi" panose="02010609060101010101" pitchFamily="49" charset="-122"/>
              </a:rPr>
              <a:t>學</a:t>
            </a:r>
            <a:r>
              <a:rPr lang="en-US" altLang="zh-CN" b="1" dirty="0"/>
              <a:t>》- Oral Presentation 3.3</a:t>
            </a:r>
            <a:endParaRPr lang="en-MY" dirty="0"/>
          </a:p>
        </p:txBody>
      </p:sp>
      <p:sp>
        <p:nvSpPr>
          <p:cNvPr id="3" name="Content Placeholder 2">
            <a:extLst>
              <a:ext uri="{FF2B5EF4-FFF2-40B4-BE49-F238E27FC236}">
                <a16:creationId xmlns:a16="http://schemas.microsoft.com/office/drawing/2014/main" id="{2C02D912-A5FF-4AE0-8293-0C2A085AB351}"/>
              </a:ext>
            </a:extLst>
          </p:cNvPr>
          <p:cNvSpPr>
            <a:spLocks noGrp="1"/>
          </p:cNvSpPr>
          <p:nvPr>
            <p:ph idx="1"/>
          </p:nvPr>
        </p:nvSpPr>
        <p:spPr/>
        <p:txBody>
          <a:bodyPr>
            <a:normAutofit fontScale="92500" lnSpcReduction="20000"/>
          </a:bodyPr>
          <a:lstStyle/>
          <a:p>
            <a:r>
              <a:rPr lang="en-US" sz="2600" dirty="0"/>
              <a:t>When the heart is fixed, his heart calm down, after your heart calm down, he can think, he can understand, slowly he understood. Wisdom was born when peace of mind. If the heart can not be quiet, he did not understand, he understood his own meaning, he does not understand the true meaning.</a:t>
            </a:r>
            <a:endParaRPr lang="en-MY" sz="2600" dirty="0"/>
          </a:p>
          <a:p>
            <a:r>
              <a:rPr lang="en-US" sz="2600" dirty="0"/>
              <a:t>From these places we understand why the ancient Chinese had wisdom, they have 50 years vision to see, 100 years to see. Saints saw this society thousands of years ago, what's the reason? They see it in silence, through meditation. So it's clear. "it is only by deep, serious thinking and reflection that a man can attain true culture.", it is proof, we speak of enlightenment, like Confucius, free to do whatever he wants, moral cultivation has reached the highest level.</a:t>
            </a:r>
            <a:endParaRPr lang="en-MY" sz="2600" dirty="0"/>
          </a:p>
          <a:p>
            <a:endParaRPr lang="en-MY" dirty="0"/>
          </a:p>
        </p:txBody>
      </p:sp>
    </p:spTree>
    <p:extLst>
      <p:ext uri="{BB962C8B-B14F-4D97-AF65-F5344CB8AC3E}">
        <p14:creationId xmlns:p14="http://schemas.microsoft.com/office/powerpoint/2010/main" val="931780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28D9-061E-49C6-9357-57AD221F355B}"/>
              </a:ext>
            </a:extLst>
          </p:cNvPr>
          <p:cNvSpPr>
            <a:spLocks noGrp="1"/>
          </p:cNvSpPr>
          <p:nvPr>
            <p:ph type="title"/>
          </p:nvPr>
        </p:nvSpPr>
        <p:spPr/>
        <p:txBody>
          <a:bodyPr/>
          <a:lstStyle/>
          <a:p>
            <a:r>
              <a:rPr lang="en-US" altLang="zh-CN" b="1" dirty="0"/>
              <a:t>《</a:t>
            </a:r>
            <a:r>
              <a:rPr lang="zh-CN" altLang="en-US" b="1" dirty="0">
                <a:latin typeface="KaiTi" panose="02010609060101010101" pitchFamily="49" charset="-122"/>
                <a:ea typeface="KaiTi" panose="02010609060101010101" pitchFamily="49" charset="-122"/>
              </a:rPr>
              <a:t>大</a:t>
            </a:r>
            <a:r>
              <a:rPr lang="zh-TW" altLang="en-US" sz="4400" b="1" dirty="0">
                <a:latin typeface="KaiTi" panose="02010609060101010101" pitchFamily="49" charset="-122"/>
                <a:ea typeface="KaiTi" panose="02010609060101010101" pitchFamily="49" charset="-122"/>
              </a:rPr>
              <a:t>學</a:t>
            </a:r>
            <a:r>
              <a:rPr lang="en-US" altLang="zh-CN" b="1" dirty="0"/>
              <a:t>》- Oral Presentation 3.4</a:t>
            </a:r>
            <a:endParaRPr lang="en-MY" dirty="0"/>
          </a:p>
        </p:txBody>
      </p:sp>
      <p:sp>
        <p:nvSpPr>
          <p:cNvPr id="3" name="Content Placeholder 2">
            <a:extLst>
              <a:ext uri="{FF2B5EF4-FFF2-40B4-BE49-F238E27FC236}">
                <a16:creationId xmlns:a16="http://schemas.microsoft.com/office/drawing/2014/main" id="{892F9E68-5D0D-4027-96E1-4185ECEE135E}"/>
              </a:ext>
            </a:extLst>
          </p:cNvPr>
          <p:cNvSpPr>
            <a:spLocks noGrp="1"/>
          </p:cNvSpPr>
          <p:nvPr>
            <p:ph idx="1"/>
          </p:nvPr>
        </p:nvSpPr>
        <p:spPr>
          <a:xfrm>
            <a:off x="1161837" y="2002127"/>
            <a:ext cx="9601196" cy="3318936"/>
          </a:xfrm>
        </p:spPr>
        <p:txBody>
          <a:bodyPr>
            <a:noAutofit/>
          </a:bodyPr>
          <a:lstStyle/>
          <a:p>
            <a:pPr algn="ctr"/>
            <a:r>
              <a:rPr lang="en-US" dirty="0"/>
              <a:t>「</a:t>
            </a:r>
            <a:r>
              <a:rPr lang="en-US" dirty="0" err="1">
                <a:solidFill>
                  <a:schemeClr val="accent5">
                    <a:lumMod val="50000"/>
                  </a:schemeClr>
                </a:solidFill>
              </a:rPr>
              <a:t>知至在物格</a:t>
            </a:r>
            <a:r>
              <a:rPr lang="en-US" dirty="0">
                <a:solidFill>
                  <a:schemeClr val="accent5">
                    <a:lumMod val="50000"/>
                  </a:schemeClr>
                </a:solidFill>
              </a:rPr>
              <a:t>」</a:t>
            </a:r>
          </a:p>
          <a:p>
            <a:r>
              <a:rPr lang="en-US" dirty="0"/>
              <a:t>The acquirement of knowledge and understanding comes from a systematic study of things being investigated. Don't be tempted by materials(things) and environment, letting go of material desire, control and fight our desire, letting go of greed, anger and ignorant, purity of mind will give birth of wisdom. We can’t be wise today, why?  Because craving too much. Where can I find a good teacher?  Today is no more. You can only rely on yourself to cultivate your virtue first. This virtue is to systematically study things.  Then only asked for wisdom. I wanted to read and recite a hundred ancient essays as the golden key of wisdom. I needed to check the time and decided to complete it in two years.  That's the skill of studying things to know.  </a:t>
            </a:r>
            <a:endParaRPr lang="en-MY" dirty="0"/>
          </a:p>
        </p:txBody>
      </p:sp>
    </p:spTree>
    <p:extLst>
      <p:ext uri="{BB962C8B-B14F-4D97-AF65-F5344CB8AC3E}">
        <p14:creationId xmlns:p14="http://schemas.microsoft.com/office/powerpoint/2010/main" val="626475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28D9-061E-49C6-9357-57AD221F355B}"/>
              </a:ext>
            </a:extLst>
          </p:cNvPr>
          <p:cNvSpPr>
            <a:spLocks noGrp="1"/>
          </p:cNvSpPr>
          <p:nvPr>
            <p:ph type="title"/>
          </p:nvPr>
        </p:nvSpPr>
        <p:spPr/>
        <p:txBody>
          <a:bodyPr/>
          <a:lstStyle/>
          <a:p>
            <a:r>
              <a:rPr lang="en-US" altLang="zh-CN" b="1" dirty="0"/>
              <a:t>《</a:t>
            </a:r>
            <a:r>
              <a:rPr lang="zh-CN" altLang="en-US" b="1" dirty="0">
                <a:latin typeface="KaiTi" panose="02010609060101010101" pitchFamily="49" charset="-122"/>
                <a:ea typeface="KaiTi" panose="02010609060101010101" pitchFamily="49" charset="-122"/>
              </a:rPr>
              <a:t>大</a:t>
            </a:r>
            <a:r>
              <a:rPr lang="zh-TW" altLang="en-US" sz="4400" b="1" dirty="0">
                <a:latin typeface="KaiTi" panose="02010609060101010101" pitchFamily="49" charset="-122"/>
                <a:ea typeface="KaiTi" panose="02010609060101010101" pitchFamily="49" charset="-122"/>
              </a:rPr>
              <a:t>學</a:t>
            </a:r>
            <a:r>
              <a:rPr lang="en-US" altLang="zh-CN" b="1" dirty="0"/>
              <a:t>》- Oral Presentation 3.5</a:t>
            </a:r>
            <a:endParaRPr lang="en-MY" dirty="0"/>
          </a:p>
        </p:txBody>
      </p:sp>
      <p:sp>
        <p:nvSpPr>
          <p:cNvPr id="3" name="Content Placeholder 2">
            <a:extLst>
              <a:ext uri="{FF2B5EF4-FFF2-40B4-BE49-F238E27FC236}">
                <a16:creationId xmlns:a16="http://schemas.microsoft.com/office/drawing/2014/main" id="{892F9E68-5D0D-4027-96E1-4185ECEE135E}"/>
              </a:ext>
            </a:extLst>
          </p:cNvPr>
          <p:cNvSpPr>
            <a:spLocks noGrp="1"/>
          </p:cNvSpPr>
          <p:nvPr>
            <p:ph idx="1"/>
          </p:nvPr>
        </p:nvSpPr>
        <p:spPr>
          <a:xfrm>
            <a:off x="1295401" y="2002127"/>
            <a:ext cx="9601196" cy="3318936"/>
          </a:xfrm>
        </p:spPr>
        <p:txBody>
          <a:bodyPr>
            <a:noAutofit/>
          </a:bodyPr>
          <a:lstStyle/>
          <a:p>
            <a:pPr algn="ctr"/>
            <a:r>
              <a:rPr lang="en-US" sz="2000" dirty="0">
                <a:solidFill>
                  <a:schemeClr val="accent5">
                    <a:lumMod val="50000"/>
                  </a:schemeClr>
                </a:solidFill>
              </a:rPr>
              <a:t>「</a:t>
            </a:r>
            <a:r>
              <a:rPr lang="en-US" sz="2000" dirty="0" err="1">
                <a:solidFill>
                  <a:schemeClr val="accent5">
                    <a:lumMod val="50000"/>
                  </a:schemeClr>
                </a:solidFill>
              </a:rPr>
              <a:t>知至在物格</a:t>
            </a:r>
            <a:r>
              <a:rPr lang="en-US" sz="2000" dirty="0">
                <a:solidFill>
                  <a:schemeClr val="accent5">
                    <a:lumMod val="50000"/>
                  </a:schemeClr>
                </a:solidFill>
              </a:rPr>
              <a:t>」</a:t>
            </a:r>
          </a:p>
          <a:p>
            <a:r>
              <a:rPr lang="en-US" sz="2000" dirty="0"/>
              <a:t>After this effort is achieved, the heart will be righteous and will be sincere. The sincerity and integrity, you accept the teachings of sages.  You don’t need to talk about the sages. You can understand all the books left by the sages. There are no obstacles. Why?  Because your mind and heart are exactly the same as those of the saints.  The meaning of a sage is true sincerity, and the heart of a sage is upright. You are the same as him, so you can understand it at a glance and there will be no mistakes.  If you don’t have the previous skills, you take this sage’s thing and look at it, and you look at it crookedly. Then reading the scriptures is not the meaning of the sages, but your own meaning, how can it be done!  You see how important the basics are!  Today, most people work very hard, work hard, and have no achievements at last. What is the reason?  The basic things are gone, and they have not taken root on the foundation.  If we succeed in doing it ourselves, others will realize it when they see it, and we will learn from you.</a:t>
            </a:r>
            <a:endParaRPr lang="en-MY" sz="2000" dirty="0"/>
          </a:p>
        </p:txBody>
      </p:sp>
    </p:spTree>
    <p:extLst>
      <p:ext uri="{BB962C8B-B14F-4D97-AF65-F5344CB8AC3E}">
        <p14:creationId xmlns:p14="http://schemas.microsoft.com/office/powerpoint/2010/main" val="393479278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{E1371970-4DDB-D74D-A858-24CA80E70508}tf10001064</Template>
  <TotalTime>6869</TotalTime>
  <Words>1532</Words>
  <Application>Microsoft Office PowerPoint</Application>
  <PresentationFormat>Widescreen</PresentationFormat>
  <Paragraphs>69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KaiTi</vt:lpstr>
      <vt:lpstr>Arial</vt:lpstr>
      <vt:lpstr>Garamond</vt:lpstr>
      <vt:lpstr>Organic</vt:lpstr>
      <vt:lpstr>《大學》</vt:lpstr>
      <vt:lpstr>《大學》</vt:lpstr>
      <vt:lpstr>《大學》</vt:lpstr>
      <vt:lpstr>《大學》1.1</vt:lpstr>
      <vt:lpstr>《大學》1.2</vt:lpstr>
      <vt:lpstr>《大學》1.3</vt:lpstr>
      <vt:lpstr>《大學》1.4</vt:lpstr>
      <vt:lpstr>《大學》2.1</vt:lpstr>
      <vt:lpstr>《大學》2.2</vt:lpstr>
      <vt:lpstr>《大學》2.3</vt:lpstr>
      <vt:lpstr>《大學》- Oral Presentation 3.1</vt:lpstr>
      <vt:lpstr>《大學》- Oral Presentation 3.2</vt:lpstr>
      <vt:lpstr>《大學》- Oral Presentation 3.3</vt:lpstr>
      <vt:lpstr>《大學》- Oral Presentation 3.4</vt:lpstr>
      <vt:lpstr>《大學》- Oral Presentation 3.5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《大学》</dc:title>
  <dc:creator>Yiying Jiao</dc:creator>
  <cp:lastModifiedBy>oon hong ng</cp:lastModifiedBy>
  <cp:revision>113</cp:revision>
  <dcterms:created xsi:type="dcterms:W3CDTF">2020-11-17T00:47:18Z</dcterms:created>
  <dcterms:modified xsi:type="dcterms:W3CDTF">2021-01-07T19:59:39Z</dcterms:modified>
</cp:coreProperties>
</file>