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0" r:id="rId4"/>
  </p:sldMasterIdLst>
  <p:sldIdLst>
    <p:sldId id="256" r:id="rId5"/>
    <p:sldId id="257" r:id="rId6"/>
    <p:sldId id="259" r:id="rId7"/>
    <p:sldId id="260" r:id="rId8"/>
    <p:sldId id="265" r:id="rId9"/>
    <p:sldId id="266" r:id="rId10"/>
    <p:sldId id="261" r:id="rId11"/>
    <p:sldId id="267" r:id="rId12"/>
    <p:sldId id="262" r:id="rId13"/>
    <p:sldId id="268" r:id="rId14"/>
    <p:sldId id="270" r:id="rId15"/>
    <p:sldId id="269" r:id="rId16"/>
    <p:sldId id="264"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na Sheikh (2226434)" userId="1da1417d-6d88-41ef-954e-08ea8d9a8096" providerId="ADAL" clId="{530E44E1-79FB-4F5C-89F1-58702D0AEB1F}"/>
    <pc:docChg chg="modSld">
      <pc:chgData name="Muna Sheikh (2226434)" userId="1da1417d-6d88-41ef-954e-08ea8d9a8096" providerId="ADAL" clId="{530E44E1-79FB-4F5C-89F1-58702D0AEB1F}" dt="2023-10-15T22:40:54.702" v="7" actId="1076"/>
      <pc:docMkLst>
        <pc:docMk/>
      </pc:docMkLst>
      <pc:sldChg chg="modSp mod">
        <pc:chgData name="Muna Sheikh (2226434)" userId="1da1417d-6d88-41ef-954e-08ea8d9a8096" providerId="ADAL" clId="{530E44E1-79FB-4F5C-89F1-58702D0AEB1F}" dt="2023-10-15T22:40:54.702" v="7" actId="1076"/>
        <pc:sldMkLst>
          <pc:docMk/>
          <pc:sldMk cId="687387130" sldId="256"/>
        </pc:sldMkLst>
        <pc:spChg chg="mod">
          <ac:chgData name="Muna Sheikh (2226434)" userId="1da1417d-6d88-41ef-954e-08ea8d9a8096" providerId="ADAL" clId="{530E44E1-79FB-4F5C-89F1-58702D0AEB1F}" dt="2023-10-15T22:40:54.702" v="7" actId="1076"/>
          <ac:spMkLst>
            <pc:docMk/>
            <pc:sldMk cId="687387130" sldId="256"/>
            <ac:spMk id="3" creationId="{465E1D7F-F2CE-0F37-D354-FD2EB7554FC9}"/>
          </ac:spMkLst>
        </pc:spChg>
        <pc:picChg chg="mod">
          <ac:chgData name="Muna Sheikh (2226434)" userId="1da1417d-6d88-41ef-954e-08ea8d9a8096" providerId="ADAL" clId="{530E44E1-79FB-4F5C-89F1-58702D0AEB1F}" dt="2023-10-15T22:40:44.997" v="6" actId="1076"/>
          <ac:picMkLst>
            <pc:docMk/>
            <pc:sldMk cId="687387130" sldId="256"/>
            <ac:picMk id="8" creationId="{693FF7F4-D98A-4B5F-943B-FBDE0819E32F}"/>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pPr/>
              <a:t>10/15/2023</a:t>
            </a:fld>
            <a:endParaRPr lang="en-US" sz="140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5017099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10/15/2023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239371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C3BD54-29B9-3D42-B178-776ED395AA85}" type="datetimeFigureOut">
              <a:rPr lang="en-US" smtClean="0"/>
              <a:t>10/15/2023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6942350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3C3BD54-29B9-3D42-B178-776ED395AA85}" type="datetimeFigureOut">
              <a:rPr lang="en-US" smtClean="0"/>
              <a:t>10/15/2023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29670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3C3BD54-29B9-3D42-B178-776ED395AA85}" type="datetimeFigureOut">
              <a:rPr lang="en-US" smtClean="0"/>
              <a:t>10/15/2023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7784523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C3BD54-29B9-3D42-B178-776ED395AA85}" type="datetimeFigureOut">
              <a:rPr lang="en-US" smtClean="0"/>
              <a:t>10/15/2023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0519387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C3BD54-29B9-3D42-B178-776ED395AA85}" type="datetimeFigureOut">
              <a:rPr lang="en-US" smtClean="0"/>
              <a:t>10/15/2023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8376754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t>10/15/2023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2339456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t>10/15/2023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303394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C3BD54-29B9-3D42-B178-776ED395AA85}" type="datetimeFigureOut">
              <a:rPr lang="en-US" smtClean="0"/>
              <a:pPr/>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pPr/>
              <a:t>‹#›</a:t>
            </a:fld>
            <a:endParaRPr lang="en-US"/>
          </a:p>
        </p:txBody>
      </p:sp>
    </p:spTree>
    <p:extLst>
      <p:ext uri="{BB962C8B-B14F-4D97-AF65-F5344CB8AC3E}">
        <p14:creationId xmlns:p14="http://schemas.microsoft.com/office/powerpoint/2010/main" val="29517829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C3BD54-29B9-3D42-B178-776ED395AA85}" type="datetimeFigureOut">
              <a:rPr lang="en-US" smtClean="0"/>
              <a:pPr/>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872223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C3BD54-29B9-3D42-B178-776ED395AA85}" type="datetimeFigureOut">
              <a:rPr lang="en-US" smtClean="0"/>
              <a:pPr/>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pPr/>
              <a:t>‹#›</a:t>
            </a:fld>
            <a:endParaRPr lang="en-US"/>
          </a:p>
        </p:txBody>
      </p:sp>
    </p:spTree>
    <p:extLst>
      <p:ext uri="{BB962C8B-B14F-4D97-AF65-F5344CB8AC3E}">
        <p14:creationId xmlns:p14="http://schemas.microsoft.com/office/powerpoint/2010/main" val="10208193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C3BD54-29B9-3D42-B178-776ED395AA85}" type="datetimeFigureOut">
              <a:rPr lang="en-US" smtClean="0"/>
              <a:pPr/>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848478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3C3BD54-29B9-3D42-B178-776ED395AA85}" type="datetimeFigureOut">
              <a:rPr lang="en-US" smtClean="0"/>
              <a:pPr/>
              <a:t>10/15/2023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6BB3423-611C-6944-BA94-F2572F362413}" type="slidenum">
              <a:rPr lang="en-US" smtClean="0"/>
              <a:pPr/>
              <a:t>‹#›</a:t>
            </a:fld>
            <a:endParaRPr lang="en-US"/>
          </a:p>
        </p:txBody>
      </p:sp>
    </p:spTree>
    <p:extLst>
      <p:ext uri="{BB962C8B-B14F-4D97-AF65-F5344CB8AC3E}">
        <p14:creationId xmlns:p14="http://schemas.microsoft.com/office/powerpoint/2010/main" val="273172714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10/15/2023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507990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10/15/2023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461038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3C3BD54-29B9-3D42-B178-776ED395AA85}" type="datetimeFigureOut">
              <a:rPr lang="en-US" smtClean="0"/>
              <a:pPr/>
              <a:t>10/15/2023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1622298648"/>
      </p:ext>
    </p:extLst>
  </p:cSld>
  <p:clrMap bg1="lt1" tx1="dk1" bg2="lt2" tx2="dk2" accent1="accent1" accent2="accent2" accent3="accent3" accent4="accent4" accent5="accent5" accent6="accent6" hlink="hlink" folHlink="folHlink"/>
  <p:sldLayoutIdLst>
    <p:sldLayoutId id="2147483801" r:id="rId1"/>
    <p:sldLayoutId id="2147483802" r:id="rId2"/>
    <p:sldLayoutId id="2147483803" r:id="rId3"/>
    <p:sldLayoutId id="2147483804" r:id="rId4"/>
    <p:sldLayoutId id="2147483805" r:id="rId5"/>
    <p:sldLayoutId id="2147483806" r:id="rId6"/>
    <p:sldLayoutId id="2147483807" r:id="rId7"/>
    <p:sldLayoutId id="2147483808" r:id="rId8"/>
    <p:sldLayoutId id="2147483809" r:id="rId9"/>
    <p:sldLayoutId id="2147483810" r:id="rId10"/>
    <p:sldLayoutId id="2147483811" r:id="rId11"/>
    <p:sldLayoutId id="2147483812" r:id="rId12"/>
    <p:sldLayoutId id="2147483813" r:id="rId13"/>
    <p:sldLayoutId id="2147483814" r:id="rId14"/>
    <p:sldLayoutId id="2147483815" r:id="rId15"/>
    <p:sldLayoutId id="214748381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65E1D7F-F2CE-0F37-D354-FD2EB7554FC9}"/>
              </a:ext>
            </a:extLst>
          </p:cNvPr>
          <p:cNvSpPr>
            <a:spLocks noGrp="1"/>
          </p:cNvSpPr>
          <p:nvPr>
            <p:ph sz="half" idx="1"/>
          </p:nvPr>
        </p:nvSpPr>
        <p:spPr>
          <a:xfrm>
            <a:off x="5328554" y="2555422"/>
            <a:ext cx="5068715" cy="3200400"/>
          </a:xfrm>
        </p:spPr>
        <p:txBody>
          <a:bodyPr>
            <a:normAutofit fontScale="32500" lnSpcReduction="20000"/>
          </a:bodyPr>
          <a:lstStyle/>
          <a:p>
            <a:pPr algn="l"/>
            <a:r>
              <a:rPr lang="en-GB" sz="6400" b="1" dirty="0">
                <a:solidFill>
                  <a:schemeClr val="tx1">
                    <a:lumMod val="95000"/>
                    <a:lumOff val="5000"/>
                  </a:schemeClr>
                </a:solidFill>
              </a:rPr>
              <a:t>Name: Muna Sheikh</a:t>
            </a:r>
          </a:p>
          <a:p>
            <a:pPr algn="l"/>
            <a:r>
              <a:rPr lang="en-GB" sz="6400" b="1" dirty="0">
                <a:solidFill>
                  <a:schemeClr val="tx1">
                    <a:lumMod val="95000"/>
                    <a:lumOff val="5000"/>
                  </a:schemeClr>
                </a:solidFill>
              </a:rPr>
              <a:t>Student Number: 2226434</a:t>
            </a:r>
          </a:p>
          <a:p>
            <a:pPr algn="l"/>
            <a:r>
              <a:rPr lang="en-GB" sz="6400" b="1" dirty="0">
                <a:solidFill>
                  <a:schemeClr val="tx1">
                    <a:lumMod val="95000"/>
                    <a:lumOff val="5000"/>
                  </a:schemeClr>
                </a:solidFill>
              </a:rPr>
              <a:t>Module code: LCHS4010</a:t>
            </a:r>
          </a:p>
          <a:p>
            <a:pPr algn="l"/>
            <a:r>
              <a:rPr lang="en-GB" sz="6400" b="1" dirty="0">
                <a:solidFill>
                  <a:schemeClr val="tx1">
                    <a:lumMod val="95000"/>
                    <a:lumOff val="5000"/>
                  </a:schemeClr>
                </a:solidFill>
              </a:rPr>
              <a:t>Module name: Psychology in Health and Social Care</a:t>
            </a:r>
          </a:p>
          <a:p>
            <a:pPr algn="l"/>
            <a:r>
              <a:rPr lang="en-GB" sz="6400" b="1" dirty="0">
                <a:solidFill>
                  <a:schemeClr val="tx1">
                    <a:lumMod val="95000"/>
                    <a:lumOff val="5000"/>
                  </a:schemeClr>
                </a:solidFill>
              </a:rPr>
              <a:t>Assignment number: Component 1</a:t>
            </a:r>
          </a:p>
          <a:p>
            <a:pPr algn="l"/>
            <a:r>
              <a:rPr lang="en-GB" sz="6400" b="1" dirty="0">
                <a:solidFill>
                  <a:schemeClr val="tx1">
                    <a:lumMod val="95000"/>
                    <a:lumOff val="5000"/>
                  </a:schemeClr>
                </a:solidFill>
              </a:rPr>
              <a:t>Lecturer name: </a:t>
            </a:r>
            <a:r>
              <a:rPr lang="en-GB" sz="6200" b="1" i="0" dirty="0">
                <a:solidFill>
                  <a:srgbClr val="424242"/>
                </a:solidFill>
                <a:effectLst/>
                <a:latin typeface="Segoe UI" panose="020B0502040204020203" pitchFamily="34" charset="0"/>
              </a:rPr>
              <a:t>Hayley Trower</a:t>
            </a:r>
            <a:endParaRPr lang="en-GB" sz="6200" b="1" dirty="0"/>
          </a:p>
          <a:p>
            <a:endParaRPr lang="en-GB" dirty="0"/>
          </a:p>
        </p:txBody>
      </p:sp>
      <p:pic>
        <p:nvPicPr>
          <p:cNvPr id="8" name="Content Placeholder 7" descr="Silhouettes of children playing with a dog and a kite">
            <a:extLst>
              <a:ext uri="{FF2B5EF4-FFF2-40B4-BE49-F238E27FC236}">
                <a16:creationId xmlns:a16="http://schemas.microsoft.com/office/drawing/2014/main" id="{693FF7F4-D98A-4B5F-943B-FBDE0819E32F}"/>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408923" y="-2006"/>
            <a:ext cx="7240556" cy="2326821"/>
          </a:xfrm>
        </p:spPr>
      </p:pic>
      <p:pic>
        <p:nvPicPr>
          <p:cNvPr id="4" name="Picture 3" descr="Network connection abstract against a white background">
            <a:extLst>
              <a:ext uri="{FF2B5EF4-FFF2-40B4-BE49-F238E27FC236}">
                <a16:creationId xmlns:a16="http://schemas.microsoft.com/office/drawing/2014/main" id="{64223C3B-8B41-AD7D-A806-D822E963CD36}"/>
              </a:ext>
            </a:extLst>
          </p:cNvPr>
          <p:cNvPicPr>
            <a:picLocks noChangeAspect="1"/>
          </p:cNvPicPr>
          <p:nvPr/>
        </p:nvPicPr>
        <p:blipFill rotWithShape="1">
          <a:blip r:embed="rId3"/>
          <a:srcRect r="32181" b="-1"/>
          <a:stretch/>
        </p:blipFill>
        <p:spPr>
          <a:xfrm>
            <a:off x="0" y="2555422"/>
            <a:ext cx="5328554" cy="4302578"/>
          </a:xfrm>
          <a:prstGeom prst="rect">
            <a:avLst/>
          </a:prstGeom>
        </p:spPr>
      </p:pic>
    </p:spTree>
    <p:extLst>
      <p:ext uri="{BB962C8B-B14F-4D97-AF65-F5344CB8AC3E}">
        <p14:creationId xmlns:p14="http://schemas.microsoft.com/office/powerpoint/2010/main" val="68738713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5" name="Picture 4" descr="White puzzle with one red piece">
            <a:extLst>
              <a:ext uri="{FF2B5EF4-FFF2-40B4-BE49-F238E27FC236}">
                <a16:creationId xmlns:a16="http://schemas.microsoft.com/office/drawing/2014/main" id="{A4E95A2C-CDBF-B31E-2C2E-1060E7CFC124}"/>
              </a:ext>
            </a:extLst>
          </p:cNvPr>
          <p:cNvPicPr>
            <a:picLocks noChangeAspect="1"/>
          </p:cNvPicPr>
          <p:nvPr/>
        </p:nvPicPr>
        <p:blipFill rotWithShape="1">
          <a:blip r:embed="rId2"/>
          <a:srcRect l="18313" r="16709"/>
          <a:stretch/>
        </p:blipFill>
        <p:spPr>
          <a:xfrm>
            <a:off x="5485152" y="-8467"/>
            <a:ext cx="6706847" cy="6866467"/>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B8D8E209-4F8B-246A-6FF4-013681907B41}"/>
              </a:ext>
            </a:extLst>
          </p:cNvPr>
          <p:cNvSpPr>
            <a:spLocks noGrp="1"/>
          </p:cNvSpPr>
          <p:nvPr>
            <p:ph type="title"/>
          </p:nvPr>
        </p:nvSpPr>
        <p:spPr>
          <a:xfrm>
            <a:off x="677333" y="609600"/>
            <a:ext cx="3851123" cy="1320800"/>
          </a:xfrm>
        </p:spPr>
        <p:txBody>
          <a:bodyPr vert="horz" lIns="91440" tIns="45720" rIns="91440" bIns="45720" rtlCol="0" anchor="t">
            <a:normAutofit/>
          </a:bodyPr>
          <a:lstStyle/>
          <a:p>
            <a:r>
              <a:rPr lang="en-US">
                <a:ln w="0"/>
                <a:effectLst>
                  <a:outerShdw blurRad="38100" dist="19050" dir="2700000" algn="tl" rotWithShape="0">
                    <a:schemeClr val="dk1">
                      <a:alpha val="40000"/>
                    </a:schemeClr>
                  </a:outerShdw>
                </a:effectLst>
              </a:rPr>
              <a:t>INTRODUCTION</a:t>
            </a:r>
          </a:p>
        </p:txBody>
      </p:sp>
      <p:sp>
        <p:nvSpPr>
          <p:cNvPr id="3" name="Content Placeholder 2">
            <a:extLst>
              <a:ext uri="{FF2B5EF4-FFF2-40B4-BE49-F238E27FC236}">
                <a16:creationId xmlns:a16="http://schemas.microsoft.com/office/drawing/2014/main" id="{8880B6A9-DD97-2C54-E7FC-DAD15130025A}"/>
              </a:ext>
            </a:extLst>
          </p:cNvPr>
          <p:cNvSpPr>
            <a:spLocks noGrp="1"/>
          </p:cNvSpPr>
          <p:nvPr>
            <p:ph sz="half" idx="1"/>
          </p:nvPr>
        </p:nvSpPr>
        <p:spPr>
          <a:xfrm>
            <a:off x="285431" y="1602658"/>
            <a:ext cx="5879689" cy="4428873"/>
          </a:xfrm>
        </p:spPr>
        <p:txBody>
          <a:bodyPr vert="horz" lIns="91440" tIns="45720" rIns="91440" bIns="45720" rtlCol="0">
            <a:normAutofit lnSpcReduction="10000"/>
          </a:bodyPr>
          <a:lstStyle/>
          <a:p>
            <a:pPr>
              <a:lnSpc>
                <a:spcPct val="90000"/>
              </a:lnSpc>
            </a:pPr>
            <a:endParaRPr lang="en-US" sz="1100" b="1" i="0" dirty="0">
              <a:effectLst/>
            </a:endParaRPr>
          </a:p>
          <a:p>
            <a:pPr>
              <a:lnSpc>
                <a:spcPct val="90000"/>
              </a:lnSpc>
            </a:pPr>
            <a:r>
              <a:rPr lang="en-US" sz="1600" b="1" i="0" dirty="0">
                <a:effectLst/>
              </a:rPr>
              <a:t>According to the classical conditioning theory, behaviors are acquired by associating a neutral stimulus with a positive one, as in the case of Pavlov's dogs hearing a bell (neutral) and anticipating food (positive). A condition response refers to the learnt behavior.</a:t>
            </a:r>
          </a:p>
          <a:p>
            <a:pPr marL="0" indent="0">
              <a:lnSpc>
                <a:spcPct val="90000"/>
              </a:lnSpc>
            </a:pPr>
            <a:endParaRPr lang="en-US" sz="1600" b="1" dirty="0"/>
          </a:p>
          <a:p>
            <a:pPr>
              <a:lnSpc>
                <a:spcPct val="90000"/>
              </a:lnSpc>
            </a:pPr>
            <a:r>
              <a:rPr lang="en-US" sz="1600" b="1" dirty="0"/>
              <a:t>The Sociocultural Theory of Vygotsky places a strong emphasis on how social interactions and cultural background affect cognitive development. Vygotsky believed that knowledge is acquired through collaborative contacts with experts who offer direction and support within the Zone of Proximal Development (ZPD). This theory emphasizes how social and cultural influences shape cognitive skills and has a big impact on developmental psychology and educational practices.</a:t>
            </a:r>
            <a:br>
              <a:rPr lang="en-US" sz="1100" b="1" dirty="0"/>
            </a:br>
            <a:endParaRPr lang="en-US" sz="1100" b="1" dirty="0"/>
          </a:p>
        </p:txBody>
      </p:sp>
      <p:cxnSp>
        <p:nvCxnSpPr>
          <p:cNvPr id="21" name="Straight Connector 20">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575383210"/>
      </p:ext>
    </p:extLst>
  </p:cSld>
  <p:clrMapOvr>
    <a:masterClrMapping/>
  </p:clrMapOvr>
  <mc:AlternateContent xmlns:mc="http://schemas.openxmlformats.org/markup-compatibility/2006">
    <mc:Choice xmlns:p14="http://schemas.microsoft.com/office/powerpoint/2010/main" Requires="p14">
      <p:transition spd="slow" p14:dur="1500">
        <p:split orient="vert"/>
      </p:transition>
    </mc:Choice>
    <mc:Fallback>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croll: Vertical 5">
            <a:extLst>
              <a:ext uri="{FF2B5EF4-FFF2-40B4-BE49-F238E27FC236}">
                <a16:creationId xmlns:a16="http://schemas.microsoft.com/office/drawing/2014/main" id="{21DCE99B-180B-7CEF-618A-F16C211AD807}"/>
              </a:ext>
            </a:extLst>
          </p:cNvPr>
          <p:cNvSpPr/>
          <p:nvPr/>
        </p:nvSpPr>
        <p:spPr>
          <a:xfrm>
            <a:off x="125761" y="1700981"/>
            <a:ext cx="5203323" cy="4686474"/>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8" name="TextBox 7">
            <a:extLst>
              <a:ext uri="{FF2B5EF4-FFF2-40B4-BE49-F238E27FC236}">
                <a16:creationId xmlns:a16="http://schemas.microsoft.com/office/drawing/2014/main" id="{D83D5EAB-73CD-E0B9-68FE-4C6C6F98CA9B}"/>
              </a:ext>
            </a:extLst>
          </p:cNvPr>
          <p:cNvSpPr txBox="1"/>
          <p:nvPr/>
        </p:nvSpPr>
        <p:spPr>
          <a:xfrm>
            <a:off x="1411018" y="1700981"/>
            <a:ext cx="3845378" cy="646331"/>
          </a:xfrm>
          <a:prstGeom prst="rect">
            <a:avLst/>
          </a:prstGeom>
          <a:noFill/>
        </p:spPr>
        <p:txBody>
          <a:bodyPr wrap="square" rtlCol="0">
            <a:spAutoFit/>
          </a:bodyPr>
          <a:lstStyle/>
          <a:p>
            <a:r>
              <a:rPr lang="en-GB" b="1">
                <a:highlight>
                  <a:srgbClr val="FFFF00"/>
                </a:highlight>
                <a:latin typeface="+mn-lt"/>
              </a:rPr>
              <a:t>Classical conditioning (Pavlov, 1897)</a:t>
            </a:r>
            <a:endParaRPr lang="en-GB" b="1" dirty="0">
              <a:highlight>
                <a:srgbClr val="FFFF00"/>
              </a:highlight>
            </a:endParaRPr>
          </a:p>
        </p:txBody>
      </p:sp>
      <p:sp>
        <p:nvSpPr>
          <p:cNvPr id="5" name="TextBox 4">
            <a:extLst>
              <a:ext uri="{FF2B5EF4-FFF2-40B4-BE49-F238E27FC236}">
                <a16:creationId xmlns:a16="http://schemas.microsoft.com/office/drawing/2014/main" id="{E25BE3B8-3902-BA61-D205-FFBF77816691}"/>
              </a:ext>
            </a:extLst>
          </p:cNvPr>
          <p:cNvSpPr txBox="1"/>
          <p:nvPr/>
        </p:nvSpPr>
        <p:spPr>
          <a:xfrm>
            <a:off x="954605" y="3099591"/>
            <a:ext cx="3545633" cy="2585323"/>
          </a:xfrm>
          <a:prstGeom prst="rect">
            <a:avLst/>
          </a:prstGeom>
          <a:noFill/>
        </p:spPr>
        <p:txBody>
          <a:bodyPr wrap="square" rtlCol="0">
            <a:spAutoFit/>
          </a:bodyPr>
          <a:lstStyle/>
          <a:p>
            <a:pPr marL="0" indent="0">
              <a:buNone/>
              <a:defRPr/>
            </a:pPr>
            <a:r>
              <a:rPr lang="en-GB" sz="1800" b="1">
                <a:solidFill>
                  <a:schemeClr val="tx1">
                    <a:alpha val="80000"/>
                  </a:schemeClr>
                </a:solidFill>
                <a:cs typeface="Arial" panose="020B0604020202020204" pitchFamily="34" charset="0"/>
              </a:rPr>
              <a:t>Classical conditioning involves:</a:t>
            </a:r>
          </a:p>
          <a:p>
            <a:pPr marL="0" indent="0">
              <a:buNone/>
              <a:defRPr/>
            </a:pPr>
            <a:endParaRPr lang="en-GB" sz="1800" b="1">
              <a:solidFill>
                <a:schemeClr val="tx1">
                  <a:alpha val="80000"/>
                </a:schemeClr>
              </a:solidFill>
              <a:cs typeface="Arial" panose="020B0604020202020204" pitchFamily="34" charset="0"/>
            </a:endParaRPr>
          </a:p>
          <a:p>
            <a:pPr marL="285750" indent="-285750">
              <a:buFont typeface="Arial" panose="020B0604020202020204" pitchFamily="34" charset="0"/>
              <a:buChar char="•"/>
              <a:defRPr/>
            </a:pPr>
            <a:r>
              <a:rPr lang="en-GB" sz="1800" b="1">
                <a:solidFill>
                  <a:schemeClr val="tx1">
                    <a:alpha val="80000"/>
                  </a:schemeClr>
                </a:solidFill>
                <a:cs typeface="Arial" panose="020B0604020202020204" pitchFamily="34" charset="0"/>
              </a:rPr>
              <a:t>unconditioned</a:t>
            </a:r>
          </a:p>
          <a:p>
            <a:pPr marL="0" indent="0">
              <a:buNone/>
              <a:defRPr/>
            </a:pPr>
            <a:endParaRPr lang="en-GB" sz="1800" b="1">
              <a:solidFill>
                <a:schemeClr val="tx1">
                  <a:alpha val="80000"/>
                </a:schemeClr>
              </a:solidFill>
              <a:cs typeface="Arial" panose="020B0604020202020204" pitchFamily="34" charset="0"/>
            </a:endParaRPr>
          </a:p>
          <a:p>
            <a:pPr marL="285750" indent="-285750">
              <a:buFont typeface="Arial" panose="020B0604020202020204" pitchFamily="34" charset="0"/>
              <a:buChar char="•"/>
              <a:defRPr/>
            </a:pPr>
            <a:r>
              <a:rPr lang="en-GB" sz="1800" b="1">
                <a:solidFill>
                  <a:schemeClr val="tx1">
                    <a:alpha val="80000"/>
                  </a:schemeClr>
                </a:solidFill>
                <a:cs typeface="Arial" panose="020B0604020202020204" pitchFamily="34" charset="0"/>
              </a:rPr>
              <a:t>unconditioned response </a:t>
            </a:r>
          </a:p>
          <a:p>
            <a:pPr marL="0" indent="0">
              <a:buNone/>
              <a:defRPr/>
            </a:pPr>
            <a:endParaRPr lang="en-GB" sz="1800" b="1">
              <a:solidFill>
                <a:schemeClr val="tx1">
                  <a:alpha val="80000"/>
                </a:schemeClr>
              </a:solidFill>
              <a:cs typeface="Arial" panose="020B0604020202020204" pitchFamily="34" charset="0"/>
            </a:endParaRPr>
          </a:p>
          <a:p>
            <a:pPr marL="285750" indent="-285750">
              <a:buFont typeface="Arial" panose="020B0604020202020204" pitchFamily="34" charset="0"/>
              <a:buChar char="•"/>
              <a:defRPr/>
            </a:pPr>
            <a:r>
              <a:rPr lang="en-GB" sz="1800" b="1">
                <a:solidFill>
                  <a:schemeClr val="tx1">
                    <a:alpha val="80000"/>
                  </a:schemeClr>
                </a:solidFill>
                <a:cs typeface="Arial" panose="020B0604020202020204" pitchFamily="34" charset="0"/>
              </a:rPr>
              <a:t>conditioned stimulus</a:t>
            </a:r>
          </a:p>
          <a:p>
            <a:pPr marL="0" indent="0">
              <a:buNone/>
              <a:defRPr/>
            </a:pPr>
            <a:endParaRPr lang="en-GB" sz="1800" b="1">
              <a:solidFill>
                <a:schemeClr val="tx1">
                  <a:alpha val="80000"/>
                </a:schemeClr>
              </a:solidFill>
              <a:cs typeface="Arial" panose="020B0604020202020204" pitchFamily="34" charset="0"/>
            </a:endParaRPr>
          </a:p>
          <a:p>
            <a:pPr marL="285750" indent="-285750">
              <a:buFont typeface="Arial" panose="020B0604020202020204" pitchFamily="34" charset="0"/>
              <a:buChar char="•"/>
              <a:defRPr/>
            </a:pPr>
            <a:r>
              <a:rPr lang="en-GB" sz="1800" b="1">
                <a:solidFill>
                  <a:schemeClr val="tx1">
                    <a:alpha val="80000"/>
                  </a:schemeClr>
                </a:solidFill>
                <a:cs typeface="Arial" panose="020B0604020202020204" pitchFamily="34" charset="0"/>
              </a:rPr>
              <a:t>conditioned response</a:t>
            </a:r>
            <a:endParaRPr lang="en-GB" sz="1800" b="1" dirty="0">
              <a:solidFill>
                <a:schemeClr val="tx1">
                  <a:alpha val="80000"/>
                </a:schemeClr>
              </a:solidFill>
              <a:cs typeface="Arial" panose="020B0604020202020204" pitchFamily="34" charset="0"/>
            </a:endParaRPr>
          </a:p>
        </p:txBody>
      </p:sp>
      <p:pic>
        <p:nvPicPr>
          <p:cNvPr id="10" name="Content Placeholder 5" descr="A diagram of a dog training&#10;&#10;Description automatically generated">
            <a:extLst>
              <a:ext uri="{FF2B5EF4-FFF2-40B4-BE49-F238E27FC236}">
                <a16:creationId xmlns:a16="http://schemas.microsoft.com/office/drawing/2014/main" id="{469A94B9-2E15-0543-6107-4C6012D73C98}"/>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144523" y="2347312"/>
            <a:ext cx="4415620" cy="3189288"/>
          </a:xfrm>
        </p:spPr>
      </p:pic>
      <p:sp>
        <p:nvSpPr>
          <p:cNvPr id="3" name="Ribbon: Curved and Tilted Up 2">
            <a:extLst>
              <a:ext uri="{FF2B5EF4-FFF2-40B4-BE49-F238E27FC236}">
                <a16:creationId xmlns:a16="http://schemas.microsoft.com/office/drawing/2014/main" id="{ACB79478-1A49-BDA1-30DE-81AAA8178701}"/>
              </a:ext>
            </a:extLst>
          </p:cNvPr>
          <p:cNvSpPr/>
          <p:nvPr/>
        </p:nvSpPr>
        <p:spPr>
          <a:xfrm>
            <a:off x="908886" y="1779639"/>
            <a:ext cx="45719" cy="45719"/>
          </a:xfrm>
          <a:prstGeom prst="ellipseRibbon2">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D8CD300F-8230-91F9-532C-7311467E8D51}"/>
              </a:ext>
            </a:extLst>
          </p:cNvPr>
          <p:cNvSpPr/>
          <p:nvPr/>
        </p:nvSpPr>
        <p:spPr>
          <a:xfrm>
            <a:off x="2882832" y="284659"/>
            <a:ext cx="3842433" cy="73146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b="1">
                <a:ln w="9525">
                  <a:solidFill>
                    <a:schemeClr val="bg1"/>
                  </a:solidFill>
                  <a:prstDash val="solid"/>
                </a:ln>
                <a:solidFill>
                  <a:schemeClr val="tx1"/>
                </a:solidFill>
                <a:effectLst>
                  <a:outerShdw blurRad="12700" dist="38100" dir="2700000" algn="tl" rotWithShape="0">
                    <a:schemeClr val="bg1">
                      <a:lumMod val="50000"/>
                    </a:schemeClr>
                  </a:outerShdw>
                </a:effectLst>
              </a:rPr>
              <a:t>First Theory</a:t>
            </a:r>
            <a:endParaRPr lang="en-GB" sz="3200" b="1" dirty="0">
              <a:ln w="9525">
                <a:solidFill>
                  <a:schemeClr val="bg1"/>
                </a:solidFill>
                <a:prstDash val="solid"/>
              </a:ln>
              <a:solidFill>
                <a:schemeClr val="tx1"/>
              </a:solidFill>
              <a:effectLst>
                <a:outerShdw blurRad="12700" dist="38100" dir="2700000" algn="tl" rotWithShape="0">
                  <a:schemeClr val="bg1">
                    <a:lumMod val="50000"/>
                  </a:schemeClr>
                </a:outerShdw>
              </a:effectLst>
            </a:endParaRPr>
          </a:p>
        </p:txBody>
      </p:sp>
    </p:spTree>
    <p:extLst>
      <p:ext uri="{BB962C8B-B14F-4D97-AF65-F5344CB8AC3E}">
        <p14:creationId xmlns:p14="http://schemas.microsoft.com/office/powerpoint/2010/main" val="3434630942"/>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7E351-A2BD-3DC9-A173-B661A076F087}"/>
              </a:ext>
            </a:extLst>
          </p:cNvPr>
          <p:cNvSpPr>
            <a:spLocks noGrp="1"/>
          </p:cNvSpPr>
          <p:nvPr>
            <p:ph type="title"/>
          </p:nvPr>
        </p:nvSpPr>
        <p:spPr>
          <a:xfrm>
            <a:off x="1013678" y="615821"/>
            <a:ext cx="7363309" cy="560832"/>
          </a:xfrm>
        </p:spPr>
        <p:txBody>
          <a:bodyPr>
            <a:normAutofit/>
          </a:bodyPr>
          <a:lstStyle/>
          <a:p>
            <a:r>
              <a:rPr lang="en-GB" sz="2000" b="1" dirty="0">
                <a:solidFill>
                  <a:schemeClr val="tx1"/>
                </a:solidFill>
                <a:latin typeface="Arial Black" panose="020B0A04020102020204" pitchFamily="34" charset="0"/>
              </a:rPr>
              <a:t>Classical condition theory</a:t>
            </a:r>
          </a:p>
        </p:txBody>
      </p:sp>
      <p:sp>
        <p:nvSpPr>
          <p:cNvPr id="4" name="Content Placeholder 3">
            <a:extLst>
              <a:ext uri="{FF2B5EF4-FFF2-40B4-BE49-F238E27FC236}">
                <a16:creationId xmlns:a16="http://schemas.microsoft.com/office/drawing/2014/main" id="{ECE299DC-A50A-0649-E996-CEB4C2674202}"/>
              </a:ext>
            </a:extLst>
          </p:cNvPr>
          <p:cNvSpPr>
            <a:spLocks noGrp="1"/>
          </p:cNvSpPr>
          <p:nvPr>
            <p:ph sz="half" idx="1"/>
          </p:nvPr>
        </p:nvSpPr>
        <p:spPr>
          <a:xfrm>
            <a:off x="116895" y="1039001"/>
            <a:ext cx="6519879" cy="5494735"/>
          </a:xfrm>
        </p:spPr>
        <p:txBody>
          <a:bodyPr/>
          <a:lstStyle/>
          <a:p>
            <a:pPr marL="0" indent="0">
              <a:buNone/>
            </a:pPr>
            <a:br>
              <a:rPr lang="en-GB" dirty="0"/>
            </a:br>
            <a:r>
              <a:rPr lang="en-GB" sz="1600" b="0" i="0" dirty="0">
                <a:solidFill>
                  <a:srgbClr val="222222"/>
                </a:solidFill>
                <a:effectLst/>
                <a:latin typeface="Arial" panose="020B0604020202020204" pitchFamily="34" charset="0"/>
              </a:rPr>
              <a:t>Classical conditioning is a psychological theory of learning that was developed by Ivan Pavlov in the early 20th century. The theory posits that learning occurs through the association of stimuli and the subsequent formation of conditioned responses.</a:t>
            </a:r>
          </a:p>
          <a:p>
            <a:endParaRPr lang="en-GB" sz="1600" dirty="0">
              <a:solidFill>
                <a:srgbClr val="222222"/>
              </a:solidFill>
              <a:latin typeface="Arial" panose="020B0604020202020204" pitchFamily="34" charset="0"/>
            </a:endParaRPr>
          </a:p>
          <a:p>
            <a:endParaRPr lang="en-GB" sz="1600" b="1" i="0" dirty="0">
              <a:solidFill>
                <a:srgbClr val="222222"/>
              </a:solidFill>
              <a:effectLst/>
              <a:latin typeface="Arial" panose="020B0604020202020204" pitchFamily="34" charset="0"/>
            </a:endParaRPr>
          </a:p>
          <a:p>
            <a:r>
              <a:rPr lang="en-GB" sz="1600" b="1" i="0" dirty="0">
                <a:solidFill>
                  <a:srgbClr val="222222"/>
                </a:solidFill>
                <a:effectLst/>
                <a:latin typeface="Arial" panose="020B0604020202020204" pitchFamily="34" charset="0"/>
              </a:rPr>
              <a:t>Here are the key components of classical conditioning theory: </a:t>
            </a:r>
          </a:p>
          <a:p>
            <a:pPr>
              <a:buAutoNum type="arabicPeriod"/>
            </a:pPr>
            <a:r>
              <a:rPr lang="en-GB" sz="1600" b="0" i="0" dirty="0">
                <a:solidFill>
                  <a:srgbClr val="222222"/>
                </a:solidFill>
                <a:effectLst/>
                <a:latin typeface="Arial" panose="020B0604020202020204" pitchFamily="34" charset="0"/>
              </a:rPr>
              <a:t>Unconditioned Stimulus (US): The unconditioned stimulus is a stimulus that naturally and automatically triggers a response without prior learning. For example, in Pavlov's dog experiment, the unconditioned stimulus was the food. </a:t>
            </a:r>
          </a:p>
          <a:p>
            <a:pPr marL="0" indent="0">
              <a:buNone/>
            </a:pPr>
            <a:endParaRPr lang="en-GB" sz="1600" dirty="0"/>
          </a:p>
        </p:txBody>
      </p:sp>
      <p:pic>
        <p:nvPicPr>
          <p:cNvPr id="3" name="Picture 2" descr="dog-training-18">
            <a:extLst>
              <a:ext uri="{FF2B5EF4-FFF2-40B4-BE49-F238E27FC236}">
                <a16:creationId xmlns:a16="http://schemas.microsoft.com/office/drawing/2014/main" id="{823DB83A-9FFA-B771-88FE-069EB978922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1546" r="47589" b="43719"/>
          <a:stretch>
            <a:fillRect/>
          </a:stretch>
        </p:blipFill>
        <p:spPr bwMode="auto">
          <a:xfrm>
            <a:off x="7301874" y="3680251"/>
            <a:ext cx="2743031" cy="11757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Arrow: Right 4">
            <a:extLst>
              <a:ext uri="{FF2B5EF4-FFF2-40B4-BE49-F238E27FC236}">
                <a16:creationId xmlns:a16="http://schemas.microsoft.com/office/drawing/2014/main" id="{ABFABF43-3BDD-09BE-C5FF-445DDBE3E985}"/>
              </a:ext>
            </a:extLst>
          </p:cNvPr>
          <p:cNvSpPr/>
          <p:nvPr/>
        </p:nvSpPr>
        <p:spPr>
          <a:xfrm>
            <a:off x="6331974" y="3982065"/>
            <a:ext cx="792919" cy="3922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1588547"/>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EFD8AD4-D015-3B97-9F21-70F06D8CB190}"/>
              </a:ext>
            </a:extLst>
          </p:cNvPr>
          <p:cNvSpPr txBox="1"/>
          <p:nvPr/>
        </p:nvSpPr>
        <p:spPr>
          <a:xfrm>
            <a:off x="638126" y="1285360"/>
            <a:ext cx="4869372" cy="4606004"/>
          </a:xfrm>
          <a:prstGeom prst="rect">
            <a:avLst/>
          </a:prstGeom>
          <a:noFill/>
        </p:spPr>
        <p:txBody>
          <a:bodyPr wrap="square">
            <a:spAutoFit/>
          </a:bodyPr>
          <a:lstStyle/>
          <a:p>
            <a:pPr defTabSz="352044">
              <a:spcAft>
                <a:spcPts val="600"/>
              </a:spcAft>
            </a:pPr>
            <a:r>
              <a:rPr lang="en-GB" sz="1386" kern="1200" dirty="0">
                <a:solidFill>
                  <a:srgbClr val="222222"/>
                </a:solidFill>
                <a:latin typeface="Arial" panose="020B0604020202020204" pitchFamily="34" charset="0"/>
                <a:ea typeface="+mn-ea"/>
                <a:cs typeface="+mn-cs"/>
              </a:rPr>
              <a:t>2.Unconditioned Response (UR): The unconditioned response is the natural and automatic response elicited by the unconditioned stimulus. In the dog experiment, salivation in response to the food was the unconditioned response.</a:t>
            </a:r>
          </a:p>
          <a:p>
            <a:pPr defTabSz="352044">
              <a:spcAft>
                <a:spcPts val="600"/>
              </a:spcAft>
            </a:pPr>
            <a:endParaRPr lang="en-GB" sz="1386" kern="1200" dirty="0">
              <a:solidFill>
                <a:srgbClr val="222222"/>
              </a:solidFill>
              <a:latin typeface="Arial" panose="020B0604020202020204" pitchFamily="34" charset="0"/>
              <a:ea typeface="+mn-ea"/>
              <a:cs typeface="+mn-cs"/>
            </a:endParaRPr>
          </a:p>
          <a:p>
            <a:pPr defTabSz="352044">
              <a:spcAft>
                <a:spcPts val="600"/>
              </a:spcAft>
            </a:pPr>
            <a:endParaRPr lang="en-GB" sz="1386" kern="1200" dirty="0">
              <a:solidFill>
                <a:srgbClr val="222222"/>
              </a:solidFill>
              <a:latin typeface="Arial" panose="020B0604020202020204" pitchFamily="34" charset="0"/>
              <a:ea typeface="+mn-ea"/>
              <a:cs typeface="+mn-cs"/>
            </a:endParaRPr>
          </a:p>
          <a:p>
            <a:pPr defTabSz="352044">
              <a:spcAft>
                <a:spcPts val="600"/>
              </a:spcAft>
            </a:pPr>
            <a:r>
              <a:rPr lang="en-GB" sz="1386" kern="1200" dirty="0">
                <a:solidFill>
                  <a:srgbClr val="222222"/>
                </a:solidFill>
                <a:latin typeface="Arial" panose="020B0604020202020204" pitchFamily="34" charset="0"/>
                <a:ea typeface="+mn-ea"/>
                <a:cs typeface="+mn-cs"/>
              </a:rPr>
              <a:t>3. Conditioned Stimulus (CS): The conditioned stimulus is initially a neutral stimulus that, through repeated pairing with the unconditioned stimulus, acquires the ability to elicit a response. In the dog experiment, the bell was the conditioned stimulus. </a:t>
            </a:r>
          </a:p>
          <a:p>
            <a:pPr defTabSz="352044">
              <a:spcAft>
                <a:spcPts val="600"/>
              </a:spcAft>
            </a:pPr>
            <a:endParaRPr lang="en-GB" sz="1386" kern="1200" dirty="0">
              <a:solidFill>
                <a:srgbClr val="222222"/>
              </a:solidFill>
              <a:latin typeface="Arial" panose="020B0604020202020204" pitchFamily="34" charset="0"/>
              <a:ea typeface="+mn-ea"/>
              <a:cs typeface="+mn-cs"/>
            </a:endParaRPr>
          </a:p>
          <a:p>
            <a:pPr defTabSz="352044">
              <a:spcAft>
                <a:spcPts val="600"/>
              </a:spcAft>
            </a:pPr>
            <a:endParaRPr lang="en-GB" sz="1386" kern="1200" dirty="0">
              <a:solidFill>
                <a:srgbClr val="222222"/>
              </a:solidFill>
              <a:latin typeface="Arial" panose="020B0604020202020204" pitchFamily="34" charset="0"/>
              <a:ea typeface="+mn-ea"/>
              <a:cs typeface="+mn-cs"/>
            </a:endParaRPr>
          </a:p>
          <a:p>
            <a:pPr defTabSz="352044">
              <a:spcAft>
                <a:spcPts val="600"/>
              </a:spcAft>
            </a:pPr>
            <a:r>
              <a:rPr lang="en-GB" sz="1386" kern="1200" dirty="0">
                <a:solidFill>
                  <a:srgbClr val="222222"/>
                </a:solidFill>
                <a:latin typeface="Arial" panose="020B0604020202020204" pitchFamily="34" charset="0"/>
                <a:ea typeface="+mn-ea"/>
                <a:cs typeface="+mn-cs"/>
              </a:rPr>
              <a:t>4. Conditioned Response (CR): The conditioned response is the learned response that is elicited by the conditioned stimulus alone. In the dog experiment, salivation in response to the bell after conditioning became the conditioned response.</a:t>
            </a:r>
            <a:endParaRPr lang="en-GB" sz="1800" dirty="0"/>
          </a:p>
        </p:txBody>
      </p:sp>
      <p:pic>
        <p:nvPicPr>
          <p:cNvPr id="2" name="Picture 1" descr="dog-training-18">
            <a:extLst>
              <a:ext uri="{FF2B5EF4-FFF2-40B4-BE49-F238E27FC236}">
                <a16:creationId xmlns:a16="http://schemas.microsoft.com/office/drawing/2014/main" id="{A16FCA3F-4DCC-C114-2C65-ED9521B180A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3285" t="11546" b="43719"/>
          <a:stretch>
            <a:fillRect/>
          </a:stretch>
        </p:blipFill>
        <p:spPr bwMode="auto">
          <a:xfrm>
            <a:off x="6071963" y="1315961"/>
            <a:ext cx="1592807" cy="8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 name="Picture 3" descr="dog-training-18">
            <a:extLst>
              <a:ext uri="{FF2B5EF4-FFF2-40B4-BE49-F238E27FC236}">
                <a16:creationId xmlns:a16="http://schemas.microsoft.com/office/drawing/2014/main" id="{406156FF-C113-5E37-370D-31DD09E3080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6281" r="47589" b="-2"/>
          <a:stretch>
            <a:fillRect/>
          </a:stretch>
        </p:blipFill>
        <p:spPr bwMode="auto">
          <a:xfrm>
            <a:off x="6196019" y="2520331"/>
            <a:ext cx="1808137" cy="1089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4" descr="dog-training-18">
            <a:extLst>
              <a:ext uri="{FF2B5EF4-FFF2-40B4-BE49-F238E27FC236}">
                <a16:creationId xmlns:a16="http://schemas.microsoft.com/office/drawing/2014/main" id="{50AFBDF4-94C5-2600-0AF5-A5E5B5022E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2411" t="56281" b="-2"/>
          <a:stretch>
            <a:fillRect/>
          </a:stretch>
        </p:blipFill>
        <p:spPr bwMode="auto">
          <a:xfrm>
            <a:off x="6308935" y="3916480"/>
            <a:ext cx="1808137" cy="1025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Arrow: Right 5">
            <a:extLst>
              <a:ext uri="{FF2B5EF4-FFF2-40B4-BE49-F238E27FC236}">
                <a16:creationId xmlns:a16="http://schemas.microsoft.com/office/drawing/2014/main" id="{67D6E23A-4047-92C9-0F65-E6A377FB2DA6}"/>
              </a:ext>
            </a:extLst>
          </p:cNvPr>
          <p:cNvSpPr/>
          <p:nvPr/>
        </p:nvSpPr>
        <p:spPr>
          <a:xfrm>
            <a:off x="5369795" y="1683172"/>
            <a:ext cx="634969" cy="22185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Right 6">
            <a:extLst>
              <a:ext uri="{FF2B5EF4-FFF2-40B4-BE49-F238E27FC236}">
                <a16:creationId xmlns:a16="http://schemas.microsoft.com/office/drawing/2014/main" id="{70E4BE03-EAB3-CDF5-EE73-FCAD4AF6E51E}"/>
              </a:ext>
            </a:extLst>
          </p:cNvPr>
          <p:cNvSpPr/>
          <p:nvPr/>
        </p:nvSpPr>
        <p:spPr>
          <a:xfrm>
            <a:off x="5561050" y="3065167"/>
            <a:ext cx="510913" cy="22185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77DF61ED-F2D3-F1E8-0FBF-EC31861E6B60}"/>
              </a:ext>
            </a:extLst>
          </p:cNvPr>
          <p:cNvSpPr/>
          <p:nvPr/>
        </p:nvSpPr>
        <p:spPr>
          <a:xfrm>
            <a:off x="5561050" y="4429325"/>
            <a:ext cx="634969" cy="22185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17347899"/>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and children in front of a blackboard&#10;&#10;Description automatically generated">
            <a:extLst>
              <a:ext uri="{FF2B5EF4-FFF2-40B4-BE49-F238E27FC236}">
                <a16:creationId xmlns:a16="http://schemas.microsoft.com/office/drawing/2014/main" id="{1125DD09-3603-6112-41CA-C75C9A2A493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43000" y="1543664"/>
            <a:ext cx="3308555" cy="3308555"/>
          </a:xfrm>
          <a:prstGeom prst="rect">
            <a:avLst/>
          </a:prstGeom>
        </p:spPr>
      </p:pic>
      <p:pic>
        <p:nvPicPr>
          <p:cNvPr id="5" name="Picture 4" descr="A poster for a baseball game&#10;&#10;Description automatically generated">
            <a:extLst>
              <a:ext uri="{FF2B5EF4-FFF2-40B4-BE49-F238E27FC236}">
                <a16:creationId xmlns:a16="http://schemas.microsoft.com/office/drawing/2014/main" id="{954BE90E-A48C-2177-838E-6A46897E675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78013" y="2228843"/>
            <a:ext cx="3362633" cy="3642852"/>
          </a:xfrm>
          <a:prstGeom prst="rect">
            <a:avLst/>
          </a:prstGeom>
        </p:spPr>
      </p:pic>
      <p:sp>
        <p:nvSpPr>
          <p:cNvPr id="6" name="TextBox 5">
            <a:extLst>
              <a:ext uri="{FF2B5EF4-FFF2-40B4-BE49-F238E27FC236}">
                <a16:creationId xmlns:a16="http://schemas.microsoft.com/office/drawing/2014/main" id="{43A2752E-FEC0-A5E4-E3F4-4BB0A1CACE2B}"/>
              </a:ext>
            </a:extLst>
          </p:cNvPr>
          <p:cNvSpPr txBox="1"/>
          <p:nvPr/>
        </p:nvSpPr>
        <p:spPr>
          <a:xfrm>
            <a:off x="3814916" y="560439"/>
            <a:ext cx="3165987" cy="400110"/>
          </a:xfrm>
          <a:prstGeom prst="rect">
            <a:avLst/>
          </a:prstGeom>
          <a:noFill/>
        </p:spPr>
        <p:txBody>
          <a:bodyPr wrap="square" rtlCol="0">
            <a:spAutoFit/>
          </a:bodyPr>
          <a:lstStyle/>
          <a:p>
            <a:pPr algn="ctr"/>
            <a:r>
              <a:rPr lang="en-GB" sz="2000" b="1" dirty="0">
                <a:latin typeface="Arial" panose="020B0604020202020204" pitchFamily="34" charset="0"/>
                <a:cs typeface="Arial" panose="020B0604020202020204" pitchFamily="34" charset="0"/>
              </a:rPr>
              <a:t>EX:</a:t>
            </a:r>
          </a:p>
        </p:txBody>
      </p:sp>
      <p:sp>
        <p:nvSpPr>
          <p:cNvPr id="8" name="TextBox 7">
            <a:extLst>
              <a:ext uri="{FF2B5EF4-FFF2-40B4-BE49-F238E27FC236}">
                <a16:creationId xmlns:a16="http://schemas.microsoft.com/office/drawing/2014/main" id="{F78BB1EA-A8BF-FF96-63C3-3B0BBB2EA800}"/>
              </a:ext>
            </a:extLst>
          </p:cNvPr>
          <p:cNvSpPr txBox="1"/>
          <p:nvPr/>
        </p:nvSpPr>
        <p:spPr>
          <a:xfrm>
            <a:off x="766916" y="1543664"/>
            <a:ext cx="511278" cy="369332"/>
          </a:xfrm>
          <a:prstGeom prst="rect">
            <a:avLst/>
          </a:prstGeom>
          <a:noFill/>
        </p:spPr>
        <p:txBody>
          <a:bodyPr wrap="square" rtlCol="0">
            <a:spAutoFit/>
          </a:bodyPr>
          <a:lstStyle/>
          <a:p>
            <a:r>
              <a:rPr lang="en-GB" dirty="0"/>
              <a:t>1.</a:t>
            </a:r>
          </a:p>
        </p:txBody>
      </p:sp>
      <p:sp>
        <p:nvSpPr>
          <p:cNvPr id="9" name="TextBox 8">
            <a:extLst>
              <a:ext uri="{FF2B5EF4-FFF2-40B4-BE49-F238E27FC236}">
                <a16:creationId xmlns:a16="http://schemas.microsoft.com/office/drawing/2014/main" id="{7D09D4DB-9660-D56B-418E-AFFC51579D5C}"/>
              </a:ext>
            </a:extLst>
          </p:cNvPr>
          <p:cNvSpPr txBox="1"/>
          <p:nvPr/>
        </p:nvSpPr>
        <p:spPr>
          <a:xfrm>
            <a:off x="5643716" y="2438400"/>
            <a:ext cx="452284" cy="369332"/>
          </a:xfrm>
          <a:prstGeom prst="rect">
            <a:avLst/>
          </a:prstGeom>
          <a:noFill/>
        </p:spPr>
        <p:txBody>
          <a:bodyPr wrap="square" rtlCol="0">
            <a:spAutoFit/>
          </a:bodyPr>
          <a:lstStyle/>
          <a:p>
            <a:r>
              <a:rPr lang="en-GB" dirty="0"/>
              <a:t>2.</a:t>
            </a:r>
          </a:p>
        </p:txBody>
      </p:sp>
    </p:spTree>
    <p:extLst>
      <p:ext uri="{BB962C8B-B14F-4D97-AF65-F5344CB8AC3E}">
        <p14:creationId xmlns:p14="http://schemas.microsoft.com/office/powerpoint/2010/main" val="43845832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8" name="Straight Connector 17">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4"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Isosceles Triangle 35">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0" name="Isosceles Triangle 39">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Isosceles Triangle 40">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Content Placeholder 4">
            <a:extLst>
              <a:ext uri="{FF2B5EF4-FFF2-40B4-BE49-F238E27FC236}">
                <a16:creationId xmlns:a16="http://schemas.microsoft.com/office/drawing/2014/main" id="{8914414F-AD49-B8F3-B31D-F10AC271D907}"/>
              </a:ext>
            </a:extLst>
          </p:cNvPr>
          <p:cNvSpPr>
            <a:spLocks noGrp="1"/>
          </p:cNvSpPr>
          <p:nvPr>
            <p:ph sz="half" idx="1"/>
          </p:nvPr>
        </p:nvSpPr>
        <p:spPr>
          <a:xfrm>
            <a:off x="638126" y="1492581"/>
            <a:ext cx="4321394" cy="4844517"/>
          </a:xfrm>
          <a:prstGeom prst="verticalScrol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indent="0" defTabSz="374904">
              <a:spcBef>
                <a:spcPts val="820"/>
              </a:spcBef>
              <a:buNone/>
            </a:pPr>
            <a:endParaRPr lang="en-GB" sz="1476" kern="1200" dirty="0">
              <a:solidFill>
                <a:srgbClr val="222222"/>
              </a:solidFill>
              <a:latin typeface="Arial" panose="020B0604020202020204" pitchFamily="34" charset="0"/>
              <a:ea typeface="+mn-ea"/>
              <a:cs typeface="+mn-cs"/>
            </a:endParaRPr>
          </a:p>
          <a:p>
            <a:pPr marL="0" indent="0">
              <a:buNone/>
            </a:pPr>
            <a:endParaRPr lang="en-GB" dirty="0"/>
          </a:p>
        </p:txBody>
      </p:sp>
      <p:sp>
        <p:nvSpPr>
          <p:cNvPr id="8" name="TextBox 7">
            <a:extLst>
              <a:ext uri="{FF2B5EF4-FFF2-40B4-BE49-F238E27FC236}">
                <a16:creationId xmlns:a16="http://schemas.microsoft.com/office/drawing/2014/main" id="{9154EA09-91FC-D726-F054-8719011A1C72}"/>
              </a:ext>
            </a:extLst>
          </p:cNvPr>
          <p:cNvSpPr txBox="1"/>
          <p:nvPr/>
        </p:nvSpPr>
        <p:spPr>
          <a:xfrm>
            <a:off x="1392461" y="1540880"/>
            <a:ext cx="2947007" cy="319446"/>
          </a:xfrm>
          <a:prstGeom prst="rect">
            <a:avLst/>
          </a:prstGeom>
          <a:noFill/>
        </p:spPr>
        <p:txBody>
          <a:bodyPr wrap="square" rtlCol="0">
            <a:spAutoFit/>
          </a:bodyPr>
          <a:lstStyle/>
          <a:p>
            <a:pPr algn="ctr" defTabSz="374904">
              <a:spcAft>
                <a:spcPts val="600"/>
              </a:spcAft>
            </a:pPr>
            <a:r>
              <a:rPr lang="en-GB" sz="1476" b="1" kern="1200">
                <a:solidFill>
                  <a:srgbClr val="222222"/>
                </a:solidFill>
                <a:highlight>
                  <a:srgbClr val="FFFF00"/>
                </a:highlight>
                <a:latin typeface="Arial" panose="020B0604020202020204" pitchFamily="34" charset="0"/>
                <a:ea typeface="+mn-ea"/>
                <a:cs typeface="+mn-cs"/>
              </a:rPr>
              <a:t>Vygotsky's theory</a:t>
            </a:r>
            <a:endParaRPr lang="en-GB" b="1">
              <a:highlight>
                <a:srgbClr val="FFFF00"/>
              </a:highlight>
            </a:endParaRPr>
          </a:p>
        </p:txBody>
      </p:sp>
      <p:pic>
        <p:nvPicPr>
          <p:cNvPr id="3" name="Content Placeholder 2" descr="A diagram of a diagram of technology and technology&#10;&#10;Description automatically generated">
            <a:extLst>
              <a:ext uri="{FF2B5EF4-FFF2-40B4-BE49-F238E27FC236}">
                <a16:creationId xmlns:a16="http://schemas.microsoft.com/office/drawing/2014/main" id="{6F466BF7-3D8A-4828-1806-72AB4D2E8A2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268038" y="1700603"/>
            <a:ext cx="4688942" cy="3593145"/>
          </a:xfrm>
        </p:spPr>
      </p:pic>
      <p:sp>
        <p:nvSpPr>
          <p:cNvPr id="12" name="TextBox 11">
            <a:extLst>
              <a:ext uri="{FF2B5EF4-FFF2-40B4-BE49-F238E27FC236}">
                <a16:creationId xmlns:a16="http://schemas.microsoft.com/office/drawing/2014/main" id="{6631EA3F-D60F-0C07-A8B8-4C2709DE0D2B}"/>
              </a:ext>
            </a:extLst>
          </p:cNvPr>
          <p:cNvSpPr txBox="1"/>
          <p:nvPr/>
        </p:nvSpPr>
        <p:spPr>
          <a:xfrm flipH="1">
            <a:off x="1340282" y="2149923"/>
            <a:ext cx="2577651" cy="2293961"/>
          </a:xfrm>
          <a:prstGeom prst="rect">
            <a:avLst/>
          </a:prstGeom>
          <a:noFill/>
        </p:spPr>
        <p:txBody>
          <a:bodyPr wrap="square" rtlCol="0">
            <a:spAutoFit/>
          </a:bodyPr>
          <a:lstStyle/>
          <a:p>
            <a:pPr defTabSz="374904">
              <a:spcAft>
                <a:spcPts val="600"/>
              </a:spcAft>
            </a:pPr>
            <a:r>
              <a:rPr lang="en-GB" sz="1476" kern="1200" dirty="0">
                <a:solidFill>
                  <a:srgbClr val="222222"/>
                </a:solidFill>
                <a:latin typeface="Arial" panose="020B0604020202020204" pitchFamily="34" charset="0"/>
                <a:ea typeface="+mn-ea"/>
                <a:cs typeface="+mn-cs"/>
              </a:rPr>
              <a:t>Vygotsky's sociocultural theory is described:</a:t>
            </a:r>
          </a:p>
          <a:p>
            <a:pPr defTabSz="374904">
              <a:spcAft>
                <a:spcPts val="600"/>
              </a:spcAft>
            </a:pPr>
            <a:endParaRPr lang="en-GB" sz="1476" kern="1200" dirty="0">
              <a:solidFill>
                <a:srgbClr val="222222"/>
              </a:solidFill>
              <a:latin typeface="Arial" panose="020B0604020202020204" pitchFamily="34" charset="0"/>
              <a:ea typeface="+mn-ea"/>
              <a:cs typeface="+mn-cs"/>
            </a:endParaRPr>
          </a:p>
          <a:p>
            <a:pPr defTabSz="374904">
              <a:spcAft>
                <a:spcPts val="600"/>
              </a:spcAft>
            </a:pPr>
            <a:r>
              <a:rPr lang="en-GB" sz="1476" kern="1200" dirty="0">
                <a:solidFill>
                  <a:srgbClr val="222222"/>
                </a:solidFill>
                <a:latin typeface="Arial" panose="020B0604020202020204" pitchFamily="34" charset="0"/>
                <a:ea typeface="+mn-ea"/>
                <a:cs typeface="+mn-cs"/>
              </a:rPr>
              <a:t>1. Zone of Proximal Development (ZPD):</a:t>
            </a:r>
          </a:p>
          <a:p>
            <a:pPr defTabSz="374904">
              <a:spcAft>
                <a:spcPts val="600"/>
              </a:spcAft>
            </a:pPr>
            <a:endParaRPr lang="en-GB" sz="1476" kern="1200" dirty="0">
              <a:solidFill>
                <a:srgbClr val="222222"/>
              </a:solidFill>
              <a:latin typeface="Arial" panose="020B0604020202020204" pitchFamily="34" charset="0"/>
              <a:ea typeface="+mn-ea"/>
              <a:cs typeface="+mn-cs"/>
            </a:endParaRPr>
          </a:p>
          <a:p>
            <a:pPr defTabSz="374904">
              <a:spcAft>
                <a:spcPts val="600"/>
              </a:spcAft>
            </a:pPr>
            <a:endParaRPr lang="en-GB" sz="1476" kern="1200" dirty="0">
              <a:solidFill>
                <a:srgbClr val="222222"/>
              </a:solidFill>
              <a:latin typeface="Arial" panose="020B0604020202020204" pitchFamily="34" charset="0"/>
              <a:ea typeface="+mn-ea"/>
              <a:cs typeface="+mn-cs"/>
            </a:endParaRPr>
          </a:p>
          <a:p>
            <a:pPr defTabSz="374904">
              <a:spcAft>
                <a:spcPts val="600"/>
              </a:spcAft>
            </a:pPr>
            <a:r>
              <a:rPr lang="en-GB" sz="1476" kern="1200" dirty="0">
                <a:solidFill>
                  <a:srgbClr val="222222"/>
                </a:solidFill>
                <a:latin typeface="Arial" panose="020B0604020202020204" pitchFamily="34" charset="0"/>
                <a:ea typeface="+mn-ea"/>
                <a:cs typeface="+mn-cs"/>
              </a:rPr>
              <a:t> </a:t>
            </a:r>
            <a:endParaRPr lang="en-GB" b="0" i="0" dirty="0">
              <a:solidFill>
                <a:srgbClr val="222222"/>
              </a:solidFill>
              <a:effectLst/>
              <a:latin typeface="Arial" panose="020B0604020202020204" pitchFamily="34" charset="0"/>
            </a:endParaRPr>
          </a:p>
        </p:txBody>
      </p:sp>
      <p:sp>
        <p:nvSpPr>
          <p:cNvPr id="4" name="Rectangle: Rounded Corners 3">
            <a:extLst>
              <a:ext uri="{FF2B5EF4-FFF2-40B4-BE49-F238E27FC236}">
                <a16:creationId xmlns:a16="http://schemas.microsoft.com/office/drawing/2014/main" id="{06A979B3-8481-E085-4352-8F11E910D042}"/>
              </a:ext>
            </a:extLst>
          </p:cNvPr>
          <p:cNvSpPr/>
          <p:nvPr/>
        </p:nvSpPr>
        <p:spPr>
          <a:xfrm>
            <a:off x="2998838" y="520901"/>
            <a:ext cx="4011562" cy="668594"/>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sz="2800" b="1">
                <a:ln w="9525">
                  <a:solidFill>
                    <a:schemeClr val="bg1"/>
                  </a:solidFill>
                  <a:prstDash val="solid"/>
                </a:ln>
                <a:solidFill>
                  <a:schemeClr val="tx1"/>
                </a:solidFill>
                <a:effectLst>
                  <a:outerShdw blurRad="12700" dist="38100" dir="2700000" algn="tl" rotWithShape="0">
                    <a:schemeClr val="bg1">
                      <a:lumMod val="50000"/>
                    </a:schemeClr>
                  </a:outerShdw>
                </a:effectLst>
              </a:rPr>
              <a:t>Secund Theory</a:t>
            </a:r>
          </a:p>
        </p:txBody>
      </p:sp>
    </p:spTree>
    <p:extLst>
      <p:ext uri="{BB962C8B-B14F-4D97-AF65-F5344CB8AC3E}">
        <p14:creationId xmlns:p14="http://schemas.microsoft.com/office/powerpoint/2010/main" val="1234599061"/>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9B424-8D27-894C-8011-96F3047B2844}"/>
              </a:ext>
            </a:extLst>
          </p:cNvPr>
          <p:cNvSpPr>
            <a:spLocks noGrp="1"/>
          </p:cNvSpPr>
          <p:nvPr>
            <p:ph type="title"/>
          </p:nvPr>
        </p:nvSpPr>
        <p:spPr>
          <a:xfrm>
            <a:off x="614515" y="403123"/>
            <a:ext cx="8596668" cy="622710"/>
          </a:xfrm>
        </p:spPr>
        <p:txBody>
          <a:bodyPr>
            <a:normAutofit fontScale="90000"/>
          </a:bodyPr>
          <a:lstStyle/>
          <a:p>
            <a:pPr algn="ctr"/>
            <a:r>
              <a:rPr lang="en-GB" dirty="0">
                <a:solidFill>
                  <a:schemeClr val="tx1"/>
                </a:solidFill>
              </a:rPr>
              <a:t>Vygotsky’s Theory</a:t>
            </a:r>
          </a:p>
        </p:txBody>
      </p:sp>
      <p:sp>
        <p:nvSpPr>
          <p:cNvPr id="3" name="Content Placeholder 2">
            <a:extLst>
              <a:ext uri="{FF2B5EF4-FFF2-40B4-BE49-F238E27FC236}">
                <a16:creationId xmlns:a16="http://schemas.microsoft.com/office/drawing/2014/main" id="{D73FCA74-A034-787B-29E6-4AB9A7CB0C3B}"/>
              </a:ext>
            </a:extLst>
          </p:cNvPr>
          <p:cNvSpPr>
            <a:spLocks noGrp="1"/>
          </p:cNvSpPr>
          <p:nvPr>
            <p:ph sz="half" idx="1"/>
          </p:nvPr>
        </p:nvSpPr>
        <p:spPr>
          <a:xfrm>
            <a:off x="176982" y="1337187"/>
            <a:ext cx="9277826" cy="4985929"/>
          </a:xfrm>
        </p:spPr>
        <p:txBody>
          <a:bodyPr/>
          <a:lstStyle/>
          <a:p>
            <a:r>
              <a:rPr lang="en-GB" b="0" i="0" dirty="0">
                <a:solidFill>
                  <a:schemeClr val="tx1"/>
                </a:solidFill>
                <a:effectLst/>
                <a:latin typeface="Arial Nova" panose="020B0504020202020204" pitchFamily="34" charset="0"/>
              </a:rPr>
              <a:t>Lev Vygotsky created the sociocultural theory, sometimes known as Vygotsky's theory, in the early 20th century. </a:t>
            </a:r>
          </a:p>
          <a:p>
            <a:r>
              <a:rPr lang="en-GB" b="0" i="0" dirty="0">
                <a:solidFill>
                  <a:schemeClr val="tx1"/>
                </a:solidFill>
                <a:effectLst/>
                <a:latin typeface="Arial Nova" panose="020B0504020202020204" pitchFamily="34" charset="0"/>
              </a:rPr>
              <a:t>The importance of social interactions and cultural setting in cognitive development is emphasised by this approach. </a:t>
            </a:r>
          </a:p>
          <a:p>
            <a:r>
              <a:rPr lang="en-GB" b="0" i="0" dirty="0">
                <a:solidFill>
                  <a:schemeClr val="tx1"/>
                </a:solidFill>
                <a:effectLst/>
                <a:latin typeface="Arial Nova" panose="020B0504020202020204" pitchFamily="34" charset="0"/>
              </a:rPr>
              <a:t>Vygotsky claimed that education is a cooperative process that involves social interactions with others who have more experience, such as parents, instructors, or classmates. </a:t>
            </a:r>
          </a:p>
          <a:p>
            <a:r>
              <a:rPr lang="en-GB" b="0" i="0" dirty="0">
                <a:solidFill>
                  <a:schemeClr val="tx1"/>
                </a:solidFill>
                <a:effectLst/>
                <a:latin typeface="Arial Nova" panose="020B0504020202020204" pitchFamily="34" charset="0"/>
              </a:rPr>
              <a:t>The Zone of Proximal Development (ZPD), which refers to the distance between a learner's present level of competence and their prospective level of development under the guidance of others, is a key idea in Vygotsky's theory. </a:t>
            </a:r>
          </a:p>
          <a:p>
            <a:r>
              <a:rPr lang="en-GB" b="0" i="0" dirty="0">
                <a:solidFill>
                  <a:schemeClr val="tx1"/>
                </a:solidFill>
                <a:effectLst/>
                <a:latin typeface="Arial Nova" panose="020B0504020202020204" pitchFamily="34" charset="0"/>
              </a:rPr>
              <a:t>According to Vygotsky, learning in the ZPD is most effective because it encourages scaffolding, in which a more experienced individual offers support and aid to the learner. It highlights how crucial social and cultural influences are for influencing cognitive development.</a:t>
            </a:r>
            <a:endParaRPr lang="en-GB" dirty="0">
              <a:solidFill>
                <a:schemeClr val="tx1"/>
              </a:solidFill>
              <a:latin typeface="Arial Nova" panose="020B0504020202020204" pitchFamily="34" charset="0"/>
            </a:endParaRPr>
          </a:p>
        </p:txBody>
      </p:sp>
    </p:spTree>
    <p:extLst>
      <p:ext uri="{BB962C8B-B14F-4D97-AF65-F5344CB8AC3E}">
        <p14:creationId xmlns:p14="http://schemas.microsoft.com/office/powerpoint/2010/main" val="4265802790"/>
      </p:ext>
    </p:extLst>
  </p:cSld>
  <p:clrMapOvr>
    <a:masterClrMapping/>
  </p:clrMapOvr>
  <mc:AlternateContent xmlns:mc="http://schemas.openxmlformats.org/markup-compatibility/2006">
    <mc:Choice xmlns:p14="http://schemas.microsoft.com/office/powerpoint/2010/main" Requires="p14">
      <p:transition p14:dur="100">
        <p:cut/>
      </p:transition>
    </mc:Choice>
    <mc:Fallback>
      <p:transition>
        <p:cu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AB9EE-AA32-1D62-9E65-A04075550D57}"/>
              </a:ext>
            </a:extLst>
          </p:cNvPr>
          <p:cNvSpPr>
            <a:spLocks noGrp="1"/>
          </p:cNvSpPr>
          <p:nvPr>
            <p:ph type="title"/>
          </p:nvPr>
        </p:nvSpPr>
        <p:spPr>
          <a:xfrm>
            <a:off x="677334" y="609600"/>
            <a:ext cx="8596668" cy="799322"/>
          </a:xfrm>
        </p:spPr>
        <p:txBody>
          <a:bodyPr>
            <a:normAutofit/>
          </a:bodyPr>
          <a:lstStyle/>
          <a:p>
            <a:pPr algn="ctr"/>
            <a:r>
              <a:rPr lang="en-GB" sz="2400" b="1" i="0" dirty="0">
                <a:solidFill>
                  <a:srgbClr val="222222"/>
                </a:solidFill>
                <a:effectLst/>
                <a:latin typeface="Arial" panose="020B0604020202020204" pitchFamily="34" charset="0"/>
              </a:rPr>
              <a:t>Lev Vygotsky theory:</a:t>
            </a:r>
            <a:endParaRPr lang="en-GB" sz="2400" b="1" dirty="0"/>
          </a:p>
        </p:txBody>
      </p:sp>
      <p:sp>
        <p:nvSpPr>
          <p:cNvPr id="3" name="Content Placeholder 2">
            <a:extLst>
              <a:ext uri="{FF2B5EF4-FFF2-40B4-BE49-F238E27FC236}">
                <a16:creationId xmlns:a16="http://schemas.microsoft.com/office/drawing/2014/main" id="{ACA50EE5-E8F7-DEA6-E178-CC45FD9809AE}"/>
              </a:ext>
            </a:extLst>
          </p:cNvPr>
          <p:cNvSpPr>
            <a:spLocks noGrp="1"/>
          </p:cNvSpPr>
          <p:nvPr>
            <p:ph sz="half" idx="1"/>
          </p:nvPr>
        </p:nvSpPr>
        <p:spPr>
          <a:xfrm>
            <a:off x="344130" y="1604865"/>
            <a:ext cx="7954296" cy="4815600"/>
          </a:xfrm>
        </p:spPr>
        <p:txBody>
          <a:bodyPr>
            <a:normAutofit/>
          </a:bodyPr>
          <a:lstStyle/>
          <a:p>
            <a:pPr marL="0" indent="0">
              <a:buNone/>
            </a:pPr>
            <a:r>
              <a:rPr lang="en-GB" b="0" i="0" dirty="0">
                <a:solidFill>
                  <a:srgbClr val="222222"/>
                </a:solidFill>
                <a:effectLst/>
                <a:latin typeface="Arial" panose="020B0604020202020204" pitchFamily="34" charset="0"/>
              </a:rPr>
              <a:t>Lev Vygotsky was a Russian psychologist known for his sociocultural theory of cognitive development</a:t>
            </a:r>
            <a:r>
              <a:rPr lang="en-GB" b="1" i="0" dirty="0">
                <a:solidFill>
                  <a:srgbClr val="222222"/>
                </a:solidFill>
                <a:effectLst/>
                <a:latin typeface="Arial" panose="020B0604020202020204" pitchFamily="34" charset="0"/>
              </a:rPr>
              <a:t>.</a:t>
            </a:r>
          </a:p>
          <a:p>
            <a:pPr marL="0" indent="0">
              <a:buNone/>
            </a:pPr>
            <a:r>
              <a:rPr lang="en-GB" b="1" i="0" dirty="0">
                <a:solidFill>
                  <a:srgbClr val="222222"/>
                </a:solidFill>
                <a:effectLst/>
                <a:latin typeface="Arial" panose="020B0604020202020204" pitchFamily="34" charset="0"/>
              </a:rPr>
              <a:t> Here is a brief overview of Vygotsky's theory: </a:t>
            </a:r>
          </a:p>
          <a:p>
            <a:r>
              <a:rPr lang="en-GB" b="0" i="0" dirty="0">
                <a:solidFill>
                  <a:srgbClr val="222222"/>
                </a:solidFill>
                <a:effectLst/>
                <a:latin typeface="Arial" panose="020B0604020202020204" pitchFamily="34" charset="0"/>
              </a:rPr>
              <a:t>1. Zone of Proximal Development (ZPD): Vygotsky emphasized the importance of a child's ZPD, which refers to the gap between what a child can accomplish on their own and what they can achieve with guidance from a more competent individual. According to Vygotsky, learning takes place in this zone with the help of a more knowledgeable other (MKO). </a:t>
            </a:r>
          </a:p>
          <a:p>
            <a:r>
              <a:rPr lang="en-GB" b="0" i="0" dirty="0">
                <a:solidFill>
                  <a:srgbClr val="222222"/>
                </a:solidFill>
                <a:effectLst/>
                <a:latin typeface="Arial" panose="020B0604020202020204" pitchFamily="34" charset="0"/>
              </a:rPr>
              <a:t>2. More Knowledgeable Other (MKO): The MKO can be a teacher, parent, or even a peer who has a better understanding or higher skill level than the learner. The MKO provides guidance, support, and instruction to help the learner bridge the gap in their ZPD.</a:t>
            </a:r>
          </a:p>
          <a:p>
            <a:r>
              <a:rPr lang="en-GB" b="0" i="0" dirty="0">
                <a:solidFill>
                  <a:srgbClr val="222222"/>
                </a:solidFill>
                <a:effectLst/>
                <a:latin typeface="Arial" panose="020B0604020202020204" pitchFamily="34" charset="0"/>
              </a:rPr>
              <a:t> 3. Scaffolding: Vygotsky introduced the concept of scaffolding, where the MKO provides temporary support and adjusts their assistance according</a:t>
            </a:r>
            <a:endParaRPr lang="en-GB" dirty="0"/>
          </a:p>
        </p:txBody>
      </p:sp>
    </p:spTree>
    <p:extLst>
      <p:ext uri="{BB962C8B-B14F-4D97-AF65-F5344CB8AC3E}">
        <p14:creationId xmlns:p14="http://schemas.microsoft.com/office/powerpoint/2010/main" val="1059238920"/>
      </p:ext>
    </p:extLst>
  </p:cSld>
  <p:clrMapOvr>
    <a:masterClrMapping/>
  </p:clrMapOvr>
  <p:transition spd="med">
    <p:pull/>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A diagram of a scaffolding&#10;&#10;Description automatically generated">
            <a:extLst>
              <a:ext uri="{FF2B5EF4-FFF2-40B4-BE49-F238E27FC236}">
                <a16:creationId xmlns:a16="http://schemas.microsoft.com/office/drawing/2014/main" id="{11E2D3EE-8389-8932-3910-5C62E7884F8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386690" y="1066377"/>
            <a:ext cx="3346212" cy="2060183"/>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
        <p:nvSpPr>
          <p:cNvPr id="19" name="TextBox 18">
            <a:extLst>
              <a:ext uri="{FF2B5EF4-FFF2-40B4-BE49-F238E27FC236}">
                <a16:creationId xmlns:a16="http://schemas.microsoft.com/office/drawing/2014/main" id="{A5E2021B-FE91-7F30-E5EC-AE6915E90FA4}"/>
              </a:ext>
            </a:extLst>
          </p:cNvPr>
          <p:cNvSpPr txBox="1"/>
          <p:nvPr/>
        </p:nvSpPr>
        <p:spPr>
          <a:xfrm>
            <a:off x="3590870" y="3754128"/>
            <a:ext cx="582999" cy="322268"/>
          </a:xfrm>
          <a:prstGeom prst="rect">
            <a:avLst/>
          </a:prstGeom>
          <a:noFill/>
        </p:spPr>
        <p:txBody>
          <a:bodyPr wrap="square" rtlCol="0">
            <a:spAutoFit/>
          </a:bodyPr>
          <a:lstStyle/>
          <a:p>
            <a:pPr defTabSz="379476">
              <a:spcAft>
                <a:spcPts val="600"/>
              </a:spcAft>
            </a:pPr>
            <a:r>
              <a:rPr lang="en-GB" sz="1494" kern="1200">
                <a:solidFill>
                  <a:schemeClr val="tx1"/>
                </a:solidFill>
                <a:latin typeface="+mn-lt"/>
                <a:ea typeface="+mn-ea"/>
                <a:cs typeface="+mn-cs"/>
              </a:rPr>
              <a:t>2.</a:t>
            </a:r>
            <a:endParaRPr lang="en-GB"/>
          </a:p>
        </p:txBody>
      </p:sp>
      <p:sp>
        <p:nvSpPr>
          <p:cNvPr id="21" name="TextBox 20">
            <a:extLst>
              <a:ext uri="{FF2B5EF4-FFF2-40B4-BE49-F238E27FC236}">
                <a16:creationId xmlns:a16="http://schemas.microsoft.com/office/drawing/2014/main" id="{472E024F-2134-BAAE-E32D-2974C4650B20}"/>
              </a:ext>
            </a:extLst>
          </p:cNvPr>
          <p:cNvSpPr txBox="1"/>
          <p:nvPr/>
        </p:nvSpPr>
        <p:spPr>
          <a:xfrm>
            <a:off x="5860052" y="3234739"/>
            <a:ext cx="722591" cy="322268"/>
          </a:xfrm>
          <a:prstGeom prst="rect">
            <a:avLst/>
          </a:prstGeom>
          <a:noFill/>
        </p:spPr>
        <p:txBody>
          <a:bodyPr wrap="square" rtlCol="0">
            <a:spAutoFit/>
          </a:bodyPr>
          <a:lstStyle/>
          <a:p>
            <a:pPr defTabSz="379476">
              <a:spcAft>
                <a:spcPts val="600"/>
              </a:spcAft>
            </a:pPr>
            <a:r>
              <a:rPr lang="en-GB" sz="1494" kern="1200">
                <a:solidFill>
                  <a:schemeClr val="tx1"/>
                </a:solidFill>
                <a:latin typeface="+mn-lt"/>
                <a:ea typeface="+mn-ea"/>
                <a:cs typeface="+mn-cs"/>
              </a:rPr>
              <a:t>.</a:t>
            </a:r>
            <a:endParaRPr lang="en-GB"/>
          </a:p>
        </p:txBody>
      </p:sp>
      <p:pic>
        <p:nvPicPr>
          <p:cNvPr id="23" name="Picture 22" descr="A person writing on a paper&#10;&#10;Description automatically generated">
            <a:extLst>
              <a:ext uri="{FF2B5EF4-FFF2-40B4-BE49-F238E27FC236}">
                <a16:creationId xmlns:a16="http://schemas.microsoft.com/office/drawing/2014/main" id="{4E7D9144-564E-2806-49A0-6DB83A9A2B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9796" y="3388960"/>
            <a:ext cx="4057275" cy="2282217"/>
          </a:xfrm>
          <a:prstGeom prst="rect">
            <a:avLst/>
          </a:prstGeom>
        </p:spPr>
      </p:pic>
      <p:sp>
        <p:nvSpPr>
          <p:cNvPr id="24" name="TextBox 23">
            <a:extLst>
              <a:ext uri="{FF2B5EF4-FFF2-40B4-BE49-F238E27FC236}">
                <a16:creationId xmlns:a16="http://schemas.microsoft.com/office/drawing/2014/main" id="{AE4621F6-7F10-49A0-251F-27964079E94C}"/>
              </a:ext>
            </a:extLst>
          </p:cNvPr>
          <p:cNvSpPr txBox="1"/>
          <p:nvPr/>
        </p:nvSpPr>
        <p:spPr>
          <a:xfrm flipH="1">
            <a:off x="1869380" y="1066377"/>
            <a:ext cx="351093" cy="552202"/>
          </a:xfrm>
          <a:prstGeom prst="rect">
            <a:avLst/>
          </a:prstGeom>
          <a:noFill/>
        </p:spPr>
        <p:txBody>
          <a:bodyPr wrap="square" rtlCol="0">
            <a:spAutoFit/>
          </a:bodyPr>
          <a:lstStyle/>
          <a:p>
            <a:pPr defTabSz="379476">
              <a:spcAft>
                <a:spcPts val="600"/>
              </a:spcAft>
            </a:pPr>
            <a:r>
              <a:rPr lang="en-GB" sz="1494" kern="1200">
                <a:solidFill>
                  <a:schemeClr val="tx1"/>
                </a:solidFill>
                <a:latin typeface="+mn-lt"/>
                <a:ea typeface="+mn-ea"/>
                <a:cs typeface="+mn-cs"/>
              </a:rPr>
              <a:t>1.</a:t>
            </a:r>
            <a:endParaRPr lang="en-GB"/>
          </a:p>
        </p:txBody>
      </p:sp>
    </p:spTree>
    <p:extLst>
      <p:ext uri="{BB962C8B-B14F-4D97-AF65-F5344CB8AC3E}">
        <p14:creationId xmlns:p14="http://schemas.microsoft.com/office/powerpoint/2010/main" val="239131449"/>
      </p:ext>
    </p:extLst>
  </p:cSld>
  <p:clrMapOvr>
    <a:masterClrMapping/>
  </p:clrMapOvr>
  <p:transition spd="slow">
    <p:cove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505EA3C-F6FE-4717-9D16-1FC1BFCEAC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872A32-4C50-4CBB-8F41-10A7E35AB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5458121" cy="5897880"/>
          </a:xfrm>
          <a:prstGeom prst="rect">
            <a:avLst/>
          </a:prstGeom>
          <a:solidFill>
            <a:srgbClr val="FFFFFF"/>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erson and a child brushing their teeth&#10;&#10;Description automatically generated">
            <a:extLst>
              <a:ext uri="{FF2B5EF4-FFF2-40B4-BE49-F238E27FC236}">
                <a16:creationId xmlns:a16="http://schemas.microsoft.com/office/drawing/2014/main" id="{D4EF3407-AD0B-A99D-91D8-B34FF5504708}"/>
              </a:ext>
            </a:extLst>
          </p:cNvPr>
          <p:cNvPicPr>
            <a:picLocks noChangeAspect="1"/>
          </p:cNvPicPr>
          <p:nvPr/>
        </p:nvPicPr>
        <p:blipFill rotWithShape="1">
          <a:blip r:embed="rId2">
            <a:extLst>
              <a:ext uri="{28A0092B-C50C-407E-A947-70E740481C1C}">
                <a14:useLocalDpi xmlns:a14="http://schemas.microsoft.com/office/drawing/2010/main" val="0"/>
              </a:ext>
            </a:extLst>
          </a:blip>
          <a:srcRect l="16020" r="22504" b="-2"/>
          <a:stretch/>
        </p:blipFill>
        <p:spPr>
          <a:xfrm>
            <a:off x="643467" y="643467"/>
            <a:ext cx="5130799" cy="5571066"/>
          </a:xfrm>
          <a:prstGeom prst="rect">
            <a:avLst/>
          </a:prstGeom>
        </p:spPr>
      </p:pic>
      <p:sp>
        <p:nvSpPr>
          <p:cNvPr id="14" name="Rectangle 13">
            <a:extLst>
              <a:ext uri="{FF2B5EF4-FFF2-40B4-BE49-F238E27FC236}">
                <a16:creationId xmlns:a16="http://schemas.microsoft.com/office/drawing/2014/main" id="{53F12DB6-A8DD-4C76-A2CD-C90EB6BBB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56866" y="480060"/>
            <a:ext cx="5458121" cy="5897880"/>
          </a:xfrm>
          <a:prstGeom prst="rect">
            <a:avLst/>
          </a:prstGeom>
          <a:solidFill>
            <a:srgbClr val="FFFFFF"/>
          </a:solidFill>
          <a:ln w="222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children in a classroom&#10;&#10;Description automatically generated">
            <a:extLst>
              <a:ext uri="{FF2B5EF4-FFF2-40B4-BE49-F238E27FC236}">
                <a16:creationId xmlns:a16="http://schemas.microsoft.com/office/drawing/2014/main" id="{F8297F69-A436-98A5-8630-DE16F29C5469}"/>
              </a:ext>
            </a:extLst>
          </p:cNvPr>
          <p:cNvPicPr>
            <a:picLocks noChangeAspect="1"/>
          </p:cNvPicPr>
          <p:nvPr/>
        </p:nvPicPr>
        <p:blipFill rotWithShape="1">
          <a:blip r:embed="rId3">
            <a:extLst>
              <a:ext uri="{28A0092B-C50C-407E-A947-70E740481C1C}">
                <a14:useLocalDpi xmlns:a14="http://schemas.microsoft.com/office/drawing/2010/main" val="0"/>
              </a:ext>
            </a:extLst>
          </a:blip>
          <a:srcRect l="13638" r="24886" b="-2"/>
          <a:stretch/>
        </p:blipFill>
        <p:spPr>
          <a:xfrm>
            <a:off x="6423321" y="643467"/>
            <a:ext cx="5130799" cy="5571066"/>
          </a:xfrm>
          <a:prstGeom prst="rect">
            <a:avLst/>
          </a:prstGeom>
        </p:spPr>
      </p:pic>
    </p:spTree>
    <p:extLst>
      <p:ext uri="{BB962C8B-B14F-4D97-AF65-F5344CB8AC3E}">
        <p14:creationId xmlns:p14="http://schemas.microsoft.com/office/powerpoint/2010/main" val="226382291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D51B68AB-85F1-273F-34E8-F74D96183B27}"/>
              </a:ext>
            </a:extLst>
          </p:cNvPr>
          <p:cNvSpPr/>
          <p:nvPr/>
        </p:nvSpPr>
        <p:spPr>
          <a:xfrm>
            <a:off x="2202426" y="186812"/>
            <a:ext cx="5083277" cy="521110"/>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ln w="9525">
                  <a:solidFill>
                    <a:schemeClr val="bg1"/>
                  </a:solidFill>
                  <a:prstDash val="solid"/>
                </a:ln>
                <a:solidFill>
                  <a:schemeClr val="tx1"/>
                </a:solidFill>
                <a:effectLst>
                  <a:outerShdw blurRad="12700" dist="38100" dir="2700000" algn="tl" rotWithShape="0">
                    <a:schemeClr val="bg1">
                      <a:lumMod val="50000"/>
                    </a:schemeClr>
                  </a:outerShdw>
                </a:effectLst>
              </a:rPr>
              <a:t>conclusion</a:t>
            </a:r>
          </a:p>
        </p:txBody>
      </p:sp>
      <p:sp>
        <p:nvSpPr>
          <p:cNvPr id="3" name="TextBox 2">
            <a:extLst>
              <a:ext uri="{FF2B5EF4-FFF2-40B4-BE49-F238E27FC236}">
                <a16:creationId xmlns:a16="http://schemas.microsoft.com/office/drawing/2014/main" id="{CDA08A4D-82ED-580E-A83A-73E3A8066FB9}"/>
              </a:ext>
            </a:extLst>
          </p:cNvPr>
          <p:cNvSpPr txBox="1"/>
          <p:nvPr/>
        </p:nvSpPr>
        <p:spPr>
          <a:xfrm>
            <a:off x="403123" y="1120877"/>
            <a:ext cx="8937522" cy="452431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conclusion of Vygotsky's theory and classical conditioning is that they both offer insightful perspectives into various facets of human learning and development.</a:t>
            </a:r>
          </a:p>
          <a:p>
            <a:r>
              <a:rPr lang="en-GB" sz="1600" dirty="0">
                <a:latin typeface="Arial" panose="020B0604020202020204" pitchFamily="34" charset="0"/>
                <a:cs typeface="Arial" panose="020B0604020202020204" pitchFamily="34" charset="0"/>
              </a:rPr>
              <a:t> Ivan Pavlov invented classical conditioning, which emphasises the connection between inputs and behaviours. It explains how people can develop the ability to link a meaningless signal with a conditioned reaction. comprehension how specific behaviours are taught through repeated pairings of stimuli and responses requires a comprehension of this process.</a:t>
            </a:r>
          </a:p>
          <a:p>
            <a:r>
              <a:rPr lang="en-GB" sz="1600" dirty="0">
                <a:latin typeface="Arial" panose="020B0604020202020204" pitchFamily="34" charset="0"/>
                <a:cs typeface="Arial" panose="020B0604020202020204" pitchFamily="34" charset="0"/>
              </a:rPr>
              <a:t> The sociocultural hypothesis of Vygotsky, on the other hand, places an emphasis on how social interactions and cultural influences affect cognitive development. The conclusion of Vygotsky's theory and classical conditioning is that they both offer insightful perspectives into various facets of human learning and development. Ivan Pavlov invented classical conditioning, which emphasises the connection between inputs and behaviours. It explains how people can develop the ability to link a meaningless signal with a conditioned reaction. comprehension how specific behaviours are taught through repeated pairings of stimuli and responses requires a comprehension of this process. The sociocultural hypothesis of Vygotsky, on the other hand, places an emphasis on how social interactions and cultural influences affect cognitive development. According to Vygotsky, learning occurs in a social and cultural environment, and people gain new knowledge and abilities through encounters with people who are more knowledgeable than they are. Vygotsky additionally emphasised the</a:t>
            </a:r>
          </a:p>
        </p:txBody>
      </p:sp>
    </p:spTree>
    <p:extLst>
      <p:ext uri="{BB962C8B-B14F-4D97-AF65-F5344CB8AC3E}">
        <p14:creationId xmlns:p14="http://schemas.microsoft.com/office/powerpoint/2010/main" val="156254661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F31AB-960E-98FD-FEA6-DFF7265ADBCF}"/>
              </a:ext>
            </a:extLst>
          </p:cNvPr>
          <p:cNvSpPr>
            <a:spLocks noGrp="1"/>
          </p:cNvSpPr>
          <p:nvPr>
            <p:ph type="title"/>
          </p:nvPr>
        </p:nvSpPr>
        <p:spPr>
          <a:xfrm>
            <a:off x="726495" y="98323"/>
            <a:ext cx="8596668" cy="501445"/>
          </a:xfrm>
        </p:spPr>
        <p:txBody>
          <a:bodyPr>
            <a:normAutofit fontScale="90000"/>
          </a:bodyPr>
          <a:lstStyle/>
          <a:p>
            <a:pPr algn="ctr"/>
            <a:r>
              <a:rPr lang="en-GB" dirty="0">
                <a:solidFill>
                  <a:schemeClr val="tx1"/>
                </a:solidFill>
              </a:rPr>
              <a:t>References</a:t>
            </a:r>
          </a:p>
        </p:txBody>
      </p:sp>
      <p:sp>
        <p:nvSpPr>
          <p:cNvPr id="3" name="Content Placeholder 2">
            <a:extLst>
              <a:ext uri="{FF2B5EF4-FFF2-40B4-BE49-F238E27FC236}">
                <a16:creationId xmlns:a16="http://schemas.microsoft.com/office/drawing/2014/main" id="{6A2AEC8F-E8C2-5BD9-8DEC-FD69594C092C}"/>
              </a:ext>
            </a:extLst>
          </p:cNvPr>
          <p:cNvSpPr>
            <a:spLocks noGrp="1"/>
          </p:cNvSpPr>
          <p:nvPr>
            <p:ph idx="1"/>
          </p:nvPr>
        </p:nvSpPr>
        <p:spPr>
          <a:xfrm>
            <a:off x="186813" y="349044"/>
            <a:ext cx="10187310" cy="6508955"/>
          </a:xfrm>
        </p:spPr>
        <p:txBody>
          <a:bodyPr>
            <a:normAutofit/>
          </a:bodyPr>
          <a:lstStyle/>
          <a:p>
            <a:endParaRPr lang="en-GB" dirty="0"/>
          </a:p>
          <a:p>
            <a:pPr>
              <a:buFont typeface="+mj-lt"/>
              <a:buAutoNum type="arabicPeriod"/>
            </a:pPr>
            <a:r>
              <a:rPr lang="en-GB" sz="1700" b="0" i="0" dirty="0">
                <a:solidFill>
                  <a:srgbClr val="222222"/>
                </a:solidFill>
                <a:effectLst/>
                <a:latin typeface="Arial" panose="020B0604020202020204" pitchFamily="34" charset="0"/>
                <a:cs typeface="Arial" panose="020B0604020202020204" pitchFamily="34" charset="0"/>
              </a:rPr>
              <a:t>  1. Pavlov, I. P. (1927). Conditioned Reflexes: An Investigation of the Physiological Activity of the Cerebral Cortex. Oxford University Press. - This book, written by Ivan Pavlov himself, lays out the foundation of his research on conditioned reflexes.</a:t>
            </a:r>
          </a:p>
          <a:p>
            <a:pPr>
              <a:buFont typeface="+mj-lt"/>
              <a:buAutoNum type="arabicPeriod"/>
            </a:pPr>
            <a:r>
              <a:rPr lang="en-GB" sz="1700" b="0" i="0" dirty="0">
                <a:solidFill>
                  <a:srgbClr val="222222"/>
                </a:solidFill>
                <a:effectLst/>
                <a:latin typeface="Arial" panose="020B0604020202020204" pitchFamily="34" charset="0"/>
                <a:cs typeface="Arial" panose="020B0604020202020204" pitchFamily="34" charset="0"/>
              </a:rPr>
              <a:t> 2. </a:t>
            </a:r>
            <a:r>
              <a:rPr lang="en-GB" sz="1700" b="0" i="0" dirty="0" err="1">
                <a:solidFill>
                  <a:srgbClr val="222222"/>
                </a:solidFill>
                <a:effectLst/>
                <a:latin typeface="Arial" panose="020B0604020202020204" pitchFamily="34" charset="0"/>
                <a:cs typeface="Arial" panose="020B0604020202020204" pitchFamily="34" charset="0"/>
              </a:rPr>
              <a:t>Domjan</a:t>
            </a:r>
            <a:r>
              <a:rPr lang="en-GB" sz="1700" b="0" i="0" dirty="0">
                <a:solidFill>
                  <a:srgbClr val="222222"/>
                </a:solidFill>
                <a:effectLst/>
                <a:latin typeface="Arial" panose="020B0604020202020204" pitchFamily="34" charset="0"/>
                <a:cs typeface="Arial" panose="020B0604020202020204" pitchFamily="34" charset="0"/>
              </a:rPr>
              <a:t>, M. (2018). The Principles of Learning and </a:t>
            </a:r>
            <a:r>
              <a:rPr lang="en-GB" sz="1700" b="0" i="0" dirty="0" err="1">
                <a:solidFill>
                  <a:srgbClr val="222222"/>
                </a:solidFill>
                <a:effectLst/>
                <a:latin typeface="Arial" panose="020B0604020202020204" pitchFamily="34" charset="0"/>
                <a:cs typeface="Arial" panose="020B0604020202020204" pitchFamily="34" charset="0"/>
              </a:rPr>
              <a:t>Behavior</a:t>
            </a:r>
            <a:r>
              <a:rPr lang="en-GB" sz="1700" b="0" i="0" dirty="0">
                <a:solidFill>
                  <a:srgbClr val="222222"/>
                </a:solidFill>
                <a:effectLst/>
                <a:latin typeface="Arial" panose="020B0604020202020204" pitchFamily="34" charset="0"/>
                <a:cs typeface="Arial" panose="020B0604020202020204" pitchFamily="34" charset="0"/>
              </a:rPr>
              <a:t>. Cengage Learning. - This textbook provides a comprehensive overview of learning principles, including classical conditioning, with examples and applications.</a:t>
            </a:r>
          </a:p>
          <a:p>
            <a:pPr>
              <a:buFont typeface="+mj-lt"/>
              <a:buAutoNum type="arabicPeriod"/>
            </a:pPr>
            <a:r>
              <a:rPr lang="en-GB" sz="1700" b="0" i="0" dirty="0">
                <a:solidFill>
                  <a:srgbClr val="222222"/>
                </a:solidFill>
                <a:effectLst/>
                <a:latin typeface="Arial" panose="020B0604020202020204" pitchFamily="34" charset="0"/>
                <a:cs typeface="Arial" panose="020B0604020202020204" pitchFamily="34" charset="0"/>
              </a:rPr>
              <a:t> 3. Rescorla, R. A., &amp; Wagner, A. R. (1972). A theory of Pavlovian conditioning: Variations in the effectiveness of reinforcement and nonreinforcement. In Classical Conditioning II (pp. 64-99). Appleton-Century-Crofts. - This seminal paper by Rescorla and Wagner presents a theoretical framework for understanding the conditions under which classical conditioning occurs. These resources should provide you with a solid foundation for exploring Classical Conditioning Theory in greater detail.</a:t>
            </a:r>
          </a:p>
          <a:p>
            <a:pPr>
              <a:buFont typeface="+mj-lt"/>
              <a:buAutoNum type="arabicPeriod"/>
            </a:pPr>
            <a:r>
              <a:rPr lang="en-GB" sz="1700" b="0" i="0" dirty="0">
                <a:solidFill>
                  <a:srgbClr val="222222"/>
                </a:solidFill>
                <a:effectLst/>
                <a:latin typeface="Arial" panose="020B0604020202020204" pitchFamily="34" charset="0"/>
                <a:cs typeface="Arial" panose="020B0604020202020204" pitchFamily="34" charset="0"/>
              </a:rPr>
              <a:t>References: 1. Vygotsky, L. S. (1978). Mind in Society: The Development of Higher Psychological Processes. Harvard University Press. 2. </a:t>
            </a:r>
            <a:r>
              <a:rPr lang="en-GB" sz="1700" b="0" i="0" dirty="0" err="1">
                <a:solidFill>
                  <a:srgbClr val="222222"/>
                </a:solidFill>
                <a:effectLst/>
                <a:latin typeface="Arial" panose="020B0604020202020204" pitchFamily="34" charset="0"/>
                <a:cs typeface="Arial" panose="020B0604020202020204" pitchFamily="34" charset="0"/>
              </a:rPr>
              <a:t>Wertsch</a:t>
            </a:r>
            <a:r>
              <a:rPr lang="en-GB" sz="1700" b="0" i="0" dirty="0">
                <a:solidFill>
                  <a:srgbClr val="222222"/>
                </a:solidFill>
                <a:effectLst/>
                <a:latin typeface="Arial" panose="020B0604020202020204" pitchFamily="34" charset="0"/>
                <a:cs typeface="Arial" panose="020B0604020202020204" pitchFamily="34" charset="0"/>
              </a:rPr>
              <a:t>, J. V. (1985). Vygotsky and the Social Formation of Mind. Harvard University </a:t>
            </a:r>
            <a:r>
              <a:rPr lang="en-GB" sz="1700" b="0" i="0" dirty="0">
                <a:solidFill>
                  <a:srgbClr val="222222"/>
                </a:solidFill>
                <a:effectLst/>
                <a:latin typeface="Arial" panose="020B0604020202020204" pitchFamily="34" charset="0"/>
              </a:rPr>
              <a:t>Press.</a:t>
            </a:r>
            <a:endParaRPr lang="en-GB" sz="1700" dirty="0"/>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a:p>
            <a:pPr>
              <a:buFont typeface="+mj-lt"/>
              <a:buAutoNum type="arabicPeriod"/>
            </a:pPr>
            <a:endParaRPr lang="en-GB" dirty="0"/>
          </a:p>
        </p:txBody>
      </p:sp>
    </p:spTree>
    <p:extLst>
      <p:ext uri="{BB962C8B-B14F-4D97-AF65-F5344CB8AC3E}">
        <p14:creationId xmlns:p14="http://schemas.microsoft.com/office/powerpoint/2010/main" val="2060927859"/>
      </p:ext>
    </p:extLst>
  </p:cSld>
  <p:clrMapOvr>
    <a:masterClrMapping/>
  </p:clrMapOvr>
  <p:transition spd="slow">
    <p:push dir="u"/>
  </p:transition>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0804DBFC42F64693D899720BA9B0FE" ma:contentTypeVersion="16" ma:contentTypeDescription="Create a new document." ma:contentTypeScope="" ma:versionID="93edc1dc19a51d6f0d653eeb70d21100">
  <xsd:schema xmlns:xsd="http://www.w3.org/2001/XMLSchema" xmlns:xs="http://www.w3.org/2001/XMLSchema" xmlns:p="http://schemas.microsoft.com/office/2006/metadata/properties" xmlns:ns3="d8e79d84-78fb-44a9-92e9-d04bdd8f0359" xmlns:ns4="04c7059f-bde8-4ce9-bb0f-e52888740953" targetNamespace="http://schemas.microsoft.com/office/2006/metadata/properties" ma:root="true" ma:fieldsID="b48f7ad3cc3b084c07e47304c71ff0c2" ns3:_="" ns4:_="">
    <xsd:import namespace="d8e79d84-78fb-44a9-92e9-d04bdd8f0359"/>
    <xsd:import namespace="04c7059f-bde8-4ce9-bb0f-e52888740953"/>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_activity"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bjectDetectorVersions" minOccurs="0"/>
                <xsd:element ref="ns3:MediaServiceDateTaken" minOccurs="0"/>
                <xsd:element ref="ns3:MediaServiceOCR" minOccurs="0"/>
                <xsd:element ref="ns3:MediaLengthInSeconds" minOccurs="0"/>
                <xsd:element ref="ns3:MediaServiceLocation"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8e79d84-78fb-44a9-92e9-d04bdd8f035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1" nillable="true" ma:displayName="_activity" ma:hidden="true" ma:internalName="_activity">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CR" ma:index="20" nillable="true" ma:displayName="Extracted Text" ma:internalName="MediaServiceOCR" ma:readOnly="true">
      <xsd:simpleType>
        <xsd:restriction base="dms:Note">
          <xsd:maxLength value="255"/>
        </xsd:restriction>
      </xsd:simpleType>
    </xsd:element>
    <xsd:element name="MediaLengthInSeconds" ma:index="21" nillable="true" ma:displayName="MediaLengthInSeconds" ma:hidden="true" ma:internalName="MediaLengthInSeconds" ma:readOnly="true">
      <xsd:simpleType>
        <xsd:restriction base="dms:Unknown"/>
      </xsd:simpleType>
    </xsd:element>
    <xsd:element name="MediaServiceLocation" ma:index="22" nillable="true" ma:displayName="Location" ma:indexed="true" ma:internalName="MediaServiceLocation"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4c7059f-bde8-4ce9-bb0f-e5288874095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d8e79d84-78fb-44a9-92e9-d04bdd8f0359" xsi:nil="true"/>
  </documentManagement>
</p:properties>
</file>

<file path=customXml/itemProps1.xml><?xml version="1.0" encoding="utf-8"?>
<ds:datastoreItem xmlns:ds="http://schemas.openxmlformats.org/officeDocument/2006/customXml" ds:itemID="{20FD56D8-EF93-4BC7-B163-BDED86495D6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8e79d84-78fb-44a9-92e9-d04bdd8f0359"/>
    <ds:schemaRef ds:uri="04c7059f-bde8-4ce9-bb0f-e5288874095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453776A-8E5A-48F0-949E-0A24A8E943CA}">
  <ds:schemaRefs>
    <ds:schemaRef ds:uri="http://schemas.microsoft.com/sharepoint/v3/contenttype/forms"/>
  </ds:schemaRefs>
</ds:datastoreItem>
</file>

<file path=customXml/itemProps3.xml><?xml version="1.0" encoding="utf-8"?>
<ds:datastoreItem xmlns:ds="http://schemas.openxmlformats.org/officeDocument/2006/customXml" ds:itemID="{46433C16-4798-4C71-B709-6444F4FB7A04}">
  <ds:schemaRefs>
    <ds:schemaRef ds:uri="http://schemas.microsoft.com/office/2006/metadata/properties"/>
    <ds:schemaRef ds:uri="http://purl.org/dc/elements/1.1/"/>
    <ds:schemaRef ds:uri="http://schemas.openxmlformats.org/package/2006/metadata/core-properties"/>
    <ds:schemaRef ds:uri="d8e79d84-78fb-44a9-92e9-d04bdd8f0359"/>
    <ds:schemaRef ds:uri="http://purl.org/dc/terms/"/>
    <ds:schemaRef ds:uri="http://schemas.microsoft.com/office/2006/documentManagement/types"/>
    <ds:schemaRef ds:uri="04c7059f-bde8-4ce9-bb0f-e52888740953"/>
    <ds:schemaRef ds:uri="http://purl.org/dc/dcmitype/"/>
    <ds:schemaRef ds:uri="http://schemas.microsoft.com/office/infopath/2007/PartnerControl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Facet</Template>
  <TotalTime>1968</TotalTime>
  <Words>1207</Words>
  <Application>Microsoft Office PowerPoint</Application>
  <PresentationFormat>Widescreen</PresentationFormat>
  <Paragraphs>75</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Black</vt:lpstr>
      <vt:lpstr>Arial Nova</vt:lpstr>
      <vt:lpstr>Segoe UI</vt:lpstr>
      <vt:lpstr>Trebuchet MS</vt:lpstr>
      <vt:lpstr>Wingdings 3</vt:lpstr>
      <vt:lpstr>Facet</vt:lpstr>
      <vt:lpstr>PowerPoint Presentation</vt:lpstr>
      <vt:lpstr>INTRODUCTION</vt:lpstr>
      <vt:lpstr>PowerPoint Presentation</vt:lpstr>
      <vt:lpstr>Classical condition theory</vt:lpstr>
      <vt:lpstr>PowerPoint Presentation</vt:lpstr>
      <vt:lpstr>PowerPoint Presentation</vt:lpstr>
      <vt:lpstr>PowerPoint Presentation</vt:lpstr>
      <vt:lpstr>Vygotsky’s Theory</vt:lpstr>
      <vt:lpstr>Lev Vygotsky theory:</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Muna Sheikh (2226434)</dc:creator>
  <cp:lastModifiedBy>Muna Sheikh (2226434)</cp:lastModifiedBy>
  <cp:revision>24</cp:revision>
  <dcterms:created xsi:type="dcterms:W3CDTF">2023-10-02T10:17:35Z</dcterms:created>
  <dcterms:modified xsi:type="dcterms:W3CDTF">2023-10-15T22:41:03Z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0x010100A20804DBFC42F64693D899720BA9B0FE</vt:lpwstr>
  </property>
</Properties>
</file>