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sldIdLst>
    <p:sldId id="256" r:id="rId2"/>
    <p:sldId id="265" r:id="rId3"/>
    <p:sldId id="264" r:id="rId4"/>
    <p:sldId id="257" r:id="rId5"/>
    <p:sldId id="266" r:id="rId6"/>
    <p:sldId id="258" r:id="rId7"/>
    <p:sldId id="259" r:id="rId8"/>
    <p:sldId id="262" r:id="rId9"/>
    <p:sldId id="261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15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276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0993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875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5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64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891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12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034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302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826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27133F1-5327-409E-B6B9-CDA164440166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0D4EDB5-BB8C-4448-8CCE-E2993D63AA5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611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E75F8FC7-2268-462F-AFF6-A4A975C34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38743-A430-4725-B204-2983666DB9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5053" y="590901"/>
            <a:ext cx="4828002" cy="3686015"/>
          </a:xfrm>
        </p:spPr>
        <p:txBody>
          <a:bodyPr>
            <a:noAutofit/>
          </a:bodyPr>
          <a:lstStyle/>
          <a:p>
            <a:r>
              <a:rPr lang="en-GB" sz="3800" dirty="0">
                <a:solidFill>
                  <a:schemeClr val="tx1"/>
                </a:solidFill>
              </a:rPr>
              <a:t>Was the outcome of the battles between the Greeks and Persians a result of the superiority of the Greek military or the weaknesses in the Persian military?</a:t>
            </a:r>
          </a:p>
        </p:txBody>
      </p:sp>
      <p:pic>
        <p:nvPicPr>
          <p:cNvPr id="1026" name="Picture 2" descr="Image result for persians vs greeks">
            <a:extLst>
              <a:ext uri="{FF2B5EF4-FFF2-40B4-BE49-F238E27FC236}">
                <a16:creationId xmlns:a16="http://schemas.microsoft.com/office/drawing/2014/main" id="{4B8C7F35-80D6-4602-B508-865449B4B4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77" r="9932" b="2"/>
          <a:stretch/>
        </p:blipFill>
        <p:spPr bwMode="auto">
          <a:xfrm>
            <a:off x="633999" y="640081"/>
            <a:ext cx="5462001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BEF45B32-FB97-49CC-B778-CA7CF87BE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343400"/>
            <a:ext cx="43891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74">
            <a:extLst>
              <a:ext uri="{FF2B5EF4-FFF2-40B4-BE49-F238E27FC236}">
                <a16:creationId xmlns:a16="http://schemas.microsoft.com/office/drawing/2014/main" id="{9D1C364C-8702-4ED9-9D23-41CDB298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EE051E9-6C07-4FBB-B4F7-EDF8DDEA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BDD4D6-E1A4-4258-8014-D88F84D646C7}"/>
              </a:ext>
            </a:extLst>
          </p:cNvPr>
          <p:cNvSpPr txBox="1"/>
          <p:nvPr/>
        </p:nvSpPr>
        <p:spPr>
          <a:xfrm>
            <a:off x="6805053" y="4614572"/>
            <a:ext cx="29261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Henry Ash</a:t>
            </a:r>
          </a:p>
        </p:txBody>
      </p:sp>
    </p:spTree>
    <p:extLst>
      <p:ext uri="{BB962C8B-B14F-4D97-AF65-F5344CB8AC3E}">
        <p14:creationId xmlns:p14="http://schemas.microsoft.com/office/powerpoint/2010/main" val="3324263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2E71F-E2D2-4D56-B917-383F8FEBF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Superiority vs Weakness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50C4D-704A-40F9-960D-BB638D4BD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- </a:t>
            </a:r>
            <a:r>
              <a:rPr lang="en-GB" sz="2800" dirty="0">
                <a:solidFill>
                  <a:schemeClr val="tx1"/>
                </a:solidFill>
              </a:rPr>
              <a:t>Were the Greeks inherently successful in their victories?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- Was their success based on the failure of the Persians?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- Persian weakness shown in strategy, quality and leadership.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- Greek superiority shown through strategy and fighting style.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tx1"/>
                </a:solidFill>
              </a:rPr>
              <a:t>- Primary source, Herodotus, presents a problem.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277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CB1F-CDBD-4759-A8CB-F485FB56C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Problems of Herodotus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BF5E191-06D8-4CB0-89EC-204D70EDB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5857193" cy="4023360"/>
          </a:xfrm>
        </p:spPr>
        <p:txBody>
          <a:bodyPr/>
          <a:lstStyle/>
          <a:p>
            <a:r>
              <a:rPr lang="en-GB" dirty="0"/>
              <a:t>- </a:t>
            </a:r>
            <a:r>
              <a:rPr lang="en-GB" sz="2400" dirty="0">
                <a:solidFill>
                  <a:schemeClr val="tx1"/>
                </a:solidFill>
              </a:rPr>
              <a:t>Herodotus is Greek = bias against Persians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His style represents Homer’s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Where is Herodotus getting his information?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Second-hand information from people who knew veterans of the battle. (Wees, 2004.)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The facts will change through opinions.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He is the closest historian to these events; significant compared to Plutarch and Diodorus. </a:t>
            </a:r>
            <a:endParaRPr lang="en-GB" sz="2400" dirty="0"/>
          </a:p>
        </p:txBody>
      </p:sp>
      <p:pic>
        <p:nvPicPr>
          <p:cNvPr id="1028" name="Picture 4" descr="Image result for halicarnassus map">
            <a:extLst>
              <a:ext uri="{FF2B5EF4-FFF2-40B4-BE49-F238E27FC236}">
                <a16:creationId xmlns:a16="http://schemas.microsoft.com/office/drawing/2014/main" id="{25F83772-B70B-4C32-9DEA-1D2A32EED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820" y="1944559"/>
            <a:ext cx="4611602" cy="287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141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9C766-A698-47EF-9DD5-EE4319E1D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Battle of Marathon (Context)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35C99-1C02-4089-8D31-1714F7C0E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845734"/>
            <a:ext cx="5521635" cy="402336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- </a:t>
            </a:r>
            <a:r>
              <a:rPr lang="en-GB" sz="2200" dirty="0">
                <a:solidFill>
                  <a:schemeClr val="tx1"/>
                </a:solidFill>
              </a:rPr>
              <a:t>Athens and Eretria involved in Ionian revolt, 499 – 493 BC.</a:t>
            </a:r>
          </a:p>
          <a:p>
            <a:r>
              <a:rPr lang="en-GB" sz="2200" dirty="0">
                <a:solidFill>
                  <a:schemeClr val="tx1"/>
                </a:solidFill>
              </a:rPr>
              <a:t>- Burning of Sardis in 498 BC.</a:t>
            </a:r>
          </a:p>
          <a:p>
            <a:r>
              <a:rPr lang="en-GB" sz="2200" dirty="0">
                <a:solidFill>
                  <a:schemeClr val="tx1"/>
                </a:solidFill>
              </a:rPr>
              <a:t>- Darius swore to get revenge against Athens and Eretria.</a:t>
            </a:r>
          </a:p>
          <a:p>
            <a:r>
              <a:rPr lang="en-GB" sz="2200" dirty="0">
                <a:solidFill>
                  <a:schemeClr val="tx1"/>
                </a:solidFill>
              </a:rPr>
              <a:t>- “Master remember the Athenians.” - (Hdt. 5.105)</a:t>
            </a:r>
          </a:p>
          <a:p>
            <a:r>
              <a:rPr lang="en-GB" sz="2200" dirty="0">
                <a:solidFill>
                  <a:schemeClr val="tx1"/>
                </a:solidFill>
              </a:rPr>
              <a:t>- They were now prepared for an encounter against Hoplites.</a:t>
            </a:r>
          </a:p>
          <a:p>
            <a:r>
              <a:rPr lang="en-GB" sz="2200" dirty="0">
                <a:solidFill>
                  <a:schemeClr val="tx1"/>
                </a:solidFill>
              </a:rPr>
              <a:t>- Persian Empire was vast and should not be undermined in anyway.</a:t>
            </a:r>
          </a:p>
          <a:p>
            <a:endParaRPr lang="en-GB" dirty="0"/>
          </a:p>
        </p:txBody>
      </p:sp>
      <p:pic>
        <p:nvPicPr>
          <p:cNvPr id="2050" name="Picture 2" descr="Image result for ionian revolt">
            <a:extLst>
              <a:ext uri="{FF2B5EF4-FFF2-40B4-BE49-F238E27FC236}">
                <a16:creationId xmlns:a16="http://schemas.microsoft.com/office/drawing/2014/main" id="{9525892A-DCD6-4284-A195-2BD91251D1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0" r="4271"/>
          <a:stretch/>
        </p:blipFill>
        <p:spPr bwMode="auto">
          <a:xfrm>
            <a:off x="6927627" y="1845734"/>
            <a:ext cx="4766625" cy="4320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195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D452E-D96B-44B8-9A55-0F0FC734B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Battle of Marathon - 490 BC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7900F-8C5C-4F6D-851D-BEF6D6A2D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5779381" cy="43788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- 25,000 Persian troops against 11,000 Greek hoplites; 10,000 Athenians and 1,000 Plataeans.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Location prevented Persians from using their cavalry.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Miltiades commanding the Greek army orders troops to run at the enemy. Herodotus’ point, about being the first Greeks to run is untrue. (Wees, 2004.)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Persians thought Greeks were suicidal, but the Greeks’ strategy resulted in their victory. (Hdt. 6.112.)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- 6,400 Persians died and only 192 Athenians died. Krentz estimates 2,000 Athenians could have died. (Krentz, 2010. p. 98.)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- Plutarch says more Persians died. (Plut. De Herod. 26.)</a:t>
            </a:r>
          </a:p>
        </p:txBody>
      </p:sp>
      <p:pic>
        <p:nvPicPr>
          <p:cNvPr id="3074" name="Picture 2" descr="https://upload.wikimedia.org/wikipedia/commons/5/58/Battle_of_Marathon_Greek_Double_Envelopment.png">
            <a:extLst>
              <a:ext uri="{FF2B5EF4-FFF2-40B4-BE49-F238E27FC236}">
                <a16:creationId xmlns:a16="http://schemas.microsoft.com/office/drawing/2014/main" id="{2F65B50C-C5AE-4238-9362-B8940DA06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959" y="1845732"/>
            <a:ext cx="5050697" cy="4219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055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8F36D-1460-4C1C-A077-330842821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The Battle of Thermopylae - 480 BC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B742C-9D21-4629-9ED8-17BFEFB6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46401"/>
            <a:ext cx="10058400" cy="4160783"/>
          </a:xfrm>
        </p:spPr>
        <p:txBody>
          <a:bodyPr>
            <a:normAutofit fontScale="62500" lnSpcReduction="20000"/>
          </a:bodyPr>
          <a:lstStyle/>
          <a:p>
            <a:r>
              <a:rPr lang="en-GB" sz="3800" dirty="0">
                <a:solidFill>
                  <a:schemeClr val="tx1"/>
                </a:solidFill>
              </a:rPr>
              <a:t>-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3800" dirty="0">
                <a:solidFill>
                  <a:schemeClr val="tx1"/>
                </a:solidFill>
              </a:rPr>
              <a:t>7,000 Greeks under the command of the Spartan King Leonidas.</a:t>
            </a:r>
          </a:p>
          <a:p>
            <a:r>
              <a:rPr lang="en-GB" sz="3800" dirty="0">
                <a:solidFill>
                  <a:schemeClr val="tx1"/>
                </a:solidFill>
              </a:rPr>
              <a:t>- 270 ships sent to Artemisium to block Persian navy. </a:t>
            </a:r>
          </a:p>
          <a:p>
            <a:r>
              <a:rPr lang="en-GB" sz="3800" dirty="0">
                <a:solidFill>
                  <a:schemeClr val="tx1"/>
                </a:solidFill>
              </a:rPr>
              <a:t>- Herodotus’ numbers of the Persian army is ridiculous. (Claughton, 2008. p. 82.)</a:t>
            </a:r>
          </a:p>
          <a:p>
            <a:r>
              <a:rPr lang="en-GB" sz="3800" dirty="0">
                <a:solidFill>
                  <a:schemeClr val="tx1"/>
                </a:solidFill>
              </a:rPr>
              <a:t>- The majority in numbers was made futile as the Greeks held the Persians at a tight pass. </a:t>
            </a:r>
          </a:p>
          <a:p>
            <a:r>
              <a:rPr lang="en-GB" sz="3800" dirty="0">
                <a:solidFill>
                  <a:schemeClr val="tx1"/>
                </a:solidFill>
              </a:rPr>
              <a:t>- Success for the Greeks to begin with, but resulted in defeat as Persians found an alternative pass. Greek fleet retreated to Salamis. </a:t>
            </a:r>
          </a:p>
          <a:p>
            <a:r>
              <a:rPr lang="en-GB" sz="3800" dirty="0">
                <a:solidFill>
                  <a:schemeClr val="tx1"/>
                </a:solidFill>
              </a:rPr>
              <a:t>- The last stand of the Spartans is almost ‘mythical’. (Wees, 2004. p. 180.)</a:t>
            </a:r>
          </a:p>
          <a:p>
            <a:r>
              <a:rPr lang="en-GB" sz="3800" dirty="0">
                <a:solidFill>
                  <a:schemeClr val="tx1"/>
                </a:solidFill>
              </a:rPr>
              <a:t>- Xerxes’ portrayal by Herodotus as being constantly proudful and arrogant is questionable. (Bridges, 2004.) </a:t>
            </a:r>
          </a:p>
        </p:txBody>
      </p:sp>
    </p:spTree>
    <p:extLst>
      <p:ext uri="{BB962C8B-B14F-4D97-AF65-F5344CB8AC3E}">
        <p14:creationId xmlns:p14="http://schemas.microsoft.com/office/powerpoint/2010/main" val="1676809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8E3FB-C575-486A-BA58-CA9E5863F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Battle of Salamis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7B6A3-8719-4C9F-AA23-ED51ABA75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370508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/>
                </a:solidFill>
              </a:rPr>
              <a:t>- </a:t>
            </a:r>
            <a:r>
              <a:rPr lang="en-GB" sz="2400" dirty="0">
                <a:solidFill>
                  <a:schemeClr val="tx1"/>
                </a:solidFill>
              </a:rPr>
              <a:t>Athens was evacuated and the Greek fleet under Themistocles was stationed on the island of Salamis.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Persian navy outnumbered the Greeks 2 to 1; dispute amongst commanders.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The battle description is based on assumption: “I cannot give precise details of the part played in this battle by the various Greek or foreign contingents in the Persian fleet.” (Hdt. 8.87)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 Themistocles strategy to lure the Persians into a narrower space was successful. (Hdt. 8.84.)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Persian navy retreated and Xerxes fled back to Asia leaving land army behind. </a:t>
            </a:r>
          </a:p>
          <a:p>
            <a:r>
              <a:rPr lang="en-GB" sz="2400" dirty="0">
                <a:solidFill>
                  <a:schemeClr val="tx1"/>
                </a:solidFill>
              </a:rPr>
              <a:t>- Shows another example of military superiority of the Greeks, although Xerxes again shows a lack of leadership in Herodotus. Artemisia sinking a Persian ship - (Hdt. 8.88.) </a:t>
            </a:r>
          </a:p>
        </p:txBody>
      </p:sp>
      <p:pic>
        <p:nvPicPr>
          <p:cNvPr id="5122" name="Picture 2" descr="Image result for battle of salamis">
            <a:extLst>
              <a:ext uri="{FF2B5EF4-FFF2-40B4-BE49-F238E27FC236}">
                <a16:creationId xmlns:a16="http://schemas.microsoft.com/office/drawing/2014/main" id="{50A25492-EA96-44B7-A43E-069166BA75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" t="3647" r="1935" b="21677"/>
          <a:stretch/>
        </p:blipFill>
        <p:spPr bwMode="auto">
          <a:xfrm>
            <a:off x="1928903" y="1845734"/>
            <a:ext cx="8028829" cy="425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085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F3E7B-BEC3-4E81-B7D3-9EC9E0A47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Greek sense of collective identity?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5AC05-4E27-4102-8AEA-09B6B5AE8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15239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- </a:t>
            </a:r>
            <a:r>
              <a:rPr lang="en-GB" sz="2500" dirty="0">
                <a:solidFill>
                  <a:schemeClr val="tx1"/>
                </a:solidFill>
              </a:rPr>
              <a:t>Unity of the Greeks being a major factor in defeating Persia, supporting the idea that the Greeks’ military superiority resulted in their success in battle.</a:t>
            </a:r>
          </a:p>
          <a:p>
            <a:r>
              <a:rPr lang="en-GB" sz="2500" dirty="0">
                <a:solidFill>
                  <a:schemeClr val="tx1"/>
                </a:solidFill>
              </a:rPr>
              <a:t>- Aeschylus’ </a:t>
            </a:r>
            <a:r>
              <a:rPr lang="en-GB" sz="2500" i="1" dirty="0">
                <a:solidFill>
                  <a:schemeClr val="tx1"/>
                </a:solidFill>
              </a:rPr>
              <a:t>‘The Persians’ </a:t>
            </a:r>
            <a:r>
              <a:rPr lang="en-GB" sz="2500" dirty="0">
                <a:solidFill>
                  <a:schemeClr val="tx1"/>
                </a:solidFill>
              </a:rPr>
              <a:t>– “Forward, sons of Greece, liberate the </a:t>
            </a:r>
            <a:r>
              <a:rPr lang="en-GB" sz="2500" b="1" dirty="0">
                <a:solidFill>
                  <a:schemeClr val="tx1"/>
                </a:solidFill>
              </a:rPr>
              <a:t>fatherland</a:t>
            </a:r>
            <a:r>
              <a:rPr lang="en-GB" sz="2500" dirty="0">
                <a:solidFill>
                  <a:schemeClr val="tx1"/>
                </a:solidFill>
              </a:rPr>
              <a:t>, liberate your children, your women, the temples of your ancestral gods, the graves of your forebearers: This is the battle for everything.”</a:t>
            </a:r>
          </a:p>
          <a:p>
            <a:r>
              <a:rPr lang="en-GB" sz="2500" dirty="0">
                <a:solidFill>
                  <a:schemeClr val="tx1"/>
                </a:solidFill>
              </a:rPr>
              <a:t>- This was not always the case as there was frequent quarrels amongst the commanders and not all the Greek states fought. </a:t>
            </a:r>
          </a:p>
          <a:p>
            <a:r>
              <a:rPr lang="en-GB" sz="2500" dirty="0">
                <a:solidFill>
                  <a:schemeClr val="tx1"/>
                </a:solidFill>
              </a:rPr>
              <a:t>- Merely done for the sake of defeating Persia; after the Greco-Persian wars conflict ensued amongst the Greek states.</a:t>
            </a:r>
          </a:p>
        </p:txBody>
      </p:sp>
    </p:spTree>
    <p:extLst>
      <p:ext uri="{BB962C8B-B14F-4D97-AF65-F5344CB8AC3E}">
        <p14:creationId xmlns:p14="http://schemas.microsoft.com/office/powerpoint/2010/main" val="2442287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BD971-051F-42FB-B7EE-C2DEDBEDE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D24D8-FCB4-4552-9B76-EC005EF17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7889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Ancient Sources:</a:t>
            </a:r>
          </a:p>
          <a:p>
            <a:r>
              <a:rPr lang="en-GB" sz="1800" dirty="0">
                <a:solidFill>
                  <a:schemeClr val="tx1"/>
                </a:solidFill>
              </a:rPr>
              <a:t>Herodotus, </a:t>
            </a:r>
            <a:r>
              <a:rPr lang="en-GB" sz="1800" i="1" dirty="0">
                <a:solidFill>
                  <a:schemeClr val="tx1"/>
                </a:solidFill>
              </a:rPr>
              <a:t>The Histories. </a:t>
            </a:r>
            <a:r>
              <a:rPr lang="en-GB" sz="1800" dirty="0" err="1">
                <a:solidFill>
                  <a:schemeClr val="tx1"/>
                </a:solidFill>
              </a:rPr>
              <a:t>Sélincourt</a:t>
            </a:r>
            <a:r>
              <a:rPr lang="en-GB" sz="1800" dirty="0">
                <a:solidFill>
                  <a:schemeClr val="tx1"/>
                </a:solidFill>
              </a:rPr>
              <a:t>, A. (trans). 1954. London: Penguin Books Ltd.</a:t>
            </a:r>
          </a:p>
          <a:p>
            <a:r>
              <a:rPr lang="en-GB" sz="1800" dirty="0">
                <a:solidFill>
                  <a:schemeClr val="tx1"/>
                </a:solidFill>
              </a:rPr>
              <a:t>Plutarch, </a:t>
            </a:r>
            <a:r>
              <a:rPr lang="en-GB" sz="1800" i="1" dirty="0">
                <a:solidFill>
                  <a:schemeClr val="tx1"/>
                </a:solidFill>
              </a:rPr>
              <a:t>On the Malice of Herodotus. </a:t>
            </a:r>
          </a:p>
          <a:p>
            <a:r>
              <a:rPr lang="en-GB" sz="1800" dirty="0">
                <a:solidFill>
                  <a:schemeClr val="tx1"/>
                </a:solidFill>
              </a:rPr>
              <a:t>Aeschylus, ‘</a:t>
            </a:r>
            <a:r>
              <a:rPr lang="en-GB" sz="1800" i="1" dirty="0">
                <a:solidFill>
                  <a:schemeClr val="tx1"/>
                </a:solidFill>
              </a:rPr>
              <a:t>The Persians’.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Modern Scholarship:</a:t>
            </a:r>
          </a:p>
          <a:p>
            <a:r>
              <a:rPr lang="en-GB" sz="1800" dirty="0">
                <a:solidFill>
                  <a:schemeClr val="tx1"/>
                </a:solidFill>
              </a:rPr>
              <a:t>Van Wees, H. (2004). </a:t>
            </a:r>
            <a:r>
              <a:rPr lang="en-GB" sz="1800" i="1" dirty="0">
                <a:solidFill>
                  <a:schemeClr val="tx1"/>
                </a:solidFill>
              </a:rPr>
              <a:t>Greek Warfare Myths and Realities. </a:t>
            </a:r>
            <a:r>
              <a:rPr lang="en-GB" sz="1800" dirty="0">
                <a:solidFill>
                  <a:schemeClr val="tx1"/>
                </a:solidFill>
              </a:rPr>
              <a:t>London: Bloomsbury Publishing Plc.</a:t>
            </a:r>
          </a:p>
          <a:p>
            <a:r>
              <a:rPr lang="en-GB" sz="1800" dirty="0">
                <a:solidFill>
                  <a:schemeClr val="tx1"/>
                </a:solidFill>
              </a:rPr>
              <a:t>Krentz, P. (2010). </a:t>
            </a:r>
            <a:r>
              <a:rPr lang="en-GB" sz="1800" i="1" dirty="0">
                <a:solidFill>
                  <a:schemeClr val="tx1"/>
                </a:solidFill>
              </a:rPr>
              <a:t>The Battle of Marathon. </a:t>
            </a:r>
            <a:r>
              <a:rPr lang="en-GB" sz="1800" dirty="0">
                <a:solidFill>
                  <a:schemeClr val="tx1"/>
                </a:solidFill>
              </a:rPr>
              <a:t>Yale: Yale University Press, p. 98.</a:t>
            </a:r>
          </a:p>
          <a:p>
            <a:r>
              <a:rPr lang="en-GB" sz="1800" dirty="0">
                <a:solidFill>
                  <a:schemeClr val="tx1"/>
                </a:solidFill>
              </a:rPr>
              <a:t>Souza, P. (2003). </a:t>
            </a:r>
            <a:r>
              <a:rPr lang="en-GB" sz="1800" i="1" dirty="0">
                <a:solidFill>
                  <a:schemeClr val="tx1"/>
                </a:solidFill>
              </a:rPr>
              <a:t>The Greek and Persian Wars 499-386 BC. </a:t>
            </a:r>
            <a:r>
              <a:rPr lang="en-GB" sz="1800" dirty="0">
                <a:solidFill>
                  <a:schemeClr val="tx1"/>
                </a:solidFill>
              </a:rPr>
              <a:t>Oxford: Osprey Publishing, pp. 40-75. </a:t>
            </a:r>
          </a:p>
          <a:p>
            <a:r>
              <a:rPr lang="en-GB" sz="1800" dirty="0">
                <a:solidFill>
                  <a:schemeClr val="tx1"/>
                </a:solidFill>
              </a:rPr>
              <a:t>Claughton, J. (2008). </a:t>
            </a:r>
            <a:r>
              <a:rPr lang="en-GB" sz="1800" i="1" dirty="0">
                <a:solidFill>
                  <a:schemeClr val="tx1"/>
                </a:solidFill>
              </a:rPr>
              <a:t>Herodotus and the Persian Wars. </a:t>
            </a:r>
            <a:r>
              <a:rPr lang="en-GB" sz="1800" dirty="0">
                <a:solidFill>
                  <a:schemeClr val="tx1"/>
                </a:solidFill>
              </a:rPr>
              <a:t>Cambridge: Cambridge University Press, pp. 38-142.</a:t>
            </a:r>
          </a:p>
          <a:p>
            <a:r>
              <a:rPr lang="en-GB" sz="1800" dirty="0">
                <a:solidFill>
                  <a:schemeClr val="tx1"/>
                </a:solidFill>
              </a:rPr>
              <a:t>Bridges, E. (2014). </a:t>
            </a:r>
            <a:r>
              <a:rPr lang="en-GB" sz="1800" i="1" dirty="0">
                <a:solidFill>
                  <a:schemeClr val="tx1"/>
                </a:solidFill>
              </a:rPr>
              <a:t>Imagining Xerxes</a:t>
            </a:r>
            <a:r>
              <a:rPr lang="en-GB" sz="1800" dirty="0">
                <a:solidFill>
                  <a:schemeClr val="tx1"/>
                </a:solidFill>
              </a:rPr>
              <a:t>: Ancient Perspectives on a Persian King. Bloomsbury Publishing, p. 14. </a:t>
            </a:r>
          </a:p>
        </p:txBody>
      </p:sp>
    </p:spTree>
    <p:extLst>
      <p:ext uri="{BB962C8B-B14F-4D97-AF65-F5344CB8AC3E}">
        <p14:creationId xmlns:p14="http://schemas.microsoft.com/office/powerpoint/2010/main" val="4214467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CA8BD-7826-49A4-8677-D3DD271F1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2859173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812</Words>
  <Application>Microsoft Office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Retrospect</vt:lpstr>
      <vt:lpstr>Was the outcome of the battles between the Greeks and Persians a result of the superiority of the Greek military or the weaknesses in the Persian military?</vt:lpstr>
      <vt:lpstr>Superiority vs Weakness</vt:lpstr>
      <vt:lpstr>Problems of Herodotus</vt:lpstr>
      <vt:lpstr>The Battle of Marathon (Context)</vt:lpstr>
      <vt:lpstr>The Battle of Marathon - 490 BC</vt:lpstr>
      <vt:lpstr>The Battle of Thermopylae - 480 BC</vt:lpstr>
      <vt:lpstr>The Battle of Salamis</vt:lpstr>
      <vt:lpstr>Greek sense of collective identity?</vt:lpstr>
      <vt:lpstr>Bibliography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 the outcome of the battles between the Greeks and Persians a result of the superiority of the Greek military or the weaknesses in the Persian military?</dc:title>
  <dc:creator>Henry Ash (1700584)</dc:creator>
  <cp:lastModifiedBy>Henry Ash (1700584)</cp:lastModifiedBy>
  <cp:revision>28</cp:revision>
  <dcterms:created xsi:type="dcterms:W3CDTF">2018-12-19T18:56:15Z</dcterms:created>
  <dcterms:modified xsi:type="dcterms:W3CDTF">2018-12-19T21:29:54Z</dcterms:modified>
</cp:coreProperties>
</file>