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 ContentType="image/tiff"/>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4" autoAdjust="0"/>
    <p:restoredTop sz="94660"/>
  </p:normalViewPr>
  <p:slideViewPr>
    <p:cSldViewPr snapToGrid="0">
      <p:cViewPr varScale="1">
        <p:scale>
          <a:sx n="91" d="100"/>
          <a:sy n="91" d="100"/>
        </p:scale>
        <p:origin x="534" y="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1A8ADA1-4DEA-4E75-9725-D5549F61D9CF}" type="datetimeFigureOut">
              <a:rPr lang="en-US" smtClean="0"/>
              <a:t>2/22/2024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E76CD9B-1B1A-4B99-A503-F97637A8DB25}" type="slidenum">
              <a:rPr lang="en-US" smtClean="0"/>
              <a:t>‹#›</a:t>
            </a:fld>
            <a:endParaRPr lang="en-US"/>
          </a:p>
        </p:txBody>
      </p:sp>
    </p:spTree>
    <p:extLst>
      <p:ext uri="{BB962C8B-B14F-4D97-AF65-F5344CB8AC3E}">
        <p14:creationId xmlns:p14="http://schemas.microsoft.com/office/powerpoint/2010/main" val="17093402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2/22/2024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2/22/2024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2/22/2024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2/22/2024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2/22/2024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2/22/2024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2/22/2024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2/22/2024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2/22/2024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2/22/2024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2/22/2024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2/22/2024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2/22/2024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2/22/2024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2/22/2024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2/22/2024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2/22/2024</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tif"/><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8" Type="http://schemas.openxmlformats.org/officeDocument/2006/relationships/image" Target="../media/image9.jpg"/><Relationship Id="rId3" Type="http://schemas.openxmlformats.org/officeDocument/2006/relationships/image" Target="../media/image4.png"/><Relationship Id="rId7" Type="http://schemas.openxmlformats.org/officeDocument/2006/relationships/image" Target="../media/image8.jp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jpg"/><Relationship Id="rId1" Type="http://schemas.openxmlformats.org/officeDocument/2006/relationships/slideLayout" Target="../slideLayouts/slideLayout7.xml"/><Relationship Id="rId5" Type="http://schemas.openxmlformats.org/officeDocument/2006/relationships/image" Target="../media/image13.jpg"/><Relationship Id="rId4" Type="http://schemas.openxmlformats.org/officeDocument/2006/relationships/image" Target="../media/image12.jpg"/></Relationships>
</file>

<file path=ppt/slides/_rels/slide6.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14.jp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image" Target="../media/image16.jpg"/><Relationship Id="rId1" Type="http://schemas.openxmlformats.org/officeDocument/2006/relationships/slideLayout" Target="../slideLayouts/slideLayout7.xml"/><Relationship Id="rId6" Type="http://schemas.openxmlformats.org/officeDocument/2006/relationships/image" Target="../media/image20.jpg"/><Relationship Id="rId5" Type="http://schemas.openxmlformats.org/officeDocument/2006/relationships/image" Target="../media/image19.jpg"/><Relationship Id="rId4" Type="http://schemas.openxmlformats.org/officeDocument/2006/relationships/image" Target="../media/image18.jpg"/></Relationships>
</file>

<file path=ppt/slides/_rels/slide8.xml.rels><?xml version="1.0" encoding="UTF-8" standalone="yes"?>
<Relationships xmlns="http://schemas.openxmlformats.org/package/2006/relationships"><Relationship Id="rId3" Type="http://schemas.openxmlformats.org/officeDocument/2006/relationships/image" Target="../media/image22.gif"/><Relationship Id="rId7" Type="http://schemas.openxmlformats.org/officeDocument/2006/relationships/image" Target="../media/image26.jpg"/><Relationship Id="rId2" Type="http://schemas.openxmlformats.org/officeDocument/2006/relationships/image" Target="../media/image21.gif"/><Relationship Id="rId1" Type="http://schemas.openxmlformats.org/officeDocument/2006/relationships/slideLayout" Target="../slideLayouts/slideLayout7.xml"/><Relationship Id="rId6" Type="http://schemas.openxmlformats.org/officeDocument/2006/relationships/image" Target="../media/image25.jpg"/><Relationship Id="rId5" Type="http://schemas.openxmlformats.org/officeDocument/2006/relationships/image" Target="../media/image24.jpg"/><Relationship Id="rId4" Type="http://schemas.openxmlformats.org/officeDocument/2006/relationships/image" Target="../media/image23.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8" Type="http://schemas.openxmlformats.org/officeDocument/2006/relationships/hyperlink" Target="https://vanguardcleaning.co.uk/resources/news-insights/how-to-safely-store-and-dispose-of-cleaning-products/" TargetMode="External"/><Relationship Id="rId13" Type="http://schemas.openxmlformats.org/officeDocument/2006/relationships/hyperlink" Target="https://www.highspeedtraining.co.uk/hub/hotel-fire-safety/" TargetMode="External"/><Relationship Id="rId18" Type="http://schemas.openxmlformats.org/officeDocument/2006/relationships/hyperlink" Target="https://www.safetysignsandnotices.co.uk/in-case-of-fire-do-not-use-lift-use-the-stairs-sign-DP-155-C?selfref=related" TargetMode="External"/><Relationship Id="rId3" Type="http://schemas.openxmlformats.org/officeDocument/2006/relationships/hyperlink" Target="https://comarc-clean.com/ppe-for-housekeeping/" TargetMode="External"/><Relationship Id="rId7" Type="http://schemas.openxmlformats.org/officeDocument/2006/relationships/hyperlink" Target="https://www.bupa.co.uk/newsroom/ourviews/wash-your-hands-effectively" TargetMode="External"/><Relationship Id="rId12" Type="http://schemas.openxmlformats.org/officeDocument/2006/relationships/hyperlink" Target="https://www.hotelcontractbeds.co.uk/folding-beds" TargetMode="External"/><Relationship Id="rId17" Type="http://schemas.openxmlformats.org/officeDocument/2006/relationships/hyperlink" Target="https://colbrook.co.uk/Cleaning-Hygiene/Chemicals/Housekeeping/Body-Fluid-Spill-Kit?sort=p.model&amp;order=ASC&amp;limit=25" TargetMode="External"/><Relationship Id="rId2" Type="http://schemas.openxmlformats.org/officeDocument/2006/relationships/hyperlink" Target="https://www.slideshare.net/SumitMandal31/personal-protective-equipment-101736094" TargetMode="External"/><Relationship Id="rId16" Type="http://schemas.openxmlformats.org/officeDocument/2006/relationships/hyperlink" Target="https://www.ashfordhotel.co.uk/" TargetMode="External"/><Relationship Id="rId1" Type="http://schemas.openxmlformats.org/officeDocument/2006/relationships/slideLayout" Target="../slideLayouts/slideLayout7.xml"/><Relationship Id="rId6" Type="http://schemas.openxmlformats.org/officeDocument/2006/relationships/hyperlink" Target="https://www.ultimaenvironmental.store/colour-coding-in-cleaning/" TargetMode="External"/><Relationship Id="rId11" Type="http://schemas.openxmlformats.org/officeDocument/2006/relationships/hyperlink" Target="https://www.slideshare.net/UnitedCollegeHotelan/united-college-of-hotel-management-identification-amp-usage-of-chemicals-by-mrs-bhanuswetha" TargetMode="External"/><Relationship Id="rId5" Type="http://schemas.openxmlformats.org/officeDocument/2006/relationships/hyperlink" Target="https://blog.bunzlchs.com/colour-code-your-cleaning-to-prevent-cross-contamination/" TargetMode="External"/><Relationship Id="rId15" Type="http://schemas.openxmlformats.org/officeDocument/2006/relationships/hyperlink" Target="https://www.bunzlcatering.co.uk/hotel-hospitality-the-importance-of-excellent-housekeeping/" TargetMode="External"/><Relationship Id="rId10" Type="http://schemas.openxmlformats.org/officeDocument/2006/relationships/hyperlink" Target="https://crystalservices.uk.com/steps-to-cleaning-blood-and-bodily-fluids/" TargetMode="External"/><Relationship Id="rId19" Type="http://schemas.openxmlformats.org/officeDocument/2006/relationships/hyperlink" Target="https://www.linkedin.com/pulse/fire-extinguisher-types-uses-tiago-nunes" TargetMode="External"/><Relationship Id="rId4" Type="http://schemas.openxmlformats.org/officeDocument/2006/relationships/hyperlink" Target="https://www.facebook.com/HousekeepingStudy/photos/a.104900318180358/105613288109061/?type=3" TargetMode="External"/><Relationship Id="rId9" Type="http://schemas.openxmlformats.org/officeDocument/2006/relationships/hyperlink" Target="https://nesglobal.net/preventing-musculoskeletal-hotel-housekeeping-injuries/" TargetMode="External"/><Relationship Id="rId14" Type="http://schemas.openxmlformats.org/officeDocument/2006/relationships/hyperlink" Target="https://www.thesun.co.uk/news/18838715/im-a-hotel-cleaner-guest-habits-what-they-leave-behin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2523313" y="3590574"/>
            <a:ext cx="7271498" cy="3083495"/>
          </a:xfrm>
        </p:spPr>
        <p:txBody>
          <a:bodyPr>
            <a:normAutofit/>
          </a:bodyPr>
          <a:lstStyle/>
          <a:p>
            <a:pPr algn="ctr"/>
            <a:r>
              <a:rPr lang="en-GB" sz="2400" b="1" dirty="0" smtClean="0">
                <a:solidFill>
                  <a:schemeClr val="tx1">
                    <a:lumMod val="75000"/>
                    <a:lumOff val="25000"/>
                  </a:schemeClr>
                </a:solidFill>
                <a:latin typeface="Bahnschrift SemiBold" panose="020B0502040204020203" pitchFamily="34" charset="0"/>
              </a:rPr>
              <a:t>HEALTH AND SAFETY GUIDE </a:t>
            </a:r>
          </a:p>
          <a:p>
            <a:pPr algn="ctr"/>
            <a:r>
              <a:rPr lang="en-GB" sz="2400" b="1" dirty="0" smtClean="0">
                <a:solidFill>
                  <a:schemeClr val="tx1">
                    <a:lumMod val="75000"/>
                    <a:lumOff val="25000"/>
                  </a:schemeClr>
                </a:solidFill>
                <a:latin typeface="Bahnschrift SemiBold" panose="020B0502040204020203" pitchFamily="34" charset="0"/>
              </a:rPr>
              <a:t>HOUSEKEEPING </a:t>
            </a:r>
            <a:r>
              <a:rPr lang="en-US" sz="2400" b="1" dirty="0" smtClean="0">
                <a:solidFill>
                  <a:schemeClr val="tx1">
                    <a:lumMod val="75000"/>
                    <a:lumOff val="25000"/>
                  </a:schemeClr>
                </a:solidFill>
                <a:latin typeface="Bahnschrift SemiBold" panose="020B0502040204020203" pitchFamily="34" charset="0"/>
              </a:rPr>
              <a:t>DEPARTMENT</a:t>
            </a:r>
          </a:p>
          <a:p>
            <a:pPr algn="ctr"/>
            <a:endParaRPr lang="en-US" sz="1600" b="1" dirty="0" smtClean="0">
              <a:latin typeface="Bahnschrift SemiBold" panose="020B0502040204020203" pitchFamily="34" charset="0"/>
            </a:endParaRPr>
          </a:p>
          <a:p>
            <a:pPr algn="ctr"/>
            <a:r>
              <a:rPr lang="en-US" sz="1400" dirty="0" smtClean="0">
                <a:solidFill>
                  <a:schemeClr val="tx1"/>
                </a:solidFill>
                <a:latin typeface="Bahnschrift" panose="020B0502040204020203" pitchFamily="34" charset="0"/>
              </a:rPr>
              <a:t>Student No: 2243161</a:t>
            </a:r>
          </a:p>
          <a:p>
            <a:pPr algn="ctr"/>
            <a:r>
              <a:rPr lang="en-US" sz="1400" dirty="0" smtClean="0">
                <a:solidFill>
                  <a:schemeClr val="tx1"/>
                </a:solidFill>
                <a:latin typeface="Bahnschrift" panose="020B0502040204020203" pitchFamily="34" charset="0"/>
              </a:rPr>
              <a:t>Student Name: Oxana Ghertog</a:t>
            </a:r>
          </a:p>
          <a:p>
            <a:pPr algn="ctr"/>
            <a:r>
              <a:rPr lang="en-US" sz="1400" dirty="0" smtClean="0">
                <a:solidFill>
                  <a:schemeClr val="tx1"/>
                </a:solidFill>
                <a:latin typeface="Bahnschrift" panose="020B0502040204020203" pitchFamily="34" charset="0"/>
              </a:rPr>
              <a:t>Module Code: BMIH4006</a:t>
            </a:r>
          </a:p>
          <a:p>
            <a:pPr algn="ctr"/>
            <a:r>
              <a:rPr lang="en-US" sz="1400" dirty="0" smtClean="0">
                <a:solidFill>
                  <a:schemeClr val="tx1"/>
                </a:solidFill>
                <a:latin typeface="Bahnschrift" panose="020B0502040204020203" pitchFamily="34" charset="0"/>
              </a:rPr>
              <a:t>Lecturer Name: Dan Payne</a:t>
            </a:r>
            <a:r>
              <a:rPr lang="en-US" sz="2400" b="1" dirty="0" smtClean="0">
                <a:solidFill>
                  <a:schemeClr val="tx1"/>
                </a:solidFill>
                <a:latin typeface="Bahnschrift SemiBold" panose="020B0502040204020203" pitchFamily="34" charset="0"/>
              </a:rPr>
              <a:t> </a:t>
            </a:r>
          </a:p>
          <a:p>
            <a:pPr algn="ctr"/>
            <a:endParaRPr lang="en-US" sz="2400" dirty="0">
              <a:latin typeface="Bahnschrift SemiBold" panose="020B0502040204020203" pitchFamily="34" charset="0"/>
            </a:endParaRP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32973" y="327521"/>
            <a:ext cx="6252178" cy="1161263"/>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13893" y="1736684"/>
            <a:ext cx="4090337" cy="1605990"/>
          </a:xfrm>
          <a:prstGeom prst="rect">
            <a:avLst/>
          </a:prstGeom>
        </p:spPr>
      </p:pic>
    </p:spTree>
    <p:extLst>
      <p:ext uri="{BB962C8B-B14F-4D97-AF65-F5344CB8AC3E}">
        <p14:creationId xmlns:p14="http://schemas.microsoft.com/office/powerpoint/2010/main" val="91206991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D57F1E4F-1CFF-5643-939E-217C01CDF565}" type="slidenum">
              <a:rPr lang="en-US" smtClean="0"/>
              <a:pPr/>
              <a:t>2</a:t>
            </a:fld>
            <a:endParaRPr lang="en-US" dirty="0"/>
          </a:p>
        </p:txBody>
      </p:sp>
      <p:sp>
        <p:nvSpPr>
          <p:cNvPr id="5" name="Rectangle 4"/>
          <p:cNvSpPr/>
          <p:nvPr/>
        </p:nvSpPr>
        <p:spPr>
          <a:xfrm>
            <a:off x="1765739" y="611819"/>
            <a:ext cx="6789682" cy="5609228"/>
          </a:xfrm>
          <a:prstGeom prst="rect">
            <a:avLst/>
          </a:prstGeom>
        </p:spPr>
        <p:txBody>
          <a:bodyPr wrap="square">
            <a:spAutoFit/>
          </a:bodyPr>
          <a:lstStyle/>
          <a:p>
            <a:pPr algn="just">
              <a:lnSpc>
                <a:spcPct val="150000"/>
              </a:lnSpc>
            </a:pPr>
            <a:r>
              <a:rPr lang="en-US" sz="1600" b="1" dirty="0" smtClean="0">
                <a:latin typeface="Arial" panose="020B0604020202020204" pitchFamily="34" charset="0"/>
                <a:cs typeface="Arial" panose="020B0604020202020204" pitchFamily="34" charset="0"/>
              </a:rPr>
              <a:t>Table of contents</a:t>
            </a:r>
          </a:p>
          <a:p>
            <a:pPr algn="just">
              <a:lnSpc>
                <a:spcPct val="150000"/>
              </a:lnSpc>
            </a:pPr>
            <a:endParaRPr lang="en-US" sz="1400" dirty="0" smtClean="0">
              <a:latin typeface="Arial" panose="020B0604020202020204" pitchFamily="34" charset="0"/>
              <a:cs typeface="Arial" panose="020B0604020202020204" pitchFamily="34" charset="0"/>
            </a:endParaRPr>
          </a:p>
          <a:p>
            <a:pPr algn="just">
              <a:lnSpc>
                <a:spcPct val="150000"/>
              </a:lnSpc>
            </a:pPr>
            <a:r>
              <a:rPr lang="en-US" sz="1400" dirty="0" smtClean="0">
                <a:latin typeface="Arial" panose="020B0604020202020204" pitchFamily="34" charset="0"/>
                <a:cs typeface="Arial" panose="020B0604020202020204" pitchFamily="34" charset="0"/>
              </a:rPr>
              <a:t>Introduction …………………………………………………………………………………3</a:t>
            </a:r>
          </a:p>
          <a:p>
            <a:pPr algn="just">
              <a:lnSpc>
                <a:spcPct val="150000"/>
              </a:lnSpc>
            </a:pPr>
            <a:r>
              <a:rPr lang="en-GB" sz="1400" dirty="0" smtClean="0">
                <a:latin typeface="Arial" panose="020B0604020202020204" pitchFamily="34" charset="0"/>
                <a:cs typeface="Arial" panose="020B0604020202020204" pitchFamily="34" charset="0"/>
              </a:rPr>
              <a:t>Precautions …………………………………………………………………………………4</a:t>
            </a:r>
          </a:p>
          <a:p>
            <a:pPr>
              <a:lnSpc>
                <a:spcPct val="150000"/>
              </a:lnSpc>
            </a:pPr>
            <a:r>
              <a:rPr lang="en-GB" sz="1400" dirty="0">
                <a:latin typeface="Arial" panose="020B0604020202020204" pitchFamily="34" charset="0"/>
                <a:cs typeface="Arial" panose="020B0604020202020204" pitchFamily="34" charset="0"/>
              </a:rPr>
              <a:t>Procedures for Room </a:t>
            </a:r>
            <a:r>
              <a:rPr lang="en-GB" sz="1400" dirty="0" smtClean="0">
                <a:latin typeface="Arial" panose="020B0604020202020204" pitchFamily="34" charset="0"/>
                <a:cs typeface="Arial" panose="020B0604020202020204" pitchFamily="34" charset="0"/>
              </a:rPr>
              <a:t>Cleaning …………………………………………………………..4</a:t>
            </a:r>
          </a:p>
          <a:p>
            <a:pPr>
              <a:lnSpc>
                <a:spcPct val="150000"/>
              </a:lnSpc>
            </a:pPr>
            <a:r>
              <a:rPr lang="en-GB" sz="1400" dirty="0">
                <a:latin typeface="Arial" panose="020B0604020202020204" pitchFamily="34" charset="0"/>
                <a:cs typeface="Arial" panose="020B0604020202020204" pitchFamily="34" charset="0"/>
              </a:rPr>
              <a:t>Essential Equipment &amp; </a:t>
            </a:r>
            <a:r>
              <a:rPr lang="en-GB" sz="1400" dirty="0" smtClean="0">
                <a:latin typeface="Arial" panose="020B0604020202020204" pitchFamily="34" charset="0"/>
                <a:cs typeface="Arial" panose="020B0604020202020204" pitchFamily="34" charset="0"/>
              </a:rPr>
              <a:t>Tools ……………………………………………………………..5</a:t>
            </a:r>
          </a:p>
          <a:p>
            <a:pPr>
              <a:lnSpc>
                <a:spcPct val="150000"/>
              </a:lnSpc>
            </a:pPr>
            <a:r>
              <a:rPr lang="en-GB" sz="1400" dirty="0">
                <a:latin typeface="Arial" panose="020B0604020202020204" pitchFamily="34" charset="0"/>
                <a:cs typeface="Arial" panose="020B0604020202020204" pitchFamily="34" charset="0"/>
              </a:rPr>
              <a:t>Manual Handling </a:t>
            </a:r>
            <a:r>
              <a:rPr lang="en-GB" sz="1400" dirty="0" smtClean="0">
                <a:latin typeface="Arial" panose="020B0604020202020204" pitchFamily="34" charset="0"/>
                <a:cs typeface="Arial" panose="020B0604020202020204" pitchFamily="34" charset="0"/>
              </a:rPr>
              <a:t>Techniques …………………………………………………………….5</a:t>
            </a:r>
            <a:r>
              <a:rPr lang="en-GB" sz="1400" dirty="0">
                <a:latin typeface="Arial" panose="020B0604020202020204" pitchFamily="34" charset="0"/>
                <a:cs typeface="Arial" panose="020B0604020202020204" pitchFamily="34" charset="0"/>
              </a:rPr>
              <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Musculoskeletal Injuries </a:t>
            </a:r>
            <a:r>
              <a:rPr lang="en-GB" sz="1400" dirty="0" smtClean="0">
                <a:latin typeface="Arial" panose="020B0604020202020204" pitchFamily="34" charset="0"/>
                <a:cs typeface="Arial" panose="020B0604020202020204" pitchFamily="34" charset="0"/>
              </a:rPr>
              <a:t>Prevention ……………………………………………………..6</a:t>
            </a:r>
          </a:p>
          <a:p>
            <a:pPr>
              <a:lnSpc>
                <a:spcPct val="150000"/>
              </a:lnSpc>
            </a:pPr>
            <a:r>
              <a:rPr lang="en-GB" sz="1400" dirty="0">
                <a:latin typeface="Arial" panose="020B0604020202020204" pitchFamily="34" charset="0"/>
                <a:cs typeface="Arial" panose="020B0604020202020204" pitchFamily="34" charset="0"/>
              </a:rPr>
              <a:t>Exposure to Bodily </a:t>
            </a:r>
            <a:r>
              <a:rPr lang="en-GB" sz="1400" dirty="0" smtClean="0">
                <a:latin typeface="Arial" panose="020B0604020202020204" pitchFamily="34" charset="0"/>
                <a:cs typeface="Arial" panose="020B0604020202020204" pitchFamily="34" charset="0"/>
              </a:rPr>
              <a:t>Fluids ………………………………………………………………...6</a:t>
            </a:r>
            <a:r>
              <a:rPr lang="en-GB" sz="1400" dirty="0">
                <a:latin typeface="Arial" panose="020B0604020202020204" pitchFamily="34" charset="0"/>
                <a:cs typeface="Arial" panose="020B0604020202020204" pitchFamily="34" charset="0"/>
              </a:rPr>
              <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Hazard </a:t>
            </a:r>
            <a:r>
              <a:rPr lang="en-GB" sz="1400" dirty="0" smtClean="0">
                <a:latin typeface="Arial" panose="020B0604020202020204" pitchFamily="34" charset="0"/>
                <a:cs typeface="Arial" panose="020B0604020202020204" pitchFamily="34" charset="0"/>
              </a:rPr>
              <a:t>Mitigation …………………………………………………………………………..7</a:t>
            </a:r>
          </a:p>
          <a:p>
            <a:pPr>
              <a:lnSpc>
                <a:spcPct val="150000"/>
              </a:lnSpc>
            </a:pPr>
            <a:r>
              <a:rPr lang="en-US" sz="1400" dirty="0">
                <a:latin typeface="Arial" panose="020B0604020202020204" pitchFamily="34" charset="0"/>
                <a:cs typeface="Arial" panose="020B0604020202020204" pitchFamily="34" charset="0"/>
              </a:rPr>
              <a:t>Emergency </a:t>
            </a:r>
            <a:r>
              <a:rPr lang="en-US" sz="1400" dirty="0" smtClean="0">
                <a:latin typeface="Arial" panose="020B0604020202020204" pitchFamily="34" charset="0"/>
                <a:cs typeface="Arial" panose="020B0604020202020204" pitchFamily="34" charset="0"/>
              </a:rPr>
              <a:t>Procedures …………………………………………………………………...8</a:t>
            </a:r>
          </a:p>
          <a:p>
            <a:pPr>
              <a:lnSpc>
                <a:spcPct val="150000"/>
              </a:lnSpc>
            </a:pPr>
            <a:r>
              <a:rPr lang="en-US" sz="1400" dirty="0" smtClean="0">
                <a:latin typeface="Arial" panose="020B0604020202020204" pitchFamily="34" charset="0"/>
                <a:cs typeface="Arial" panose="020B0604020202020204" pitchFamily="34" charset="0"/>
              </a:rPr>
              <a:t>Conclusion ………………………………………………………………………………….9</a:t>
            </a:r>
          </a:p>
          <a:p>
            <a:pPr>
              <a:lnSpc>
                <a:spcPct val="150000"/>
              </a:lnSpc>
            </a:pPr>
            <a:r>
              <a:rPr lang="en-US" sz="1400" dirty="0" smtClean="0">
                <a:latin typeface="Arial" panose="020B0604020202020204" pitchFamily="34" charset="0"/>
                <a:ea typeface="Calibri" panose="020F0502020204030204" pitchFamily="34" charset="0"/>
                <a:cs typeface="Arial" panose="020B0604020202020204" pitchFamily="34" charset="0"/>
              </a:rPr>
              <a:t>References ……………………………………………………………………………......10</a:t>
            </a:r>
            <a:endParaRPr lang="en-US" sz="1400" dirty="0">
              <a:latin typeface="Arial" panose="020B0604020202020204" pitchFamily="34" charset="0"/>
              <a:ea typeface="Calibri" panose="020F0502020204030204" pitchFamily="34" charset="0"/>
              <a:cs typeface="Arial" panose="020B0604020202020204" pitchFamily="34" charset="0"/>
            </a:endParaRPr>
          </a:p>
          <a:p>
            <a:pPr>
              <a:lnSpc>
                <a:spcPct val="150000"/>
              </a:lnSpc>
            </a:pPr>
            <a:endParaRPr lang="en-US" sz="1400" b="1" dirty="0">
              <a:latin typeface="Arial" panose="020B0604020202020204" pitchFamily="34" charset="0"/>
              <a:cs typeface="Arial" panose="020B0604020202020204" pitchFamily="34" charset="0"/>
            </a:endParaRPr>
          </a:p>
          <a:p>
            <a:pPr>
              <a:lnSpc>
                <a:spcPct val="150000"/>
              </a:lnSpc>
            </a:pPr>
            <a:endParaRPr lang="en-US" sz="1400" dirty="0">
              <a:latin typeface="Arial" panose="020B0604020202020204" pitchFamily="34" charset="0"/>
              <a:cs typeface="Arial" panose="020B0604020202020204" pitchFamily="34" charset="0"/>
            </a:endParaRPr>
          </a:p>
          <a:p>
            <a:pPr>
              <a:lnSpc>
                <a:spcPct val="150000"/>
              </a:lnSpc>
            </a:pPr>
            <a:endParaRPr lang="en-US" sz="1400" b="1" dirty="0">
              <a:latin typeface="Arial" panose="020B0604020202020204" pitchFamily="34" charset="0"/>
              <a:cs typeface="Arial" panose="020B0604020202020204" pitchFamily="34" charset="0"/>
            </a:endParaRPr>
          </a:p>
          <a:p>
            <a:pPr algn="just">
              <a:lnSpc>
                <a:spcPct val="150000"/>
              </a:lnSpc>
            </a:pPr>
            <a:r>
              <a:rPr lang="en-US" sz="1300" dirty="0" smtClean="0">
                <a:latin typeface="Arial" panose="020B0604020202020204" pitchFamily="34" charset="0"/>
                <a:cs typeface="Arial" panose="020B0604020202020204" pitchFamily="34" charset="0"/>
              </a:rPr>
              <a:t> </a:t>
            </a:r>
            <a:endParaRPr lang="en-US" sz="13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1516495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fld id="{D57F1E4F-1CFF-5643-939E-217C01CDF565}" type="slidenum">
              <a:rPr lang="en-US" smtClean="0"/>
              <a:pPr/>
              <a:t>3</a:t>
            </a:fld>
            <a:endParaRPr lang="en-US" dirty="0"/>
          </a:p>
        </p:txBody>
      </p:sp>
      <p:sp>
        <p:nvSpPr>
          <p:cNvPr id="5" name="Rectangle 4"/>
          <p:cNvSpPr/>
          <p:nvPr/>
        </p:nvSpPr>
        <p:spPr>
          <a:xfrm>
            <a:off x="1765739" y="611819"/>
            <a:ext cx="9837682" cy="5863144"/>
          </a:xfrm>
          <a:prstGeom prst="rect">
            <a:avLst/>
          </a:prstGeom>
        </p:spPr>
        <p:txBody>
          <a:bodyPr wrap="square">
            <a:spAutoFit/>
          </a:bodyPr>
          <a:lstStyle/>
          <a:p>
            <a:pPr algn="just">
              <a:lnSpc>
                <a:spcPct val="150000"/>
              </a:lnSpc>
            </a:pPr>
            <a:r>
              <a:rPr lang="en-US" sz="1600" b="1" dirty="0" smtClean="0">
                <a:latin typeface="Arial" panose="020B0604020202020204" pitchFamily="34" charset="0"/>
                <a:cs typeface="Arial" panose="020B0604020202020204" pitchFamily="34" charset="0"/>
              </a:rPr>
              <a:t>Introduction</a:t>
            </a:r>
          </a:p>
          <a:p>
            <a:pPr algn="just">
              <a:lnSpc>
                <a:spcPct val="150000"/>
              </a:lnSpc>
            </a:pPr>
            <a:r>
              <a:rPr lang="en-US" sz="1300" dirty="0" smtClean="0">
                <a:solidFill>
                  <a:srgbClr val="0D0D0D"/>
                </a:solidFill>
                <a:latin typeface="Arial" panose="020B0604020202020204" pitchFamily="34" charset="0"/>
                <a:ea typeface="Calibri" panose="020F0502020204030204" pitchFamily="34" charset="0"/>
                <a:cs typeface="Arial" panose="020B0604020202020204" pitchFamily="34" charset="0"/>
              </a:rPr>
              <a:t>Welcome </a:t>
            </a:r>
            <a:r>
              <a:rPr lang="en-US" sz="1300" dirty="0">
                <a:solidFill>
                  <a:srgbClr val="0D0D0D"/>
                </a:solidFill>
                <a:latin typeface="Arial" panose="020B0604020202020204" pitchFamily="34" charset="0"/>
                <a:ea typeface="Calibri" panose="020F0502020204030204" pitchFamily="34" charset="0"/>
                <a:cs typeface="Arial" panose="020B0604020202020204" pitchFamily="34" charset="0"/>
              </a:rPr>
              <a:t>to the Ashford International Hotel's Housekeeping Health &amp; Safety Guide. </a:t>
            </a:r>
            <a:endParaRPr lang="en-US" sz="1300" dirty="0">
              <a:latin typeface="Arial" panose="020B0604020202020204" pitchFamily="34" charset="0"/>
              <a:ea typeface="Calibri" panose="020F0502020204030204" pitchFamily="34" charset="0"/>
              <a:cs typeface="Arial" panose="020B0604020202020204" pitchFamily="34" charset="0"/>
            </a:endParaRPr>
          </a:p>
          <a:p>
            <a:pPr algn="just">
              <a:lnSpc>
                <a:spcPct val="150000"/>
              </a:lnSpc>
            </a:pPr>
            <a:r>
              <a:rPr lang="en-US" sz="1300" dirty="0">
                <a:solidFill>
                  <a:srgbClr val="0D0D0D"/>
                </a:solidFill>
                <a:latin typeface="Arial" panose="020B0604020202020204" pitchFamily="34" charset="0"/>
                <a:ea typeface="Calibri" panose="020F0502020204030204" pitchFamily="34" charset="0"/>
                <a:cs typeface="Arial" panose="020B0604020202020204" pitchFamily="34" charset="0"/>
              </a:rPr>
              <a:t>As a vital component of our esteemed hotel and spa, our housekeeping team is integral to ensuring the highest standards of cleanliness and safety. The health and well-being of our staff and guests are paramount, and this guide is designed to provide comprehensive insights into the necessary precautions and procedures that contribute to a secure environment.</a:t>
            </a:r>
            <a:endParaRPr lang="en-US" sz="1300" dirty="0">
              <a:latin typeface="Arial" panose="020B0604020202020204" pitchFamily="34" charset="0"/>
              <a:ea typeface="Calibri" panose="020F0502020204030204" pitchFamily="34" charset="0"/>
              <a:cs typeface="Arial" panose="020B0604020202020204" pitchFamily="34" charset="0"/>
            </a:endParaRPr>
          </a:p>
          <a:p>
            <a:pPr algn="just">
              <a:lnSpc>
                <a:spcPct val="150000"/>
              </a:lnSpc>
            </a:pPr>
            <a:r>
              <a:rPr lang="en-US" sz="1300" dirty="0">
                <a:solidFill>
                  <a:srgbClr val="0D0D0D"/>
                </a:solidFill>
                <a:latin typeface="Arial" panose="020B0604020202020204" pitchFamily="34" charset="0"/>
                <a:ea typeface="Calibri" panose="020F0502020204030204" pitchFamily="34" charset="0"/>
                <a:cs typeface="Arial" panose="020B0604020202020204" pitchFamily="34" charset="0"/>
              </a:rPr>
              <a:t>The daily operations of our hotel involve various cleaning products, many of which contain chemicals that could be hazardous if not managed correctly. To mitigate these risks, it is imperative to understand the safe storage, handling, and disposal of these substances. Proper organization is not solely a matter of tidiness; it is a fundamental aspect of safeguarding the health of individuals and the integrity of our establishment.</a:t>
            </a:r>
            <a:endParaRPr lang="en-US" sz="1300" dirty="0">
              <a:latin typeface="Arial" panose="020B0604020202020204" pitchFamily="34" charset="0"/>
              <a:ea typeface="Calibri" panose="020F0502020204030204" pitchFamily="34" charset="0"/>
              <a:cs typeface="Arial" panose="020B0604020202020204" pitchFamily="34" charset="0"/>
            </a:endParaRPr>
          </a:p>
          <a:p>
            <a:pPr algn="just">
              <a:lnSpc>
                <a:spcPct val="150000"/>
              </a:lnSpc>
            </a:pPr>
            <a:r>
              <a:rPr lang="en-US" sz="1300" dirty="0">
                <a:solidFill>
                  <a:srgbClr val="0D0D0D"/>
                </a:solidFill>
                <a:latin typeface="Arial" panose="020B0604020202020204" pitchFamily="34" charset="0"/>
                <a:ea typeface="Calibri" panose="020F0502020204030204" pitchFamily="34" charset="0"/>
                <a:cs typeface="Arial" panose="020B0604020202020204" pitchFamily="34" charset="0"/>
              </a:rPr>
              <a:t>In this guide, you will learn how to identify potential hazards, assess who may be at risk, and determine the appropriate measures to ensure safety. This encompasses everything from the proper storage of cleaning agents to the regular inspection of electrical appliances and the secure design of escape routes for all guests, including those with disabilities.</a:t>
            </a:r>
            <a:endParaRPr lang="en-US" sz="1300" dirty="0">
              <a:latin typeface="Arial" panose="020B0604020202020204" pitchFamily="34" charset="0"/>
              <a:ea typeface="Calibri" panose="020F0502020204030204" pitchFamily="34" charset="0"/>
              <a:cs typeface="Arial" panose="020B0604020202020204" pitchFamily="34" charset="0"/>
            </a:endParaRPr>
          </a:p>
          <a:p>
            <a:pPr algn="just">
              <a:lnSpc>
                <a:spcPct val="150000"/>
              </a:lnSpc>
            </a:pPr>
            <a:r>
              <a:rPr lang="en-US" sz="1300" dirty="0">
                <a:solidFill>
                  <a:srgbClr val="0D0D0D"/>
                </a:solidFill>
                <a:latin typeface="Arial" panose="020B0604020202020204" pitchFamily="34" charset="0"/>
                <a:ea typeface="Calibri" panose="020F0502020204030204" pitchFamily="34" charset="0"/>
                <a:cs typeface="Arial" panose="020B0604020202020204" pitchFamily="34" charset="0"/>
              </a:rPr>
              <a:t>Our commitment to safety extends beyond the immediate confines of our hotel; it includes a dedication to environmental stewardship. The responsible disposal of cleaning products is not only essential for protecting our guests and staff but also crucial for the well-being of the surrounding wildlife and ecosystem.</a:t>
            </a:r>
            <a:endParaRPr lang="en-US" sz="1300" dirty="0">
              <a:latin typeface="Arial" panose="020B0604020202020204" pitchFamily="34" charset="0"/>
              <a:ea typeface="Calibri" panose="020F0502020204030204" pitchFamily="34" charset="0"/>
              <a:cs typeface="Arial" panose="020B0604020202020204" pitchFamily="34" charset="0"/>
            </a:endParaRPr>
          </a:p>
          <a:p>
            <a:pPr algn="just">
              <a:lnSpc>
                <a:spcPct val="150000"/>
              </a:lnSpc>
            </a:pPr>
            <a:r>
              <a:rPr lang="en-US" sz="1300" dirty="0">
                <a:solidFill>
                  <a:srgbClr val="0D0D0D"/>
                </a:solidFill>
                <a:latin typeface="Arial" panose="020B0604020202020204" pitchFamily="34" charset="0"/>
                <a:ea typeface="Calibri" panose="020F0502020204030204" pitchFamily="34" charset="0"/>
                <a:cs typeface="Arial" panose="020B0604020202020204" pitchFamily="34" charset="0"/>
              </a:rPr>
              <a:t>Recording and updating safety procedures are not just regulatory requirements—they are practices that underline our dedication to continuous improvement and risk management. Through this guide, we will equip you with the knowledge to maintain a safe environment, ensuring that Ashford International Hotel and Spa remains a sanctuary for relaxation and peace of mind.</a:t>
            </a:r>
            <a:endParaRPr lang="en-US" sz="1300" dirty="0">
              <a:latin typeface="Arial" panose="020B0604020202020204" pitchFamily="34" charset="0"/>
              <a:ea typeface="Calibri" panose="020F0502020204030204" pitchFamily="34" charset="0"/>
              <a:cs typeface="Arial" panose="020B0604020202020204" pitchFamily="34" charset="0"/>
            </a:endParaRPr>
          </a:p>
          <a:p>
            <a:pPr algn="just">
              <a:lnSpc>
                <a:spcPct val="150000"/>
              </a:lnSpc>
            </a:pPr>
            <a:r>
              <a:rPr lang="en-US" sz="1300" dirty="0">
                <a:solidFill>
                  <a:srgbClr val="0D0D0D"/>
                </a:solidFill>
                <a:latin typeface="Arial" panose="020B0604020202020204" pitchFamily="34" charset="0"/>
                <a:ea typeface="Calibri" panose="020F0502020204030204" pitchFamily="34" charset="0"/>
                <a:cs typeface="Arial" panose="020B0604020202020204" pitchFamily="34" charset="0"/>
              </a:rPr>
              <a:t>Embark on this essential journey with us to foster a culture of safety and excellence that reflects our hotel's prestigious reputation.</a:t>
            </a:r>
            <a:r>
              <a:rPr lang="en-US" sz="13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7284628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fld id="{D57F1E4F-1CFF-5643-939E-217C01CDF565}" type="slidenum">
              <a:rPr lang="en-US" smtClean="0"/>
              <a:pPr/>
              <a:t>4</a:t>
            </a:fld>
            <a:endParaRPr lang="en-US" dirty="0"/>
          </a:p>
        </p:txBody>
      </p:sp>
      <p:sp>
        <p:nvSpPr>
          <p:cNvPr id="4" name="Rectangle 3"/>
          <p:cNvSpPr/>
          <p:nvPr/>
        </p:nvSpPr>
        <p:spPr>
          <a:xfrm>
            <a:off x="1608084" y="96812"/>
            <a:ext cx="9837682" cy="6532558"/>
          </a:xfrm>
          <a:prstGeom prst="rect">
            <a:avLst/>
          </a:prstGeom>
        </p:spPr>
        <p:txBody>
          <a:bodyPr wrap="square">
            <a:spAutoFit/>
          </a:bodyPr>
          <a:lstStyle/>
          <a:p>
            <a:pPr>
              <a:lnSpc>
                <a:spcPct val="150000"/>
              </a:lnSpc>
            </a:pPr>
            <a:r>
              <a:rPr lang="en-GB" sz="1600" b="1" dirty="0" smtClean="0">
                <a:latin typeface="Arial" panose="020B0604020202020204" pitchFamily="34" charset="0"/>
                <a:cs typeface="Arial" panose="020B0604020202020204" pitchFamily="34" charset="0"/>
              </a:rPr>
              <a:t>Precautions</a:t>
            </a:r>
            <a:r>
              <a:rPr lang="en-GB" sz="1300" dirty="0">
                <a:latin typeface="Arial" panose="020B0604020202020204" pitchFamily="34" charset="0"/>
                <a:cs typeface="Arial" panose="020B0604020202020204" pitchFamily="34" charset="0"/>
              </a:rPr>
              <a:t/>
            </a:r>
            <a:br>
              <a:rPr lang="en-GB" sz="1300" dirty="0">
                <a:latin typeface="Arial" panose="020B0604020202020204" pitchFamily="34" charset="0"/>
                <a:cs typeface="Arial" panose="020B0604020202020204" pitchFamily="34" charset="0"/>
              </a:rPr>
            </a:br>
            <a:r>
              <a:rPr lang="en-GB" sz="1300" b="1" u="sng" dirty="0">
                <a:latin typeface="Arial" panose="020B0604020202020204" pitchFamily="34" charset="0"/>
                <a:cs typeface="Arial" panose="020B0604020202020204" pitchFamily="34" charset="0"/>
              </a:rPr>
              <a:t>1. Personal Protective Equipment (PPE):</a:t>
            </a:r>
            <a:r>
              <a:rPr lang="en-GB" sz="1300" b="1" dirty="0">
                <a:latin typeface="Arial" panose="020B0604020202020204" pitchFamily="34" charset="0"/>
                <a:cs typeface="Arial" panose="020B0604020202020204" pitchFamily="34" charset="0"/>
              </a:rPr>
              <a:t> </a:t>
            </a:r>
            <a:r>
              <a:rPr lang="en-GB" sz="1300" dirty="0">
                <a:latin typeface="Arial" panose="020B0604020202020204" pitchFamily="34" charset="0"/>
                <a:cs typeface="Arial" panose="020B0604020202020204" pitchFamily="34" charset="0"/>
              </a:rPr>
              <a:t>Always wear appropriate PPE, including gloves, masks, eyes protection and non-slip shoes, to protect against chemicals, dust, and potential slips.</a:t>
            </a:r>
            <a:br>
              <a:rPr lang="en-GB" sz="1300" dirty="0">
                <a:latin typeface="Arial" panose="020B0604020202020204" pitchFamily="34" charset="0"/>
                <a:cs typeface="Arial" panose="020B0604020202020204" pitchFamily="34" charset="0"/>
              </a:rPr>
            </a:br>
            <a:r>
              <a:rPr lang="en-GB" sz="1300" b="1" u="sng" dirty="0">
                <a:latin typeface="Arial" panose="020B0604020202020204" pitchFamily="34" charset="0"/>
                <a:cs typeface="Arial" panose="020B0604020202020204" pitchFamily="34" charset="0"/>
              </a:rPr>
              <a:t>2. Chemical Safety:</a:t>
            </a:r>
            <a:r>
              <a:rPr lang="en-GB" sz="1300" b="1" dirty="0">
                <a:latin typeface="Arial" panose="020B0604020202020204" pitchFamily="34" charset="0"/>
                <a:cs typeface="Arial" panose="020B0604020202020204" pitchFamily="34" charset="0"/>
              </a:rPr>
              <a:t> </a:t>
            </a:r>
            <a:r>
              <a:rPr lang="en-GB" sz="1300" dirty="0">
                <a:latin typeface="Arial" panose="020B0604020202020204" pitchFamily="34" charset="0"/>
                <a:cs typeface="Arial" panose="020B0604020202020204" pitchFamily="34" charset="0"/>
              </a:rPr>
              <a:t>Use cleaning chemicals as directed. Always read labels and material safety data sheets to understand the proper use and potential risks.</a:t>
            </a:r>
            <a:br>
              <a:rPr lang="en-GB" sz="1300" dirty="0">
                <a:latin typeface="Arial" panose="020B0604020202020204" pitchFamily="34" charset="0"/>
                <a:cs typeface="Arial" panose="020B0604020202020204" pitchFamily="34" charset="0"/>
              </a:rPr>
            </a:br>
            <a:r>
              <a:rPr lang="en-GB" sz="1300" b="1" u="sng" dirty="0">
                <a:latin typeface="Arial" panose="020B0604020202020204" pitchFamily="34" charset="0"/>
                <a:cs typeface="Arial" panose="020B0604020202020204" pitchFamily="34" charset="0"/>
              </a:rPr>
              <a:t>3. Ergonomic Practices:</a:t>
            </a:r>
            <a:r>
              <a:rPr lang="en-GB" sz="1300" b="1" dirty="0">
                <a:latin typeface="Arial" panose="020B0604020202020204" pitchFamily="34" charset="0"/>
                <a:cs typeface="Arial" panose="020B0604020202020204" pitchFamily="34" charset="0"/>
              </a:rPr>
              <a:t> </a:t>
            </a:r>
            <a:r>
              <a:rPr lang="en-GB" sz="1300" dirty="0">
                <a:latin typeface="Arial" panose="020B0604020202020204" pitchFamily="34" charset="0"/>
                <a:cs typeface="Arial" panose="020B0604020202020204" pitchFamily="34" charset="0"/>
              </a:rPr>
              <a:t>Use ergonomic tools and equipment. </a:t>
            </a:r>
            <a:r>
              <a:rPr lang="en-GB" sz="1300" dirty="0" smtClean="0">
                <a:latin typeface="Arial" panose="020B0604020202020204" pitchFamily="34" charset="0"/>
                <a:cs typeface="Arial" panose="020B0604020202020204" pitchFamily="34" charset="0"/>
              </a:rPr>
              <a:t>Practice </a:t>
            </a:r>
            <a:r>
              <a:rPr lang="en-GB" sz="1300" dirty="0">
                <a:latin typeface="Arial" panose="020B0604020202020204" pitchFamily="34" charset="0"/>
                <a:cs typeface="Arial" panose="020B0604020202020204" pitchFamily="34" charset="0"/>
              </a:rPr>
              <a:t>safe lifting </a:t>
            </a:r>
            <a:endParaRPr lang="en-GB" sz="1300" dirty="0" smtClean="0">
              <a:latin typeface="Arial" panose="020B0604020202020204" pitchFamily="34" charset="0"/>
              <a:cs typeface="Arial" panose="020B0604020202020204" pitchFamily="34" charset="0"/>
            </a:endParaRPr>
          </a:p>
          <a:p>
            <a:pPr>
              <a:lnSpc>
                <a:spcPct val="150000"/>
              </a:lnSpc>
            </a:pPr>
            <a:r>
              <a:rPr lang="en-GB" sz="1300" dirty="0" smtClean="0">
                <a:latin typeface="Arial" panose="020B0604020202020204" pitchFamily="34" charset="0"/>
                <a:cs typeface="Arial" panose="020B0604020202020204" pitchFamily="34" charset="0"/>
              </a:rPr>
              <a:t>techniques </a:t>
            </a:r>
            <a:r>
              <a:rPr lang="en-GB" sz="1300" dirty="0">
                <a:latin typeface="Arial" panose="020B0604020202020204" pitchFamily="34" charset="0"/>
                <a:cs typeface="Arial" panose="020B0604020202020204" pitchFamily="34" charset="0"/>
              </a:rPr>
              <a:t>and use trolleys for transporting heavy items to prevent back injuries</a:t>
            </a:r>
            <a:r>
              <a:rPr lang="en-GB" sz="1300" dirty="0" smtClean="0">
                <a:latin typeface="Arial" panose="020B0604020202020204" pitchFamily="34" charset="0"/>
                <a:cs typeface="Arial" panose="020B0604020202020204" pitchFamily="34" charset="0"/>
              </a:rPr>
              <a:t>.</a:t>
            </a:r>
          </a:p>
          <a:p>
            <a:pPr>
              <a:lnSpc>
                <a:spcPct val="150000"/>
              </a:lnSpc>
            </a:pPr>
            <a:r>
              <a:rPr lang="en-GB" sz="1600" b="1" dirty="0" smtClean="0">
                <a:latin typeface="Arial" panose="020B0604020202020204" pitchFamily="34" charset="0"/>
                <a:cs typeface="Arial" panose="020B0604020202020204" pitchFamily="34" charset="0"/>
              </a:rPr>
              <a:t>Procedures </a:t>
            </a:r>
            <a:r>
              <a:rPr lang="en-GB" sz="1600" b="1" dirty="0">
                <a:latin typeface="Arial" panose="020B0604020202020204" pitchFamily="34" charset="0"/>
                <a:cs typeface="Arial" panose="020B0604020202020204" pitchFamily="34" charset="0"/>
              </a:rPr>
              <a:t>for Room </a:t>
            </a:r>
            <a:r>
              <a:rPr lang="en-GB" sz="1600" b="1" dirty="0" smtClean="0">
                <a:latin typeface="Arial" panose="020B0604020202020204" pitchFamily="34" charset="0"/>
                <a:cs typeface="Arial" panose="020B0604020202020204" pitchFamily="34" charset="0"/>
              </a:rPr>
              <a:t>Cleaning</a:t>
            </a:r>
            <a:r>
              <a:rPr lang="en-GB" sz="1300" dirty="0">
                <a:latin typeface="Arial" panose="020B0604020202020204" pitchFamily="34" charset="0"/>
                <a:cs typeface="Arial" panose="020B0604020202020204" pitchFamily="34" charset="0"/>
              </a:rPr>
              <a:t/>
            </a:r>
            <a:br>
              <a:rPr lang="en-GB" sz="1300" dirty="0">
                <a:latin typeface="Arial" panose="020B0604020202020204" pitchFamily="34" charset="0"/>
                <a:cs typeface="Arial" panose="020B0604020202020204" pitchFamily="34" charset="0"/>
              </a:rPr>
            </a:br>
            <a:r>
              <a:rPr lang="en-GB" sz="1300" b="1" u="sng" dirty="0">
                <a:latin typeface="Arial" panose="020B0604020202020204" pitchFamily="34" charset="0"/>
                <a:cs typeface="Arial" panose="020B0604020202020204" pitchFamily="34" charset="0"/>
              </a:rPr>
              <a:t>1. Preparation:</a:t>
            </a:r>
            <a:r>
              <a:rPr lang="en-GB" sz="1300" dirty="0">
                <a:latin typeface="Arial" panose="020B0604020202020204" pitchFamily="34" charset="0"/>
                <a:cs typeface="Arial" panose="020B0604020202020204" pitchFamily="34" charset="0"/>
              </a:rPr>
              <a:t/>
            </a:r>
            <a:br>
              <a:rPr lang="en-GB" sz="1300" dirty="0">
                <a:latin typeface="Arial" panose="020B0604020202020204" pitchFamily="34" charset="0"/>
                <a:cs typeface="Arial" panose="020B0604020202020204" pitchFamily="34" charset="0"/>
              </a:rPr>
            </a:br>
            <a:r>
              <a:rPr lang="en-GB" sz="1300" dirty="0">
                <a:latin typeface="Arial" panose="020B0604020202020204" pitchFamily="34" charset="0"/>
                <a:cs typeface="Arial" panose="020B0604020202020204" pitchFamily="34" charset="0"/>
              </a:rPr>
              <a:t>• Ensure the room is safe for start cleaning.</a:t>
            </a:r>
            <a:endParaRPr lang="en-US" sz="1300" dirty="0">
              <a:latin typeface="Arial" panose="020B0604020202020204" pitchFamily="34" charset="0"/>
              <a:cs typeface="Arial" panose="020B0604020202020204" pitchFamily="34" charset="0"/>
            </a:endParaRPr>
          </a:p>
          <a:p>
            <a:pPr>
              <a:lnSpc>
                <a:spcPct val="150000"/>
              </a:lnSpc>
            </a:pPr>
            <a:r>
              <a:rPr lang="en-GB" sz="1300" dirty="0">
                <a:latin typeface="Arial" panose="020B0604020202020204" pitchFamily="34" charset="0"/>
                <a:cs typeface="Arial" panose="020B0604020202020204" pitchFamily="34" charset="0"/>
              </a:rPr>
              <a:t>• Ensure proper ventilation in the room.</a:t>
            </a:r>
            <a:br>
              <a:rPr lang="en-GB" sz="1300" dirty="0">
                <a:latin typeface="Arial" panose="020B0604020202020204" pitchFamily="34" charset="0"/>
                <a:cs typeface="Arial" panose="020B0604020202020204" pitchFamily="34" charset="0"/>
              </a:rPr>
            </a:br>
            <a:r>
              <a:rPr lang="en-GB" sz="1300" dirty="0">
                <a:latin typeface="Arial" panose="020B0604020202020204" pitchFamily="34" charset="0"/>
                <a:cs typeface="Arial" panose="020B0604020202020204" pitchFamily="34" charset="0"/>
              </a:rPr>
              <a:t>• Gather all necessary equipment and cleaning supplies.</a:t>
            </a:r>
            <a:br>
              <a:rPr lang="en-GB" sz="1300" dirty="0">
                <a:latin typeface="Arial" panose="020B0604020202020204" pitchFamily="34" charset="0"/>
                <a:cs typeface="Arial" panose="020B0604020202020204" pitchFamily="34" charset="0"/>
              </a:rPr>
            </a:br>
            <a:r>
              <a:rPr lang="en-GB" sz="1300" dirty="0">
                <a:latin typeface="Arial" panose="020B0604020202020204" pitchFamily="34" charset="0"/>
                <a:cs typeface="Arial" panose="020B0604020202020204" pitchFamily="34" charset="0"/>
              </a:rPr>
              <a:t>• Put on PPE before handling cleaning chemicals or beginning tasks.</a:t>
            </a:r>
            <a:endParaRPr lang="en-US" sz="1300" dirty="0">
              <a:latin typeface="Arial" panose="020B0604020202020204" pitchFamily="34" charset="0"/>
              <a:cs typeface="Arial" panose="020B0604020202020204" pitchFamily="34" charset="0"/>
            </a:endParaRPr>
          </a:p>
          <a:p>
            <a:pPr>
              <a:lnSpc>
                <a:spcPct val="150000"/>
              </a:lnSpc>
            </a:pPr>
            <a:r>
              <a:rPr lang="en-GB" sz="1300" b="1" u="sng" dirty="0">
                <a:latin typeface="Arial" panose="020B0604020202020204" pitchFamily="34" charset="0"/>
                <a:cs typeface="Arial" panose="020B0604020202020204" pitchFamily="34" charset="0"/>
              </a:rPr>
              <a:t>2. Cleaning Process:</a:t>
            </a:r>
            <a:r>
              <a:rPr lang="en-GB" sz="1300" dirty="0">
                <a:latin typeface="Arial" panose="020B0604020202020204" pitchFamily="34" charset="0"/>
                <a:cs typeface="Arial" panose="020B0604020202020204" pitchFamily="34" charset="0"/>
              </a:rPr>
              <a:t/>
            </a:r>
            <a:br>
              <a:rPr lang="en-GB" sz="1300" dirty="0">
                <a:latin typeface="Arial" panose="020B0604020202020204" pitchFamily="34" charset="0"/>
                <a:cs typeface="Arial" panose="020B0604020202020204" pitchFamily="34" charset="0"/>
              </a:rPr>
            </a:br>
            <a:r>
              <a:rPr lang="en-GB" sz="1300" dirty="0">
                <a:latin typeface="Arial" panose="020B0604020202020204" pitchFamily="34" charset="0"/>
                <a:cs typeface="Arial" panose="020B0604020202020204" pitchFamily="34" charset="0"/>
              </a:rPr>
              <a:t>• Start cleaning from the furthest corner of the room and move towards the door.</a:t>
            </a:r>
            <a:br>
              <a:rPr lang="en-GB" sz="1300" dirty="0">
                <a:latin typeface="Arial" panose="020B0604020202020204" pitchFamily="34" charset="0"/>
                <a:cs typeface="Arial" panose="020B0604020202020204" pitchFamily="34" charset="0"/>
              </a:rPr>
            </a:br>
            <a:r>
              <a:rPr lang="en-GB" sz="1300" dirty="0">
                <a:latin typeface="Arial" panose="020B0604020202020204" pitchFamily="34" charset="0"/>
                <a:cs typeface="Arial" panose="020B0604020202020204" pitchFamily="34" charset="0"/>
              </a:rPr>
              <a:t>• Use color-coded cloths to prevent cross-contamination between different </a:t>
            </a:r>
            <a:r>
              <a:rPr lang="en-GB" sz="1300" dirty="0" smtClean="0">
                <a:latin typeface="Arial" panose="020B0604020202020204" pitchFamily="34" charset="0"/>
                <a:cs typeface="Arial" panose="020B0604020202020204" pitchFamily="34" charset="0"/>
              </a:rPr>
              <a:t>areas.</a:t>
            </a:r>
            <a:r>
              <a:rPr lang="en-GB" sz="1300" dirty="0">
                <a:latin typeface="Arial" panose="020B0604020202020204" pitchFamily="34" charset="0"/>
                <a:cs typeface="Arial" panose="020B0604020202020204" pitchFamily="34" charset="0"/>
              </a:rPr>
              <a:t/>
            </a:r>
            <a:br>
              <a:rPr lang="en-GB" sz="1300" dirty="0">
                <a:latin typeface="Arial" panose="020B0604020202020204" pitchFamily="34" charset="0"/>
                <a:cs typeface="Arial" panose="020B0604020202020204" pitchFamily="34" charset="0"/>
              </a:rPr>
            </a:br>
            <a:r>
              <a:rPr lang="en-GB" sz="1300" dirty="0">
                <a:latin typeface="Arial" panose="020B0604020202020204" pitchFamily="34" charset="0"/>
                <a:cs typeface="Arial" panose="020B0604020202020204" pitchFamily="34" charset="0"/>
              </a:rPr>
              <a:t>• Regularly wash hands, especially after removing gloves or handling waste.</a:t>
            </a:r>
            <a:br>
              <a:rPr lang="en-GB" sz="1300" dirty="0">
                <a:latin typeface="Arial" panose="020B0604020202020204" pitchFamily="34" charset="0"/>
                <a:cs typeface="Arial" panose="020B0604020202020204" pitchFamily="34" charset="0"/>
              </a:rPr>
            </a:br>
            <a:r>
              <a:rPr lang="en-GB" sz="1300" b="1" u="sng" dirty="0">
                <a:latin typeface="Arial" panose="020B0604020202020204" pitchFamily="34" charset="0"/>
                <a:cs typeface="Arial" panose="020B0604020202020204" pitchFamily="34" charset="0"/>
              </a:rPr>
              <a:t>3. Post-Cleaning:</a:t>
            </a:r>
            <a:r>
              <a:rPr lang="en-GB" sz="1300" dirty="0">
                <a:latin typeface="Arial" panose="020B0604020202020204" pitchFamily="34" charset="0"/>
                <a:cs typeface="Arial" panose="020B0604020202020204" pitchFamily="34" charset="0"/>
              </a:rPr>
              <a:t/>
            </a:r>
            <a:br>
              <a:rPr lang="en-GB" sz="1300" dirty="0">
                <a:latin typeface="Arial" panose="020B0604020202020204" pitchFamily="34" charset="0"/>
                <a:cs typeface="Arial" panose="020B0604020202020204" pitchFamily="34" charset="0"/>
              </a:rPr>
            </a:br>
            <a:r>
              <a:rPr lang="en-GB" sz="1300" dirty="0">
                <a:latin typeface="Arial" panose="020B0604020202020204" pitchFamily="34" charset="0"/>
                <a:cs typeface="Arial" panose="020B0604020202020204" pitchFamily="34" charset="0"/>
              </a:rPr>
              <a:t>• Properly dispose of or sanitize cleaning tools and materials.</a:t>
            </a:r>
            <a:br>
              <a:rPr lang="en-GB" sz="1300" dirty="0">
                <a:latin typeface="Arial" panose="020B0604020202020204" pitchFamily="34" charset="0"/>
                <a:cs typeface="Arial" panose="020B0604020202020204" pitchFamily="34" charset="0"/>
              </a:rPr>
            </a:br>
            <a:r>
              <a:rPr lang="en-GB" sz="1300" dirty="0">
                <a:latin typeface="Arial" panose="020B0604020202020204" pitchFamily="34" charset="0"/>
                <a:cs typeface="Arial" panose="020B0604020202020204" pitchFamily="34" charset="0"/>
              </a:rPr>
              <a:t>• Report any damages or maintenance needs to the management.</a:t>
            </a:r>
            <a:br>
              <a:rPr lang="en-GB" sz="1300" dirty="0">
                <a:latin typeface="Arial" panose="020B0604020202020204" pitchFamily="34" charset="0"/>
                <a:cs typeface="Arial" panose="020B0604020202020204" pitchFamily="34" charset="0"/>
              </a:rPr>
            </a:br>
            <a:r>
              <a:rPr lang="en-GB" sz="1300" dirty="0">
                <a:latin typeface="Arial" panose="020B0604020202020204" pitchFamily="34" charset="0"/>
                <a:cs typeface="Arial" panose="020B0604020202020204" pitchFamily="34" charset="0"/>
              </a:rPr>
              <a:t>• Ensure all equipment is stored safely after use.</a:t>
            </a:r>
            <a:endParaRPr lang="en-US" sz="1300" dirty="0">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2"/>
          <a:stretch>
            <a:fillRect/>
          </a:stretch>
        </p:blipFill>
        <p:spPr>
          <a:xfrm>
            <a:off x="10383774" y="1513695"/>
            <a:ext cx="1113891" cy="1113891"/>
          </a:xfrm>
          <a:prstGeom prst="rect">
            <a:avLst/>
          </a:prstGeom>
        </p:spPr>
      </p:pic>
      <p:pic>
        <p:nvPicPr>
          <p:cNvPr id="6" name="Picture 5" descr="Health hazard symbol"/>
          <p:cNvPicPr/>
          <p:nvPr/>
        </p:nvPicPr>
        <p:blipFill>
          <a:blip r:embed="rId3">
            <a:extLst>
              <a:ext uri="{28A0092B-C50C-407E-A947-70E740481C1C}">
                <a14:useLocalDpi xmlns:a14="http://schemas.microsoft.com/office/drawing/2010/main" val="0"/>
              </a:ext>
            </a:extLst>
          </a:blip>
          <a:srcRect/>
          <a:stretch>
            <a:fillRect/>
          </a:stretch>
        </p:blipFill>
        <p:spPr bwMode="auto">
          <a:xfrm>
            <a:off x="10373590" y="2627586"/>
            <a:ext cx="1113888" cy="1113888"/>
          </a:xfrm>
          <a:prstGeom prst="rect">
            <a:avLst/>
          </a:prstGeom>
          <a:noFill/>
          <a:ln>
            <a:noFill/>
          </a:ln>
        </p:spPr>
      </p:pic>
      <p:pic>
        <p:nvPicPr>
          <p:cNvPr id="8" name="Picture 7" descr="Serious health hazard symbol"/>
          <p:cNvPicPr/>
          <p:nvPr/>
        </p:nvPicPr>
        <p:blipFill>
          <a:blip r:embed="rId4">
            <a:extLst>
              <a:ext uri="{28A0092B-C50C-407E-A947-70E740481C1C}">
                <a14:useLocalDpi xmlns:a14="http://schemas.microsoft.com/office/drawing/2010/main" val="0"/>
              </a:ext>
            </a:extLst>
          </a:blip>
          <a:srcRect/>
          <a:stretch>
            <a:fillRect/>
          </a:stretch>
        </p:blipFill>
        <p:spPr bwMode="auto">
          <a:xfrm>
            <a:off x="9806264" y="2087462"/>
            <a:ext cx="1080247" cy="1080247"/>
          </a:xfrm>
          <a:prstGeom prst="rect">
            <a:avLst/>
          </a:prstGeom>
          <a:noFill/>
          <a:ln>
            <a:noFill/>
          </a:ln>
        </p:spPr>
      </p:pic>
      <p:pic>
        <p:nvPicPr>
          <p:cNvPr id="9" name="Picture 8" descr="Acute toxicity symbol"/>
          <p:cNvPicPr/>
          <p:nvPr/>
        </p:nvPicPr>
        <p:blipFill>
          <a:blip r:embed="rId5">
            <a:extLst>
              <a:ext uri="{28A0092B-C50C-407E-A947-70E740481C1C}">
                <a14:useLocalDpi xmlns:a14="http://schemas.microsoft.com/office/drawing/2010/main" val="0"/>
              </a:ext>
            </a:extLst>
          </a:blip>
          <a:srcRect/>
          <a:stretch>
            <a:fillRect/>
          </a:stretch>
        </p:blipFill>
        <p:spPr bwMode="auto">
          <a:xfrm>
            <a:off x="10972488" y="2125216"/>
            <a:ext cx="1021473" cy="1021473"/>
          </a:xfrm>
          <a:prstGeom prst="rect">
            <a:avLst/>
          </a:prstGeom>
          <a:noFill/>
          <a:ln>
            <a:noFill/>
          </a:ln>
        </p:spPr>
      </p:pic>
      <p:pic>
        <p:nvPicPr>
          <p:cNvPr id="11" name="Picture 10"/>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038190" y="4044469"/>
            <a:ext cx="1777099" cy="2617078"/>
          </a:xfrm>
          <a:prstGeom prst="rect">
            <a:avLst/>
          </a:prstGeom>
        </p:spPr>
      </p:pic>
      <p:pic>
        <p:nvPicPr>
          <p:cNvPr id="12" name="Picture 11"/>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976126" y="5002924"/>
            <a:ext cx="1662299" cy="1626446"/>
          </a:xfrm>
          <a:prstGeom prst="rect">
            <a:avLst/>
          </a:prstGeom>
        </p:spPr>
      </p:pic>
      <p:pic>
        <p:nvPicPr>
          <p:cNvPr id="13" name="Picture 12"/>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234534" y="2471079"/>
            <a:ext cx="2403892" cy="1869693"/>
          </a:xfrm>
          <a:prstGeom prst="rect">
            <a:avLst/>
          </a:prstGeom>
        </p:spPr>
      </p:pic>
    </p:spTree>
    <p:extLst>
      <p:ext uri="{BB962C8B-B14F-4D97-AF65-F5344CB8AC3E}">
        <p14:creationId xmlns:p14="http://schemas.microsoft.com/office/powerpoint/2010/main" val="23861545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fld id="{D57F1E4F-1CFF-5643-939E-217C01CDF565}" type="slidenum">
              <a:rPr lang="en-US" smtClean="0"/>
              <a:pPr/>
              <a:t>5</a:t>
            </a:fld>
            <a:endParaRPr lang="en-US" dirty="0"/>
          </a:p>
        </p:txBody>
      </p:sp>
      <p:sp>
        <p:nvSpPr>
          <p:cNvPr id="4" name="Rectangle 3"/>
          <p:cNvSpPr/>
          <p:nvPr/>
        </p:nvSpPr>
        <p:spPr>
          <a:xfrm>
            <a:off x="1618594" y="126124"/>
            <a:ext cx="6684578" cy="6601807"/>
          </a:xfrm>
          <a:prstGeom prst="rect">
            <a:avLst/>
          </a:prstGeom>
        </p:spPr>
        <p:txBody>
          <a:bodyPr wrap="square">
            <a:spAutoFit/>
          </a:bodyPr>
          <a:lstStyle/>
          <a:p>
            <a:pPr>
              <a:lnSpc>
                <a:spcPct val="150000"/>
              </a:lnSpc>
            </a:pPr>
            <a:r>
              <a:rPr lang="en-GB" sz="1600" b="1" dirty="0">
                <a:latin typeface="Arial" panose="020B0604020202020204" pitchFamily="34" charset="0"/>
                <a:cs typeface="Arial" panose="020B0604020202020204" pitchFamily="34" charset="0"/>
              </a:rPr>
              <a:t>Essential Equipment &amp; Tools</a:t>
            </a:r>
            <a:r>
              <a:rPr lang="en-GB" sz="1300" dirty="0">
                <a:latin typeface="Arial" panose="020B0604020202020204" pitchFamily="34" charset="0"/>
                <a:cs typeface="Arial" panose="020B0604020202020204" pitchFamily="34" charset="0"/>
              </a:rPr>
              <a:t/>
            </a:r>
            <a:br>
              <a:rPr lang="en-GB" sz="1300" dirty="0">
                <a:latin typeface="Arial" panose="020B0604020202020204" pitchFamily="34" charset="0"/>
                <a:cs typeface="Arial" panose="020B0604020202020204" pitchFamily="34" charset="0"/>
              </a:rPr>
            </a:br>
            <a:r>
              <a:rPr lang="en-GB" sz="1300" dirty="0">
                <a:latin typeface="Arial" panose="020B0604020202020204" pitchFamily="34" charset="0"/>
                <a:cs typeface="Arial" panose="020B0604020202020204" pitchFamily="34" charset="0"/>
              </a:rPr>
              <a:t>• </a:t>
            </a:r>
            <a:r>
              <a:rPr lang="en-GB" sz="1300" b="1" u="sng" dirty="0">
                <a:latin typeface="Arial" panose="020B0604020202020204" pitchFamily="34" charset="0"/>
                <a:cs typeface="Arial" panose="020B0604020202020204" pitchFamily="34" charset="0"/>
              </a:rPr>
              <a:t>Microfiber cloths and mops:</a:t>
            </a:r>
            <a:r>
              <a:rPr lang="en-GB" sz="1300" b="1" dirty="0">
                <a:latin typeface="Arial" panose="020B0604020202020204" pitchFamily="34" charset="0"/>
                <a:cs typeface="Arial" panose="020B0604020202020204" pitchFamily="34" charset="0"/>
              </a:rPr>
              <a:t> </a:t>
            </a:r>
            <a:r>
              <a:rPr lang="en-GB" sz="1300" dirty="0">
                <a:latin typeface="Arial" panose="020B0604020202020204" pitchFamily="34" charset="0"/>
                <a:cs typeface="Arial" panose="020B0604020202020204" pitchFamily="34" charset="0"/>
              </a:rPr>
              <a:t>Colour-coded for different cleaning areas.</a:t>
            </a:r>
            <a:br>
              <a:rPr lang="en-GB" sz="1300" dirty="0">
                <a:latin typeface="Arial" panose="020B0604020202020204" pitchFamily="34" charset="0"/>
                <a:cs typeface="Arial" panose="020B0604020202020204" pitchFamily="34" charset="0"/>
              </a:rPr>
            </a:br>
            <a:r>
              <a:rPr lang="en-GB" sz="1300" dirty="0">
                <a:latin typeface="Arial" panose="020B0604020202020204" pitchFamily="34" charset="0"/>
                <a:cs typeface="Arial" panose="020B0604020202020204" pitchFamily="34" charset="0"/>
              </a:rPr>
              <a:t>• </a:t>
            </a:r>
            <a:r>
              <a:rPr lang="en-GB" sz="1300" b="1" u="sng" dirty="0">
                <a:latin typeface="Arial" panose="020B0604020202020204" pitchFamily="34" charset="0"/>
                <a:cs typeface="Arial" panose="020B0604020202020204" pitchFamily="34" charset="0"/>
              </a:rPr>
              <a:t>PPE:</a:t>
            </a:r>
            <a:r>
              <a:rPr lang="en-GB" sz="1300" b="1" dirty="0">
                <a:latin typeface="Arial" panose="020B0604020202020204" pitchFamily="34" charset="0"/>
                <a:cs typeface="Arial" panose="020B0604020202020204" pitchFamily="34" charset="0"/>
              </a:rPr>
              <a:t> </a:t>
            </a:r>
            <a:r>
              <a:rPr lang="en-GB" sz="1300" dirty="0">
                <a:latin typeface="Arial" panose="020B0604020202020204" pitchFamily="34" charset="0"/>
                <a:cs typeface="Arial" panose="020B0604020202020204" pitchFamily="34" charset="0"/>
              </a:rPr>
              <a:t>Gloves, masks, aprons, protective eyewear and non-slip footwear.</a:t>
            </a:r>
            <a:br>
              <a:rPr lang="en-GB" sz="1300" dirty="0">
                <a:latin typeface="Arial" panose="020B0604020202020204" pitchFamily="34" charset="0"/>
                <a:cs typeface="Arial" panose="020B0604020202020204" pitchFamily="34" charset="0"/>
              </a:rPr>
            </a:br>
            <a:r>
              <a:rPr lang="en-GB" sz="1300" dirty="0">
                <a:latin typeface="Arial" panose="020B0604020202020204" pitchFamily="34" charset="0"/>
                <a:cs typeface="Arial" panose="020B0604020202020204" pitchFamily="34" charset="0"/>
              </a:rPr>
              <a:t>• </a:t>
            </a:r>
            <a:r>
              <a:rPr lang="en-GB" sz="1300" b="1" u="sng" dirty="0">
                <a:latin typeface="Arial" panose="020B0604020202020204" pitchFamily="34" charset="0"/>
                <a:cs typeface="Arial" panose="020B0604020202020204" pitchFamily="34" charset="0"/>
              </a:rPr>
              <a:t>Cleaning agents</a:t>
            </a:r>
            <a:r>
              <a:rPr lang="en-GB" sz="1300" u="sng" dirty="0">
                <a:latin typeface="Arial" panose="020B0604020202020204" pitchFamily="34" charset="0"/>
                <a:cs typeface="Arial" panose="020B0604020202020204" pitchFamily="34" charset="0"/>
              </a:rPr>
              <a:t>:</a:t>
            </a:r>
            <a:r>
              <a:rPr lang="en-GB" sz="1300" dirty="0">
                <a:latin typeface="Arial" panose="020B0604020202020204" pitchFamily="34" charset="0"/>
                <a:cs typeface="Arial" panose="020B0604020202020204" pitchFamily="34" charset="0"/>
              </a:rPr>
              <a:t> Approved and labelled cleaning chemicals.</a:t>
            </a:r>
            <a:br>
              <a:rPr lang="en-GB" sz="1300" dirty="0">
                <a:latin typeface="Arial" panose="020B0604020202020204" pitchFamily="34" charset="0"/>
                <a:cs typeface="Arial" panose="020B0604020202020204" pitchFamily="34" charset="0"/>
              </a:rPr>
            </a:br>
            <a:r>
              <a:rPr lang="en-GB" sz="1300" dirty="0">
                <a:latin typeface="Arial" panose="020B0604020202020204" pitchFamily="34" charset="0"/>
                <a:cs typeface="Arial" panose="020B0604020202020204" pitchFamily="34" charset="0"/>
              </a:rPr>
              <a:t>• </a:t>
            </a:r>
            <a:r>
              <a:rPr lang="en-GB" sz="1300" b="1" u="sng" dirty="0">
                <a:latin typeface="Arial" panose="020B0604020202020204" pitchFamily="34" charset="0"/>
                <a:cs typeface="Arial" panose="020B0604020202020204" pitchFamily="34" charset="0"/>
              </a:rPr>
              <a:t>Non-slip mats:</a:t>
            </a:r>
            <a:r>
              <a:rPr lang="en-GB" sz="1300" b="1" dirty="0">
                <a:latin typeface="Arial" panose="020B0604020202020204" pitchFamily="34" charset="0"/>
                <a:cs typeface="Arial" panose="020B0604020202020204" pitchFamily="34" charset="0"/>
              </a:rPr>
              <a:t> </a:t>
            </a:r>
            <a:r>
              <a:rPr lang="en-GB" sz="1300" dirty="0">
                <a:latin typeface="Arial" panose="020B0604020202020204" pitchFamily="34" charset="0"/>
                <a:cs typeface="Arial" panose="020B0604020202020204" pitchFamily="34" charset="0"/>
              </a:rPr>
              <a:t>For use in wet areas to prevent slips and falls.</a:t>
            </a:r>
            <a:endParaRPr lang="en-US" sz="1300" dirty="0">
              <a:latin typeface="Arial" panose="020B0604020202020204" pitchFamily="34" charset="0"/>
              <a:cs typeface="Arial" panose="020B0604020202020204" pitchFamily="34" charset="0"/>
            </a:endParaRPr>
          </a:p>
          <a:p>
            <a:pPr>
              <a:lnSpc>
                <a:spcPct val="150000"/>
              </a:lnSpc>
            </a:pPr>
            <a:r>
              <a:rPr lang="en-GB" sz="1300" dirty="0">
                <a:latin typeface="Arial" panose="020B0604020202020204" pitchFamily="34" charset="0"/>
                <a:cs typeface="Arial" panose="020B0604020202020204" pitchFamily="34" charset="0"/>
              </a:rPr>
              <a:t>• </a:t>
            </a:r>
            <a:r>
              <a:rPr lang="en-GB" sz="1300" b="1" u="sng" dirty="0">
                <a:latin typeface="Arial" panose="020B0604020202020204" pitchFamily="34" charset="0"/>
                <a:cs typeface="Arial" panose="020B0604020202020204" pitchFamily="34" charset="0"/>
              </a:rPr>
              <a:t>Ergonomic Equipment:</a:t>
            </a:r>
            <a:r>
              <a:rPr lang="en-GB" sz="1300" b="1" dirty="0">
                <a:latin typeface="Arial" panose="020B0604020202020204" pitchFamily="34" charset="0"/>
                <a:cs typeface="Arial" panose="020B0604020202020204" pitchFamily="34" charset="0"/>
              </a:rPr>
              <a:t> </a:t>
            </a:r>
            <a:r>
              <a:rPr lang="en-GB" sz="1300" dirty="0">
                <a:latin typeface="Arial" panose="020B0604020202020204" pitchFamily="34" charset="0"/>
                <a:cs typeface="Arial" panose="020B0604020202020204" pitchFamily="34" charset="0"/>
              </a:rPr>
              <a:t>Lightweight vacuum cleaners, adjustable mop handles, and ergonomically designed cleaning tools to be used.</a:t>
            </a:r>
            <a:br>
              <a:rPr lang="en-GB" sz="1300" dirty="0">
                <a:latin typeface="Arial" panose="020B0604020202020204" pitchFamily="34" charset="0"/>
                <a:cs typeface="Arial" panose="020B0604020202020204" pitchFamily="34" charset="0"/>
              </a:rPr>
            </a:br>
            <a:r>
              <a:rPr lang="en-GB" sz="1300" dirty="0">
                <a:latin typeface="Arial" panose="020B0604020202020204" pitchFamily="34" charset="0"/>
                <a:cs typeface="Arial" panose="020B0604020202020204" pitchFamily="34" charset="0"/>
              </a:rPr>
              <a:t>• </a:t>
            </a:r>
            <a:r>
              <a:rPr lang="en-GB" sz="1300" b="1" u="sng" dirty="0">
                <a:latin typeface="Arial" panose="020B0604020202020204" pitchFamily="34" charset="0"/>
                <a:cs typeface="Arial" panose="020B0604020202020204" pitchFamily="34" charset="0"/>
              </a:rPr>
              <a:t>Safety Gear for Bodily Fluids:</a:t>
            </a:r>
            <a:r>
              <a:rPr lang="en-GB" sz="1300" b="1" dirty="0">
                <a:latin typeface="Arial" panose="020B0604020202020204" pitchFamily="34" charset="0"/>
                <a:cs typeface="Arial" panose="020B0604020202020204" pitchFamily="34" charset="0"/>
              </a:rPr>
              <a:t> </a:t>
            </a:r>
            <a:r>
              <a:rPr lang="en-GB" sz="1300" dirty="0">
                <a:latin typeface="Arial" panose="020B0604020202020204" pitchFamily="34" charset="0"/>
                <a:cs typeface="Arial" panose="020B0604020202020204" pitchFamily="34" charset="0"/>
              </a:rPr>
              <a:t>Use disposable gloves, face masks, and protective eyewear to clean bodily fluids. Use a designed bag to dispose bodily fluids and used PPE.</a:t>
            </a:r>
            <a:br>
              <a:rPr lang="en-GB" sz="1300" dirty="0">
                <a:latin typeface="Arial" panose="020B0604020202020204" pitchFamily="34" charset="0"/>
                <a:cs typeface="Arial" panose="020B0604020202020204" pitchFamily="34" charset="0"/>
              </a:rPr>
            </a:br>
            <a:r>
              <a:rPr lang="en-GB" sz="1300" b="1" dirty="0">
                <a:latin typeface="Arial" panose="020B0604020202020204" pitchFamily="34" charset="0"/>
                <a:cs typeface="Arial" panose="020B0604020202020204" pitchFamily="34" charset="0"/>
              </a:rPr>
              <a:t>• </a:t>
            </a:r>
            <a:r>
              <a:rPr lang="en-GB" sz="1300" b="1" u="sng" dirty="0">
                <a:latin typeface="Arial" panose="020B0604020202020204" pitchFamily="34" charset="0"/>
                <a:cs typeface="Arial" panose="020B0604020202020204" pitchFamily="34" charset="0"/>
              </a:rPr>
              <a:t>Folding Beds and Cots:</a:t>
            </a:r>
            <a:r>
              <a:rPr lang="en-GB" sz="1300" b="1" dirty="0">
                <a:latin typeface="Arial" panose="020B0604020202020204" pitchFamily="34" charset="0"/>
                <a:cs typeface="Arial" panose="020B0604020202020204" pitchFamily="34" charset="0"/>
              </a:rPr>
              <a:t> </a:t>
            </a:r>
            <a:r>
              <a:rPr lang="en-GB" sz="1300" dirty="0">
                <a:latin typeface="Arial" panose="020B0604020202020204" pitchFamily="34" charset="0"/>
                <a:cs typeface="Arial" panose="020B0604020202020204" pitchFamily="34" charset="0"/>
              </a:rPr>
              <a:t>Regularly inspected and maintained portable beds and cots with clear instructions for safe use. Follow manufacturer instructions for assembly and disassembly portable beds and cots</a:t>
            </a:r>
            <a:r>
              <a:rPr lang="en-GB" sz="1300" dirty="0" smtClean="0">
                <a:latin typeface="Arial" panose="020B0604020202020204" pitchFamily="34" charset="0"/>
                <a:cs typeface="Arial" panose="020B0604020202020204" pitchFamily="34" charset="0"/>
              </a:rPr>
              <a:t>.</a:t>
            </a:r>
          </a:p>
          <a:p>
            <a:pPr>
              <a:lnSpc>
                <a:spcPct val="150000"/>
              </a:lnSpc>
            </a:pPr>
            <a:endParaRPr lang="en-GB" sz="1600" b="1" dirty="0" smtClean="0">
              <a:latin typeface="Arial" panose="020B0604020202020204" pitchFamily="34" charset="0"/>
              <a:cs typeface="Arial" panose="020B0604020202020204" pitchFamily="34" charset="0"/>
            </a:endParaRPr>
          </a:p>
          <a:p>
            <a:pPr>
              <a:lnSpc>
                <a:spcPct val="150000"/>
              </a:lnSpc>
            </a:pPr>
            <a:r>
              <a:rPr lang="en-GB" sz="1600" b="1" dirty="0" smtClean="0">
                <a:latin typeface="Arial" panose="020B0604020202020204" pitchFamily="34" charset="0"/>
                <a:cs typeface="Arial" panose="020B0604020202020204" pitchFamily="34" charset="0"/>
              </a:rPr>
              <a:t>Manual </a:t>
            </a:r>
            <a:r>
              <a:rPr lang="en-GB" sz="1600" b="1" dirty="0">
                <a:latin typeface="Arial" panose="020B0604020202020204" pitchFamily="34" charset="0"/>
                <a:cs typeface="Arial" panose="020B0604020202020204" pitchFamily="34" charset="0"/>
              </a:rPr>
              <a:t>Handling Techniques</a:t>
            </a:r>
            <a:r>
              <a:rPr lang="en-GB" sz="1300" dirty="0">
                <a:latin typeface="Arial" panose="020B0604020202020204" pitchFamily="34" charset="0"/>
                <a:cs typeface="Arial" panose="020B0604020202020204" pitchFamily="34" charset="0"/>
              </a:rPr>
              <a:t/>
            </a:r>
            <a:br>
              <a:rPr lang="en-GB" sz="1300" dirty="0">
                <a:latin typeface="Arial" panose="020B0604020202020204" pitchFamily="34" charset="0"/>
                <a:cs typeface="Arial" panose="020B0604020202020204" pitchFamily="34" charset="0"/>
              </a:rPr>
            </a:br>
            <a:r>
              <a:rPr lang="en-GB" sz="1300" dirty="0">
                <a:latin typeface="Arial" panose="020B0604020202020204" pitchFamily="34" charset="0"/>
                <a:cs typeface="Arial" panose="020B0604020202020204" pitchFamily="34" charset="0"/>
              </a:rPr>
              <a:t>• </a:t>
            </a:r>
            <a:r>
              <a:rPr lang="en-GB" sz="1300" b="1" u="sng" dirty="0">
                <a:latin typeface="Arial" panose="020B0604020202020204" pitchFamily="34" charset="0"/>
                <a:cs typeface="Arial" panose="020B0604020202020204" pitchFamily="34" charset="0"/>
              </a:rPr>
              <a:t>Lifting:</a:t>
            </a:r>
            <a:r>
              <a:rPr lang="en-GB" sz="1300" b="1" dirty="0">
                <a:latin typeface="Arial" panose="020B0604020202020204" pitchFamily="34" charset="0"/>
                <a:cs typeface="Arial" panose="020B0604020202020204" pitchFamily="34" charset="0"/>
              </a:rPr>
              <a:t> </a:t>
            </a:r>
            <a:r>
              <a:rPr lang="en-GB" sz="1300" dirty="0">
                <a:latin typeface="Arial" panose="020B0604020202020204" pitchFamily="34" charset="0"/>
                <a:cs typeface="Arial" panose="020B0604020202020204" pitchFamily="34" charset="0"/>
              </a:rPr>
              <a:t>Bend your knees and keep your back straight. Keep the load close to the waist for as long as possible while lifting. Keep the heaviest side of the load next to the body.</a:t>
            </a:r>
            <a:br>
              <a:rPr lang="en-GB" sz="1300" dirty="0">
                <a:latin typeface="Arial" panose="020B0604020202020204" pitchFamily="34" charset="0"/>
                <a:cs typeface="Arial" panose="020B0604020202020204" pitchFamily="34" charset="0"/>
              </a:rPr>
            </a:br>
            <a:r>
              <a:rPr lang="en-GB" sz="1300" dirty="0">
                <a:latin typeface="Arial" panose="020B0604020202020204" pitchFamily="34" charset="0"/>
                <a:cs typeface="Arial" panose="020B0604020202020204" pitchFamily="34" charset="0"/>
              </a:rPr>
              <a:t>• </a:t>
            </a:r>
            <a:r>
              <a:rPr lang="en-GB" sz="1300" b="1" u="sng" dirty="0">
                <a:latin typeface="Arial" panose="020B0604020202020204" pitchFamily="34" charset="0"/>
                <a:cs typeface="Arial" panose="020B0604020202020204" pitchFamily="34" charset="0"/>
              </a:rPr>
              <a:t>Carrying:</a:t>
            </a:r>
            <a:r>
              <a:rPr lang="en-GB" sz="1300" b="1" dirty="0">
                <a:latin typeface="Arial" panose="020B0604020202020204" pitchFamily="34" charset="0"/>
                <a:cs typeface="Arial" panose="020B0604020202020204" pitchFamily="34" charset="0"/>
              </a:rPr>
              <a:t> </a:t>
            </a:r>
            <a:r>
              <a:rPr lang="en-GB" sz="1300" dirty="0">
                <a:latin typeface="Arial" panose="020B0604020202020204" pitchFamily="34" charset="0"/>
                <a:cs typeface="Arial" panose="020B0604020202020204" pitchFamily="34" charset="0"/>
              </a:rPr>
              <a:t>Distribute the weight evenly to ensure balance. Avoid carrying heavy loads over long distances. Use trolleys for heavy loads.</a:t>
            </a:r>
            <a:br>
              <a:rPr lang="en-GB" sz="1300" dirty="0">
                <a:latin typeface="Arial" panose="020B0604020202020204" pitchFamily="34" charset="0"/>
                <a:cs typeface="Arial" panose="020B0604020202020204" pitchFamily="34" charset="0"/>
              </a:rPr>
            </a:br>
            <a:r>
              <a:rPr lang="en-GB" sz="1300" dirty="0">
                <a:latin typeface="Arial" panose="020B0604020202020204" pitchFamily="34" charset="0"/>
                <a:cs typeface="Arial" panose="020B0604020202020204" pitchFamily="34" charset="0"/>
              </a:rPr>
              <a:t>• </a:t>
            </a:r>
            <a:r>
              <a:rPr lang="en-GB" sz="1300" b="1" u="sng" dirty="0">
                <a:latin typeface="Arial" panose="020B0604020202020204" pitchFamily="34" charset="0"/>
                <a:cs typeface="Arial" panose="020B0604020202020204" pitchFamily="34" charset="0"/>
              </a:rPr>
              <a:t>Pushing and Pulling:</a:t>
            </a:r>
            <a:r>
              <a:rPr lang="en-GB" sz="1300" b="1" dirty="0">
                <a:latin typeface="Arial" panose="020B0604020202020204" pitchFamily="34" charset="0"/>
                <a:cs typeface="Arial" panose="020B0604020202020204" pitchFamily="34" charset="0"/>
              </a:rPr>
              <a:t> </a:t>
            </a:r>
            <a:r>
              <a:rPr lang="en-GB" sz="1300" dirty="0">
                <a:latin typeface="Arial" panose="020B0604020202020204" pitchFamily="34" charset="0"/>
                <a:cs typeface="Arial" panose="020B0604020202020204" pitchFamily="34" charset="0"/>
              </a:rPr>
              <a:t>Use your body weight to help push or pull objects. Ensure pathways are clear of obstructions</a:t>
            </a:r>
            <a:r>
              <a:rPr lang="en-GB" sz="1300" dirty="0" smtClean="0">
                <a:latin typeface="Arial" panose="020B0604020202020204" pitchFamily="34" charset="0"/>
                <a:cs typeface="Arial" panose="020B0604020202020204" pitchFamily="34" charset="0"/>
              </a:rPr>
              <a:t>.</a:t>
            </a:r>
            <a:endParaRPr lang="en-US" sz="1300" dirty="0">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743090" y="345026"/>
            <a:ext cx="1823380" cy="1192210"/>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504662" y="1900760"/>
            <a:ext cx="2061808" cy="1346938"/>
          </a:xfrm>
          <a:prstGeom prst="rect">
            <a:avLst/>
          </a:prstGeom>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228082" y="3532794"/>
            <a:ext cx="2338387" cy="1308988"/>
          </a:xfrm>
          <a:prstGeom prst="rect">
            <a:avLst/>
          </a:prstGeom>
        </p:spPr>
      </p:pic>
      <p:pic>
        <p:nvPicPr>
          <p:cNvPr id="8" name="Picture 7"/>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652706" y="5146737"/>
            <a:ext cx="2913764" cy="1185206"/>
          </a:xfrm>
          <a:prstGeom prst="rect">
            <a:avLst/>
          </a:prstGeom>
        </p:spPr>
      </p:pic>
    </p:spTree>
    <p:extLst>
      <p:ext uri="{BB962C8B-B14F-4D97-AF65-F5344CB8AC3E}">
        <p14:creationId xmlns:p14="http://schemas.microsoft.com/office/powerpoint/2010/main" val="210480684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fld id="{D57F1E4F-1CFF-5643-939E-217C01CDF565}" type="slidenum">
              <a:rPr lang="en-US" smtClean="0"/>
              <a:pPr/>
              <a:t>6</a:t>
            </a:fld>
            <a:endParaRPr lang="en-US" dirty="0"/>
          </a:p>
        </p:txBody>
      </p:sp>
      <p:sp>
        <p:nvSpPr>
          <p:cNvPr id="4" name="Rectangle 3"/>
          <p:cNvSpPr/>
          <p:nvPr/>
        </p:nvSpPr>
        <p:spPr>
          <a:xfrm>
            <a:off x="1713187" y="557048"/>
            <a:ext cx="5759668" cy="5932393"/>
          </a:xfrm>
          <a:prstGeom prst="rect">
            <a:avLst/>
          </a:prstGeom>
        </p:spPr>
        <p:txBody>
          <a:bodyPr wrap="square">
            <a:spAutoFit/>
          </a:bodyPr>
          <a:lstStyle/>
          <a:p>
            <a:pPr>
              <a:lnSpc>
                <a:spcPct val="150000"/>
              </a:lnSpc>
            </a:pPr>
            <a:r>
              <a:rPr lang="en-GB" sz="1600" b="1" dirty="0">
                <a:latin typeface="Arial" panose="020B0604020202020204" pitchFamily="34" charset="0"/>
                <a:cs typeface="Arial" panose="020B0604020202020204" pitchFamily="34" charset="0"/>
              </a:rPr>
              <a:t>Musculoskeletal Injuries Prevention</a:t>
            </a:r>
            <a:r>
              <a:rPr lang="en-GB" sz="1300" dirty="0">
                <a:latin typeface="Arial" panose="020B0604020202020204" pitchFamily="34" charset="0"/>
                <a:cs typeface="Arial" panose="020B0604020202020204" pitchFamily="34" charset="0"/>
              </a:rPr>
              <a:t/>
            </a:r>
            <a:br>
              <a:rPr lang="en-GB" sz="1300" dirty="0">
                <a:latin typeface="Arial" panose="020B0604020202020204" pitchFamily="34" charset="0"/>
                <a:cs typeface="Arial" panose="020B0604020202020204" pitchFamily="34" charset="0"/>
              </a:rPr>
            </a:br>
            <a:r>
              <a:rPr lang="en-GB" sz="1300" dirty="0">
                <a:latin typeface="Arial" panose="020B0604020202020204" pitchFamily="34" charset="0"/>
                <a:cs typeface="Arial" panose="020B0604020202020204" pitchFamily="34" charset="0"/>
              </a:rPr>
              <a:t>• </a:t>
            </a:r>
            <a:r>
              <a:rPr lang="en-GB" sz="1300" b="1" u="sng" dirty="0">
                <a:latin typeface="Arial" panose="020B0604020202020204" pitchFamily="34" charset="0"/>
                <a:cs typeface="Arial" panose="020B0604020202020204" pitchFamily="34" charset="0"/>
              </a:rPr>
              <a:t>Manual Handling:</a:t>
            </a:r>
            <a:r>
              <a:rPr lang="en-GB" sz="1300" b="1" dirty="0">
                <a:latin typeface="Arial" panose="020B0604020202020204" pitchFamily="34" charset="0"/>
                <a:cs typeface="Arial" panose="020B0604020202020204" pitchFamily="34" charset="0"/>
              </a:rPr>
              <a:t> </a:t>
            </a:r>
            <a:r>
              <a:rPr lang="en-GB" sz="1300" dirty="0">
                <a:latin typeface="Arial" panose="020B0604020202020204" pitchFamily="34" charset="0"/>
                <a:cs typeface="Arial" panose="020B0604020202020204" pitchFamily="34" charset="0"/>
              </a:rPr>
              <a:t>When lifting or carrying supplies, ensure you are using the correct posture. Bend your knees and keep your back straight. Avoid twisting movements.</a:t>
            </a:r>
            <a:br>
              <a:rPr lang="en-GB" sz="1300" dirty="0">
                <a:latin typeface="Arial" panose="020B0604020202020204" pitchFamily="34" charset="0"/>
                <a:cs typeface="Arial" panose="020B0604020202020204" pitchFamily="34" charset="0"/>
              </a:rPr>
            </a:br>
            <a:r>
              <a:rPr lang="en-GB" sz="1300" dirty="0">
                <a:latin typeface="Arial" panose="020B0604020202020204" pitchFamily="34" charset="0"/>
                <a:cs typeface="Arial" panose="020B0604020202020204" pitchFamily="34" charset="0"/>
              </a:rPr>
              <a:t>• </a:t>
            </a:r>
            <a:r>
              <a:rPr lang="en-GB" sz="1300" b="1" u="sng" dirty="0">
                <a:latin typeface="Arial" panose="020B0604020202020204" pitchFamily="34" charset="0"/>
                <a:cs typeface="Arial" panose="020B0604020202020204" pitchFamily="34" charset="0"/>
              </a:rPr>
              <a:t>Pushing and Pulling:</a:t>
            </a:r>
            <a:r>
              <a:rPr lang="en-GB" sz="1300" b="1" dirty="0">
                <a:latin typeface="Arial" panose="020B0604020202020204" pitchFamily="34" charset="0"/>
                <a:cs typeface="Arial" panose="020B0604020202020204" pitchFamily="34" charset="0"/>
              </a:rPr>
              <a:t> </a:t>
            </a:r>
            <a:r>
              <a:rPr lang="en-GB" sz="1300" dirty="0">
                <a:latin typeface="Arial" panose="020B0604020202020204" pitchFamily="34" charset="0"/>
                <a:cs typeface="Arial" panose="020B0604020202020204" pitchFamily="34" charset="0"/>
              </a:rPr>
              <a:t>Use both hands, and apply force smoothly and evenly. When possible, push rather than pull to reduce strain.</a:t>
            </a:r>
            <a:br>
              <a:rPr lang="en-GB" sz="1300" dirty="0">
                <a:latin typeface="Arial" panose="020B0604020202020204" pitchFamily="34" charset="0"/>
                <a:cs typeface="Arial" panose="020B0604020202020204" pitchFamily="34" charset="0"/>
              </a:rPr>
            </a:br>
            <a:r>
              <a:rPr lang="en-GB" sz="1300" dirty="0">
                <a:latin typeface="Arial" panose="020B0604020202020204" pitchFamily="34" charset="0"/>
                <a:cs typeface="Arial" panose="020B0604020202020204" pitchFamily="34" charset="0"/>
              </a:rPr>
              <a:t>• </a:t>
            </a:r>
            <a:r>
              <a:rPr lang="en-GB" sz="1300" b="1" u="sng" dirty="0">
                <a:latin typeface="Arial" panose="020B0604020202020204" pitchFamily="34" charset="0"/>
                <a:cs typeface="Arial" panose="020B0604020202020204" pitchFamily="34" charset="0"/>
              </a:rPr>
              <a:t>Equipment Use:</a:t>
            </a:r>
            <a:r>
              <a:rPr lang="en-GB" sz="1300" b="1" dirty="0">
                <a:latin typeface="Arial" panose="020B0604020202020204" pitchFamily="34" charset="0"/>
                <a:cs typeface="Arial" panose="020B0604020202020204" pitchFamily="34" charset="0"/>
              </a:rPr>
              <a:t> </a:t>
            </a:r>
            <a:r>
              <a:rPr lang="en-GB" sz="1300" dirty="0">
                <a:latin typeface="Arial" panose="020B0604020202020204" pitchFamily="34" charset="0"/>
                <a:cs typeface="Arial" panose="020B0604020202020204" pitchFamily="34" charset="0"/>
              </a:rPr>
              <a:t>Trolleys should be used for transporting heavy items or multiple cleaning supplies across floors.</a:t>
            </a:r>
            <a:endParaRPr lang="en-US" sz="1300" dirty="0">
              <a:latin typeface="Arial" panose="020B0604020202020204" pitchFamily="34" charset="0"/>
              <a:cs typeface="Arial" panose="020B0604020202020204" pitchFamily="34" charset="0"/>
            </a:endParaRPr>
          </a:p>
          <a:p>
            <a:pPr>
              <a:lnSpc>
                <a:spcPct val="150000"/>
              </a:lnSpc>
            </a:pPr>
            <a:r>
              <a:rPr lang="en-GB" sz="1300" dirty="0">
                <a:latin typeface="Arial" panose="020B0604020202020204" pitchFamily="34" charset="0"/>
                <a:cs typeface="Arial" panose="020B0604020202020204" pitchFamily="34" charset="0"/>
              </a:rPr>
              <a:t>• </a:t>
            </a:r>
            <a:r>
              <a:rPr lang="en-US" sz="1300" b="1" u="sng" dirty="0">
                <a:latin typeface="Arial" panose="020B0604020202020204" pitchFamily="34" charset="0"/>
                <a:cs typeface="Arial" panose="020B0604020202020204" pitchFamily="34" charset="0"/>
              </a:rPr>
              <a:t>Ergonomics and Breaks: </a:t>
            </a:r>
            <a:r>
              <a:rPr lang="en-US" sz="1300" dirty="0">
                <a:latin typeface="Arial" panose="020B0604020202020204" pitchFamily="34" charset="0"/>
                <a:cs typeface="Arial" panose="020B0604020202020204" pitchFamily="34" charset="0"/>
              </a:rPr>
              <a:t>Sustaining Health through m</a:t>
            </a:r>
            <a:r>
              <a:rPr lang="en-US" sz="1300" dirty="0" smtClean="0">
                <a:latin typeface="Arial" panose="020B0604020202020204" pitchFamily="34" charset="0"/>
                <a:cs typeface="Arial" panose="020B0604020202020204" pitchFamily="34" charset="0"/>
              </a:rPr>
              <a:t>ovement. </a:t>
            </a:r>
            <a:r>
              <a:rPr lang="en-GB" sz="1300" dirty="0" smtClean="0">
                <a:latin typeface="Arial" panose="020B0604020202020204" pitchFamily="34" charset="0"/>
                <a:cs typeface="Arial" panose="020B0604020202020204" pitchFamily="34" charset="0"/>
              </a:rPr>
              <a:t>Avoid </a:t>
            </a:r>
            <a:r>
              <a:rPr lang="en-GB" sz="1300" dirty="0">
                <a:latin typeface="Arial" panose="020B0604020202020204" pitchFamily="34" charset="0"/>
                <a:cs typeface="Arial" panose="020B0604020202020204" pitchFamily="34" charset="0"/>
              </a:rPr>
              <a:t>repetitive motions and take regular breaks to stretch.</a:t>
            </a:r>
            <a:endParaRPr lang="en-US" sz="1300" dirty="0">
              <a:latin typeface="Arial" panose="020B0604020202020204" pitchFamily="34" charset="0"/>
              <a:cs typeface="Arial" panose="020B0604020202020204" pitchFamily="34" charset="0"/>
            </a:endParaRPr>
          </a:p>
          <a:p>
            <a:pPr>
              <a:lnSpc>
                <a:spcPct val="150000"/>
              </a:lnSpc>
            </a:pPr>
            <a:r>
              <a:rPr lang="en-GB" sz="1300" dirty="0">
                <a:latin typeface="Arial" panose="020B0604020202020204" pitchFamily="34" charset="0"/>
                <a:cs typeface="Arial" panose="020B0604020202020204" pitchFamily="34" charset="0"/>
              </a:rPr>
              <a:t>• </a:t>
            </a:r>
            <a:r>
              <a:rPr lang="en-GB" sz="1300" b="1" u="sng" dirty="0" smtClean="0">
                <a:latin typeface="Arial" panose="020B0604020202020204" pitchFamily="34" charset="0"/>
                <a:cs typeface="Arial" panose="020B0604020202020204" pitchFamily="34" charset="0"/>
              </a:rPr>
              <a:t>Handling techniques:</a:t>
            </a:r>
            <a:r>
              <a:rPr lang="en-GB" sz="1300" dirty="0" smtClean="0">
                <a:latin typeface="Arial" panose="020B0604020202020204" pitchFamily="34" charset="0"/>
                <a:cs typeface="Arial" panose="020B0604020202020204" pitchFamily="34" charset="0"/>
              </a:rPr>
              <a:t> Practice </a:t>
            </a:r>
            <a:r>
              <a:rPr lang="en-GB" sz="1300" dirty="0">
                <a:latin typeface="Arial" panose="020B0604020202020204" pitchFamily="34" charset="0"/>
                <a:cs typeface="Arial" panose="020B0604020202020204" pitchFamily="34" charset="0"/>
              </a:rPr>
              <a:t>safe manual handling techniques when lifting or carrying items. Use trolleys for heavy loads</a:t>
            </a:r>
            <a:r>
              <a:rPr lang="en-GB" sz="1300" dirty="0" smtClean="0">
                <a:latin typeface="Arial" panose="020B0604020202020204" pitchFamily="34" charset="0"/>
                <a:cs typeface="Arial" panose="020B0604020202020204" pitchFamily="34" charset="0"/>
              </a:rPr>
              <a:t>.</a:t>
            </a:r>
          </a:p>
          <a:p>
            <a:pPr>
              <a:lnSpc>
                <a:spcPct val="150000"/>
              </a:lnSpc>
            </a:pPr>
            <a:endParaRPr lang="en-US" sz="1300" dirty="0">
              <a:latin typeface="Arial" panose="020B0604020202020204" pitchFamily="34" charset="0"/>
              <a:cs typeface="Arial" panose="020B0604020202020204" pitchFamily="34" charset="0"/>
            </a:endParaRPr>
          </a:p>
          <a:p>
            <a:pPr>
              <a:lnSpc>
                <a:spcPct val="150000"/>
              </a:lnSpc>
            </a:pPr>
            <a:r>
              <a:rPr lang="en-GB" sz="1600" b="1" dirty="0">
                <a:latin typeface="Arial" panose="020B0604020202020204" pitchFamily="34" charset="0"/>
                <a:cs typeface="Arial" panose="020B0604020202020204" pitchFamily="34" charset="0"/>
              </a:rPr>
              <a:t>Exposure to Bodily Fluids</a:t>
            </a:r>
            <a:r>
              <a:rPr lang="en-GB" sz="1300" dirty="0">
                <a:latin typeface="Arial" panose="020B0604020202020204" pitchFamily="34" charset="0"/>
                <a:cs typeface="Arial" panose="020B0604020202020204" pitchFamily="34" charset="0"/>
              </a:rPr>
              <a:t/>
            </a:r>
            <a:br>
              <a:rPr lang="en-GB" sz="1300" dirty="0">
                <a:latin typeface="Arial" panose="020B0604020202020204" pitchFamily="34" charset="0"/>
                <a:cs typeface="Arial" panose="020B0604020202020204" pitchFamily="34" charset="0"/>
              </a:rPr>
            </a:br>
            <a:r>
              <a:rPr lang="en-GB" sz="1300" dirty="0">
                <a:latin typeface="Arial" panose="020B0604020202020204" pitchFamily="34" charset="0"/>
                <a:cs typeface="Arial" panose="020B0604020202020204" pitchFamily="34" charset="0"/>
              </a:rPr>
              <a:t>• </a:t>
            </a:r>
            <a:r>
              <a:rPr lang="en-GB" sz="1300" b="1" u="sng" dirty="0">
                <a:latin typeface="Arial" panose="020B0604020202020204" pitchFamily="34" charset="0"/>
                <a:cs typeface="Arial" panose="020B0604020202020204" pitchFamily="34" charset="0"/>
              </a:rPr>
              <a:t>Precautions:</a:t>
            </a:r>
            <a:r>
              <a:rPr lang="en-GB" sz="1300" b="1" dirty="0">
                <a:latin typeface="Arial" panose="020B0604020202020204" pitchFamily="34" charset="0"/>
                <a:cs typeface="Arial" panose="020B0604020202020204" pitchFamily="34" charset="0"/>
              </a:rPr>
              <a:t> </a:t>
            </a:r>
            <a:r>
              <a:rPr lang="en-GB" sz="1300" dirty="0">
                <a:latin typeface="Arial" panose="020B0604020202020204" pitchFamily="34" charset="0"/>
                <a:cs typeface="Arial" panose="020B0604020202020204" pitchFamily="34" charset="0"/>
              </a:rPr>
              <a:t>Wear disposable gloves and other PPE when cleaning areas contaminated with bodily fluids. Avoid direct contact with the skin.</a:t>
            </a:r>
            <a:br>
              <a:rPr lang="en-GB" sz="1300" dirty="0">
                <a:latin typeface="Arial" panose="020B0604020202020204" pitchFamily="34" charset="0"/>
                <a:cs typeface="Arial" panose="020B0604020202020204" pitchFamily="34" charset="0"/>
              </a:rPr>
            </a:br>
            <a:r>
              <a:rPr lang="en-GB" sz="1300" dirty="0">
                <a:latin typeface="Arial" panose="020B0604020202020204" pitchFamily="34" charset="0"/>
                <a:cs typeface="Arial" panose="020B0604020202020204" pitchFamily="34" charset="0"/>
              </a:rPr>
              <a:t>• </a:t>
            </a:r>
            <a:r>
              <a:rPr lang="en-GB" sz="1300" b="1" u="sng" dirty="0">
                <a:latin typeface="Arial" panose="020B0604020202020204" pitchFamily="34" charset="0"/>
                <a:cs typeface="Arial" panose="020B0604020202020204" pitchFamily="34" charset="0"/>
              </a:rPr>
              <a:t>Cleaning Process:</a:t>
            </a:r>
            <a:r>
              <a:rPr lang="en-GB" sz="1300" b="1" dirty="0">
                <a:latin typeface="Arial" panose="020B0604020202020204" pitchFamily="34" charset="0"/>
                <a:cs typeface="Arial" panose="020B0604020202020204" pitchFamily="34" charset="0"/>
              </a:rPr>
              <a:t> </a:t>
            </a:r>
            <a:r>
              <a:rPr lang="en-GB" sz="1300" dirty="0">
                <a:latin typeface="Arial" panose="020B0604020202020204" pitchFamily="34" charset="0"/>
                <a:cs typeface="Arial" panose="020B0604020202020204" pitchFamily="34" charset="0"/>
              </a:rPr>
              <a:t>Use a disinfectant designed to kill viruses and bacteria. Dispose of contaminated materials safely according to hotel policy.</a:t>
            </a:r>
            <a:r>
              <a:rPr lang="en-GB" dirty="0"/>
              <a:t/>
            </a:r>
            <a:br>
              <a:rPr lang="en-GB" dirty="0"/>
            </a:br>
            <a:endParaRPr lang="en-US" sz="1300" dirty="0">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541954" y="493499"/>
            <a:ext cx="2990850" cy="3343275"/>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64300" y="3952384"/>
            <a:ext cx="2746157" cy="2134822"/>
          </a:xfrm>
          <a:prstGeom prst="rect">
            <a:avLst/>
          </a:prstGeom>
        </p:spPr>
      </p:pic>
    </p:spTree>
    <p:extLst>
      <p:ext uri="{BB962C8B-B14F-4D97-AF65-F5344CB8AC3E}">
        <p14:creationId xmlns:p14="http://schemas.microsoft.com/office/powerpoint/2010/main" val="404573530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fld id="{D57F1E4F-1CFF-5643-939E-217C01CDF565}" type="slidenum">
              <a:rPr lang="en-US" smtClean="0"/>
              <a:pPr/>
              <a:t>7</a:t>
            </a:fld>
            <a:endParaRPr lang="en-US" dirty="0"/>
          </a:p>
        </p:txBody>
      </p:sp>
      <p:sp>
        <p:nvSpPr>
          <p:cNvPr id="4" name="Rectangle 3"/>
          <p:cNvSpPr/>
          <p:nvPr/>
        </p:nvSpPr>
        <p:spPr>
          <a:xfrm>
            <a:off x="1765737" y="714698"/>
            <a:ext cx="5759668" cy="4362733"/>
          </a:xfrm>
          <a:prstGeom prst="rect">
            <a:avLst/>
          </a:prstGeom>
        </p:spPr>
        <p:txBody>
          <a:bodyPr wrap="square">
            <a:spAutoFit/>
          </a:bodyPr>
          <a:lstStyle/>
          <a:p>
            <a:pPr>
              <a:lnSpc>
                <a:spcPct val="150000"/>
              </a:lnSpc>
            </a:pPr>
            <a:r>
              <a:rPr lang="en-GB" sz="1600" b="1" dirty="0">
                <a:latin typeface="Arial" panose="020B0604020202020204" pitchFamily="34" charset="0"/>
                <a:cs typeface="Arial" panose="020B0604020202020204" pitchFamily="34" charset="0"/>
              </a:rPr>
              <a:t>Hazard Mitigation</a:t>
            </a:r>
            <a:endParaRPr lang="en-US" sz="1600" dirty="0">
              <a:latin typeface="Arial" panose="020B0604020202020204" pitchFamily="34" charset="0"/>
              <a:cs typeface="Arial" panose="020B0604020202020204" pitchFamily="34" charset="0"/>
            </a:endParaRPr>
          </a:p>
          <a:p>
            <a:pPr>
              <a:lnSpc>
                <a:spcPct val="150000"/>
              </a:lnSpc>
            </a:pPr>
            <a:r>
              <a:rPr lang="en-GB" sz="1300" dirty="0">
                <a:latin typeface="Arial" panose="020B0604020202020204" pitchFamily="34" charset="0"/>
                <a:cs typeface="Arial" panose="020B0604020202020204" pitchFamily="34" charset="0"/>
              </a:rPr>
              <a:t>• </a:t>
            </a:r>
            <a:r>
              <a:rPr lang="en-GB" sz="1300" b="1" u="sng" dirty="0">
                <a:latin typeface="Arial" panose="020B0604020202020204" pitchFamily="34" charset="0"/>
                <a:cs typeface="Arial" panose="020B0604020202020204" pitchFamily="34" charset="0"/>
              </a:rPr>
              <a:t>Chemical Exposure:</a:t>
            </a:r>
            <a:r>
              <a:rPr lang="en-GB" sz="1300" b="1" dirty="0">
                <a:latin typeface="Arial" panose="020B0604020202020204" pitchFamily="34" charset="0"/>
                <a:cs typeface="Arial" panose="020B0604020202020204" pitchFamily="34" charset="0"/>
              </a:rPr>
              <a:t> </a:t>
            </a:r>
            <a:r>
              <a:rPr lang="en-GB" sz="1300" dirty="0">
                <a:latin typeface="Arial" panose="020B0604020202020204" pitchFamily="34" charset="0"/>
                <a:cs typeface="Arial" panose="020B0604020202020204" pitchFamily="34" charset="0"/>
              </a:rPr>
              <a:t>Use chemicals in well-ventilated areas, and never mix cleaning agents unless specified by the manufacturer.</a:t>
            </a:r>
            <a:br>
              <a:rPr lang="en-GB" sz="1300" dirty="0">
                <a:latin typeface="Arial" panose="020B0604020202020204" pitchFamily="34" charset="0"/>
                <a:cs typeface="Arial" panose="020B0604020202020204" pitchFamily="34" charset="0"/>
              </a:rPr>
            </a:br>
            <a:r>
              <a:rPr lang="en-GB" sz="1300" dirty="0">
                <a:latin typeface="Arial" panose="020B0604020202020204" pitchFamily="34" charset="0"/>
                <a:cs typeface="Arial" panose="020B0604020202020204" pitchFamily="34" charset="0"/>
              </a:rPr>
              <a:t>• </a:t>
            </a:r>
            <a:r>
              <a:rPr lang="en-GB" sz="1300" b="1" u="sng" dirty="0">
                <a:latin typeface="Arial" panose="020B0604020202020204" pitchFamily="34" charset="0"/>
                <a:cs typeface="Arial" panose="020B0604020202020204" pitchFamily="34" charset="0"/>
              </a:rPr>
              <a:t>Slips, Trips, and Falls:</a:t>
            </a:r>
            <a:r>
              <a:rPr lang="en-GB" sz="1300" b="1" dirty="0">
                <a:latin typeface="Arial" panose="020B0604020202020204" pitchFamily="34" charset="0"/>
                <a:cs typeface="Arial" panose="020B0604020202020204" pitchFamily="34" charset="0"/>
              </a:rPr>
              <a:t> </a:t>
            </a:r>
            <a:r>
              <a:rPr lang="en-GB" sz="1300" dirty="0">
                <a:latin typeface="Arial" panose="020B0604020202020204" pitchFamily="34" charset="0"/>
                <a:cs typeface="Arial" panose="020B0604020202020204" pitchFamily="34" charset="0"/>
              </a:rPr>
              <a:t>Keep walkways clear. Use warning signs for wet floors. Secure electrical cords and ensure mats are non-slip.</a:t>
            </a:r>
            <a:br>
              <a:rPr lang="en-GB" sz="1300" dirty="0">
                <a:latin typeface="Arial" panose="020B0604020202020204" pitchFamily="34" charset="0"/>
                <a:cs typeface="Arial" panose="020B0604020202020204" pitchFamily="34" charset="0"/>
              </a:rPr>
            </a:br>
            <a:r>
              <a:rPr lang="en-GB" sz="1300" dirty="0">
                <a:latin typeface="Arial" panose="020B0604020202020204" pitchFamily="34" charset="0"/>
                <a:cs typeface="Arial" panose="020B0604020202020204" pitchFamily="34" charset="0"/>
              </a:rPr>
              <a:t>• </a:t>
            </a:r>
            <a:r>
              <a:rPr lang="en-GB" sz="1300" b="1" u="sng" dirty="0">
                <a:latin typeface="Arial" panose="020B0604020202020204" pitchFamily="34" charset="0"/>
                <a:cs typeface="Arial" panose="020B0604020202020204" pitchFamily="34" charset="0"/>
              </a:rPr>
              <a:t>Musculoskeletal Injuries:</a:t>
            </a:r>
            <a:r>
              <a:rPr lang="en-GB" sz="1300" b="1" dirty="0">
                <a:latin typeface="Arial" panose="020B0604020202020204" pitchFamily="34" charset="0"/>
                <a:cs typeface="Arial" panose="020B0604020202020204" pitchFamily="34" charset="0"/>
              </a:rPr>
              <a:t> </a:t>
            </a:r>
            <a:r>
              <a:rPr lang="en-GB" sz="1300" dirty="0">
                <a:latin typeface="Arial" panose="020B0604020202020204" pitchFamily="34" charset="0"/>
                <a:cs typeface="Arial" panose="020B0604020202020204" pitchFamily="34" charset="0"/>
              </a:rPr>
              <a:t>Use ergonomic tools. Avoid repetitive motion injuries by alternating tasks and taking regular breaks.</a:t>
            </a:r>
            <a:endParaRPr lang="en-US" sz="1300" dirty="0">
              <a:latin typeface="Arial" panose="020B0604020202020204" pitchFamily="34" charset="0"/>
              <a:cs typeface="Arial" panose="020B0604020202020204" pitchFamily="34" charset="0"/>
            </a:endParaRPr>
          </a:p>
          <a:p>
            <a:pPr>
              <a:lnSpc>
                <a:spcPct val="150000"/>
              </a:lnSpc>
            </a:pPr>
            <a:r>
              <a:rPr lang="en-GB" sz="1300" dirty="0">
                <a:latin typeface="Arial" panose="020B0604020202020204" pitchFamily="34" charset="0"/>
                <a:cs typeface="Arial" panose="020B0604020202020204" pitchFamily="34" charset="0"/>
              </a:rPr>
              <a:t>• </a:t>
            </a:r>
            <a:r>
              <a:rPr lang="en-GB" sz="1300" b="1" u="sng" dirty="0">
                <a:latin typeface="Arial" panose="020B0604020202020204" pitchFamily="34" charset="0"/>
                <a:cs typeface="Arial" panose="020B0604020202020204" pitchFamily="34" charset="0"/>
              </a:rPr>
              <a:t>Falls from Height:</a:t>
            </a:r>
            <a:r>
              <a:rPr lang="en-GB" sz="1300" b="1" dirty="0">
                <a:latin typeface="Arial" panose="020B0604020202020204" pitchFamily="34" charset="0"/>
                <a:cs typeface="Arial" panose="020B0604020202020204" pitchFamily="34" charset="0"/>
              </a:rPr>
              <a:t> </a:t>
            </a:r>
            <a:r>
              <a:rPr lang="en-GB" sz="1300" dirty="0">
                <a:latin typeface="Arial" panose="020B0604020202020204" pitchFamily="34" charset="0"/>
                <a:cs typeface="Arial" panose="020B0604020202020204" pitchFamily="34" charset="0"/>
              </a:rPr>
              <a:t>Use stable step stools or ladders when cleaning high places. Never stand on chairs or tables.</a:t>
            </a:r>
            <a:br>
              <a:rPr lang="en-GB" sz="1300" dirty="0">
                <a:latin typeface="Arial" panose="020B0604020202020204" pitchFamily="34" charset="0"/>
                <a:cs typeface="Arial" panose="020B0604020202020204" pitchFamily="34" charset="0"/>
              </a:rPr>
            </a:br>
            <a:r>
              <a:rPr lang="en-GB" sz="1300" dirty="0">
                <a:latin typeface="Arial" panose="020B0604020202020204" pitchFamily="34" charset="0"/>
                <a:cs typeface="Arial" panose="020B0604020202020204" pitchFamily="34" charset="0"/>
              </a:rPr>
              <a:t>• </a:t>
            </a:r>
            <a:r>
              <a:rPr lang="en-GB" sz="1300" b="1" u="sng" dirty="0">
                <a:latin typeface="Arial" panose="020B0604020202020204" pitchFamily="34" charset="0"/>
                <a:cs typeface="Arial" panose="020B0604020202020204" pitchFamily="34" charset="0"/>
              </a:rPr>
              <a:t>Handling Bodily Fluids:</a:t>
            </a:r>
            <a:r>
              <a:rPr lang="en-GB" sz="1300" b="1" dirty="0">
                <a:latin typeface="Arial" panose="020B0604020202020204" pitchFamily="34" charset="0"/>
                <a:cs typeface="Arial" panose="020B0604020202020204" pitchFamily="34" charset="0"/>
              </a:rPr>
              <a:t> </a:t>
            </a:r>
            <a:r>
              <a:rPr lang="en-GB" sz="1300" dirty="0">
                <a:latin typeface="Arial" panose="020B0604020202020204" pitchFamily="34" charset="0"/>
                <a:cs typeface="Arial" panose="020B0604020202020204" pitchFamily="34" charset="0"/>
              </a:rPr>
              <a:t>Treat all bodily fluids as potentially infectious. Use appropriate PPE and follow hotel protocols for cleaning and disposal.</a:t>
            </a:r>
            <a:br>
              <a:rPr lang="en-GB" sz="1300" dirty="0">
                <a:latin typeface="Arial" panose="020B0604020202020204" pitchFamily="34" charset="0"/>
                <a:cs typeface="Arial" panose="020B0604020202020204" pitchFamily="34" charset="0"/>
              </a:rPr>
            </a:br>
            <a:r>
              <a:rPr lang="en-GB" sz="1300" dirty="0">
                <a:latin typeface="Arial" panose="020B0604020202020204" pitchFamily="34" charset="0"/>
                <a:cs typeface="Arial" panose="020B0604020202020204" pitchFamily="34" charset="0"/>
              </a:rPr>
              <a:t>• </a:t>
            </a:r>
            <a:r>
              <a:rPr lang="en-GB" sz="1300" b="1" u="sng" dirty="0">
                <a:latin typeface="Arial" panose="020B0604020202020204" pitchFamily="34" charset="0"/>
                <a:cs typeface="Arial" panose="020B0604020202020204" pitchFamily="34" charset="0"/>
              </a:rPr>
              <a:t>Folding Beds and Cots:</a:t>
            </a:r>
            <a:r>
              <a:rPr lang="en-GB" sz="1300" b="1" dirty="0">
                <a:latin typeface="Arial" panose="020B0604020202020204" pitchFamily="34" charset="0"/>
                <a:cs typeface="Arial" panose="020B0604020202020204" pitchFamily="34" charset="0"/>
              </a:rPr>
              <a:t> </a:t>
            </a:r>
            <a:r>
              <a:rPr lang="en-GB" sz="1300" dirty="0">
                <a:latin typeface="Arial" panose="020B0604020202020204" pitchFamily="34" charset="0"/>
                <a:cs typeface="Arial" panose="020B0604020202020204" pitchFamily="34" charset="0"/>
              </a:rPr>
              <a:t>Follow manufacturer instructions for assembly and disassembly. Check for damaged or worn parts before use to prevent collapses.</a:t>
            </a:r>
            <a:endParaRPr lang="en-US" sz="1300" dirty="0">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208941" y="787782"/>
            <a:ext cx="2017992" cy="2017992"/>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856539" y="3095456"/>
            <a:ext cx="2370394" cy="1781344"/>
          </a:xfrm>
          <a:prstGeom prst="rect">
            <a:avLst/>
          </a:prstGeom>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856539" y="5077431"/>
            <a:ext cx="2370394" cy="1424630"/>
          </a:xfrm>
          <a:prstGeom prst="rect">
            <a:avLst/>
          </a:prstGeom>
        </p:spPr>
      </p:pic>
      <p:pic>
        <p:nvPicPr>
          <p:cNvPr id="8" name="Picture 7"/>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989377" y="4980263"/>
            <a:ext cx="1657601" cy="1521798"/>
          </a:xfrm>
          <a:prstGeom prst="rect">
            <a:avLst/>
          </a:prstGeom>
        </p:spPr>
      </p:pic>
      <p:pic>
        <p:nvPicPr>
          <p:cNvPr id="9" name="Picture 8"/>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930130" y="4824368"/>
            <a:ext cx="3832168" cy="1677693"/>
          </a:xfrm>
          <a:prstGeom prst="rect">
            <a:avLst/>
          </a:prstGeom>
        </p:spPr>
      </p:pic>
    </p:spTree>
    <p:extLst>
      <p:ext uri="{BB962C8B-B14F-4D97-AF65-F5344CB8AC3E}">
        <p14:creationId xmlns:p14="http://schemas.microsoft.com/office/powerpoint/2010/main" val="351769899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713187" y="557048"/>
            <a:ext cx="5255172" cy="4662815"/>
          </a:xfrm>
          <a:prstGeom prst="rect">
            <a:avLst/>
          </a:prstGeom>
        </p:spPr>
        <p:txBody>
          <a:bodyPr wrap="square">
            <a:spAutoFit/>
          </a:bodyPr>
          <a:lstStyle/>
          <a:p>
            <a:pPr>
              <a:lnSpc>
                <a:spcPct val="150000"/>
              </a:lnSpc>
            </a:pPr>
            <a:r>
              <a:rPr lang="en-US" sz="1600" b="1" dirty="0">
                <a:latin typeface="Arial" panose="020B0604020202020204" pitchFamily="34" charset="0"/>
                <a:cs typeface="Arial" panose="020B0604020202020204" pitchFamily="34" charset="0"/>
              </a:rPr>
              <a:t>Emergency Procedures</a:t>
            </a:r>
            <a:r>
              <a:rPr lang="en-US" sz="1300" dirty="0">
                <a:latin typeface="Arial" panose="020B0604020202020204" pitchFamily="34" charset="0"/>
                <a:cs typeface="Arial" panose="020B0604020202020204" pitchFamily="34" charset="0"/>
              </a:rPr>
              <a:t/>
            </a:r>
            <a:br>
              <a:rPr lang="en-US" sz="1300" dirty="0">
                <a:latin typeface="Arial" panose="020B0604020202020204" pitchFamily="34" charset="0"/>
                <a:cs typeface="Arial" panose="020B0604020202020204" pitchFamily="34" charset="0"/>
              </a:rPr>
            </a:br>
            <a:r>
              <a:rPr lang="en-US" sz="1300" b="1" u="sng" dirty="0">
                <a:latin typeface="Arial" panose="020B0604020202020204" pitchFamily="34" charset="0"/>
                <a:cs typeface="Arial" panose="020B0604020202020204" pitchFamily="34" charset="0"/>
              </a:rPr>
              <a:t>1. Chemical Spills: </a:t>
            </a:r>
            <a:r>
              <a:rPr lang="en-US" sz="1300" dirty="0">
                <a:latin typeface="Arial" panose="020B0604020202020204" pitchFamily="34" charset="0"/>
                <a:cs typeface="Arial" panose="020B0604020202020204" pitchFamily="34" charset="0"/>
              </a:rPr>
              <a:t>Isolate the area. Use appropriate PPE and follow the spill kit instructions.</a:t>
            </a:r>
            <a:br>
              <a:rPr lang="en-US" sz="1300" dirty="0">
                <a:latin typeface="Arial" panose="020B0604020202020204" pitchFamily="34" charset="0"/>
                <a:cs typeface="Arial" panose="020B0604020202020204" pitchFamily="34" charset="0"/>
              </a:rPr>
            </a:br>
            <a:r>
              <a:rPr lang="en-US" sz="1300" b="1" u="sng" dirty="0">
                <a:latin typeface="Arial" panose="020B0604020202020204" pitchFamily="34" charset="0"/>
                <a:cs typeface="Arial" panose="020B0604020202020204" pitchFamily="34" charset="0"/>
              </a:rPr>
              <a:t>2. Injuries: </a:t>
            </a:r>
            <a:r>
              <a:rPr lang="en-US" sz="1300" dirty="0">
                <a:latin typeface="Arial" panose="020B0604020202020204" pitchFamily="34" charset="0"/>
                <a:cs typeface="Arial" panose="020B0604020202020204" pitchFamily="34" charset="0"/>
              </a:rPr>
              <a:t>Report immediately to the supervisor. For minor injuries, use the first aid kit. Seek medical attention for serious injuries.</a:t>
            </a:r>
            <a:br>
              <a:rPr lang="en-US" sz="1300" dirty="0">
                <a:latin typeface="Arial" panose="020B0604020202020204" pitchFamily="34" charset="0"/>
                <a:cs typeface="Arial" panose="020B0604020202020204" pitchFamily="34" charset="0"/>
              </a:rPr>
            </a:br>
            <a:r>
              <a:rPr lang="en-US" sz="1300" b="1" u="sng" dirty="0">
                <a:latin typeface="Arial" panose="020B0604020202020204" pitchFamily="34" charset="0"/>
                <a:cs typeface="Arial" panose="020B0604020202020204" pitchFamily="34" charset="0"/>
              </a:rPr>
              <a:t>3. Fire Safety: </a:t>
            </a:r>
            <a:r>
              <a:rPr lang="en-US" sz="1300" dirty="0">
                <a:latin typeface="Arial" panose="020B0604020202020204" pitchFamily="34" charset="0"/>
                <a:cs typeface="Arial" panose="020B0604020202020204" pitchFamily="34" charset="0"/>
              </a:rPr>
              <a:t>Familiarize yourself with fire exits and fire extinguisher locations. In case of fire, follow the hotel’s evacuation plan.</a:t>
            </a:r>
          </a:p>
          <a:p>
            <a:pPr>
              <a:lnSpc>
                <a:spcPct val="150000"/>
              </a:lnSpc>
            </a:pPr>
            <a:r>
              <a:rPr lang="en-US" sz="1300" b="1" u="sng" dirty="0">
                <a:latin typeface="Arial" panose="020B0604020202020204" pitchFamily="34" charset="0"/>
                <a:cs typeface="Arial" panose="020B0604020202020204" pitchFamily="34" charset="0"/>
              </a:rPr>
              <a:t>4. Exposure to Bodily Fluids: </a:t>
            </a:r>
            <a:r>
              <a:rPr lang="en-US" sz="1300" dirty="0">
                <a:latin typeface="Arial" panose="020B0604020202020204" pitchFamily="34" charset="0"/>
                <a:cs typeface="Arial" panose="020B0604020202020204" pitchFamily="34" charset="0"/>
              </a:rPr>
              <a:t>Isolate the area and notify the supervisor. Clean the area with approved disinfectants and dispose of waste safely.</a:t>
            </a:r>
            <a:br>
              <a:rPr lang="en-US" sz="1300" dirty="0">
                <a:latin typeface="Arial" panose="020B0604020202020204" pitchFamily="34" charset="0"/>
                <a:cs typeface="Arial" panose="020B0604020202020204" pitchFamily="34" charset="0"/>
              </a:rPr>
            </a:br>
            <a:r>
              <a:rPr lang="en-US" sz="1300" b="1" u="sng" dirty="0">
                <a:latin typeface="Arial" panose="020B0604020202020204" pitchFamily="34" charset="0"/>
                <a:cs typeface="Arial" panose="020B0604020202020204" pitchFamily="34" charset="0"/>
              </a:rPr>
              <a:t>5. Injury from Manual Handling: </a:t>
            </a:r>
            <a:r>
              <a:rPr lang="en-US" sz="1300" dirty="0">
                <a:latin typeface="Arial" panose="020B0604020202020204" pitchFamily="34" charset="0"/>
                <a:cs typeface="Arial" panose="020B0604020202020204" pitchFamily="34" charset="0"/>
              </a:rPr>
              <a:t>Report any injuries from lifting, carrying, or manual handling immediately. Follow the hotel’s first aid procedure and seek medical advice if necessary.</a:t>
            </a:r>
            <a:br>
              <a:rPr lang="en-US" sz="1300" dirty="0">
                <a:latin typeface="Arial" panose="020B0604020202020204" pitchFamily="34" charset="0"/>
                <a:cs typeface="Arial" panose="020B0604020202020204" pitchFamily="34" charset="0"/>
              </a:rPr>
            </a:br>
            <a:endParaRPr lang="en-US" sz="1300" dirty="0">
              <a:latin typeface="Arial" panose="020B0604020202020204" pitchFamily="34" charset="0"/>
              <a:cs typeface="Arial" panose="020B0604020202020204" pitchFamily="34"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4746" y="1611903"/>
            <a:ext cx="2165772" cy="1299463"/>
          </a:xfrm>
          <a:prstGeom prst="rect">
            <a:avLst/>
          </a:prstGeom>
        </p:spPr>
      </p:pic>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91502" y="3275568"/>
            <a:ext cx="2195756" cy="1317453"/>
          </a:xfrm>
          <a:prstGeom prst="rect">
            <a:avLst/>
          </a:prstGeom>
        </p:spPr>
      </p:pic>
      <p:sp>
        <p:nvSpPr>
          <p:cNvPr id="3" name="Slide Number Placeholder 2"/>
          <p:cNvSpPr>
            <a:spLocks noGrp="1"/>
          </p:cNvSpPr>
          <p:nvPr>
            <p:ph type="sldNum" sz="quarter" idx="12"/>
          </p:nvPr>
        </p:nvSpPr>
        <p:spPr/>
        <p:txBody>
          <a:bodyPr/>
          <a:lstStyle/>
          <a:p>
            <a:fld id="{D57F1E4F-1CFF-5643-939E-217C01CDF565}" type="slidenum">
              <a:rPr lang="en-US" smtClean="0"/>
              <a:pPr/>
              <a:t>8</a:t>
            </a:fld>
            <a:endParaRPr lang="en-US" dirty="0"/>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473888" y="392760"/>
            <a:ext cx="1845247" cy="2714438"/>
          </a:xfrm>
          <a:prstGeom prst="rect">
            <a:avLst/>
          </a:prstGeom>
        </p:spPr>
      </p:pic>
      <p:pic>
        <p:nvPicPr>
          <p:cNvPr id="5" name="Picture 4"/>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487258" y="3138728"/>
            <a:ext cx="1831877" cy="1783437"/>
          </a:xfrm>
          <a:prstGeom prst="rect">
            <a:avLst/>
          </a:prstGeom>
        </p:spPr>
      </p:pic>
      <p:pic>
        <p:nvPicPr>
          <p:cNvPr id="7" name="Picture 6"/>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274742" y="4949818"/>
            <a:ext cx="3044393" cy="1603380"/>
          </a:xfrm>
          <a:prstGeom prst="rect">
            <a:avLst/>
          </a:prstGeom>
        </p:spPr>
      </p:pic>
      <p:pic>
        <p:nvPicPr>
          <p:cNvPr id="11" name="Picture 10"/>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618938" y="4957223"/>
            <a:ext cx="2418728" cy="1595975"/>
          </a:xfrm>
          <a:prstGeom prst="rect">
            <a:avLst/>
          </a:prstGeom>
        </p:spPr>
      </p:pic>
    </p:spTree>
    <p:extLst>
      <p:ext uri="{BB962C8B-B14F-4D97-AF65-F5344CB8AC3E}">
        <p14:creationId xmlns:p14="http://schemas.microsoft.com/office/powerpoint/2010/main" val="98954109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fld id="{D57F1E4F-1CFF-5643-939E-217C01CDF565}" type="slidenum">
              <a:rPr lang="en-US" smtClean="0"/>
              <a:pPr/>
              <a:t>9</a:t>
            </a:fld>
            <a:endParaRPr lang="en-US" dirty="0"/>
          </a:p>
        </p:txBody>
      </p:sp>
      <p:sp>
        <p:nvSpPr>
          <p:cNvPr id="4" name="Rectangle 3"/>
          <p:cNvSpPr/>
          <p:nvPr/>
        </p:nvSpPr>
        <p:spPr>
          <a:xfrm>
            <a:off x="1765739" y="611819"/>
            <a:ext cx="9469820" cy="4408899"/>
          </a:xfrm>
          <a:prstGeom prst="rect">
            <a:avLst/>
          </a:prstGeom>
        </p:spPr>
        <p:txBody>
          <a:bodyPr wrap="square">
            <a:spAutoFit/>
          </a:bodyPr>
          <a:lstStyle/>
          <a:p>
            <a:pPr algn="just">
              <a:lnSpc>
                <a:spcPct val="150000"/>
              </a:lnSpc>
            </a:pPr>
            <a:r>
              <a:rPr lang="en-US" sz="1600" b="1" dirty="0" smtClean="0">
                <a:latin typeface="Arial" panose="020B0604020202020204" pitchFamily="34" charset="0"/>
                <a:cs typeface="Arial" panose="020B0604020202020204" pitchFamily="34" charset="0"/>
              </a:rPr>
              <a:t>Conclusion</a:t>
            </a:r>
          </a:p>
          <a:p>
            <a:pPr algn="just">
              <a:lnSpc>
                <a:spcPct val="150000"/>
              </a:lnSpc>
            </a:pPr>
            <a:r>
              <a:rPr lang="en-US" sz="1300" dirty="0" smtClean="0">
                <a:latin typeface="Arial" panose="020B0604020202020204" pitchFamily="34" charset="0"/>
                <a:cs typeface="Arial" panose="020B0604020202020204" pitchFamily="34" charset="0"/>
              </a:rPr>
              <a:t>In </a:t>
            </a:r>
            <a:r>
              <a:rPr lang="en-US" sz="1300" dirty="0">
                <a:latin typeface="Arial" panose="020B0604020202020204" pitchFamily="34" charset="0"/>
                <a:cs typeface="Arial" panose="020B0604020202020204" pitchFamily="34" charset="0"/>
              </a:rPr>
              <a:t>conclusion, our steadfast adherence to the health and safety guidelines outlined within this manual is integral to ensuring the continued well-being of both our valued housekeeping staff and esteemed guests. At Ashford International Hotel &amp; Spa, we understand that the essence of exceptional guest experiences lies in the guarantee of a safe and health-conscious environment, upheld by our dedicated housekeeping team. Your commitment to these practices is crucial in upholding the high standards of service and safety that our hotel is known for</a:t>
            </a:r>
            <a:r>
              <a:rPr lang="en-US" sz="1300" dirty="0" smtClean="0">
                <a:latin typeface="Arial" panose="020B0604020202020204" pitchFamily="34" charset="0"/>
                <a:cs typeface="Arial" panose="020B0604020202020204" pitchFamily="34" charset="0"/>
              </a:rPr>
              <a:t>. </a:t>
            </a:r>
          </a:p>
          <a:p>
            <a:pPr algn="just">
              <a:lnSpc>
                <a:spcPct val="150000"/>
              </a:lnSpc>
            </a:pPr>
            <a:r>
              <a:rPr lang="en-US" sz="1300" dirty="0">
                <a:latin typeface="Arial" panose="020B0604020202020204" pitchFamily="34" charset="0"/>
                <a:cs typeface="Arial" panose="020B0604020202020204" pitchFamily="34" charset="0"/>
              </a:rPr>
              <a:t>By recognizing potential risks and enacting these thoughtful and practical solutions, you play a pivotal role in nurturing a secure and welcoming atmosphere for everyone. The implementation of these guidelines is a reflection of our shared dedication to the comfort and well-being of all who visit and work within the Ashford International Hotel &amp; Spa</a:t>
            </a:r>
            <a:r>
              <a:rPr lang="en-US" sz="1300" dirty="0" smtClean="0">
                <a:latin typeface="Arial" panose="020B0604020202020204" pitchFamily="34" charset="0"/>
                <a:cs typeface="Arial" panose="020B0604020202020204" pitchFamily="34" charset="0"/>
              </a:rPr>
              <a:t>. </a:t>
            </a:r>
          </a:p>
          <a:p>
            <a:pPr algn="just">
              <a:lnSpc>
                <a:spcPct val="150000"/>
              </a:lnSpc>
            </a:pPr>
            <a:r>
              <a:rPr lang="en-US" sz="1300" dirty="0">
                <a:latin typeface="Arial" panose="020B0604020202020204" pitchFamily="34" charset="0"/>
                <a:cs typeface="Arial" panose="020B0604020202020204" pitchFamily="34" charset="0"/>
              </a:rPr>
              <a:t>We implore you to remain proactive in your duties and to seek guidance or further clarification on these procedures from your supervisor or our health and safety officer whenever necessary. Your engagement and understanding of these policies are essential, as they help us maintain and enhance our commitment to safety and excellence</a:t>
            </a:r>
            <a:r>
              <a:rPr lang="en-US" sz="1300" dirty="0" smtClean="0">
                <a:latin typeface="Arial" panose="020B0604020202020204" pitchFamily="34" charset="0"/>
                <a:cs typeface="Arial" panose="020B0604020202020204" pitchFamily="34" charset="0"/>
              </a:rPr>
              <a:t>.</a:t>
            </a:r>
          </a:p>
          <a:p>
            <a:pPr algn="just">
              <a:lnSpc>
                <a:spcPct val="150000"/>
              </a:lnSpc>
            </a:pPr>
            <a:r>
              <a:rPr lang="en-US" sz="1300" dirty="0">
                <a:latin typeface="Arial" panose="020B0604020202020204" pitchFamily="34" charset="0"/>
                <a:cs typeface="Arial" panose="020B0604020202020204" pitchFamily="34" charset="0"/>
              </a:rPr>
              <a:t>Together, we will continue to ensure that Ashford International Hotel &amp; Spa remains not only a symbol of luxury and relaxation but also a standard-bearer for health and safety in the hospitality industry.</a:t>
            </a:r>
          </a:p>
        </p:txBody>
      </p:sp>
    </p:spTree>
    <p:extLst>
      <p:ext uri="{BB962C8B-B14F-4D97-AF65-F5344CB8AC3E}">
        <p14:creationId xmlns:p14="http://schemas.microsoft.com/office/powerpoint/2010/main" val="96860767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fld id="{D57F1E4F-1CFF-5643-939E-217C01CDF565}" type="slidenum">
              <a:rPr lang="en-US" smtClean="0"/>
              <a:pPr/>
              <a:t>10</a:t>
            </a:fld>
            <a:endParaRPr lang="en-US" dirty="0"/>
          </a:p>
        </p:txBody>
      </p:sp>
      <p:sp>
        <p:nvSpPr>
          <p:cNvPr id="4" name="Rectangle 3"/>
          <p:cNvSpPr/>
          <p:nvPr/>
        </p:nvSpPr>
        <p:spPr>
          <a:xfrm>
            <a:off x="1681654" y="178677"/>
            <a:ext cx="10163503" cy="6360716"/>
          </a:xfrm>
          <a:prstGeom prst="rect">
            <a:avLst/>
          </a:prstGeom>
        </p:spPr>
        <p:txBody>
          <a:bodyPr wrap="square">
            <a:spAutoFit/>
          </a:bodyPr>
          <a:lstStyle/>
          <a:p>
            <a:pPr>
              <a:lnSpc>
                <a:spcPct val="200000"/>
              </a:lnSpc>
              <a:spcAft>
                <a:spcPts val="800"/>
              </a:spcAft>
            </a:pPr>
            <a:r>
              <a:rPr lang="en-US" sz="1600" b="1" dirty="0">
                <a:latin typeface="Arial" panose="020B0604020202020204" pitchFamily="34" charset="0"/>
                <a:ea typeface="Calibri" panose="020F0502020204030204" pitchFamily="34" charset="0"/>
                <a:cs typeface="Arial" panose="020B0604020202020204" pitchFamily="34" charset="0"/>
              </a:rPr>
              <a:t>References</a:t>
            </a:r>
            <a:endParaRPr lang="en-US" sz="1600" dirty="0">
              <a:latin typeface="Arial" panose="020B0604020202020204" pitchFamily="34" charset="0"/>
              <a:ea typeface="Calibri" panose="020F0502020204030204" pitchFamily="34" charset="0"/>
              <a:cs typeface="Arial" panose="020B0604020202020204" pitchFamily="34" charset="0"/>
            </a:endParaRPr>
          </a:p>
          <a:p>
            <a:pPr marL="342900" marR="0" lvl="0" indent="-342900">
              <a:lnSpc>
                <a:spcPct val="150000"/>
              </a:lnSpc>
              <a:spcBef>
                <a:spcPts val="0"/>
              </a:spcBef>
              <a:spcAft>
                <a:spcPts val="0"/>
              </a:spcAft>
              <a:buFont typeface="+mj-lt"/>
              <a:buAutoNum type="arabicPeriod"/>
            </a:pPr>
            <a:r>
              <a:rPr lang="en-US" sz="1200" u="sng" dirty="0">
                <a:solidFill>
                  <a:srgbClr val="FF0000"/>
                </a:solidFill>
                <a:latin typeface="Arial" panose="020B0604020202020204" pitchFamily="34" charset="0"/>
                <a:ea typeface="Calibri" panose="020F0502020204030204" pitchFamily="34" charset="0"/>
                <a:cs typeface="Arial" panose="020B0604020202020204" pitchFamily="34" charset="0"/>
                <a:hlinkClick r:id="rId2"/>
              </a:rPr>
              <a:t>https://www.slideshare.net/SumitMandal31/personal-protective-equipment-101736094</a:t>
            </a:r>
            <a:endParaRPr lang="en-US" sz="1200" u="sng" dirty="0">
              <a:solidFill>
                <a:srgbClr val="FF0000"/>
              </a:solidFill>
              <a:latin typeface="Arial" panose="020B0604020202020204" pitchFamily="34" charset="0"/>
              <a:ea typeface="Calibri" panose="020F0502020204030204" pitchFamily="34" charset="0"/>
              <a:cs typeface="Arial" panose="020B0604020202020204" pitchFamily="34" charset="0"/>
            </a:endParaRPr>
          </a:p>
          <a:p>
            <a:pPr marL="342900" marR="0" lvl="0" indent="-342900">
              <a:lnSpc>
                <a:spcPct val="150000"/>
              </a:lnSpc>
              <a:spcBef>
                <a:spcPts val="0"/>
              </a:spcBef>
              <a:spcAft>
                <a:spcPts val="0"/>
              </a:spcAft>
              <a:buFont typeface="+mj-lt"/>
              <a:buAutoNum type="arabicPeriod"/>
            </a:pPr>
            <a:r>
              <a:rPr lang="en-US" sz="1200" u="sng" dirty="0">
                <a:solidFill>
                  <a:srgbClr val="FF0000"/>
                </a:solidFill>
                <a:latin typeface="Arial" panose="020B0604020202020204" pitchFamily="34" charset="0"/>
                <a:ea typeface="Calibri" panose="020F0502020204030204" pitchFamily="34" charset="0"/>
                <a:cs typeface="Arial" panose="020B0604020202020204" pitchFamily="34" charset="0"/>
                <a:hlinkClick r:id="rId3"/>
              </a:rPr>
              <a:t>https://comarc-clean.com/ppe-for-housekeeping/</a:t>
            </a:r>
            <a:endParaRPr lang="en-US" sz="1200" u="sng" dirty="0">
              <a:solidFill>
                <a:srgbClr val="FF0000"/>
              </a:solidFill>
              <a:latin typeface="Arial" panose="020B0604020202020204" pitchFamily="34" charset="0"/>
              <a:ea typeface="Calibri" panose="020F0502020204030204" pitchFamily="34" charset="0"/>
              <a:cs typeface="Arial" panose="020B0604020202020204" pitchFamily="34" charset="0"/>
            </a:endParaRPr>
          </a:p>
          <a:p>
            <a:pPr marL="342900" marR="0" lvl="0" indent="-342900">
              <a:lnSpc>
                <a:spcPct val="150000"/>
              </a:lnSpc>
              <a:spcBef>
                <a:spcPts val="0"/>
              </a:spcBef>
              <a:spcAft>
                <a:spcPts val="0"/>
              </a:spcAft>
              <a:buFont typeface="+mj-lt"/>
              <a:buAutoNum type="arabicPeriod"/>
            </a:pPr>
            <a:r>
              <a:rPr lang="en-US" sz="1200" u="sng" dirty="0">
                <a:solidFill>
                  <a:srgbClr val="FF0000"/>
                </a:solidFill>
                <a:latin typeface="Arial" panose="020B0604020202020204" pitchFamily="34" charset="0"/>
                <a:ea typeface="Calibri" panose="020F0502020204030204" pitchFamily="34" charset="0"/>
                <a:cs typeface="Arial" panose="020B0604020202020204" pitchFamily="34" charset="0"/>
                <a:hlinkClick r:id="rId4"/>
              </a:rPr>
              <a:t>https://www.facebook.com/HousekeepingStudy/photos/a.104900318180358/105613288109061/?type=3</a:t>
            </a:r>
            <a:endParaRPr lang="en-US" sz="1200" u="sng" dirty="0">
              <a:solidFill>
                <a:srgbClr val="FF0000"/>
              </a:solidFill>
              <a:latin typeface="Arial" panose="020B0604020202020204" pitchFamily="34" charset="0"/>
              <a:ea typeface="Calibri" panose="020F0502020204030204" pitchFamily="34" charset="0"/>
              <a:cs typeface="Arial" panose="020B0604020202020204" pitchFamily="34" charset="0"/>
            </a:endParaRPr>
          </a:p>
          <a:p>
            <a:pPr marL="342900" marR="0" lvl="0" indent="-342900">
              <a:lnSpc>
                <a:spcPct val="150000"/>
              </a:lnSpc>
              <a:spcBef>
                <a:spcPts val="0"/>
              </a:spcBef>
              <a:spcAft>
                <a:spcPts val="0"/>
              </a:spcAft>
              <a:buFont typeface="+mj-lt"/>
              <a:buAutoNum type="arabicPeriod"/>
            </a:pPr>
            <a:r>
              <a:rPr lang="en-US" sz="1200" u="sng" dirty="0">
                <a:solidFill>
                  <a:srgbClr val="FF0000"/>
                </a:solidFill>
                <a:latin typeface="Arial" panose="020B0604020202020204" pitchFamily="34" charset="0"/>
                <a:ea typeface="Calibri" panose="020F0502020204030204" pitchFamily="34" charset="0"/>
                <a:cs typeface="Arial" panose="020B0604020202020204" pitchFamily="34" charset="0"/>
                <a:hlinkClick r:id="rId5"/>
              </a:rPr>
              <a:t>https://blog.bunzlchs.com/colour-code-your-cleaning-to-prevent-cross-contamination/</a:t>
            </a:r>
            <a:endParaRPr lang="en-US" sz="1200" u="sng" dirty="0">
              <a:solidFill>
                <a:srgbClr val="FF0000"/>
              </a:solidFill>
              <a:latin typeface="Arial" panose="020B0604020202020204" pitchFamily="34" charset="0"/>
              <a:ea typeface="Calibri" panose="020F0502020204030204" pitchFamily="34" charset="0"/>
              <a:cs typeface="Arial" panose="020B0604020202020204" pitchFamily="34" charset="0"/>
            </a:endParaRPr>
          </a:p>
          <a:p>
            <a:pPr marL="342900" marR="0" lvl="0" indent="-342900">
              <a:lnSpc>
                <a:spcPct val="150000"/>
              </a:lnSpc>
              <a:spcBef>
                <a:spcPts val="0"/>
              </a:spcBef>
              <a:spcAft>
                <a:spcPts val="0"/>
              </a:spcAft>
              <a:buFont typeface="+mj-lt"/>
              <a:buAutoNum type="arabicPeriod"/>
            </a:pPr>
            <a:r>
              <a:rPr lang="en-US" sz="1200" u="sng" dirty="0">
                <a:solidFill>
                  <a:srgbClr val="FF0000"/>
                </a:solidFill>
                <a:latin typeface="Arial" panose="020B0604020202020204" pitchFamily="34" charset="0"/>
                <a:ea typeface="Calibri" panose="020F0502020204030204" pitchFamily="34" charset="0"/>
                <a:cs typeface="Arial" panose="020B0604020202020204" pitchFamily="34" charset="0"/>
                <a:hlinkClick r:id="rId6"/>
              </a:rPr>
              <a:t>https://www.ultimaenvironmental.store/colour-coding-in-cleaning/</a:t>
            </a:r>
            <a:endParaRPr lang="en-US" sz="1200" u="sng" dirty="0">
              <a:solidFill>
                <a:srgbClr val="FF0000"/>
              </a:solidFill>
              <a:latin typeface="Arial" panose="020B0604020202020204" pitchFamily="34" charset="0"/>
              <a:ea typeface="Calibri" panose="020F0502020204030204" pitchFamily="34" charset="0"/>
              <a:cs typeface="Arial" panose="020B0604020202020204" pitchFamily="34" charset="0"/>
            </a:endParaRPr>
          </a:p>
          <a:p>
            <a:pPr marL="342900" marR="0" lvl="0" indent="-342900">
              <a:lnSpc>
                <a:spcPct val="150000"/>
              </a:lnSpc>
              <a:spcBef>
                <a:spcPts val="0"/>
              </a:spcBef>
              <a:spcAft>
                <a:spcPts val="0"/>
              </a:spcAft>
              <a:buFont typeface="+mj-lt"/>
              <a:buAutoNum type="arabicPeriod"/>
            </a:pPr>
            <a:r>
              <a:rPr lang="en-US" sz="1200" u="sng" dirty="0">
                <a:solidFill>
                  <a:srgbClr val="FF0000"/>
                </a:solidFill>
                <a:latin typeface="Arial" panose="020B0604020202020204" pitchFamily="34" charset="0"/>
                <a:ea typeface="Calibri" panose="020F0502020204030204" pitchFamily="34" charset="0"/>
                <a:cs typeface="Arial" panose="020B0604020202020204" pitchFamily="34" charset="0"/>
                <a:hlinkClick r:id="rId7"/>
              </a:rPr>
              <a:t>https://www.bupa.co.uk/newsroom/ourviews/wash-your-hands-effectively</a:t>
            </a:r>
            <a:endParaRPr lang="en-US" sz="1200" u="sng" dirty="0">
              <a:solidFill>
                <a:srgbClr val="FF0000"/>
              </a:solidFill>
              <a:latin typeface="Arial" panose="020B0604020202020204" pitchFamily="34" charset="0"/>
              <a:ea typeface="Calibri" panose="020F0502020204030204" pitchFamily="34" charset="0"/>
              <a:cs typeface="Arial" panose="020B0604020202020204" pitchFamily="34" charset="0"/>
            </a:endParaRPr>
          </a:p>
          <a:p>
            <a:pPr marL="342900" marR="0" lvl="0" indent="-342900">
              <a:lnSpc>
                <a:spcPct val="150000"/>
              </a:lnSpc>
              <a:spcBef>
                <a:spcPts val="0"/>
              </a:spcBef>
              <a:spcAft>
                <a:spcPts val="0"/>
              </a:spcAft>
              <a:buFont typeface="+mj-lt"/>
              <a:buAutoNum type="arabicPeriod"/>
            </a:pPr>
            <a:r>
              <a:rPr lang="en-US" sz="1200" u="sng" dirty="0">
                <a:solidFill>
                  <a:srgbClr val="FF0000"/>
                </a:solidFill>
                <a:latin typeface="Arial" panose="020B0604020202020204" pitchFamily="34" charset="0"/>
                <a:ea typeface="Calibri" panose="020F0502020204030204" pitchFamily="34" charset="0"/>
                <a:cs typeface="Arial" panose="020B0604020202020204" pitchFamily="34" charset="0"/>
                <a:hlinkClick r:id="rId8"/>
              </a:rPr>
              <a:t>https://vanguardcleaning.co.uk/resources/news-insights/how-to-safely-store-and-dispose-of-cleaning-products/</a:t>
            </a:r>
            <a:endParaRPr lang="en-US" sz="1200" u="sng" dirty="0">
              <a:solidFill>
                <a:srgbClr val="FF0000"/>
              </a:solidFill>
              <a:latin typeface="Arial" panose="020B0604020202020204" pitchFamily="34" charset="0"/>
              <a:ea typeface="Calibri" panose="020F0502020204030204" pitchFamily="34" charset="0"/>
              <a:cs typeface="Arial" panose="020B0604020202020204" pitchFamily="34" charset="0"/>
            </a:endParaRPr>
          </a:p>
          <a:p>
            <a:pPr marL="342900" marR="0" lvl="0" indent="-342900">
              <a:lnSpc>
                <a:spcPct val="150000"/>
              </a:lnSpc>
              <a:spcBef>
                <a:spcPts val="0"/>
              </a:spcBef>
              <a:spcAft>
                <a:spcPts val="0"/>
              </a:spcAft>
              <a:buFont typeface="+mj-lt"/>
              <a:buAutoNum type="arabicPeriod"/>
            </a:pPr>
            <a:r>
              <a:rPr lang="en-US" sz="1200" u="sng" dirty="0">
                <a:solidFill>
                  <a:srgbClr val="FF0000"/>
                </a:solidFill>
                <a:latin typeface="Arial" panose="020B0604020202020204" pitchFamily="34" charset="0"/>
                <a:ea typeface="Calibri" panose="020F0502020204030204" pitchFamily="34" charset="0"/>
                <a:cs typeface="Arial" panose="020B0604020202020204" pitchFamily="34" charset="0"/>
                <a:hlinkClick r:id="rId9"/>
              </a:rPr>
              <a:t>https://nesglobal.net/preventing-musculoskeletal-hotel-housekeeping-injuries/</a:t>
            </a:r>
            <a:endParaRPr lang="en-US" sz="1200" u="sng" dirty="0">
              <a:solidFill>
                <a:srgbClr val="FF0000"/>
              </a:solidFill>
              <a:latin typeface="Arial" panose="020B0604020202020204" pitchFamily="34" charset="0"/>
              <a:ea typeface="Calibri" panose="020F0502020204030204" pitchFamily="34" charset="0"/>
              <a:cs typeface="Arial" panose="020B0604020202020204" pitchFamily="34" charset="0"/>
            </a:endParaRPr>
          </a:p>
          <a:p>
            <a:pPr marL="342900" marR="0" lvl="0" indent="-342900">
              <a:lnSpc>
                <a:spcPct val="150000"/>
              </a:lnSpc>
              <a:spcBef>
                <a:spcPts val="0"/>
              </a:spcBef>
              <a:spcAft>
                <a:spcPts val="0"/>
              </a:spcAft>
              <a:buFont typeface="+mj-lt"/>
              <a:buAutoNum type="arabicPeriod"/>
            </a:pPr>
            <a:r>
              <a:rPr lang="en-US" sz="1200" u="sng" dirty="0">
                <a:solidFill>
                  <a:srgbClr val="FF0000"/>
                </a:solidFill>
                <a:latin typeface="Arial" panose="020B0604020202020204" pitchFamily="34" charset="0"/>
                <a:ea typeface="Calibri" panose="020F0502020204030204" pitchFamily="34" charset="0"/>
                <a:cs typeface="Arial" panose="020B0604020202020204" pitchFamily="34" charset="0"/>
                <a:hlinkClick r:id="rId10"/>
              </a:rPr>
              <a:t>https://crystalservices.uk.com/steps-to-cleaning-blood-and-bodily-fluids/</a:t>
            </a:r>
            <a:endParaRPr lang="en-US" sz="1200" u="sng" dirty="0">
              <a:solidFill>
                <a:srgbClr val="FF0000"/>
              </a:solidFill>
              <a:latin typeface="Arial" panose="020B0604020202020204" pitchFamily="34" charset="0"/>
              <a:ea typeface="Calibri" panose="020F0502020204030204" pitchFamily="34" charset="0"/>
              <a:cs typeface="Arial" panose="020B0604020202020204" pitchFamily="34" charset="0"/>
            </a:endParaRPr>
          </a:p>
          <a:p>
            <a:pPr marL="342900" marR="0" lvl="0" indent="-342900">
              <a:lnSpc>
                <a:spcPct val="150000"/>
              </a:lnSpc>
              <a:spcBef>
                <a:spcPts val="0"/>
              </a:spcBef>
              <a:spcAft>
                <a:spcPts val="0"/>
              </a:spcAft>
              <a:buFont typeface="+mj-lt"/>
              <a:buAutoNum type="arabicPeriod"/>
            </a:pPr>
            <a:r>
              <a:rPr lang="en-US" sz="1200" u="sng" dirty="0">
                <a:solidFill>
                  <a:srgbClr val="FF0000"/>
                </a:solidFill>
                <a:latin typeface="Arial" panose="020B0604020202020204" pitchFamily="34" charset="0"/>
                <a:ea typeface="Calibri" panose="020F0502020204030204" pitchFamily="34" charset="0"/>
                <a:cs typeface="Arial" panose="020B0604020202020204" pitchFamily="34" charset="0"/>
                <a:hlinkClick r:id="rId11"/>
              </a:rPr>
              <a:t>https://www.slideshare.net/UnitedCollegeHotelan/united-college-of-hotel-management-identification-amp-usage-of-chemicals-by-mrs-bhanuswetha</a:t>
            </a:r>
            <a:endParaRPr lang="en-US" sz="1200" u="sng" dirty="0">
              <a:solidFill>
                <a:srgbClr val="FF0000"/>
              </a:solidFill>
              <a:latin typeface="Arial" panose="020B0604020202020204" pitchFamily="34" charset="0"/>
              <a:ea typeface="Calibri" panose="020F0502020204030204" pitchFamily="34" charset="0"/>
              <a:cs typeface="Arial" panose="020B0604020202020204" pitchFamily="34" charset="0"/>
            </a:endParaRPr>
          </a:p>
          <a:p>
            <a:pPr marL="342900" marR="0" lvl="0" indent="-342900">
              <a:lnSpc>
                <a:spcPct val="150000"/>
              </a:lnSpc>
              <a:spcBef>
                <a:spcPts val="0"/>
              </a:spcBef>
              <a:spcAft>
                <a:spcPts val="0"/>
              </a:spcAft>
              <a:buFont typeface="+mj-lt"/>
              <a:buAutoNum type="arabicPeriod"/>
            </a:pPr>
            <a:r>
              <a:rPr lang="en-US" sz="1200" u="sng" dirty="0">
                <a:solidFill>
                  <a:srgbClr val="FF0000"/>
                </a:solidFill>
                <a:latin typeface="Arial" panose="020B0604020202020204" pitchFamily="34" charset="0"/>
                <a:ea typeface="Calibri" panose="020F0502020204030204" pitchFamily="34" charset="0"/>
                <a:cs typeface="Arial" panose="020B0604020202020204" pitchFamily="34" charset="0"/>
                <a:hlinkClick r:id="rId12"/>
              </a:rPr>
              <a:t>https://www.hotelcontractbeds.co.uk/folding-beds</a:t>
            </a:r>
            <a:endParaRPr lang="en-US" sz="1200" u="sng" dirty="0">
              <a:solidFill>
                <a:srgbClr val="FF0000"/>
              </a:solidFill>
              <a:latin typeface="Arial" panose="020B0604020202020204" pitchFamily="34" charset="0"/>
              <a:ea typeface="Calibri" panose="020F0502020204030204" pitchFamily="34" charset="0"/>
              <a:cs typeface="Arial" panose="020B0604020202020204" pitchFamily="34" charset="0"/>
            </a:endParaRPr>
          </a:p>
          <a:p>
            <a:pPr marL="342900" marR="0" lvl="0" indent="-342900">
              <a:lnSpc>
                <a:spcPct val="150000"/>
              </a:lnSpc>
              <a:spcBef>
                <a:spcPts val="0"/>
              </a:spcBef>
              <a:spcAft>
                <a:spcPts val="0"/>
              </a:spcAft>
              <a:buFont typeface="+mj-lt"/>
              <a:buAutoNum type="arabicPeriod"/>
            </a:pPr>
            <a:r>
              <a:rPr lang="en-US" sz="1200" u="sng" dirty="0">
                <a:solidFill>
                  <a:srgbClr val="FF0000"/>
                </a:solidFill>
                <a:latin typeface="Arial" panose="020B0604020202020204" pitchFamily="34" charset="0"/>
                <a:ea typeface="Calibri" panose="020F0502020204030204" pitchFamily="34" charset="0"/>
                <a:cs typeface="Arial" panose="020B0604020202020204" pitchFamily="34" charset="0"/>
                <a:hlinkClick r:id="rId13"/>
              </a:rPr>
              <a:t>https://www.highspeedtraining.co.uk/hub/hotel-fire-safety/</a:t>
            </a:r>
            <a:endParaRPr lang="en-US" sz="1200" u="sng" dirty="0">
              <a:solidFill>
                <a:srgbClr val="FF0000"/>
              </a:solidFill>
              <a:latin typeface="Arial" panose="020B0604020202020204" pitchFamily="34" charset="0"/>
              <a:ea typeface="Calibri" panose="020F0502020204030204" pitchFamily="34" charset="0"/>
              <a:cs typeface="Arial" panose="020B0604020202020204" pitchFamily="34" charset="0"/>
            </a:endParaRPr>
          </a:p>
          <a:p>
            <a:pPr marL="342900" marR="0" lvl="0" indent="-342900">
              <a:lnSpc>
                <a:spcPct val="150000"/>
              </a:lnSpc>
              <a:spcBef>
                <a:spcPts val="0"/>
              </a:spcBef>
              <a:spcAft>
                <a:spcPts val="0"/>
              </a:spcAft>
              <a:buFont typeface="+mj-lt"/>
              <a:buAutoNum type="arabicPeriod"/>
            </a:pPr>
            <a:r>
              <a:rPr lang="en-US" sz="1200" u="sng" dirty="0">
                <a:solidFill>
                  <a:srgbClr val="FF0000"/>
                </a:solidFill>
                <a:latin typeface="Arial" panose="020B0604020202020204" pitchFamily="34" charset="0"/>
                <a:ea typeface="Calibri" panose="020F0502020204030204" pitchFamily="34" charset="0"/>
                <a:cs typeface="Arial" panose="020B0604020202020204" pitchFamily="34" charset="0"/>
                <a:hlinkClick r:id="rId14"/>
              </a:rPr>
              <a:t>https://www.thesun.co.uk/news/18838715/im-a-hotel-cleaner-guest-habits-what-they-leave-behind/</a:t>
            </a:r>
            <a:endParaRPr lang="en-US" sz="1200" u="sng" dirty="0">
              <a:solidFill>
                <a:srgbClr val="FF0000"/>
              </a:solidFill>
              <a:latin typeface="Arial" panose="020B0604020202020204" pitchFamily="34" charset="0"/>
              <a:ea typeface="Calibri" panose="020F0502020204030204" pitchFamily="34" charset="0"/>
              <a:cs typeface="Arial" panose="020B0604020202020204" pitchFamily="34" charset="0"/>
            </a:endParaRPr>
          </a:p>
          <a:p>
            <a:pPr marL="342900" marR="0" lvl="0" indent="-342900">
              <a:lnSpc>
                <a:spcPct val="150000"/>
              </a:lnSpc>
              <a:spcBef>
                <a:spcPts val="0"/>
              </a:spcBef>
              <a:spcAft>
                <a:spcPts val="800"/>
              </a:spcAft>
              <a:buFont typeface="+mj-lt"/>
              <a:buAutoNum type="arabicPeriod"/>
            </a:pPr>
            <a:r>
              <a:rPr lang="en-US" sz="1200" u="sng" dirty="0">
                <a:solidFill>
                  <a:srgbClr val="FF0000"/>
                </a:solidFill>
                <a:latin typeface="Arial" panose="020B0604020202020204" pitchFamily="34" charset="0"/>
                <a:ea typeface="Calibri" panose="020F0502020204030204" pitchFamily="34" charset="0"/>
                <a:cs typeface="Arial" panose="020B0604020202020204" pitchFamily="34" charset="0"/>
                <a:hlinkClick r:id="rId15"/>
              </a:rPr>
              <a:t>https://</a:t>
            </a:r>
            <a:r>
              <a:rPr lang="en-US" sz="1200" u="sng" dirty="0" smtClean="0">
                <a:solidFill>
                  <a:srgbClr val="FF0000"/>
                </a:solidFill>
                <a:latin typeface="Arial" panose="020B0604020202020204" pitchFamily="34" charset="0"/>
                <a:ea typeface="Calibri" panose="020F0502020204030204" pitchFamily="34" charset="0"/>
                <a:cs typeface="Arial" panose="020B0604020202020204" pitchFamily="34" charset="0"/>
                <a:hlinkClick r:id="rId15"/>
              </a:rPr>
              <a:t>www.bunzlcatering.co.uk/hotel-hospitality-the-importance-of-excellent-housekeeping/</a:t>
            </a:r>
            <a:endParaRPr lang="en-US" sz="1200" u="sng" dirty="0" smtClean="0">
              <a:solidFill>
                <a:srgbClr val="FF0000"/>
              </a:solidFill>
              <a:latin typeface="Arial" panose="020B0604020202020204" pitchFamily="34" charset="0"/>
              <a:ea typeface="Calibri" panose="020F0502020204030204" pitchFamily="34" charset="0"/>
              <a:cs typeface="Arial" panose="020B0604020202020204" pitchFamily="34" charset="0"/>
            </a:endParaRPr>
          </a:p>
          <a:p>
            <a:pPr marL="342900" marR="0" lvl="0" indent="-342900">
              <a:lnSpc>
                <a:spcPct val="150000"/>
              </a:lnSpc>
              <a:spcBef>
                <a:spcPts val="0"/>
              </a:spcBef>
              <a:spcAft>
                <a:spcPts val="800"/>
              </a:spcAft>
              <a:buFont typeface="+mj-lt"/>
              <a:buAutoNum type="arabicPeriod"/>
            </a:pPr>
            <a:r>
              <a:rPr lang="en-US" sz="1200" u="sng" dirty="0" smtClean="0">
                <a:solidFill>
                  <a:srgbClr val="FF0000"/>
                </a:solidFill>
                <a:latin typeface="Arial" panose="020B0604020202020204" pitchFamily="34" charset="0"/>
                <a:ea typeface="Calibri" panose="020F0502020204030204" pitchFamily="34" charset="0"/>
                <a:cs typeface="Arial" panose="020B0604020202020204" pitchFamily="34" charset="0"/>
                <a:hlinkClick r:id="rId16"/>
              </a:rPr>
              <a:t>https</a:t>
            </a:r>
            <a:r>
              <a:rPr lang="en-US" sz="1200" u="sng" dirty="0">
                <a:solidFill>
                  <a:srgbClr val="FF0000"/>
                </a:solidFill>
                <a:latin typeface="Arial" panose="020B0604020202020204" pitchFamily="34" charset="0"/>
                <a:ea typeface="Calibri" panose="020F0502020204030204" pitchFamily="34" charset="0"/>
                <a:cs typeface="Arial" panose="020B0604020202020204" pitchFamily="34" charset="0"/>
                <a:hlinkClick r:id="rId16"/>
              </a:rPr>
              <a:t>://www.ashfordhotel.co.uk</a:t>
            </a:r>
            <a:r>
              <a:rPr lang="en-US" sz="1200" u="sng" dirty="0" smtClean="0">
                <a:solidFill>
                  <a:srgbClr val="FF0000"/>
                </a:solidFill>
                <a:latin typeface="Arial" panose="020B0604020202020204" pitchFamily="34" charset="0"/>
                <a:ea typeface="Calibri" panose="020F0502020204030204" pitchFamily="34" charset="0"/>
                <a:cs typeface="Arial" panose="020B0604020202020204" pitchFamily="34" charset="0"/>
                <a:hlinkClick r:id="rId16"/>
              </a:rPr>
              <a:t>/</a:t>
            </a:r>
            <a:endParaRPr lang="en-US" sz="1200" u="sng" dirty="0" smtClean="0">
              <a:solidFill>
                <a:srgbClr val="FF0000"/>
              </a:solidFill>
              <a:latin typeface="Arial" panose="020B0604020202020204" pitchFamily="34" charset="0"/>
              <a:ea typeface="Calibri" panose="020F0502020204030204" pitchFamily="34" charset="0"/>
              <a:cs typeface="Arial" panose="020B0604020202020204" pitchFamily="34" charset="0"/>
            </a:endParaRPr>
          </a:p>
          <a:p>
            <a:pPr marL="342900" marR="0" lvl="0" indent="-342900">
              <a:lnSpc>
                <a:spcPct val="150000"/>
              </a:lnSpc>
              <a:spcBef>
                <a:spcPts val="0"/>
              </a:spcBef>
              <a:spcAft>
                <a:spcPts val="800"/>
              </a:spcAft>
              <a:buFont typeface="+mj-lt"/>
              <a:buAutoNum type="arabicPeriod"/>
            </a:pPr>
            <a:r>
              <a:rPr lang="en-US" sz="1200" u="sng" dirty="0">
                <a:solidFill>
                  <a:srgbClr val="FF0000"/>
                </a:solidFill>
                <a:latin typeface="Arial" panose="020B0604020202020204" pitchFamily="34" charset="0"/>
                <a:cs typeface="Arial" panose="020B0604020202020204" pitchFamily="34" charset="0"/>
                <a:hlinkClick r:id="rId17"/>
              </a:rPr>
              <a:t>https://</a:t>
            </a:r>
            <a:r>
              <a:rPr lang="en-US" sz="1200" u="sng" dirty="0" smtClean="0">
                <a:solidFill>
                  <a:srgbClr val="FF0000"/>
                </a:solidFill>
                <a:latin typeface="Arial" panose="020B0604020202020204" pitchFamily="34" charset="0"/>
                <a:cs typeface="Arial" panose="020B0604020202020204" pitchFamily="34" charset="0"/>
                <a:hlinkClick r:id="rId17"/>
              </a:rPr>
              <a:t>colbrook.co.uk/Cleaning-Hygiene/Chemicals/Housekeeping/Body-Fluid-Spill-Kit?sort=p.model&amp;order=ASC&amp;limit=25</a:t>
            </a:r>
            <a:endParaRPr lang="en-US" sz="1200" u="sng" dirty="0" smtClean="0">
              <a:solidFill>
                <a:srgbClr val="FF0000"/>
              </a:solidFill>
              <a:latin typeface="Arial" panose="020B0604020202020204" pitchFamily="34" charset="0"/>
              <a:cs typeface="Arial" panose="020B0604020202020204" pitchFamily="34" charset="0"/>
            </a:endParaRPr>
          </a:p>
          <a:p>
            <a:pPr marL="342900" marR="0" lvl="0" indent="-342900">
              <a:lnSpc>
                <a:spcPct val="150000"/>
              </a:lnSpc>
              <a:spcBef>
                <a:spcPts val="0"/>
              </a:spcBef>
              <a:spcAft>
                <a:spcPts val="800"/>
              </a:spcAft>
              <a:buFont typeface="+mj-lt"/>
              <a:buAutoNum type="arabicPeriod"/>
            </a:pPr>
            <a:r>
              <a:rPr lang="en-US" sz="1200" u="sng" dirty="0">
                <a:solidFill>
                  <a:srgbClr val="FF0000"/>
                </a:solidFill>
                <a:latin typeface="Arial" panose="020B0604020202020204" pitchFamily="34" charset="0"/>
                <a:cs typeface="Arial" panose="020B0604020202020204" pitchFamily="34" charset="0"/>
                <a:hlinkClick r:id="rId18"/>
              </a:rPr>
              <a:t>https://</a:t>
            </a:r>
            <a:r>
              <a:rPr lang="en-US" sz="1200" u="sng" dirty="0" smtClean="0">
                <a:solidFill>
                  <a:srgbClr val="FF0000"/>
                </a:solidFill>
                <a:latin typeface="Arial" panose="020B0604020202020204" pitchFamily="34" charset="0"/>
                <a:cs typeface="Arial" panose="020B0604020202020204" pitchFamily="34" charset="0"/>
                <a:hlinkClick r:id="rId18"/>
              </a:rPr>
              <a:t>www.safetysignsandnotices.co.uk/in-case-of-fire-do-not-use-lift-use-the-stairs-sign-DP-155-C?selfref=related</a:t>
            </a:r>
            <a:endParaRPr lang="en-US" sz="1200" u="sng" dirty="0" smtClean="0">
              <a:solidFill>
                <a:srgbClr val="FF0000"/>
              </a:solidFill>
              <a:latin typeface="Arial" panose="020B0604020202020204" pitchFamily="34" charset="0"/>
              <a:cs typeface="Arial" panose="020B0604020202020204" pitchFamily="34" charset="0"/>
            </a:endParaRPr>
          </a:p>
          <a:p>
            <a:pPr marL="342900" marR="0" lvl="0" indent="-342900">
              <a:lnSpc>
                <a:spcPct val="150000"/>
              </a:lnSpc>
              <a:spcBef>
                <a:spcPts val="0"/>
              </a:spcBef>
              <a:spcAft>
                <a:spcPts val="800"/>
              </a:spcAft>
              <a:buFont typeface="+mj-lt"/>
              <a:buAutoNum type="arabicPeriod"/>
            </a:pPr>
            <a:r>
              <a:rPr lang="en-US" sz="1200" u="sng" dirty="0">
                <a:solidFill>
                  <a:srgbClr val="FF0000"/>
                </a:solidFill>
                <a:latin typeface="Arial" panose="020B0604020202020204" pitchFamily="34" charset="0"/>
                <a:cs typeface="Arial" panose="020B0604020202020204" pitchFamily="34" charset="0"/>
                <a:hlinkClick r:id="rId19"/>
              </a:rPr>
              <a:t>https://</a:t>
            </a:r>
            <a:r>
              <a:rPr lang="en-US" sz="1200" u="sng" dirty="0" smtClean="0">
                <a:solidFill>
                  <a:srgbClr val="FF0000"/>
                </a:solidFill>
                <a:latin typeface="Arial" panose="020B0604020202020204" pitchFamily="34" charset="0"/>
                <a:cs typeface="Arial" panose="020B0604020202020204" pitchFamily="34" charset="0"/>
                <a:hlinkClick r:id="rId19"/>
              </a:rPr>
              <a:t>www.linkedin.com/pulse/fire-extinguisher-types-uses-tiago-nunes</a:t>
            </a:r>
            <a:endParaRPr lang="en-US" sz="1200" u="sng" dirty="0" smtClean="0">
              <a:solidFill>
                <a:srgbClr val="FF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37181311"/>
      </p:ext>
    </p:extLst>
  </p:cSld>
  <p:clrMapOvr>
    <a:masterClrMapping/>
  </p:clrMapOvr>
  <p:timing>
    <p:tnLst>
      <p:par>
        <p:cTn id="1" dur="indefinite" restart="never" nodeType="tmRoot"/>
      </p:par>
    </p:tn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285</TotalTime>
  <Words>737</Words>
  <Application>Microsoft Office PowerPoint</Application>
  <PresentationFormat>Widescreen</PresentationFormat>
  <Paragraphs>82</Paragraphs>
  <Slides>10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Arial</vt:lpstr>
      <vt:lpstr>Bahnschrift</vt:lpstr>
      <vt:lpstr>Bahnschrift SemiBold</vt:lpstr>
      <vt:lpstr>Calibri</vt:lpstr>
      <vt:lpstr>Century Gothic</vt:lpstr>
      <vt:lpstr>Wingdings 3</vt:lpstr>
      <vt:lpstr>Wisp</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Пользователь Windows</dc:creator>
  <cp:lastModifiedBy>Пользователь Windows</cp:lastModifiedBy>
  <cp:revision>35</cp:revision>
  <dcterms:created xsi:type="dcterms:W3CDTF">2024-02-22T11:50:25Z</dcterms:created>
  <dcterms:modified xsi:type="dcterms:W3CDTF">2024-02-22T16:51:53Z</dcterms:modified>
</cp:coreProperties>
</file>