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sldIdLst>
    <p:sldId id="256" r:id="rId2"/>
    <p:sldId id="257" r:id="rId3"/>
    <p:sldId id="258" r:id="rId4"/>
    <p:sldId id="262" r:id="rId5"/>
    <p:sldId id="263" r:id="rId6"/>
    <p:sldId id="259" r:id="rId7"/>
    <p:sldId id="260"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79D6D5-F09B-A4C4-53EC-35EADA2D1E99}" v="109" dt="2025-03-24T21:47:46.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9369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2642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67346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75778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5845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7264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9243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1555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5611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81505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0299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22451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810802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326904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1848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140183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9743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3/24/2025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79943966"/>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 id="2147483794" r:id="rId13"/>
    <p:sldLayoutId id="2147483795" r:id="rId14"/>
    <p:sldLayoutId id="2147483796" r:id="rId15"/>
    <p:sldLayoutId id="2147483797" r:id="rId16"/>
    <p:sldLayoutId id="214748379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ciencedirect.com/science/article/pii/S0277953622000855" TargetMode="External"/><Relationship Id="rId2" Type="http://schemas.openxmlformats.org/officeDocument/2006/relationships/hyperlink" Target="https://link.springer.com/article/10.1007/s11098-024-02174-y"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0029200" TargetMode="External"/><Relationship Id="rId5" Type="http://schemas.openxmlformats.org/officeDocument/2006/relationships/hyperlink" Target="https://apnews.com/article/846847536f6feb2bbb423943fd96e1f1" TargetMode="External"/><Relationship Id="rId4" Type="http://schemas.openxmlformats.org/officeDocument/2006/relationships/hyperlink" Target="https://link.springer.com/article/10.1007/s11165-024-1019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spheres in a blurry effect">
            <a:extLst>
              <a:ext uri="{FF2B5EF4-FFF2-40B4-BE49-F238E27FC236}">
                <a16:creationId xmlns:a16="http://schemas.microsoft.com/office/drawing/2014/main" id="{BEE78C3C-DB29-7B32-C2F2-3A702D26E404}"/>
              </a:ext>
            </a:extLst>
          </p:cNvPr>
          <p:cNvPicPr>
            <a:picLocks noChangeAspect="1"/>
          </p:cNvPicPr>
          <p:nvPr/>
        </p:nvPicPr>
        <p:blipFill>
          <a:blip r:embed="rId2">
            <a:alphaModFix amt="40000"/>
          </a:blip>
          <a:srcRect t="10397" r="-2" b="15565"/>
          <a:stretch/>
        </p:blipFill>
        <p:spPr>
          <a:xfrm>
            <a:off x="-2" y="-2"/>
            <a:ext cx="12192001" cy="6858001"/>
          </a:xfrm>
          <a:prstGeom prst="rect">
            <a:avLst/>
          </a:prstGeom>
        </p:spPr>
      </p:pic>
      <p:sp>
        <p:nvSpPr>
          <p:cNvPr id="2" name="Title 1"/>
          <p:cNvSpPr>
            <a:spLocks noGrp="1"/>
          </p:cNvSpPr>
          <p:nvPr>
            <p:ph type="ctrTitle"/>
          </p:nvPr>
        </p:nvSpPr>
        <p:spPr>
          <a:xfrm>
            <a:off x="3579008" y="544856"/>
            <a:ext cx="5021182" cy="2334248"/>
          </a:xfrm>
        </p:spPr>
        <p:txBody>
          <a:bodyPr anchor="t">
            <a:normAutofit fontScale="90000"/>
          </a:bodyPr>
          <a:lstStyle/>
          <a:p>
            <a:pPr algn="ctr"/>
            <a:r>
              <a:rPr lang="en-GB">
                <a:solidFill>
                  <a:srgbClr val="FFFFFF"/>
                </a:solidFill>
                <a:latin typeface="Arial"/>
                <a:cs typeface="Arial"/>
              </a:rPr>
              <a:t>WHAT HAPPENED TO DR HART?</a:t>
            </a:r>
            <a:endParaRPr lang="en-US">
              <a:latin typeface="Arial"/>
              <a:cs typeface="Arial"/>
            </a:endParaRPr>
          </a:p>
        </p:txBody>
      </p:sp>
      <p:sp>
        <p:nvSpPr>
          <p:cNvPr id="3" name="Subtitle 2"/>
          <p:cNvSpPr>
            <a:spLocks noGrp="1"/>
          </p:cNvSpPr>
          <p:nvPr>
            <p:ph type="subTitle" idx="1"/>
          </p:nvPr>
        </p:nvSpPr>
        <p:spPr>
          <a:xfrm>
            <a:off x="3565870" y="3431416"/>
            <a:ext cx="5040785" cy="1724029"/>
          </a:xfrm>
        </p:spPr>
        <p:txBody>
          <a:bodyPr anchor="t">
            <a:normAutofit lnSpcReduction="10000"/>
          </a:bodyPr>
          <a:lstStyle/>
          <a:p>
            <a:pPr algn="ctr"/>
            <a:r>
              <a:rPr lang="en-GB" i="0">
                <a:solidFill>
                  <a:srgbClr val="FFFFFF"/>
                </a:solidFill>
                <a:latin typeface="Arial"/>
                <a:cs typeface="Arial"/>
              </a:rPr>
              <a:t>BMSW4013</a:t>
            </a:r>
            <a:endParaRPr lang="en-US" i="0"/>
          </a:p>
          <a:p>
            <a:pPr algn="ctr"/>
            <a:r>
              <a:rPr lang="en-GB" i="0">
                <a:solidFill>
                  <a:srgbClr val="FFFFFF"/>
                </a:solidFill>
                <a:latin typeface="Arial"/>
                <a:cs typeface="Arial"/>
              </a:rPr>
              <a:t>Aish Masood</a:t>
            </a:r>
          </a:p>
          <a:p>
            <a:pPr algn="ctr"/>
            <a:r>
              <a:rPr lang="en-GB" i="0">
                <a:solidFill>
                  <a:srgbClr val="FFFFFF"/>
                </a:solidFill>
                <a:latin typeface="Arial"/>
                <a:cs typeface="Arial"/>
              </a:rPr>
              <a:t>2421919</a:t>
            </a:r>
          </a:p>
          <a:p>
            <a:pPr algn="ctr"/>
            <a:r>
              <a:rPr lang="en-GB" i="0">
                <a:solidFill>
                  <a:srgbClr val="FFFFFF"/>
                </a:solidFill>
                <a:latin typeface="Arial"/>
                <a:cs typeface="Arial"/>
              </a:rPr>
              <a:t>Ffion Cumberpatch</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11"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8C330B95-9C71-E4DB-3B2F-A1B8970FBCFB}"/>
              </a:ext>
            </a:extLst>
          </p:cNvPr>
          <p:cNvSpPr>
            <a:spLocks noGrp="1"/>
          </p:cNvSpPr>
          <p:nvPr>
            <p:ph type="title"/>
          </p:nvPr>
        </p:nvSpPr>
        <p:spPr>
          <a:xfrm>
            <a:off x="1018191" y="685800"/>
            <a:ext cx="7411825" cy="1752599"/>
          </a:xfrm>
        </p:spPr>
        <p:txBody>
          <a:bodyPr>
            <a:normAutofit/>
          </a:bodyPr>
          <a:lstStyle/>
          <a:p>
            <a:pPr algn="l"/>
            <a:r>
              <a:rPr lang="en-GB"/>
              <a:t>INTRODUCTION </a:t>
            </a:r>
          </a:p>
        </p:txBody>
      </p:sp>
      <p:sp>
        <p:nvSpPr>
          <p:cNvPr id="3" name="Content Placeholder 2">
            <a:extLst>
              <a:ext uri="{FF2B5EF4-FFF2-40B4-BE49-F238E27FC236}">
                <a16:creationId xmlns:a16="http://schemas.microsoft.com/office/drawing/2014/main" id="{639908D4-D546-CC03-AA15-724A5194D84B}"/>
              </a:ext>
            </a:extLst>
          </p:cNvPr>
          <p:cNvSpPr>
            <a:spLocks noGrp="1"/>
          </p:cNvSpPr>
          <p:nvPr>
            <p:ph idx="1"/>
          </p:nvPr>
        </p:nvSpPr>
        <p:spPr>
          <a:xfrm>
            <a:off x="1018190" y="2666999"/>
            <a:ext cx="8293150" cy="3481193"/>
          </a:xfrm>
        </p:spPr>
        <p:txBody>
          <a:bodyPr vert="horz" lIns="91440" tIns="45720" rIns="91440" bIns="45720" rtlCol="0" anchor="t">
            <a:normAutofit/>
          </a:bodyPr>
          <a:lstStyle/>
          <a:p>
            <a:r>
              <a:rPr lang="en-GB">
                <a:latin typeface="Arial"/>
                <a:ea typeface="+mn-lt"/>
                <a:cs typeface="+mn-lt"/>
              </a:rPr>
              <a:t>Dr. Hart, a robotics ethics researcher, disappeared under mysterious circumstances. This PowerPoint examines her background, the ethical challenges in robotics, and possible reasons for her vanishing, including workplace pressures, moral dilemmas, and safety concerns.</a:t>
            </a:r>
            <a:endParaRPr lang="en-GB">
              <a:latin typeface="Arial"/>
              <a:cs typeface="Arial"/>
            </a:endParaRPr>
          </a:p>
        </p:txBody>
      </p:sp>
    </p:spTree>
    <p:extLst>
      <p:ext uri="{BB962C8B-B14F-4D97-AF65-F5344CB8AC3E}">
        <p14:creationId xmlns:p14="http://schemas.microsoft.com/office/powerpoint/2010/main" val="37972837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web page&#10;&#10;AI-generated content may be incorrect.">
            <a:extLst>
              <a:ext uri="{FF2B5EF4-FFF2-40B4-BE49-F238E27FC236}">
                <a16:creationId xmlns:a16="http://schemas.microsoft.com/office/drawing/2014/main" id="{D7FE96DD-E39F-E6EB-112A-9922B5CD6108}"/>
              </a:ext>
            </a:extLst>
          </p:cNvPr>
          <p:cNvPicPr>
            <a:picLocks noChangeAspect="1"/>
          </p:cNvPicPr>
          <p:nvPr/>
        </p:nvPicPr>
        <p:blipFill>
          <a:blip r:embed="rId3"/>
          <a:srcRect t="8436" r="2" b="2"/>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DE68CB0-E756-64DD-82AA-A4908A354B39}"/>
              </a:ext>
            </a:extLst>
          </p:cNvPr>
          <p:cNvSpPr>
            <a:spLocks noGrp="1"/>
          </p:cNvSpPr>
          <p:nvPr>
            <p:ph type="title"/>
          </p:nvPr>
        </p:nvSpPr>
        <p:spPr>
          <a:xfrm>
            <a:off x="627023" y="-4313"/>
            <a:ext cx="5260680" cy="1752599"/>
          </a:xfrm>
        </p:spPr>
        <p:txBody>
          <a:bodyPr vert="horz" lIns="91440" tIns="45720" rIns="91440" bIns="45720" rtlCol="0" anchor="t">
            <a:normAutofit/>
          </a:bodyPr>
          <a:lstStyle/>
          <a:p>
            <a:pPr algn="l"/>
            <a:r>
              <a:rPr lang="en-GB" dirty="0">
                <a:latin typeface="Arial"/>
                <a:ea typeface="+mj-lt"/>
                <a:cs typeface="+mj-lt"/>
              </a:rPr>
              <a:t>Key Evidence and Analysis</a:t>
            </a:r>
            <a:endParaRPr lang="en-US" dirty="0">
              <a:latin typeface="Arial"/>
              <a:cs typeface="Arial"/>
            </a:endParaRPr>
          </a:p>
        </p:txBody>
      </p:sp>
      <p:sp>
        <p:nvSpPr>
          <p:cNvPr id="3" name="Content Placeholder 2">
            <a:extLst>
              <a:ext uri="{FF2B5EF4-FFF2-40B4-BE49-F238E27FC236}">
                <a16:creationId xmlns:a16="http://schemas.microsoft.com/office/drawing/2014/main" id="{B324B249-72A7-F218-31B7-0B269D4935D4}"/>
              </a:ext>
            </a:extLst>
          </p:cNvPr>
          <p:cNvSpPr>
            <a:spLocks noGrp="1"/>
          </p:cNvSpPr>
          <p:nvPr>
            <p:ph idx="1"/>
          </p:nvPr>
        </p:nvSpPr>
        <p:spPr>
          <a:xfrm>
            <a:off x="414670" y="1502186"/>
            <a:ext cx="5260680" cy="5496464"/>
          </a:xfrm>
        </p:spPr>
        <p:txBody>
          <a:bodyPr vert="horz" lIns="91440" tIns="45720" rIns="91440" bIns="45720" rtlCol="0" anchor="ctr">
            <a:noAutofit/>
          </a:bodyPr>
          <a:lstStyle/>
          <a:p>
            <a:pPr>
              <a:lnSpc>
                <a:spcPct val="90000"/>
              </a:lnSpc>
            </a:pPr>
            <a:r>
              <a:rPr lang="en-GB" sz="2200" dirty="0">
                <a:latin typeface="Arial"/>
                <a:ea typeface="+mn-lt"/>
                <a:cs typeface="+mn-lt"/>
              </a:rPr>
              <a:t>The investigation into Dr. Hart's disappearance reveals her involvement in a project on AI for military use, where she raised ethical concerns about autonomous weapons.</a:t>
            </a:r>
            <a:endParaRPr lang="en-GB" sz="2200">
              <a:latin typeface="Arial"/>
              <a:ea typeface="+mn-lt"/>
              <a:cs typeface="Arial"/>
            </a:endParaRPr>
          </a:p>
          <a:p>
            <a:pPr>
              <a:lnSpc>
                <a:spcPct val="90000"/>
              </a:lnSpc>
              <a:buClr>
                <a:srgbClr val="1287C3"/>
              </a:buClr>
            </a:pPr>
            <a:r>
              <a:rPr lang="en-GB" sz="2200" dirty="0">
                <a:latin typeface="Arial"/>
                <a:ea typeface="+mn-lt"/>
                <a:cs typeface="+mn-lt"/>
              </a:rPr>
              <a:t> Her refusal to compromise on ethics may have led to conflicts with employers or external parties. </a:t>
            </a:r>
            <a:endParaRPr lang="en-GB" sz="2200">
              <a:latin typeface="Arial"/>
              <a:ea typeface="+mn-lt"/>
              <a:cs typeface="Arial"/>
            </a:endParaRPr>
          </a:p>
          <a:p>
            <a:pPr>
              <a:lnSpc>
                <a:spcPct val="90000"/>
              </a:lnSpc>
              <a:buClr>
                <a:srgbClr val="1287C3"/>
              </a:buClr>
            </a:pPr>
            <a:r>
              <a:rPr lang="en-GB" sz="2200" dirty="0">
                <a:latin typeface="Arial"/>
                <a:ea typeface="+mn-lt"/>
                <a:cs typeface="+mn-lt"/>
              </a:rPr>
              <a:t>The toxic work environment at her institute may have contributed to her disappearance.</a:t>
            </a:r>
            <a:endParaRPr lang="en-GB" sz="2200">
              <a:latin typeface="Arial"/>
              <a:ea typeface="+mn-lt"/>
              <a:cs typeface="Arial"/>
            </a:endParaRPr>
          </a:p>
          <a:p>
            <a:pPr>
              <a:lnSpc>
                <a:spcPct val="90000"/>
              </a:lnSpc>
              <a:buClr>
                <a:srgbClr val="1287C3"/>
              </a:buClr>
            </a:pPr>
            <a:r>
              <a:rPr lang="en-GB" sz="2200" dirty="0">
                <a:latin typeface="Arial"/>
                <a:ea typeface="+mn-lt"/>
                <a:cs typeface="+mn-lt"/>
              </a:rPr>
              <a:t> Dr. Hart's public stance also made her a target for those opposing her views, with evidence suggesting that ethicists in controversial fields often face threats or harassment. </a:t>
            </a:r>
            <a:endParaRPr lang="en-GB" sz="2200">
              <a:latin typeface="Arial"/>
              <a:cs typeface="Arial"/>
            </a:endParaRPr>
          </a:p>
          <a:p>
            <a:pPr>
              <a:lnSpc>
                <a:spcPct val="90000"/>
              </a:lnSpc>
              <a:buClr>
                <a:srgbClr val="1287C3"/>
              </a:buClr>
            </a:pPr>
            <a:endParaRPr lang="en-GB" sz="1700"/>
          </a:p>
        </p:txBody>
      </p:sp>
    </p:spTree>
    <p:extLst>
      <p:ext uri="{BB962C8B-B14F-4D97-AF65-F5344CB8AC3E}">
        <p14:creationId xmlns:p14="http://schemas.microsoft.com/office/powerpoint/2010/main" val="2624294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CE2DF-7970-4B14-B98A-77DB7DB672F1}"/>
              </a:ext>
            </a:extLst>
          </p:cNvPr>
          <p:cNvSpPr>
            <a:spLocks noGrp="1"/>
          </p:cNvSpPr>
          <p:nvPr>
            <p:ph type="title"/>
          </p:nvPr>
        </p:nvSpPr>
        <p:spPr>
          <a:xfrm>
            <a:off x="1189702" y="1261872"/>
            <a:ext cx="3145536" cy="4334256"/>
          </a:xfrm>
        </p:spPr>
        <p:txBody>
          <a:bodyPr>
            <a:normAutofit/>
          </a:bodyPr>
          <a:lstStyle/>
          <a:p>
            <a:pPr algn="r"/>
            <a:r>
              <a:rPr lang="en-GB" sz="3600" dirty="0">
                <a:latin typeface="Arial"/>
                <a:cs typeface="Arial"/>
              </a:rPr>
              <a:t>Theory 1</a:t>
            </a:r>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F17309-E315-CE26-2ABA-ED7A11EC8B76}"/>
              </a:ext>
            </a:extLst>
          </p:cNvPr>
          <p:cNvSpPr>
            <a:spLocks noGrp="1"/>
          </p:cNvSpPr>
          <p:nvPr>
            <p:ph idx="1"/>
          </p:nvPr>
        </p:nvSpPr>
        <p:spPr>
          <a:xfrm>
            <a:off x="5007932" y="1261873"/>
            <a:ext cx="5951013" cy="4449422"/>
          </a:xfrm>
        </p:spPr>
        <p:txBody>
          <a:bodyPr vert="horz" lIns="91440" tIns="45720" rIns="91440" bIns="45720" rtlCol="0">
            <a:normAutofit/>
          </a:bodyPr>
          <a:lstStyle/>
          <a:p>
            <a:r>
              <a:rPr lang="en-GB" sz="2000" dirty="0">
                <a:latin typeface="Arial"/>
                <a:ea typeface="+mn-lt"/>
                <a:cs typeface="+mn-lt"/>
              </a:rPr>
              <a:t>One theory suggests that Dr. Hart was forced to work on projects that conflicted with her values, and her refusal may have led to her being banned or silenced. </a:t>
            </a:r>
            <a:endParaRPr lang="en-GB" sz="2000" dirty="0">
              <a:latin typeface="Arial"/>
              <a:ea typeface="+mn-lt"/>
              <a:cs typeface="Arial"/>
            </a:endParaRPr>
          </a:p>
          <a:p>
            <a:pPr>
              <a:buClr>
                <a:srgbClr val="1287C3"/>
              </a:buClr>
            </a:pPr>
            <a:r>
              <a:rPr lang="en-GB" sz="2000" dirty="0">
                <a:latin typeface="Arial"/>
                <a:ea typeface="+mn-lt"/>
                <a:cs typeface="+mn-lt"/>
              </a:rPr>
              <a:t>Another theory posits that the toxic environment at her institute could have driven her to leave voluntarily, with potential conflicts with teammates contributing to her disappearance.</a:t>
            </a:r>
            <a:endParaRPr lang="en-GB" sz="2000" dirty="0">
              <a:latin typeface="Arial"/>
              <a:cs typeface="Arial"/>
            </a:endParaRPr>
          </a:p>
        </p:txBody>
      </p:sp>
    </p:spTree>
    <p:extLst>
      <p:ext uri="{BB962C8B-B14F-4D97-AF65-F5344CB8AC3E}">
        <p14:creationId xmlns:p14="http://schemas.microsoft.com/office/powerpoint/2010/main" val="264159126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725F3-132E-8F4A-74D5-F495BF7120A4}"/>
              </a:ext>
            </a:extLst>
          </p:cNvPr>
          <p:cNvSpPr>
            <a:spLocks noGrp="1"/>
          </p:cNvSpPr>
          <p:nvPr>
            <p:ph type="title"/>
          </p:nvPr>
        </p:nvSpPr>
        <p:spPr>
          <a:xfrm>
            <a:off x="1484311" y="-33068"/>
            <a:ext cx="10018713" cy="1752599"/>
          </a:xfrm>
        </p:spPr>
        <p:txBody>
          <a:bodyPr vert="horz" lIns="91440" tIns="45720" rIns="91440" bIns="45720" rtlCol="0">
            <a:normAutofit/>
          </a:bodyPr>
          <a:lstStyle/>
          <a:p>
            <a:r>
              <a:rPr lang="en-GB" dirty="0">
                <a:latin typeface="Arial"/>
                <a:cs typeface="Arial"/>
              </a:rPr>
              <a:t>Theory 2</a:t>
            </a:r>
            <a:endParaRPr lang="en-US" dirty="0"/>
          </a:p>
        </p:txBody>
      </p:sp>
      <p:pic>
        <p:nvPicPr>
          <p:cNvPr id="4" name="Picture 3" descr="A piece of paper with text&#10;&#10;AI-generated content may be incorrect.">
            <a:extLst>
              <a:ext uri="{FF2B5EF4-FFF2-40B4-BE49-F238E27FC236}">
                <a16:creationId xmlns:a16="http://schemas.microsoft.com/office/drawing/2014/main" id="{A697E53D-9BB1-419E-87D0-8947E7B0F593}"/>
              </a:ext>
            </a:extLst>
          </p:cNvPr>
          <p:cNvPicPr>
            <a:picLocks noChangeAspect="1"/>
          </p:cNvPicPr>
          <p:nvPr/>
        </p:nvPicPr>
        <p:blipFill>
          <a:blip r:embed="rId3"/>
          <a:stretch>
            <a:fillRect/>
          </a:stretch>
        </p:blipFill>
        <p:spPr>
          <a:xfrm>
            <a:off x="660118" y="2435020"/>
            <a:ext cx="4951248" cy="336243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3848EFE1-558E-464B-324C-3BBFEE79608A}"/>
              </a:ext>
            </a:extLst>
          </p:cNvPr>
          <p:cNvSpPr>
            <a:spLocks noGrp="1"/>
          </p:cNvSpPr>
          <p:nvPr>
            <p:ph idx="1"/>
          </p:nvPr>
        </p:nvSpPr>
        <p:spPr>
          <a:xfrm>
            <a:off x="5613770" y="1718094"/>
            <a:ext cx="6579366" cy="4964502"/>
          </a:xfrm>
        </p:spPr>
        <p:txBody>
          <a:bodyPr vert="horz" lIns="91440" tIns="45720" rIns="91440" bIns="45720" rtlCol="0" anchor="t">
            <a:normAutofit/>
          </a:bodyPr>
          <a:lstStyle/>
          <a:p>
            <a:r>
              <a:rPr lang="en-GB" sz="2600" dirty="0">
                <a:latin typeface="Arial"/>
                <a:ea typeface="+mn-lt"/>
                <a:cs typeface="+mn-lt"/>
              </a:rPr>
              <a:t>Another theory suggests that Dr. Hart’s outspoken nature may have made her a target for individuals or organizations opposed to her work, putting her in danger of being silenced and halting her research. </a:t>
            </a:r>
            <a:endParaRPr lang="en-GB" sz="2600">
              <a:latin typeface="Arial"/>
              <a:ea typeface="+mn-lt"/>
              <a:cs typeface="Arial"/>
            </a:endParaRPr>
          </a:p>
          <a:p>
            <a:pPr>
              <a:buClr>
                <a:srgbClr val="1287C3"/>
              </a:buClr>
            </a:pPr>
            <a:r>
              <a:rPr lang="en-GB" sz="2600" dirty="0">
                <a:latin typeface="Arial"/>
                <a:ea typeface="+mn-lt"/>
                <a:cs typeface="+mn-lt"/>
              </a:rPr>
              <a:t>To fully understand the situation, further investigation is needed, focusing on her recent projects, interviews with colleagues, and any threats she may have received.</a:t>
            </a:r>
            <a:endParaRPr lang="en-GB" sz="2600" dirty="0">
              <a:latin typeface="Arial"/>
              <a:cs typeface="Arial"/>
            </a:endParaRPr>
          </a:p>
        </p:txBody>
      </p:sp>
      <p:sp>
        <p:nvSpPr>
          <p:cNvPr id="5" name="TextBox 4">
            <a:extLst>
              <a:ext uri="{FF2B5EF4-FFF2-40B4-BE49-F238E27FC236}">
                <a16:creationId xmlns:a16="http://schemas.microsoft.com/office/drawing/2014/main" id="{C12197CE-8CBE-55FE-026D-3A302AC1CDDA}"/>
              </a:ext>
            </a:extLst>
          </p:cNvPr>
          <p:cNvSpPr txBox="1"/>
          <p:nvPr/>
        </p:nvSpPr>
        <p:spPr>
          <a:xfrm>
            <a:off x="665551" y="1598282"/>
            <a:ext cx="34131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latin typeface="Arial"/>
                <a:cs typeface="Arial"/>
              </a:rPr>
              <a:t>evidence</a:t>
            </a:r>
          </a:p>
        </p:txBody>
      </p:sp>
    </p:spTree>
    <p:extLst>
      <p:ext uri="{BB962C8B-B14F-4D97-AF65-F5344CB8AC3E}">
        <p14:creationId xmlns:p14="http://schemas.microsoft.com/office/powerpoint/2010/main" val="1529643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7ADAB-44E5-8518-47E9-0B9B8AAD266F}"/>
              </a:ext>
            </a:extLst>
          </p:cNvPr>
          <p:cNvSpPr>
            <a:spLocks noGrp="1"/>
          </p:cNvSpPr>
          <p:nvPr>
            <p:ph type="title"/>
          </p:nvPr>
        </p:nvSpPr>
        <p:spPr/>
        <p:txBody>
          <a:bodyPr vert="horz" lIns="91440" tIns="45720" rIns="91440" bIns="45720" rtlCol="0" anchor="t">
            <a:normAutofit/>
          </a:bodyPr>
          <a:lstStyle/>
          <a:p>
            <a:pPr algn="l"/>
            <a:r>
              <a:rPr lang="en-GB" sz="4400" dirty="0">
                <a:latin typeface="Arial"/>
                <a:ea typeface="+mj-lt"/>
                <a:cs typeface="+mj-lt"/>
              </a:rPr>
              <a:t>Theories and Conclusions</a:t>
            </a:r>
            <a:endParaRPr lang="en-US" dirty="0">
              <a:latin typeface="Arial"/>
              <a:cs typeface="Arial"/>
            </a:endParaRPr>
          </a:p>
        </p:txBody>
      </p:sp>
      <p:sp>
        <p:nvSpPr>
          <p:cNvPr id="3" name="Content Placeholder 2">
            <a:extLst>
              <a:ext uri="{FF2B5EF4-FFF2-40B4-BE49-F238E27FC236}">
                <a16:creationId xmlns:a16="http://schemas.microsoft.com/office/drawing/2014/main" id="{89F74F29-92A0-1A05-AF7F-1837A72200F7}"/>
              </a:ext>
            </a:extLst>
          </p:cNvPr>
          <p:cNvSpPr>
            <a:spLocks noGrp="1"/>
          </p:cNvSpPr>
          <p:nvPr>
            <p:ph idx="1"/>
          </p:nvPr>
        </p:nvSpPr>
        <p:spPr>
          <a:xfrm>
            <a:off x="1484310" y="2077527"/>
            <a:ext cx="10018713" cy="4173748"/>
          </a:xfrm>
        </p:spPr>
        <p:txBody>
          <a:bodyPr vert="horz" lIns="91440" tIns="45720" rIns="91440" bIns="45720" rtlCol="0" anchor="t">
            <a:normAutofit lnSpcReduction="10000"/>
          </a:bodyPr>
          <a:lstStyle/>
          <a:p>
            <a:r>
              <a:rPr lang="en-GB" sz="2800" dirty="0">
                <a:latin typeface="Arial"/>
                <a:ea typeface="+mn-lt"/>
                <a:cs typeface="+mn-lt"/>
              </a:rPr>
              <a:t>There are several theories that could explain Dr. Hart's disappearance. One possibility is that she was pressured to work on projects that went against her personal values, and her refusal to participate may have led to her being silenced or banned.</a:t>
            </a:r>
            <a:endParaRPr lang="en-US" sz="2800"/>
          </a:p>
          <a:p>
            <a:pPr>
              <a:buClr>
                <a:srgbClr val="1287C3"/>
              </a:buClr>
            </a:pPr>
            <a:r>
              <a:rPr lang="en-GB" sz="2800" dirty="0">
                <a:latin typeface="Arial"/>
                <a:ea typeface="+mn-lt"/>
                <a:cs typeface="+mn-lt"/>
              </a:rPr>
              <a:t> Another theory is that the toxic environment at her institute may have driven her to leave on her own, possibly due to disagreements with her colleagues. Additionally, given Dr. Hart's outspoken nature, she could have become a target for those opposed to her research, putting her at risk.</a:t>
            </a:r>
            <a:r>
              <a:rPr lang="en-GB" dirty="0">
                <a:ea typeface="+mn-lt"/>
                <a:cs typeface="+mn-lt"/>
              </a:rPr>
              <a:t> </a:t>
            </a:r>
            <a:endParaRPr lang="en-GB" dirty="0"/>
          </a:p>
        </p:txBody>
      </p:sp>
    </p:spTree>
    <p:extLst>
      <p:ext uri="{BB962C8B-B14F-4D97-AF65-F5344CB8AC3E}">
        <p14:creationId xmlns:p14="http://schemas.microsoft.com/office/powerpoint/2010/main" val="3379705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00167-5FEF-0768-00A5-FA78DD330129}"/>
              </a:ext>
            </a:extLst>
          </p:cNvPr>
          <p:cNvSpPr>
            <a:spLocks noGrp="1"/>
          </p:cNvSpPr>
          <p:nvPr>
            <p:ph type="title"/>
          </p:nvPr>
        </p:nvSpPr>
        <p:spPr/>
        <p:txBody>
          <a:bodyPr/>
          <a:lstStyle/>
          <a:p>
            <a:r>
              <a:rPr lang="en-GB" sz="4400">
                <a:latin typeface="Arial"/>
                <a:ea typeface="+mj-lt"/>
                <a:cs typeface="+mj-lt"/>
              </a:rPr>
              <a:t>Reflection</a:t>
            </a:r>
            <a:endParaRPr lang="en-US">
              <a:latin typeface="Arial"/>
              <a:cs typeface="Arial"/>
            </a:endParaRPr>
          </a:p>
        </p:txBody>
      </p:sp>
      <p:sp>
        <p:nvSpPr>
          <p:cNvPr id="3" name="Content Placeholder 2">
            <a:extLst>
              <a:ext uri="{FF2B5EF4-FFF2-40B4-BE49-F238E27FC236}">
                <a16:creationId xmlns:a16="http://schemas.microsoft.com/office/drawing/2014/main" id="{72448B93-E44B-5F3E-8A2D-795D04E6DF0F}"/>
              </a:ext>
            </a:extLst>
          </p:cNvPr>
          <p:cNvSpPr>
            <a:spLocks noGrp="1"/>
          </p:cNvSpPr>
          <p:nvPr>
            <p:ph idx="1"/>
          </p:nvPr>
        </p:nvSpPr>
        <p:spPr/>
        <p:txBody>
          <a:bodyPr>
            <a:normAutofit/>
          </a:bodyPr>
          <a:lstStyle/>
          <a:p>
            <a:r>
              <a:rPr lang="en-GB" sz="2800" dirty="0">
                <a:latin typeface="Arial"/>
                <a:cs typeface="Arial"/>
              </a:rPr>
              <a:t>I have faced many challenges with researching for clues and information about Dr Hart's disappearance, such as navigating from finding important details  from week 2 to week 5, a lesson that I have learned with this investigation is to not leave any clues behind, reason being they could be useful for any question asked in future.</a:t>
            </a:r>
          </a:p>
        </p:txBody>
      </p:sp>
    </p:spTree>
    <p:extLst>
      <p:ext uri="{BB962C8B-B14F-4D97-AF65-F5344CB8AC3E}">
        <p14:creationId xmlns:p14="http://schemas.microsoft.com/office/powerpoint/2010/main" val="580288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BCF18-6443-D37B-6E90-9EB3DD244BA7}"/>
              </a:ext>
            </a:extLst>
          </p:cNvPr>
          <p:cNvSpPr>
            <a:spLocks noGrp="1"/>
          </p:cNvSpPr>
          <p:nvPr>
            <p:ph type="title"/>
          </p:nvPr>
        </p:nvSpPr>
        <p:spPr>
          <a:xfrm>
            <a:off x="1484311" y="-4313"/>
            <a:ext cx="10018713" cy="1752599"/>
          </a:xfrm>
        </p:spPr>
        <p:txBody>
          <a:bodyPr vert="horz" lIns="91440" tIns="45720" rIns="91440" bIns="45720" rtlCol="0" anchor="t">
            <a:normAutofit/>
          </a:bodyPr>
          <a:lstStyle/>
          <a:p>
            <a:r>
              <a:rPr lang="en-GB" dirty="0">
                <a:latin typeface="Arial"/>
                <a:cs typeface="Arial"/>
              </a:rPr>
              <a:t>Reference List</a:t>
            </a:r>
          </a:p>
        </p:txBody>
      </p:sp>
      <p:sp>
        <p:nvSpPr>
          <p:cNvPr id="3" name="Content Placeholder 2">
            <a:extLst>
              <a:ext uri="{FF2B5EF4-FFF2-40B4-BE49-F238E27FC236}">
                <a16:creationId xmlns:a16="http://schemas.microsoft.com/office/drawing/2014/main" id="{077B3491-7EE4-BBB5-FE24-A058F4C856F0}"/>
              </a:ext>
            </a:extLst>
          </p:cNvPr>
          <p:cNvSpPr>
            <a:spLocks noGrp="1"/>
          </p:cNvSpPr>
          <p:nvPr>
            <p:ph idx="1"/>
          </p:nvPr>
        </p:nvSpPr>
        <p:spPr>
          <a:xfrm>
            <a:off x="1484310" y="869830"/>
            <a:ext cx="10018713" cy="5970917"/>
          </a:xfrm>
        </p:spPr>
        <p:txBody>
          <a:bodyPr>
            <a:normAutofit fontScale="92500" lnSpcReduction="10000"/>
          </a:bodyPr>
          <a:lstStyle/>
          <a:p>
            <a:r>
              <a:rPr lang="en-GB" b="1" dirty="0">
                <a:ea typeface="+mn-lt"/>
                <a:cs typeface="+mn-lt"/>
              </a:rPr>
              <a:t>Binns, R. (2022) 'Deontology and safe artificial intelligence', </a:t>
            </a:r>
            <a:r>
              <a:rPr lang="en-GB" b="1" i="1" dirty="0">
                <a:ea typeface="+mn-lt"/>
                <a:cs typeface="+mn-lt"/>
              </a:rPr>
              <a:t>Philosophical Studies</a:t>
            </a:r>
            <a:r>
              <a:rPr lang="en-GB" b="1" dirty="0">
                <a:ea typeface="+mn-lt"/>
                <a:cs typeface="+mn-lt"/>
              </a:rPr>
              <a:t>, 179(8), pp. 2235–2253.</a:t>
            </a:r>
            <a:r>
              <a:rPr lang="en-GB" dirty="0">
                <a:ea typeface="+mn-lt"/>
                <a:cs typeface="+mn-lt"/>
              </a:rPr>
              <a:t>  </a:t>
            </a:r>
            <a:r>
              <a:rPr lang="en-GB" dirty="0">
                <a:ea typeface="+mn-lt"/>
                <a:cs typeface="+mn-lt"/>
                <a:hlinkClick r:id="rId2"/>
              </a:rPr>
              <a:t>https://link.springer.com/article/10.1007/s11098-024-02174-y</a:t>
            </a:r>
          </a:p>
          <a:p>
            <a:pPr>
              <a:buClr>
                <a:srgbClr val="1287C3"/>
              </a:buClr>
            </a:pPr>
            <a:r>
              <a:rPr lang="en-GB" b="1" dirty="0">
                <a:ea typeface="+mn-lt"/>
                <a:cs typeface="+mn-lt"/>
              </a:rPr>
              <a:t>Gustafsson, J., et al. (2022) '</a:t>
            </a:r>
            <a:r>
              <a:rPr lang="en-GB" b="1" dirty="0" err="1">
                <a:ea typeface="+mn-lt"/>
                <a:cs typeface="+mn-lt"/>
              </a:rPr>
              <a:t>SHIFTing</a:t>
            </a:r>
            <a:r>
              <a:rPr lang="en-GB" b="1" dirty="0">
                <a:ea typeface="+mn-lt"/>
                <a:cs typeface="+mn-lt"/>
              </a:rPr>
              <a:t> artificial intelligence to be responsible in healthcare: A framework for responsible AI', </a:t>
            </a:r>
            <a:r>
              <a:rPr lang="en-GB" b="1" i="1" dirty="0">
                <a:ea typeface="+mn-lt"/>
                <a:cs typeface="+mn-lt"/>
              </a:rPr>
              <a:t>Computers in Biology and Medicine</a:t>
            </a:r>
            <a:r>
              <a:rPr lang="en-GB" b="1" dirty="0">
                <a:ea typeface="+mn-lt"/>
                <a:cs typeface="+mn-lt"/>
              </a:rPr>
              <a:t>, 141, p. 105142.</a:t>
            </a:r>
            <a:r>
              <a:rPr lang="en-GB" dirty="0">
                <a:ea typeface="+mn-lt"/>
                <a:cs typeface="+mn-lt"/>
              </a:rPr>
              <a:t>  </a:t>
            </a:r>
            <a:r>
              <a:rPr lang="en-GB" dirty="0">
                <a:ea typeface="+mn-lt"/>
                <a:cs typeface="+mn-lt"/>
                <a:hlinkClick r:id="rId3"/>
              </a:rPr>
              <a:t>https://www.sciencedirect.com/science/article/pii/S0277953622000855</a:t>
            </a:r>
          </a:p>
          <a:p>
            <a:pPr>
              <a:buClr>
                <a:srgbClr val="1287C3"/>
              </a:buClr>
            </a:pPr>
            <a:r>
              <a:rPr lang="en-GB" b="1" dirty="0">
                <a:ea typeface="+mn-lt"/>
                <a:cs typeface="+mn-lt"/>
              </a:rPr>
              <a:t>Stahl, B.C., et al. (2024) 'Philosophical, Ethical and Legal Considerations: Research as a Human/AI Partnership', </a:t>
            </a:r>
            <a:r>
              <a:rPr lang="en-GB" b="1" i="1" dirty="0">
                <a:ea typeface="+mn-lt"/>
                <a:cs typeface="+mn-lt"/>
              </a:rPr>
              <a:t>Education and Information Technologies</a:t>
            </a:r>
            <a:r>
              <a:rPr lang="en-GB" b="1" dirty="0">
                <a:ea typeface="+mn-lt"/>
                <a:cs typeface="+mn-lt"/>
              </a:rPr>
              <a:t>, 29, pp. 1–22.</a:t>
            </a:r>
            <a:r>
              <a:rPr lang="en-GB" dirty="0">
                <a:ea typeface="+mn-lt"/>
                <a:cs typeface="+mn-lt"/>
              </a:rPr>
              <a:t>  </a:t>
            </a:r>
            <a:r>
              <a:rPr lang="en-GB" dirty="0">
                <a:ea typeface="+mn-lt"/>
                <a:cs typeface="+mn-lt"/>
                <a:hlinkClick r:id="rId4"/>
              </a:rPr>
              <a:t>https://link.springer.com/article/10.1007/s11165-024-10192-3</a:t>
            </a:r>
          </a:p>
          <a:p>
            <a:pPr>
              <a:buClr>
                <a:srgbClr val="1287C3"/>
              </a:buClr>
            </a:pPr>
            <a:r>
              <a:rPr lang="en-GB" b="1" dirty="0">
                <a:ea typeface="+mn-lt"/>
                <a:cs typeface="+mn-lt"/>
              </a:rPr>
              <a:t>European Union Agency for Cybersecurity (2025) 'AI is turbocharging organized crime, EU police agency warns', </a:t>
            </a:r>
            <a:r>
              <a:rPr lang="en-GB" b="1" i="1" dirty="0">
                <a:ea typeface="+mn-lt"/>
                <a:cs typeface="+mn-lt"/>
              </a:rPr>
              <a:t>Associated Press News</a:t>
            </a:r>
            <a:r>
              <a:rPr lang="en-GB" b="1" dirty="0">
                <a:ea typeface="+mn-lt"/>
                <a:cs typeface="+mn-lt"/>
              </a:rPr>
              <a:t>, 20 March.</a:t>
            </a:r>
            <a:r>
              <a:rPr lang="en-GB" dirty="0">
                <a:ea typeface="+mn-lt"/>
                <a:cs typeface="+mn-lt"/>
              </a:rPr>
              <a:t>  </a:t>
            </a:r>
            <a:r>
              <a:rPr lang="en-GB" dirty="0">
                <a:ea typeface="+mn-lt"/>
                <a:cs typeface="+mn-lt"/>
                <a:hlinkClick r:id="rId5"/>
              </a:rPr>
              <a:t>https://apnews.com/article/846847536f6feb2bbb423943fd96e1f1</a:t>
            </a:r>
            <a:endParaRPr lang="en-GB" dirty="0">
              <a:ea typeface="+mn-lt"/>
              <a:cs typeface="+mn-lt"/>
            </a:endParaRPr>
          </a:p>
          <a:p>
            <a:pPr>
              <a:buClr>
                <a:srgbClr val="1287C3"/>
              </a:buClr>
            </a:pPr>
            <a:r>
              <a:rPr lang="en-GB" b="1" dirty="0">
                <a:ea typeface="+mn-lt"/>
                <a:cs typeface="+mn-lt"/>
              </a:rPr>
              <a:t>World Health Organization (2021) 'Ethics and governance of artificial intelligence for health', </a:t>
            </a:r>
            <a:r>
              <a:rPr lang="en-GB" b="1" i="1" dirty="0">
                <a:ea typeface="+mn-lt"/>
                <a:cs typeface="+mn-lt"/>
              </a:rPr>
              <a:t>WHO Guidance</a:t>
            </a:r>
            <a:r>
              <a:rPr lang="en-GB" b="1" dirty="0">
                <a:ea typeface="+mn-lt"/>
                <a:cs typeface="+mn-lt"/>
              </a:rPr>
              <a:t>.</a:t>
            </a:r>
            <a:r>
              <a:rPr lang="en-GB" dirty="0">
                <a:ea typeface="+mn-lt"/>
                <a:cs typeface="+mn-lt"/>
              </a:rPr>
              <a:t>  </a:t>
            </a:r>
            <a:r>
              <a:rPr lang="en-GB" dirty="0">
                <a:ea typeface="+mn-lt"/>
                <a:cs typeface="+mn-lt"/>
                <a:hlinkClick r:id="rId6"/>
              </a:rPr>
              <a:t>https://www.who.int/publications/i/item/9789240029200</a:t>
            </a:r>
            <a:endParaRPr lang="en-GB" dirty="0"/>
          </a:p>
          <a:p>
            <a:pPr>
              <a:buClr>
                <a:srgbClr val="1287C3"/>
              </a:buClr>
            </a:pPr>
            <a:endParaRPr lang="en-GB" dirty="0"/>
          </a:p>
        </p:txBody>
      </p:sp>
    </p:spTree>
    <p:extLst>
      <p:ext uri="{BB962C8B-B14F-4D97-AF65-F5344CB8AC3E}">
        <p14:creationId xmlns:p14="http://schemas.microsoft.com/office/powerpoint/2010/main" val="10621580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WHAT HAPPENED TO DR HART?</vt:lpstr>
      <vt:lpstr>INTRODUCTION </vt:lpstr>
      <vt:lpstr>Key Evidence and Analysis</vt:lpstr>
      <vt:lpstr>Theory 1</vt:lpstr>
      <vt:lpstr>Theory 2</vt:lpstr>
      <vt:lpstr>Theories and Conclusions</vt:lpstr>
      <vt:lpstr>Reflection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54</cp:revision>
  <dcterms:created xsi:type="dcterms:W3CDTF">2025-03-11T16:56:13Z</dcterms:created>
  <dcterms:modified xsi:type="dcterms:W3CDTF">2025-03-24T21:49:00Z</dcterms:modified>
</cp:coreProperties>
</file>