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C5937B1-0D51-461B-86FC-AF755929A18B}" type="datetimeFigureOut">
              <a:rPr lang="en-US" smtClean="0"/>
              <a:pPr/>
              <a:t>4/18/2022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5445024-71D6-46E9-8704-F68772F1F17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open.oregonstate.education/aandp/chapter/23-1-overview-of-the-digestive-syste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070C0"/>
                </a:solidFill>
              </a:rPr>
              <a:t>Digestive System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</a:rPr>
              <a:t>Presented by: </a:t>
            </a:r>
            <a:r>
              <a:rPr lang="en-US" sz="2800" dirty="0" err="1">
                <a:solidFill>
                  <a:schemeClr val="bg1">
                    <a:lumMod val="50000"/>
                  </a:schemeClr>
                </a:solidFill>
              </a:rPr>
              <a:t>P</a:t>
            </a:r>
            <a:r>
              <a:rPr lang="en-US" sz="2800" dirty="0" err="1" smtClean="0">
                <a:solidFill>
                  <a:schemeClr val="bg1">
                    <a:lumMod val="50000"/>
                  </a:schemeClr>
                </a:solidFill>
              </a:rPr>
              <a:t>etea</a:t>
            </a: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US" sz="2800" dirty="0" err="1" smtClean="0">
                <a:solidFill>
                  <a:schemeClr val="bg1">
                    <a:lumMod val="50000"/>
                  </a:schemeClr>
                </a:solidFill>
              </a:rPr>
              <a:t>kaye</a:t>
            </a:r>
            <a:r>
              <a:rPr lang="en-US" sz="2800" dirty="0" smtClean="0">
                <a:solidFill>
                  <a:schemeClr val="bg1">
                    <a:lumMod val="50000"/>
                  </a:schemeClr>
                </a:solidFill>
              </a:rPr>
              <a:t> Davis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/>
              <a:t>Student name: </a:t>
            </a:r>
            <a:r>
              <a:rPr lang="en-US" b="1" dirty="0" err="1" smtClean="0"/>
              <a:t>Petea-kaye</a:t>
            </a:r>
            <a:r>
              <a:rPr lang="en-US" b="1" dirty="0" smtClean="0"/>
              <a:t> Davis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Student ID: 1911491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Module: Introduction of physiology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Module name: BMHP5003-BIRM</a:t>
            </a:r>
            <a:endParaRPr lang="en-US" dirty="0" smtClean="0"/>
          </a:p>
          <a:p>
            <a:pPr>
              <a:buNone/>
            </a:pPr>
            <a:r>
              <a:rPr lang="en-US" b="1" dirty="0" err="1" smtClean="0"/>
              <a:t>Lecture:Mumtaz</a:t>
            </a:r>
            <a:r>
              <a:rPr lang="en-US" b="1" dirty="0" smtClean="0"/>
              <a:t> </a:t>
            </a:r>
            <a:r>
              <a:rPr lang="en-US" b="1" dirty="0" err="1" smtClean="0"/>
              <a:t>Goolam</a:t>
            </a:r>
            <a:endParaRPr lang="en-US" dirty="0" smtClean="0"/>
          </a:p>
          <a:p>
            <a:pPr>
              <a:buNone/>
            </a:pPr>
            <a:r>
              <a:rPr lang="en-US" b="1" dirty="0" smtClean="0"/>
              <a:t>Assignment Title: part2 individual </a:t>
            </a:r>
            <a:r>
              <a:rPr lang="en-US" b="1" smtClean="0"/>
              <a:t>Academic Presentation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Stomach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It is a J-shaped organ with esophagus at its upper end and duodenum at its lower end. Four types of secretions are produced in stomach (</a:t>
            </a: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Biga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et al., 2019).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Gastrin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hormone: Produced by G cells within the gastric glands and stimulates the production of gastric juice. The secretion of this hormone is neuron-mediated in response to sight and smell of food (</a:t>
            </a: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Biga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et al., 2019).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Gastric juice: Consists of sodium chloride and hydrochloric acid and is produced by inner lining of gastric mucosa.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Digestive enzymes: Two types of digestive enzymes are produced in stomach.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1.Pepsinogen (</a:t>
            </a: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zymogen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): Inactive enzyme produced by chief cells in gastric mucosa. After being converted into active form, pepsin, due to action of </a:t>
            </a: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HCl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in gastric juice, it breaks down proteins into polypeptides.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2.	Gastric lipase: Produced by chief cells, it acts to hydrolyze fats into fatty acids and glycerol (less than 30% of lipid hydrolysis occurs in stomach)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Mucus: Produced by gastric glands in stomach, it forms a thick slimy layer along the walls of stomach to protect them from being damaged due to action of chemicals produced in the organ (Johansson, </a:t>
            </a:r>
            <a:r>
              <a:rPr lang="en-US" sz="28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Sjövall</a:t>
            </a:r>
            <a:r>
              <a:rPr lang="en-US" sz="28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and Hansson, 2013).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smtClean="0"/>
              <a:t>Functions of Digestive System are to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Digestion- breakdown large food molecules into small molecules so they can absorbs into watery blood plasma.</a:t>
            </a:r>
            <a:r>
              <a:rPr lang="en-US" sz="2400" dirty="0" smtClean="0">
                <a:ea typeface="MT Extra" panose="05050102010205020202" pitchFamily="18" charset="2"/>
                <a:cs typeface="Times New Roman" panose="02020603050405020304" pitchFamily="18" charset="0"/>
              </a:rPr>
              <a:t> The first phase of digestion, also called </a:t>
            </a:r>
            <a:r>
              <a:rPr lang="en-US" sz="2400" b="1" dirty="0" smtClean="0">
                <a:ea typeface="MT Extra" panose="05050102010205020202" pitchFamily="18" charset="2"/>
                <a:cs typeface="Times New Roman" panose="02020603050405020304" pitchFamily="18" charset="0"/>
              </a:rPr>
              <a:t>cephalic</a:t>
            </a:r>
            <a:r>
              <a:rPr lang="en-US" sz="2400" dirty="0" smtClean="0">
                <a:ea typeface="MT Extra" panose="05050102010205020202" pitchFamily="18" charset="2"/>
                <a:cs typeface="Times New Roman" panose="02020603050405020304" pitchFamily="18" charset="0"/>
              </a:rPr>
              <a:t> digestion, occurs in the oral cavity and involves both mechanical and chemical procession of food (</a:t>
            </a:r>
            <a:r>
              <a:rPr lang="en-US" sz="2400" dirty="0" err="1" smtClean="0">
                <a:ea typeface="MT Extra" panose="05050102010205020202" pitchFamily="18" charset="2"/>
                <a:cs typeface="Times New Roman" panose="02020603050405020304" pitchFamily="18" charset="0"/>
              </a:rPr>
              <a:t>Biga</a:t>
            </a:r>
            <a:r>
              <a:rPr lang="en-US" sz="2400" dirty="0" smtClean="0">
                <a:ea typeface="MT Extra" panose="05050102010205020202" pitchFamily="18" charset="2"/>
                <a:cs typeface="Times New Roman" panose="02020603050405020304" pitchFamily="18" charset="0"/>
              </a:rPr>
              <a:t> et al.,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ea typeface="MT Extra" panose="05050102010205020202" pitchFamily="18" charset="2"/>
                <a:cs typeface="Times New Roman" panose="02020603050405020304" pitchFamily="18" charset="0"/>
              </a:rPr>
              <a:t>Mechanical digestion occurs due to action of teeth which are involved in mastication (or chewing of food). In mechanical digestion.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71472" y="1571612"/>
            <a:ext cx="7215238" cy="2771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Excretion-process of removing waste and excess water from the body which is important to the human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body.The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peristaltic movements of intestinal wall propel this excrete from anus via defecation 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Biga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et al., 2019).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Absorption of nutrients- circulatory system passed them to other part of the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body to use are store.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 smtClean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Cephalic Digestion 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The first phase of digestion, also called </a:t>
            </a:r>
            <a:r>
              <a:rPr lang="en-US" sz="2400" b="1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cephalic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digestion, occurs in the oral cavity and involves both mechanical and chemical procession of food (</a:t>
            </a:r>
            <a:r>
              <a:rPr lang="en-US" sz="24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Biga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et al.,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Mechanical digestion occurs due to action of teeth which are involved in mastication (or chewing of food). In mechanical digestion.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Tongue acts to manipulate the food, continually moving it between the teeth hence, facilitating chewing.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Major salivary glands and some serous glands on tongue release two digestive enzymes into saliva; amylase and lipase. Both of these enzymes are involved in chemical digestion of food: amylase breaks down carbohydrates into polysaccharides and lipase is involved in catabolism of fats or lipids (</a:t>
            </a:r>
            <a:r>
              <a:rPr lang="en-US" sz="24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Biga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et al., 2019).</a:t>
            </a:r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Gastric Digestion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Second phase of digestion occurring in stomach is called gastric digestion 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Biga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et al., 2019).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Thick muscular walls of stomach undergo muscular contractions and relaxations to result in mechanical churning, a process which mixes digestive stomach enzymes with food 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Biga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et al., 2019). 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pH of stomach is acidic (1.5-3.5). 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This low pH kills bacteria in food and ‘unravels’ proteins making it easier for pepsin to act on them. Partially digested food in stomach is called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chyme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Mouth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First part of gastrointestinal tract which consists of (</a:t>
            </a:r>
            <a:r>
              <a:rPr lang="en-US" sz="24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Treuting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</a:t>
            </a:r>
            <a:r>
              <a:rPr lang="en-US" sz="24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Arends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and </a:t>
            </a:r>
            <a:r>
              <a:rPr lang="en-US" sz="24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Dintzis</a:t>
            </a: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2018):</a:t>
            </a:r>
            <a:endParaRPr lang="en-US" sz="2000" dirty="0" smtClean="0">
              <a:latin typeface="Arial" pitchFamily="34" charset="0"/>
              <a:ea typeface="MT Extra" panose="05050102010205020202" pitchFamily="18" charset="2"/>
              <a:cs typeface="Arial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Oral vestibule: Formed by lips, gums, cheeks and teeth</a:t>
            </a:r>
            <a:endParaRPr lang="en-US" sz="2000" dirty="0" smtClean="0">
              <a:latin typeface="Arial" pitchFamily="34" charset="0"/>
              <a:ea typeface="MT Extra" panose="05050102010205020202" pitchFamily="18" charset="2"/>
              <a:cs typeface="Arial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4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Oral cavity proper: Consists of tongue, hard and soft palate and salivary glands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It is a part of pharynx which functions to push the ‘bolus’ of food via muscular </a:t>
            </a:r>
            <a:r>
              <a:rPr lang="en-US" sz="20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contractions.In</a:t>
            </a: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this way, </a:t>
            </a:r>
            <a:r>
              <a:rPr lang="en-US" sz="20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oropharynx</a:t>
            </a: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facilitates the swallowing process (</a:t>
            </a:r>
            <a:r>
              <a:rPr lang="en-US" sz="20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Treuting</a:t>
            </a: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</a:t>
            </a:r>
            <a:r>
              <a:rPr lang="en-US" sz="20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Arends</a:t>
            </a: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and </a:t>
            </a:r>
            <a:r>
              <a:rPr lang="en-US" sz="20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Dintzis</a:t>
            </a:r>
            <a:r>
              <a:rPr lang="en-US" sz="20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2018).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US" sz="2000" dirty="0" smtClean="0">
              <a:latin typeface="MT Extra" panose="05050102010205020202" pitchFamily="18" charset="2"/>
              <a:ea typeface="MT Extra" panose="05050102010205020202" pitchFamily="18" charset="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err="1" smtClean="0"/>
              <a:t>Dudenum</a:t>
            </a:r>
            <a:r>
              <a:rPr lang="en-US" sz="4000" dirty="0" smtClean="0"/>
              <a:t> and Intestinal Digestion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The third phase of digestion, intestinal phase, initiates in duodenum.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Fats present in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chyme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activate endocrine cells of inner duodenal lining to produce a hormone called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cholecystokinin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Biga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et al., 2019). 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This hormone acts on gall bladder releasing bile (produced by liver and stored in gall bladder) along the bile duct in the duodenum.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 Bile emulsifies (forming small globules) fats.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smtClean="0"/>
              <a:t>Parts of Gastrointestinal Tract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9752" y="1609725"/>
            <a:ext cx="4353896" cy="484663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Salivary Glands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These glands produce and secrete saliva which lubricates and softens the food when it is inserted into mouth. There are two types of salivary glands (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Treuting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Arends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and 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Dintzis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, 2018).</a:t>
            </a:r>
          </a:p>
          <a:p>
            <a:pPr marL="109728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300" b="1" u="sng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1. Major salivary glands: 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Include three paired exocrine glands.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Parotid glands-Produce serous secretions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Sub-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mandibular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glands-Produce 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sero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-mucous secretions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Sub-lingual glands-Secrete mucous fluid</a:t>
            </a:r>
          </a:p>
          <a:p>
            <a:pPr marL="109728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300" b="1" u="sng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2. Minor salivary glands: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800-1000 glands located in oral mucosa, tongue, soft and hard palate and floor of mouth. 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The secretion of all of these glands is mucus that mainly functions in lubrication of oral cavity (</a:t>
            </a:r>
            <a:r>
              <a:rPr lang="en-US" sz="2300" dirty="0" err="1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Biga</a:t>
            </a:r>
            <a:r>
              <a:rPr lang="en-US" sz="2300" dirty="0" smtClean="0">
                <a:latin typeface="Arial" pitchFamily="34" charset="0"/>
                <a:ea typeface="MT Extra" panose="05050102010205020202" pitchFamily="18" charset="2"/>
                <a:cs typeface="Arial" pitchFamily="34" charset="0"/>
              </a:rPr>
              <a:t> et al., 2019).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>
                <a:latin typeface="Arial" pitchFamily="34" charset="0"/>
                <a:cs typeface="Arial" pitchFamily="34" charset="0"/>
              </a:rPr>
              <a:t>Biga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L.M., Dawson, S., Harwell, A., Hopkins, R., Kaufmann, J.,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LeMaster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M.,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Matern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P., Morrison-Graham, K., Quick, D. and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Runyeon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J. (2019). 23.1 Overview of the Digestive System. [online]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open.oregonstate.education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https://open.oregonstate.education/aandp/chapter/23-1-overview-of-the-digestive-system/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dirty="0" err="1" smtClean="0">
                <a:latin typeface="Arial" pitchFamily="34" charset="0"/>
                <a:cs typeface="Arial" pitchFamily="34" charset="0"/>
              </a:rPr>
              <a:t>Freitas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D., Le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Feunteun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Panouillé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M. and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Souchon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I. (2018). The important role of salivary </a:t>
            </a:r>
            <a:r>
              <a:rPr lang="el-GR" dirty="0" smtClean="0">
                <a:latin typeface="Arial" pitchFamily="34" charset="0"/>
                <a:cs typeface="Arial" pitchFamily="34" charset="0"/>
              </a:rPr>
              <a:t>α-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amylase in the gastric digestion of wheat bread starch. Food &amp; Function, 9(1), pp.200–208.</a:t>
            </a:r>
          </a:p>
          <a:p>
            <a:r>
              <a:rPr lang="en-US" dirty="0" smtClean="0">
                <a:latin typeface="Arial" pitchFamily="34" charset="0"/>
                <a:cs typeface="Arial" pitchFamily="34" charset="0"/>
              </a:rPr>
              <a:t>Johansson, M.E.V.,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Sjövall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H. and Hansson, G.C. (2013). The gastrointestinal mucus system in health and disease. Nature Reviews Gastroenterology &amp;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Hepatology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10(6), pp.352–361.</a:t>
            </a:r>
          </a:p>
          <a:p>
            <a:r>
              <a:rPr lang="en-US" dirty="0" err="1" smtClean="0">
                <a:latin typeface="Arial" pitchFamily="34" charset="0"/>
                <a:cs typeface="Arial" pitchFamily="34" charset="0"/>
              </a:rPr>
              <a:t>Treuting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P.M.,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Arends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M.J. and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Dintzis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S.M. (2018). Upper Gastrointestinal Tract. Comparative Anatomy and Histology, [online] pp.191–211. Available at: https://www.sciencedirect.com/science/article/pii/B9780128029008000117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64</TotalTime>
  <Words>988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Opulent</vt:lpstr>
      <vt:lpstr>Digestive System Presented by: Petea kaye Davis</vt:lpstr>
      <vt:lpstr>Stomach</vt:lpstr>
      <vt:lpstr>Functions of Digestive System are to </vt:lpstr>
      <vt:lpstr>Slide 4</vt:lpstr>
      <vt:lpstr>Cephalic Digestion </vt:lpstr>
      <vt:lpstr>Gastric Digestion</vt:lpstr>
      <vt:lpstr>Mouth</vt:lpstr>
      <vt:lpstr>Dudenum and Intestinal Digestion</vt:lpstr>
      <vt:lpstr>Parts of Gastrointestinal Tract</vt:lpstr>
      <vt:lpstr>Salivary Glands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Digestive System Presented by: Petea kaye Davis</dc:title>
  <dc:creator>Windows User</dc:creator>
  <cp:lastModifiedBy>Windows User</cp:lastModifiedBy>
  <cp:revision>1</cp:revision>
  <dcterms:created xsi:type="dcterms:W3CDTF">2022-04-18T15:07:17Z</dcterms:created>
  <dcterms:modified xsi:type="dcterms:W3CDTF">2022-04-18T21:34:18Z</dcterms:modified>
</cp:coreProperties>
</file>