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5.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6.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 id="2147483823" r:id="rId2"/>
    <p:sldMasterId id="2147483832" r:id="rId3"/>
    <p:sldMasterId id="2147483841" r:id="rId4"/>
    <p:sldMasterId id="2147483845" r:id="rId5"/>
    <p:sldMasterId id="2147483849" r:id="rId6"/>
    <p:sldMasterId id="2147483854" r:id="rId7"/>
  </p:sldMasterIdLst>
  <p:notesMasterIdLst>
    <p:notesMasterId r:id="rId21"/>
  </p:notesMasterIdLst>
  <p:sldIdLst>
    <p:sldId id="553" r:id="rId8"/>
    <p:sldId id="544" r:id="rId9"/>
    <p:sldId id="545" r:id="rId10"/>
    <p:sldId id="546" r:id="rId11"/>
    <p:sldId id="547" r:id="rId12"/>
    <p:sldId id="548" r:id="rId13"/>
    <p:sldId id="549" r:id="rId14"/>
    <p:sldId id="550" r:id="rId15"/>
    <p:sldId id="551" r:id="rId16"/>
    <p:sldId id="499" r:id="rId17"/>
    <p:sldId id="555" r:id="rId18"/>
    <p:sldId id="408" r:id="rId19"/>
    <p:sldId id="55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9CC4E6-9B06-4F5E-8CB0-59E875C4F5DD}" v="4" dt="2024-08-28T11:32:39.8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2254" autoAdjust="0"/>
  </p:normalViewPr>
  <p:slideViewPr>
    <p:cSldViewPr snapToGrid="0">
      <p:cViewPr varScale="1">
        <p:scale>
          <a:sx n="88" d="100"/>
          <a:sy n="88" d="100"/>
        </p:scale>
        <p:origin x="223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microsoft.com/office/2016/11/relationships/changesInfo" Target="changesInfos/changesInfo1.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B9CC4E6-9B06-4F5E-8CB0-59E875C4F5DD}"/>
    <pc:docChg chg="custSel modSld">
      <pc:chgData name="Paul Tinkler" userId="bcebf29c-73c2-433d-80d2-6bad896374bf" providerId="ADAL" clId="{CB9CC4E6-9B06-4F5E-8CB0-59E875C4F5DD}" dt="2024-08-28T11:33:01.593" v="99" actId="14100"/>
      <pc:docMkLst>
        <pc:docMk/>
      </pc:docMkLst>
      <pc:sldChg chg="modSp mod">
        <pc:chgData name="Paul Tinkler" userId="bcebf29c-73c2-433d-80d2-6bad896374bf" providerId="ADAL" clId="{CB9CC4E6-9B06-4F5E-8CB0-59E875C4F5DD}" dt="2024-08-28T11:30:12.338" v="16" actId="6549"/>
        <pc:sldMkLst>
          <pc:docMk/>
          <pc:sldMk cId="2410572633" sldId="408"/>
        </pc:sldMkLst>
        <pc:spChg chg="mod">
          <ac:chgData name="Paul Tinkler" userId="bcebf29c-73c2-433d-80d2-6bad896374bf" providerId="ADAL" clId="{CB9CC4E6-9B06-4F5E-8CB0-59E875C4F5DD}" dt="2024-08-28T11:30:12.338" v="16" actId="6549"/>
          <ac:spMkLst>
            <pc:docMk/>
            <pc:sldMk cId="2410572633" sldId="408"/>
            <ac:spMk id="3" creationId="{99D6F904-A077-4862-B7AA-A05D388635FB}"/>
          </ac:spMkLst>
        </pc:spChg>
      </pc:sldChg>
      <pc:sldChg chg="modSp">
        <pc:chgData name="Paul Tinkler" userId="bcebf29c-73c2-433d-80d2-6bad896374bf" providerId="ADAL" clId="{CB9CC4E6-9B06-4F5E-8CB0-59E875C4F5DD}" dt="2024-08-28T11:28:37.313" v="5"/>
        <pc:sldMkLst>
          <pc:docMk/>
          <pc:sldMk cId="3174929181" sldId="546"/>
        </pc:sldMkLst>
        <pc:spChg chg="mod">
          <ac:chgData name="Paul Tinkler" userId="bcebf29c-73c2-433d-80d2-6bad896374bf" providerId="ADAL" clId="{CB9CC4E6-9B06-4F5E-8CB0-59E875C4F5DD}" dt="2024-08-28T11:28:37.313" v="5"/>
          <ac:spMkLst>
            <pc:docMk/>
            <pc:sldMk cId="3174929181" sldId="546"/>
            <ac:spMk id="3" creationId="{EE08EE0A-4DBF-4DCB-9924-662519B3B5D3}"/>
          </ac:spMkLst>
        </pc:spChg>
      </pc:sldChg>
      <pc:sldChg chg="modSp mod">
        <pc:chgData name="Paul Tinkler" userId="bcebf29c-73c2-433d-80d2-6bad896374bf" providerId="ADAL" clId="{CB9CC4E6-9B06-4F5E-8CB0-59E875C4F5DD}" dt="2024-08-28T11:29:06.633" v="10" actId="20577"/>
        <pc:sldMkLst>
          <pc:docMk/>
          <pc:sldMk cId="4025001299" sldId="548"/>
        </pc:sldMkLst>
        <pc:graphicFrameChg chg="modGraphic">
          <ac:chgData name="Paul Tinkler" userId="bcebf29c-73c2-433d-80d2-6bad896374bf" providerId="ADAL" clId="{CB9CC4E6-9B06-4F5E-8CB0-59E875C4F5DD}" dt="2024-08-28T11:29:06.633" v="10" actId="20577"/>
          <ac:graphicFrameMkLst>
            <pc:docMk/>
            <pc:sldMk cId="4025001299" sldId="548"/>
            <ac:graphicFrameMk id="7" creationId="{D717B67F-CB46-4EBC-BBB6-E6306E0885DE}"/>
          </ac:graphicFrameMkLst>
        </pc:graphicFrameChg>
      </pc:sldChg>
      <pc:sldChg chg="modSp mod">
        <pc:chgData name="Paul Tinkler" userId="bcebf29c-73c2-433d-80d2-6bad896374bf" providerId="ADAL" clId="{CB9CC4E6-9B06-4F5E-8CB0-59E875C4F5DD}" dt="2024-08-28T11:29:16.122" v="15" actId="20577"/>
        <pc:sldMkLst>
          <pc:docMk/>
          <pc:sldMk cId="3995424296" sldId="549"/>
        </pc:sldMkLst>
        <pc:graphicFrameChg chg="modGraphic">
          <ac:chgData name="Paul Tinkler" userId="bcebf29c-73c2-433d-80d2-6bad896374bf" providerId="ADAL" clId="{CB9CC4E6-9B06-4F5E-8CB0-59E875C4F5DD}" dt="2024-08-28T11:29:16.122" v="15" actId="20577"/>
          <ac:graphicFrameMkLst>
            <pc:docMk/>
            <pc:sldMk cId="3995424296" sldId="549"/>
            <ac:graphicFrameMk id="7" creationId="{93F54118-42B0-46A6-A5E2-C2BD9026A5FF}"/>
          </ac:graphicFrameMkLst>
        </pc:graphicFrameChg>
      </pc:sldChg>
      <pc:sldChg chg="modSp">
        <pc:chgData name="Paul Tinkler" userId="bcebf29c-73c2-433d-80d2-6bad896374bf" providerId="ADAL" clId="{CB9CC4E6-9B06-4F5E-8CB0-59E875C4F5DD}" dt="2024-08-28T11:28:37.313" v="5"/>
        <pc:sldMkLst>
          <pc:docMk/>
          <pc:sldMk cId="2340458298" sldId="551"/>
        </pc:sldMkLst>
        <pc:spChg chg="mod">
          <ac:chgData name="Paul Tinkler" userId="bcebf29c-73c2-433d-80d2-6bad896374bf" providerId="ADAL" clId="{CB9CC4E6-9B06-4F5E-8CB0-59E875C4F5DD}" dt="2024-08-28T11:28:37.313" v="5"/>
          <ac:spMkLst>
            <pc:docMk/>
            <pc:sldMk cId="2340458298" sldId="551"/>
            <ac:spMk id="3" creationId="{00000000-0000-0000-0000-000000000000}"/>
          </ac:spMkLst>
        </pc:spChg>
      </pc:sldChg>
      <pc:sldChg chg="addSp delSp modSp mod">
        <pc:chgData name="Paul Tinkler" userId="bcebf29c-73c2-433d-80d2-6bad896374bf" providerId="ADAL" clId="{CB9CC4E6-9B06-4F5E-8CB0-59E875C4F5DD}" dt="2024-08-28T11:28:03.203" v="4" actId="20577"/>
        <pc:sldMkLst>
          <pc:docMk/>
          <pc:sldMk cId="2378282615" sldId="553"/>
        </pc:sldMkLst>
        <pc:spChg chg="add mod">
          <ac:chgData name="Paul Tinkler" userId="bcebf29c-73c2-433d-80d2-6bad896374bf" providerId="ADAL" clId="{CB9CC4E6-9B06-4F5E-8CB0-59E875C4F5DD}" dt="2024-08-28T11:28:03.203" v="4" actId="20577"/>
          <ac:spMkLst>
            <pc:docMk/>
            <pc:sldMk cId="2378282615" sldId="553"/>
            <ac:spMk id="2" creationId="{B8668E34-0BC2-1585-5E1A-6BB3525D30C1}"/>
          </ac:spMkLst>
        </pc:spChg>
        <pc:spChg chg="add mod">
          <ac:chgData name="Paul Tinkler" userId="bcebf29c-73c2-433d-80d2-6bad896374bf" providerId="ADAL" clId="{CB9CC4E6-9B06-4F5E-8CB0-59E875C4F5DD}" dt="2024-08-28T11:27:50.302" v="2"/>
          <ac:spMkLst>
            <pc:docMk/>
            <pc:sldMk cId="2378282615" sldId="553"/>
            <ac:spMk id="4" creationId="{F103CF58-B21D-6CA0-DD21-D4751CC89D54}"/>
          </ac:spMkLst>
        </pc:spChg>
        <pc:spChg chg="del">
          <ac:chgData name="Paul Tinkler" userId="bcebf29c-73c2-433d-80d2-6bad896374bf" providerId="ADAL" clId="{CB9CC4E6-9B06-4F5E-8CB0-59E875C4F5DD}" dt="2024-08-28T11:27:46.853" v="1" actId="478"/>
          <ac:spMkLst>
            <pc:docMk/>
            <pc:sldMk cId="2378282615" sldId="553"/>
            <ac:spMk id="7" creationId="{94FD0C1B-F931-F80F-1CBF-E4D4BDF91C8A}"/>
          </ac:spMkLst>
        </pc:spChg>
        <pc:picChg chg="del">
          <ac:chgData name="Paul Tinkler" userId="bcebf29c-73c2-433d-80d2-6bad896374bf" providerId="ADAL" clId="{CB9CC4E6-9B06-4F5E-8CB0-59E875C4F5DD}" dt="2024-08-28T11:27:43.892" v="0" actId="478"/>
          <ac:picMkLst>
            <pc:docMk/>
            <pc:sldMk cId="2378282615" sldId="553"/>
            <ac:picMk id="3" creationId="{D9639E7D-4A51-0B4A-22BF-973438FB8DB4}"/>
          </ac:picMkLst>
        </pc:picChg>
      </pc:sldChg>
      <pc:sldChg chg="addSp delSp modSp mod">
        <pc:chgData name="Paul Tinkler" userId="bcebf29c-73c2-433d-80d2-6bad896374bf" providerId="ADAL" clId="{CB9CC4E6-9B06-4F5E-8CB0-59E875C4F5DD}" dt="2024-08-28T11:33:01.593" v="99" actId="14100"/>
        <pc:sldMkLst>
          <pc:docMk/>
          <pc:sldMk cId="187339595" sldId="554"/>
        </pc:sldMkLst>
        <pc:spChg chg="mod">
          <ac:chgData name="Paul Tinkler" userId="bcebf29c-73c2-433d-80d2-6bad896374bf" providerId="ADAL" clId="{CB9CC4E6-9B06-4F5E-8CB0-59E875C4F5DD}" dt="2024-08-28T11:30:36.562" v="25" actId="20577"/>
          <ac:spMkLst>
            <pc:docMk/>
            <pc:sldMk cId="187339595" sldId="554"/>
            <ac:spMk id="2" creationId="{49F23F00-7969-7F33-D16A-1D109A096A61}"/>
          </ac:spMkLst>
        </pc:spChg>
        <pc:spChg chg="mod">
          <ac:chgData name="Paul Tinkler" userId="bcebf29c-73c2-433d-80d2-6bad896374bf" providerId="ADAL" clId="{CB9CC4E6-9B06-4F5E-8CB0-59E875C4F5DD}" dt="2024-08-28T11:31:25.732" v="93" actId="14100"/>
          <ac:spMkLst>
            <pc:docMk/>
            <pc:sldMk cId="187339595" sldId="554"/>
            <ac:spMk id="3" creationId="{6A985881-A0CA-5DA4-9448-52595D01C60E}"/>
          </ac:spMkLst>
        </pc:spChg>
        <pc:spChg chg="add del mod">
          <ac:chgData name="Paul Tinkler" userId="bcebf29c-73c2-433d-80d2-6bad896374bf" providerId="ADAL" clId="{CB9CC4E6-9B06-4F5E-8CB0-59E875C4F5DD}" dt="2024-08-28T11:32:44.063" v="95" actId="478"/>
          <ac:spMkLst>
            <pc:docMk/>
            <pc:sldMk cId="187339595" sldId="554"/>
            <ac:spMk id="7" creationId="{E76C486F-8A6C-5336-0DB3-D18065064577}"/>
          </ac:spMkLst>
        </pc:spChg>
        <pc:picChg chg="add mod">
          <ac:chgData name="Paul Tinkler" userId="bcebf29c-73c2-433d-80d2-6bad896374bf" providerId="ADAL" clId="{CB9CC4E6-9B06-4F5E-8CB0-59E875C4F5DD}" dt="2024-08-28T11:33:01.593" v="99" actId="14100"/>
          <ac:picMkLst>
            <pc:docMk/>
            <pc:sldMk cId="187339595" sldId="554"/>
            <ac:picMk id="5" creationId="{D07DCDA6-5877-65FB-9D72-0F98057AE662}"/>
          </ac:picMkLst>
        </pc:picChg>
      </pc:sldChg>
      <pc:sldChg chg="modSp">
        <pc:chgData name="Paul Tinkler" userId="bcebf29c-73c2-433d-80d2-6bad896374bf" providerId="ADAL" clId="{CB9CC4E6-9B06-4F5E-8CB0-59E875C4F5DD}" dt="2024-08-28T11:28:37.313" v="5"/>
        <pc:sldMkLst>
          <pc:docMk/>
          <pc:sldMk cId="205763061" sldId="555"/>
        </pc:sldMkLst>
        <pc:spChg chg="mod">
          <ac:chgData name="Paul Tinkler" userId="bcebf29c-73c2-433d-80d2-6bad896374bf" providerId="ADAL" clId="{CB9CC4E6-9B06-4F5E-8CB0-59E875C4F5DD}" dt="2024-08-28T11:28:37.313" v="5"/>
          <ac:spMkLst>
            <pc:docMk/>
            <pc:sldMk cId="205763061" sldId="555"/>
            <ac:spMk id="3" creationId="{35F9D095-723D-E921-2B1F-953637B989D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D1CB8-3D6E-40AE-A7E8-4CF4A76342B5}" type="datetimeFigureOut">
              <a:rPr lang="en-GB" smtClean="0"/>
              <a:t>28/08/2024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F28BDE-2AC0-470B-BB74-AA5AB09CB614}" type="slidenum">
              <a:rPr lang="en-GB" smtClean="0"/>
              <a:t>‹#›</a:t>
            </a:fld>
            <a:endParaRPr lang="en-GB"/>
          </a:p>
        </p:txBody>
      </p:sp>
    </p:spTree>
    <p:extLst>
      <p:ext uri="{BB962C8B-B14F-4D97-AF65-F5344CB8AC3E}">
        <p14:creationId xmlns:p14="http://schemas.microsoft.com/office/powerpoint/2010/main" val="563074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39974C31-EB4A-4B21-8134-CB5741A1DC5F}" type="slidenum">
              <a:rPr lang="en-US" smtClean="0"/>
              <a:t>9</a:t>
            </a:fld>
            <a:endParaRPr lang="en-US" dirty="0"/>
          </a:p>
        </p:txBody>
      </p:sp>
    </p:spTree>
    <p:extLst>
      <p:ext uri="{BB962C8B-B14F-4D97-AF65-F5344CB8AC3E}">
        <p14:creationId xmlns:p14="http://schemas.microsoft.com/office/powerpoint/2010/main" val="32427468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28/08/2024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28/08/2024</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28/08/2024</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28/08/2024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28/08/2024</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28/08/2024</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28/08/2024</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28/08/2024</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28/08/2024</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28/08/2024</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90351471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4322563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552006046"/>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026627171"/>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91051169"/>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2645958"/>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14266121"/>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28/08/2024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21586418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38433792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497442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72171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123470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0733114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997690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151599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64489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941043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4379984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23561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369459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000079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223469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9300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286317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880643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82788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684950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354534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6325494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10802134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147144178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831498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1603179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3018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image" Target="../media/image8.png"/><Relationship Id="rId4" Type="http://schemas.openxmlformats.org/officeDocument/2006/relationships/slideLayout" Target="../slideLayouts/slideLayout2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5.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image" Target="../media/image20.png"/><Relationship Id="rId5" Type="http://schemas.openxmlformats.org/officeDocument/2006/relationships/theme" Target="../theme/theme6.xml"/><Relationship Id="rId4" Type="http://schemas.openxmlformats.org/officeDocument/2006/relationships/slideLayout" Target="../slideLayouts/slideLayout3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5" Type="http://schemas.openxmlformats.org/officeDocument/2006/relationships/slideLayout" Target="../slideLayouts/slideLayout42.xml"/><Relationship Id="rId4" Type="http://schemas.openxmlformats.org/officeDocument/2006/relationships/slideLayout" Target="../slideLayouts/slideLayout41.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2000581838"/>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1737269477"/>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424000548"/>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25037091"/>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5540743"/>
      </p:ext>
    </p:extLst>
  </p:cSld>
  <p:clrMap bg1="lt1" tx1="dk1" bg2="lt2" tx2="dk2" accent1="accent1" accent2="accent2" accent3="accent3" accent4="accent4" accent5="accent5" accent6="accent6" hlink="hlink" folHlink="folHlink"/>
  <p:sldLayoutIdLst>
    <p:sldLayoutId id="2147483850" r:id="rId1"/>
    <p:sldLayoutId id="2147483851" r:id="rId2"/>
    <p:sldLayoutId id="2147483852" r:id="rId3"/>
    <p:sldLayoutId id="2147483853"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394342"/>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prosci.com/resources/articles/measuring-change-management-effectiveness-with-metric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leadershipfreak.wordpress.com/2012/06/09/the-power-of-the-audience" TargetMode="External"/><Relationship Id="rId2" Type="http://schemas.openxmlformats.org/officeDocument/2006/relationships/image" Target="../media/image34.jpg"/><Relationship Id="rId1" Type="http://schemas.openxmlformats.org/officeDocument/2006/relationships/slideLayout" Target="../slideLayouts/slideLayout2.xml"/><Relationship Id="rId5" Type="http://schemas.openxmlformats.org/officeDocument/2006/relationships/hyperlink" Target="https://www.flickr.com/photos/joerg73/4138156074/" TargetMode="External"/><Relationship Id="rId4" Type="http://schemas.openxmlformats.org/officeDocument/2006/relationships/image" Target="../media/image3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8E34-0BC2-1585-5E1A-6BB3525D30C1}"/>
              </a:ext>
            </a:extLst>
          </p:cNvPr>
          <p:cNvSpPr>
            <a:spLocks noGrp="1"/>
          </p:cNvSpPr>
          <p:nvPr>
            <p:ph type="title"/>
          </p:nvPr>
        </p:nvSpPr>
        <p:spPr>
          <a:xfrm>
            <a:off x="219117" y="4589603"/>
            <a:ext cx="3943350" cy="657312"/>
          </a:xfrm>
        </p:spPr>
        <p:txBody>
          <a:bodyPr/>
          <a:lstStyle/>
          <a:p>
            <a:pPr algn="ctr"/>
            <a:r>
              <a:rPr lang="en-GB" sz="4000" i="1" dirty="0">
                <a:solidFill>
                  <a:schemeClr val="bg1"/>
                </a:solidFill>
              </a:rPr>
              <a:t>Session 10</a:t>
            </a:r>
          </a:p>
        </p:txBody>
      </p:sp>
      <p:sp>
        <p:nvSpPr>
          <p:cNvPr id="4" name="TextBox 3">
            <a:extLst>
              <a:ext uri="{FF2B5EF4-FFF2-40B4-BE49-F238E27FC236}">
                <a16:creationId xmlns:a16="http://schemas.microsoft.com/office/drawing/2014/main" id="{F103CF58-B21D-6CA0-DD21-D4751CC89D54}"/>
              </a:ext>
            </a:extLst>
          </p:cNvPr>
          <p:cNvSpPr txBox="1"/>
          <p:nvPr/>
        </p:nvSpPr>
        <p:spPr>
          <a:xfrm>
            <a:off x="655906" y="1161980"/>
            <a:ext cx="3069771" cy="3170099"/>
          </a:xfrm>
          <a:prstGeom prst="rect">
            <a:avLst/>
          </a:prstGeom>
          <a:noFill/>
        </p:spPr>
        <p:txBody>
          <a:bodyPr wrap="square" rtlCol="0">
            <a:spAutoFit/>
          </a:bodyPr>
          <a:lstStyle/>
          <a:p>
            <a:pPr algn="ctr"/>
            <a:r>
              <a:rPr lang="en-GB" sz="4000" dirty="0">
                <a:solidFill>
                  <a:schemeClr val="bg1"/>
                </a:solidFill>
              </a:rPr>
              <a:t>BMSK6011</a:t>
            </a:r>
          </a:p>
          <a:p>
            <a:pPr algn="ctr"/>
            <a:endParaRPr lang="en-GB" sz="4000" dirty="0">
              <a:solidFill>
                <a:schemeClr val="bg1"/>
              </a:solidFill>
            </a:endParaRPr>
          </a:p>
          <a:p>
            <a:pPr algn="ctr"/>
            <a:r>
              <a:rPr lang="en-GB" sz="4000" dirty="0">
                <a:solidFill>
                  <a:schemeClr val="bg1"/>
                </a:solidFill>
              </a:rPr>
              <a:t>Leading and Implementing Change</a:t>
            </a:r>
          </a:p>
        </p:txBody>
      </p:sp>
    </p:spTree>
    <p:extLst>
      <p:ext uri="{BB962C8B-B14F-4D97-AF65-F5344CB8AC3E}">
        <p14:creationId xmlns:p14="http://schemas.microsoft.com/office/powerpoint/2010/main" val="23782826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solidFill>
                  <a:srgbClr val="002060"/>
                </a:solidFill>
              </a:rPr>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323528" y="1143000"/>
            <a:ext cx="8784976" cy="3917032"/>
          </a:xfrm>
        </p:spPr>
        <p:txBody>
          <a:bodyPr>
            <a:normAutofit lnSpcReduction="10000"/>
          </a:bodyPr>
          <a:lstStyle/>
          <a:p>
            <a:pPr marL="342900" indent="-342900">
              <a:lnSpc>
                <a:spcPct val="107000"/>
              </a:lnSpc>
              <a:buFont typeface="Symbol" panose="05050102010706020507" pitchFamily="18" charset="2"/>
              <a:buChar char=""/>
            </a:pPr>
            <a:r>
              <a:rPr lang="en-GB" dirty="0"/>
              <a:t>Review of Reading &amp; Research</a:t>
            </a:r>
          </a:p>
          <a:p>
            <a:pPr marL="342900" indent="-342900">
              <a:lnSpc>
                <a:spcPct val="107000"/>
              </a:lnSpc>
              <a:buFont typeface="Symbol" panose="05050102010706020507" pitchFamily="18" charset="2"/>
              <a:buChar char=""/>
            </a:pPr>
            <a:r>
              <a:rPr lang="en-GB" dirty="0"/>
              <a:t>Your assignment – recap</a:t>
            </a:r>
          </a:p>
          <a:p>
            <a:pPr marL="342900" indent="-342900">
              <a:lnSpc>
                <a:spcPct val="107000"/>
              </a:lnSpc>
              <a:buFont typeface="Symbol" panose="05050102010706020507" pitchFamily="18" charset="2"/>
              <a:buChar char=""/>
            </a:pPr>
            <a:r>
              <a:rPr lang="en-GB" dirty="0"/>
              <a:t>Assessment Criteria – Overview</a:t>
            </a:r>
          </a:p>
          <a:p>
            <a:pPr marL="342900" indent="-342900">
              <a:lnSpc>
                <a:spcPct val="107000"/>
              </a:lnSpc>
              <a:buFont typeface="Symbol" panose="05050102010706020507" pitchFamily="18" charset="2"/>
              <a:buChar char=""/>
            </a:pPr>
            <a:r>
              <a:rPr lang="en-GB" dirty="0"/>
              <a:t>Specific Assessment Criteria</a:t>
            </a:r>
          </a:p>
          <a:p>
            <a:pPr marL="342900" indent="-342900">
              <a:lnSpc>
                <a:spcPct val="107000"/>
              </a:lnSpc>
              <a:buFont typeface="Symbol" panose="05050102010706020507" pitchFamily="18" charset="2"/>
              <a:buChar char=""/>
            </a:pPr>
            <a:r>
              <a:rPr lang="en-GB" dirty="0"/>
              <a:t>Assignment Guidelines</a:t>
            </a:r>
          </a:p>
          <a:p>
            <a:pPr marL="34290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Progress so far - Discussion</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Q &amp; A</a:t>
            </a:r>
          </a:p>
          <a:p>
            <a:pPr marL="342900" indent="-342900">
              <a:lnSpc>
                <a:spcPct val="107000"/>
              </a:lnSpc>
              <a:spcAft>
                <a:spcPts val="800"/>
              </a:spcAft>
              <a:buFont typeface="Symbol" panose="05050102010706020507" pitchFamily="18" charset="2"/>
              <a:buChar char=""/>
            </a:pPr>
            <a:endParaRPr lang="en-GB" dirty="0"/>
          </a:p>
        </p:txBody>
      </p:sp>
      <p:pic>
        <p:nvPicPr>
          <p:cNvPr id="4" name="Picture 3">
            <a:extLst>
              <a:ext uri="{FF2B5EF4-FFF2-40B4-BE49-F238E27FC236}">
                <a16:creationId xmlns:a16="http://schemas.microsoft.com/office/drawing/2014/main" id="{47279191-1131-4CA4-BB94-EE4CE29A4C5B}"/>
              </a:ext>
            </a:extLst>
          </p:cNvPr>
          <p:cNvPicPr>
            <a:picLocks noChangeAspect="1"/>
          </p:cNvPicPr>
          <p:nvPr/>
        </p:nvPicPr>
        <p:blipFill>
          <a:blip r:embed="rId2"/>
          <a:stretch>
            <a:fillRect/>
          </a:stretch>
        </p:blipFill>
        <p:spPr>
          <a:xfrm>
            <a:off x="5364088" y="4377716"/>
            <a:ext cx="3779911" cy="1337284"/>
          </a:xfrm>
          <a:prstGeom prst="rect">
            <a:avLst/>
          </a:prstGeom>
        </p:spPr>
      </p:pic>
      <p:pic>
        <p:nvPicPr>
          <p:cNvPr id="5" name="Picture 4">
            <a:extLst>
              <a:ext uri="{FF2B5EF4-FFF2-40B4-BE49-F238E27FC236}">
                <a16:creationId xmlns:a16="http://schemas.microsoft.com/office/drawing/2014/main" id="{8AE3B398-E61C-49C7-8579-F51FE3147210}"/>
              </a:ext>
            </a:extLst>
          </p:cNvPr>
          <p:cNvPicPr>
            <a:picLocks noChangeAspect="1"/>
          </p:cNvPicPr>
          <p:nvPr/>
        </p:nvPicPr>
        <p:blipFill>
          <a:blip r:embed="rId3"/>
          <a:stretch>
            <a:fillRect/>
          </a:stretch>
        </p:blipFill>
        <p:spPr>
          <a:xfrm>
            <a:off x="6328652" y="0"/>
            <a:ext cx="2795836" cy="2060848"/>
          </a:xfrm>
          <a:prstGeom prst="rect">
            <a:avLst/>
          </a:prstGeom>
        </p:spPr>
      </p:pic>
    </p:spTree>
    <p:extLst>
      <p:ext uri="{BB962C8B-B14F-4D97-AF65-F5344CB8AC3E}">
        <p14:creationId xmlns:p14="http://schemas.microsoft.com/office/powerpoint/2010/main" val="57122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D0D4E1FC-A634-4665-81A9-F99F6B3C21DA}"/>
              </a:ext>
            </a:extLst>
          </p:cNvPr>
          <p:cNvSpPr>
            <a:spLocks noGrp="1"/>
          </p:cNvSpPr>
          <p:nvPr>
            <p:ph type="title"/>
          </p:nvPr>
        </p:nvSpPr>
        <p:spPr>
          <a:xfrm>
            <a:off x="609600" y="222250"/>
            <a:ext cx="8229600" cy="1143000"/>
          </a:xfrm>
        </p:spPr>
        <p:txBody>
          <a:bodyPr>
            <a:normAutofit fontScale="90000"/>
          </a:bodyPr>
          <a:lstStyle/>
          <a:p>
            <a:pPr>
              <a:defRPr/>
            </a:pPr>
            <a:r>
              <a:rPr lang="en-GB" altLang="en-US" sz="4000" dirty="0">
                <a:solidFill>
                  <a:srgbClr val="002060"/>
                </a:solidFill>
              </a:rPr>
              <a:t>Assessment Criteria</a:t>
            </a:r>
            <a:br>
              <a:rPr lang="en-GB" altLang="en-US" sz="4000" dirty="0"/>
            </a:br>
            <a:endParaRPr lang="en-GB" altLang="en-US" sz="4000" dirty="0"/>
          </a:p>
        </p:txBody>
      </p:sp>
      <p:pic>
        <p:nvPicPr>
          <p:cNvPr id="18436" name="Picture 3">
            <a:extLst>
              <a:ext uri="{FF2B5EF4-FFF2-40B4-BE49-F238E27FC236}">
                <a16:creationId xmlns:a16="http://schemas.microsoft.com/office/drawing/2014/main" id="{A72FF1F9-581C-43CB-9375-881BBB6755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30377"/>
            <a:ext cx="1878649" cy="109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laceholder 2">
            <a:extLst>
              <a:ext uri="{FF2B5EF4-FFF2-40B4-BE49-F238E27FC236}">
                <a16:creationId xmlns:a16="http://schemas.microsoft.com/office/drawing/2014/main" id="{84FCFBD6-40DC-40CB-95A5-52552391F3C9}"/>
              </a:ext>
            </a:extLst>
          </p:cNvPr>
          <p:cNvSpPr txBox="1">
            <a:spLocks/>
          </p:cNvSpPr>
          <p:nvPr/>
        </p:nvSpPr>
        <p:spPr>
          <a:xfrm>
            <a:off x="368282" y="1365250"/>
            <a:ext cx="4040188" cy="46842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rgbClr val="002060"/>
                </a:solidFill>
              </a:rPr>
              <a:t>TASK</a:t>
            </a:r>
          </a:p>
        </p:txBody>
      </p:sp>
      <p:sp>
        <p:nvSpPr>
          <p:cNvPr id="8" name="Content Placeholder 3">
            <a:extLst>
              <a:ext uri="{FF2B5EF4-FFF2-40B4-BE49-F238E27FC236}">
                <a16:creationId xmlns:a16="http://schemas.microsoft.com/office/drawing/2014/main" id="{9EB12D3F-4164-44FC-BA5D-46A9AF7B3C32}"/>
              </a:ext>
            </a:extLst>
          </p:cNvPr>
          <p:cNvSpPr txBox="1">
            <a:spLocks/>
          </p:cNvSpPr>
          <p:nvPr/>
        </p:nvSpPr>
        <p:spPr>
          <a:xfrm>
            <a:off x="179512" y="2040556"/>
            <a:ext cx="3456384" cy="3657064"/>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200" dirty="0">
                <a:solidFill>
                  <a:srgbClr val="002060"/>
                </a:solidFill>
                <a:ea typeface="Times New Roman" panose="02020603050405020304" pitchFamily="18" charset="0"/>
              </a:rPr>
              <a:t>Critically analyse the current forces for change in the organisations micro and macro environment that can impact workplace culture and capability</a:t>
            </a:r>
          </a:p>
          <a:p>
            <a:endParaRPr lang="en-GB" sz="2200" dirty="0">
              <a:solidFill>
                <a:srgbClr val="002060"/>
              </a:solidFill>
              <a:ea typeface="Times New Roman" panose="02020603050405020304" pitchFamily="18" charset="0"/>
            </a:endParaRPr>
          </a:p>
          <a:p>
            <a:r>
              <a:rPr lang="en-GB" sz="2200" dirty="0">
                <a:solidFill>
                  <a:srgbClr val="002060"/>
                </a:solidFill>
                <a:ea typeface="Times New Roman" panose="02020603050405020304" pitchFamily="18" charset="0"/>
              </a:rPr>
              <a:t>Evaluate how organisational stakeholders can be efficiently led through complex workplace change   </a:t>
            </a:r>
          </a:p>
          <a:p>
            <a:pPr marL="0" indent="0">
              <a:buFont typeface="Arial" panose="020B0604020202020204" pitchFamily="34" charset="0"/>
              <a:buNone/>
            </a:pPr>
            <a:endParaRPr lang="en-GB" dirty="0">
              <a:solidFill>
                <a:srgbClr val="002060"/>
              </a:solidFill>
            </a:endParaRPr>
          </a:p>
        </p:txBody>
      </p:sp>
      <p:sp>
        <p:nvSpPr>
          <p:cNvPr id="9" name="Text Placeholder 4">
            <a:extLst>
              <a:ext uri="{FF2B5EF4-FFF2-40B4-BE49-F238E27FC236}">
                <a16:creationId xmlns:a16="http://schemas.microsoft.com/office/drawing/2014/main" id="{7FF42A06-1A65-4A7F-94E4-E292C5B8F88A}"/>
              </a:ext>
            </a:extLst>
          </p:cNvPr>
          <p:cNvSpPr txBox="1">
            <a:spLocks/>
          </p:cNvSpPr>
          <p:nvPr/>
        </p:nvSpPr>
        <p:spPr>
          <a:xfrm>
            <a:off x="4572000" y="1396814"/>
            <a:ext cx="4426402" cy="560461"/>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rgbClr val="0000CC"/>
                </a:solidFill>
              </a:rPr>
              <a:t>Common Assessment Criteria</a:t>
            </a:r>
          </a:p>
        </p:txBody>
      </p:sp>
      <p:sp>
        <p:nvSpPr>
          <p:cNvPr id="10" name="Content Placeholder 5">
            <a:extLst>
              <a:ext uri="{FF2B5EF4-FFF2-40B4-BE49-F238E27FC236}">
                <a16:creationId xmlns:a16="http://schemas.microsoft.com/office/drawing/2014/main" id="{A85C3491-485B-47A0-9669-1342F4A44876}"/>
              </a:ext>
            </a:extLst>
          </p:cNvPr>
          <p:cNvSpPr txBox="1">
            <a:spLocks/>
          </p:cNvSpPr>
          <p:nvPr/>
        </p:nvSpPr>
        <p:spPr>
          <a:xfrm>
            <a:off x="4049277" y="1988840"/>
            <a:ext cx="4972135" cy="3657064"/>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GB" dirty="0">
                <a:solidFill>
                  <a:srgbClr val="0000CC"/>
                </a:solidFill>
              </a:rPr>
              <a:t>Engagement with Literature Skills.      (30)</a:t>
            </a:r>
          </a:p>
          <a:p>
            <a:pPr marL="514350" indent="-514350">
              <a:buFont typeface="+mj-lt"/>
              <a:buAutoNum type="arabicPeriod"/>
            </a:pPr>
            <a:r>
              <a:rPr lang="en-GB" dirty="0">
                <a:solidFill>
                  <a:srgbClr val="0000CC"/>
                </a:solidFill>
              </a:rPr>
              <a:t>Knowledge and Understanding Skills (25)</a:t>
            </a:r>
          </a:p>
          <a:p>
            <a:pPr marL="514350" indent="-514350">
              <a:buFont typeface="+mj-lt"/>
              <a:buAutoNum type="arabicPeriod"/>
            </a:pPr>
            <a:r>
              <a:rPr lang="en-GB" dirty="0">
                <a:solidFill>
                  <a:srgbClr val="0000CC"/>
                </a:solidFill>
              </a:rPr>
              <a:t>Cognitive and Intellectual Skills          (25)</a:t>
            </a:r>
          </a:p>
          <a:p>
            <a:pPr marL="514350" indent="-514350">
              <a:buFont typeface="+mj-lt"/>
              <a:buAutoNum type="arabicPeriod"/>
            </a:pPr>
            <a:r>
              <a:rPr lang="en-GB" dirty="0">
                <a:solidFill>
                  <a:srgbClr val="0000CC"/>
                </a:solidFill>
              </a:rPr>
              <a:t>Practical Application Skills (10)</a:t>
            </a:r>
          </a:p>
          <a:p>
            <a:pPr marL="514350" indent="-514350">
              <a:buFont typeface="+mj-lt"/>
              <a:buAutoNum type="arabicPeriod"/>
            </a:pPr>
            <a:r>
              <a:rPr lang="en-GB" dirty="0">
                <a:solidFill>
                  <a:srgbClr val="0000CC"/>
                </a:solidFill>
              </a:rPr>
              <a:t> Transferable Skills for Life and Professional Practice (10)</a:t>
            </a:r>
          </a:p>
          <a:p>
            <a:pPr marL="514350" indent="-514350">
              <a:buFont typeface="+mj-lt"/>
              <a:buAutoNum type="arabicPeriod"/>
            </a:pPr>
            <a:endParaRPr lang="en-GB" dirty="0">
              <a:solidFill>
                <a:srgbClr val="0000CC"/>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fade">
                                      <p:cBhvr>
                                        <p:cTn id="37" dur="500"/>
                                        <p:tgtEl>
                                          <p:spTgt spid="1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67FD1-9C74-4ECC-896C-6A24AF2FAF50}"/>
              </a:ext>
            </a:extLst>
          </p:cNvPr>
          <p:cNvSpPr>
            <a:spLocks noGrp="1"/>
          </p:cNvSpPr>
          <p:nvPr>
            <p:ph type="title"/>
          </p:nvPr>
        </p:nvSpPr>
        <p:spPr>
          <a:xfrm>
            <a:off x="1272650" y="116632"/>
            <a:ext cx="6598700" cy="544513"/>
          </a:xfrm>
        </p:spPr>
        <p:txBody>
          <a:bodyPr/>
          <a:lstStyle/>
          <a:p>
            <a:pPr algn="ctr"/>
            <a:r>
              <a:rPr lang="en-GB" dirty="0"/>
              <a:t>Specific Assessment Criteria</a:t>
            </a:r>
          </a:p>
        </p:txBody>
      </p:sp>
      <p:sp>
        <p:nvSpPr>
          <p:cNvPr id="3" name="Content Placeholder 2">
            <a:extLst>
              <a:ext uri="{FF2B5EF4-FFF2-40B4-BE49-F238E27FC236}">
                <a16:creationId xmlns:a16="http://schemas.microsoft.com/office/drawing/2014/main" id="{EE08EE0A-4DBF-4DCB-9924-662519B3B5D3}"/>
              </a:ext>
            </a:extLst>
          </p:cNvPr>
          <p:cNvSpPr>
            <a:spLocks noGrp="1"/>
          </p:cNvSpPr>
          <p:nvPr>
            <p:ph idx="1"/>
          </p:nvPr>
        </p:nvSpPr>
        <p:spPr>
          <a:xfrm>
            <a:off x="628650" y="980728"/>
            <a:ext cx="7886700" cy="3888432"/>
          </a:xfrm>
        </p:spPr>
        <p:txBody>
          <a:bodyPr/>
          <a:lstStyle/>
          <a:p>
            <a:r>
              <a:rPr lang="en-GB" sz="2000" i="1" dirty="0">
                <a:effectLst/>
                <a:latin typeface="Arial" panose="020B0604020202020204" pitchFamily="34" charset="0"/>
                <a:ea typeface="Times New Roman" panose="02020603050405020304" pitchFamily="18" charset="0"/>
              </a:rPr>
              <a:t>You should include at least twenty references. These should be taken from appropriate journals, textbooks (including the Level 6 Course Yearbook and reliable websites according to CRAAP test. A reference list should be provided using APA 7 referencing convention. Citations, quotes and other aids used such as graphs, charts and so on should be properly cited in text and referenced in the Reference section.</a:t>
            </a:r>
            <a:endParaRPr lang="en-GB" sz="2000" dirty="0">
              <a:effectLst/>
              <a:latin typeface="Times New Roman" panose="02020603050405020304" pitchFamily="18" charset="0"/>
              <a:ea typeface="Times New Roman" panose="02020603050405020304" pitchFamily="18" charset="0"/>
            </a:endParaRPr>
          </a:p>
          <a:p>
            <a:r>
              <a:rPr lang="en-GB" sz="2000" i="1" dirty="0">
                <a:effectLst/>
                <a:latin typeface="Arial" panose="020B0604020202020204" pitchFamily="34" charset="0"/>
                <a:ea typeface="Times New Roman" panose="02020603050405020304" pitchFamily="18" charset="0"/>
              </a:rPr>
              <a:t>This assignment cannot be completed effectively without a solid grasp of the main theories and schools of thought relating to change – its leadership and management.  There would also be considerable value in looking at other, associated topics and theories, for example, individual and group behaviours, emotions and their management, personal influence and ideas around motivation.  It is also essential that you demonstrate a clear understanding of reasons why change initiatives either succeed or fail, including the barriers to change.  </a:t>
            </a:r>
            <a:endParaRPr lang="en-GB" sz="2000" dirty="0">
              <a:effectLst/>
              <a:latin typeface="Times New Roman" panose="02020603050405020304" pitchFamily="18" charset="0"/>
              <a:ea typeface="Times New Roman" panose="02020603050405020304" pitchFamily="18" charset="0"/>
            </a:endParaRPr>
          </a:p>
          <a:p>
            <a:endParaRPr lang="en-GB" sz="2000" dirty="0"/>
          </a:p>
        </p:txBody>
      </p:sp>
    </p:spTree>
    <p:extLst>
      <p:ext uri="{BB962C8B-B14F-4D97-AF65-F5344CB8AC3E}">
        <p14:creationId xmlns:p14="http://schemas.microsoft.com/office/powerpoint/2010/main" val="317492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38F31-03DA-4FA9-BA96-875374B14E23}"/>
              </a:ext>
            </a:extLst>
          </p:cNvPr>
          <p:cNvSpPr>
            <a:spLocks noGrp="1"/>
          </p:cNvSpPr>
          <p:nvPr>
            <p:ph type="title"/>
          </p:nvPr>
        </p:nvSpPr>
        <p:spPr>
          <a:xfrm>
            <a:off x="1223628" y="108260"/>
            <a:ext cx="6696744" cy="687611"/>
          </a:xfrm>
        </p:spPr>
        <p:txBody>
          <a:bodyPr/>
          <a:lstStyle/>
          <a:p>
            <a:pPr algn="r"/>
            <a:r>
              <a:rPr lang="en-GB" dirty="0"/>
              <a:t>Specific Assessment Criteria</a:t>
            </a:r>
          </a:p>
        </p:txBody>
      </p:sp>
      <p:sp>
        <p:nvSpPr>
          <p:cNvPr id="3" name="Content Placeholder 2">
            <a:extLst>
              <a:ext uri="{FF2B5EF4-FFF2-40B4-BE49-F238E27FC236}">
                <a16:creationId xmlns:a16="http://schemas.microsoft.com/office/drawing/2014/main" id="{68695B45-1D27-44A6-86AB-F8E6D207F4CC}"/>
              </a:ext>
            </a:extLst>
          </p:cNvPr>
          <p:cNvSpPr>
            <a:spLocks noGrp="1"/>
          </p:cNvSpPr>
          <p:nvPr>
            <p:ph idx="1"/>
          </p:nvPr>
        </p:nvSpPr>
        <p:spPr>
          <a:xfrm>
            <a:off x="628650" y="795871"/>
            <a:ext cx="7886700" cy="4752219"/>
          </a:xfrm>
        </p:spPr>
        <p:txBody>
          <a:bodyPr/>
          <a:lstStyle/>
          <a:p>
            <a:r>
              <a:rPr lang="en-GB" sz="1800" i="1" dirty="0">
                <a:effectLst/>
                <a:latin typeface="Arial" panose="020B0604020202020204" pitchFamily="34" charset="0"/>
                <a:ea typeface="Times New Roman" panose="02020603050405020304" pitchFamily="18" charset="0"/>
              </a:rPr>
              <a:t>It is vital that you demonstrate critical thinking and provide support for your arguments.  This will mean providing evidence – both theoretical and practical – for your lines of reasoning.  What are the links between the various theories and your observations and personal experiences from the real world of work?  You will be performing a micro and macro environmental analysis, in order to analyse the forces for change relating to your chosen organisation – this will involve both a SWOT and PEST (LE) analysis or some equivalent techniques.  These will need to be </a:t>
            </a:r>
            <a:r>
              <a:rPr lang="en-GB" sz="1800" i="1" u="sng" dirty="0">
                <a:effectLst/>
                <a:latin typeface="Arial" panose="020B0604020202020204" pitchFamily="34" charset="0"/>
                <a:ea typeface="Times New Roman" panose="02020603050405020304" pitchFamily="18" charset="0"/>
              </a:rPr>
              <a:t>in-depth</a:t>
            </a:r>
            <a:r>
              <a:rPr lang="en-GB" sz="1800" i="1" dirty="0">
                <a:effectLst/>
                <a:latin typeface="Arial" panose="020B0604020202020204" pitchFamily="34" charset="0"/>
                <a:ea typeface="Times New Roman" panose="02020603050405020304" pitchFamily="18" charset="0"/>
              </a:rPr>
              <a:t>, and </a:t>
            </a:r>
            <a:r>
              <a:rPr lang="en-GB" sz="1800" i="1" u="sng" dirty="0">
                <a:effectLst/>
                <a:latin typeface="Arial" panose="020B0604020202020204" pitchFamily="34" charset="0"/>
                <a:ea typeface="Times New Roman" panose="02020603050405020304" pitchFamily="18" charset="0"/>
              </a:rPr>
              <a:t>insightful</a:t>
            </a:r>
            <a:r>
              <a:rPr lang="en-GB" sz="1800" i="1" dirty="0">
                <a:effectLst/>
                <a:latin typeface="Arial" panose="020B0604020202020204" pitchFamily="34" charset="0"/>
                <a:ea typeface="Times New Roman" panose="02020603050405020304" pitchFamily="18" charset="0"/>
              </a:rPr>
              <a:t>, so as to provide a professional view of the organisation’s operating environment.</a:t>
            </a:r>
            <a:endParaRPr lang="en-GB" sz="1800" dirty="0">
              <a:effectLst/>
              <a:latin typeface="Times New Roman" panose="02020603050405020304" pitchFamily="18" charset="0"/>
              <a:ea typeface="Times New Roman" panose="02020603050405020304" pitchFamily="18" charset="0"/>
            </a:endParaRPr>
          </a:p>
          <a:p>
            <a:r>
              <a:rPr lang="en-GB" sz="1800" i="1" dirty="0">
                <a:effectLst/>
                <a:latin typeface="Arial" panose="020B0604020202020204" pitchFamily="34" charset="0"/>
                <a:ea typeface="Times New Roman" panose="02020603050405020304" pitchFamily="18" charset="0"/>
              </a:rPr>
              <a:t>Your understanding of the various Change theories – academic arguments in support or in opposition – is vital if you are to draw meaningful links to real workplace examples and/or case studies.</a:t>
            </a:r>
            <a:endParaRPr lang="en-GB" sz="1800" dirty="0">
              <a:effectLst/>
              <a:latin typeface="Times New Roman" panose="02020603050405020304" pitchFamily="18" charset="0"/>
              <a:ea typeface="Times New Roman" panose="02020603050405020304" pitchFamily="18" charset="0"/>
            </a:endParaRPr>
          </a:p>
          <a:p>
            <a:r>
              <a:rPr lang="en-GB" sz="1800" i="1" dirty="0">
                <a:effectLst/>
                <a:latin typeface="Arial" panose="020B0604020202020204" pitchFamily="34" charset="0"/>
                <a:ea typeface="Times New Roman" panose="02020603050405020304" pitchFamily="18" charset="0"/>
              </a:rPr>
              <a:t>Demonstrate effective formal report writing skills, with appropriate diagrams, graphs, charts and tables, inserted where necessary and/or questionnaires results, summaries, etc., in Appendix.  Consider your layout, grammar and report structure. Adhere to the University standard report writing format.</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4273352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476672"/>
          </a:xfrm>
        </p:spPr>
        <p:txBody>
          <a:bodyPr>
            <a:normAutofit fontScale="90000"/>
          </a:bodyPr>
          <a:lstStyle/>
          <a:p>
            <a:pPr algn="ctr"/>
            <a:r>
              <a:rPr lang="en-CA" sz="3200" b="1" dirty="0">
                <a:solidFill>
                  <a:srgbClr val="002060"/>
                </a:solidFill>
              </a:rPr>
              <a:t>Assignment Guidelines</a:t>
            </a:r>
            <a:endParaRPr lang="en-US" sz="3200" b="1" dirty="0">
              <a:solidFill>
                <a:srgbClr val="002060"/>
              </a:solidFill>
            </a:endParaRPr>
          </a:p>
        </p:txBody>
      </p:sp>
      <p:graphicFrame>
        <p:nvGraphicFramePr>
          <p:cNvPr id="7" name="Table 7">
            <a:extLst>
              <a:ext uri="{FF2B5EF4-FFF2-40B4-BE49-F238E27FC236}">
                <a16:creationId xmlns:a16="http://schemas.microsoft.com/office/drawing/2014/main" id="{D717B67F-CB46-4EBC-BBB6-E6306E0885DE}"/>
              </a:ext>
            </a:extLst>
          </p:cNvPr>
          <p:cNvGraphicFramePr>
            <a:graphicFrameLocks noGrp="1"/>
          </p:cNvGraphicFramePr>
          <p:nvPr>
            <p:ph idx="1"/>
            <p:extLst>
              <p:ext uri="{D42A27DB-BD31-4B8C-83A1-F6EECF244321}">
                <p14:modId xmlns:p14="http://schemas.microsoft.com/office/powerpoint/2010/main" val="1438456351"/>
              </p:ext>
            </p:extLst>
          </p:nvPr>
        </p:nvGraphicFramePr>
        <p:xfrm>
          <a:off x="107504" y="476673"/>
          <a:ext cx="8928992" cy="5125720"/>
        </p:xfrm>
        <a:graphic>
          <a:graphicData uri="http://schemas.openxmlformats.org/drawingml/2006/table">
            <a:tbl>
              <a:tblPr firstRow="1" bandRow="1">
                <a:tableStyleId>{5C22544A-7EE6-4342-B048-85BDC9FD1C3A}</a:tableStyleId>
              </a:tblPr>
              <a:tblGrid>
                <a:gridCol w="4464496">
                  <a:extLst>
                    <a:ext uri="{9D8B030D-6E8A-4147-A177-3AD203B41FA5}">
                      <a16:colId xmlns:a16="http://schemas.microsoft.com/office/drawing/2014/main" val="862984943"/>
                    </a:ext>
                  </a:extLst>
                </a:gridCol>
                <a:gridCol w="4464496">
                  <a:extLst>
                    <a:ext uri="{9D8B030D-6E8A-4147-A177-3AD203B41FA5}">
                      <a16:colId xmlns:a16="http://schemas.microsoft.com/office/drawing/2014/main" val="3815911210"/>
                    </a:ext>
                  </a:extLst>
                </a:gridCol>
              </a:tblGrid>
              <a:tr h="370840">
                <a:tc>
                  <a:txBody>
                    <a:bodyPr/>
                    <a:lstStyle/>
                    <a:p>
                      <a:r>
                        <a:rPr lang="en-GB" dirty="0"/>
                        <a:t>Task</a:t>
                      </a:r>
                    </a:p>
                  </a:txBody>
                  <a:tcPr/>
                </a:tc>
                <a:tc>
                  <a:txBody>
                    <a:bodyPr/>
                    <a:lstStyle/>
                    <a:p>
                      <a:r>
                        <a:rPr lang="en-GB" dirty="0"/>
                        <a:t>What You Need To Do</a:t>
                      </a:r>
                    </a:p>
                  </a:txBody>
                  <a:tcPr/>
                </a:tc>
                <a:extLst>
                  <a:ext uri="{0D108BD9-81ED-4DB2-BD59-A6C34878D82A}">
                    <a16:rowId xmlns:a16="http://schemas.microsoft.com/office/drawing/2014/main" val="1621618860"/>
                  </a:ext>
                </a:extLst>
              </a:tr>
              <a:tr h="370840">
                <a:tc>
                  <a:txBody>
                    <a:bodyPr/>
                    <a:lstStyle/>
                    <a:p>
                      <a:r>
                        <a:rPr lang="en-GB" sz="1800" i="1" kern="1200" dirty="0">
                          <a:solidFill>
                            <a:schemeClr val="dk1"/>
                          </a:solidFill>
                          <a:effectLst/>
                          <a:latin typeface="+mn-lt"/>
                          <a:ea typeface="+mn-ea"/>
                          <a:cs typeface="+mn-cs"/>
                        </a:rPr>
                        <a:t>Critically analyse </a:t>
                      </a:r>
                      <a:r>
                        <a:rPr lang="en-GB" sz="1800" kern="1200" dirty="0">
                          <a:solidFill>
                            <a:schemeClr val="dk1"/>
                          </a:solidFill>
                          <a:effectLst/>
                          <a:latin typeface="+mn-lt"/>
                          <a:ea typeface="+mn-ea"/>
                          <a:cs typeface="+mn-cs"/>
                        </a:rPr>
                        <a:t>the current forces for change in the organisations micro and macro environment that can impact workplace culture and capability </a:t>
                      </a:r>
                      <a:endParaRPr lang="en-GB" dirty="0"/>
                    </a:p>
                  </a:txBody>
                  <a:tcPr/>
                </a:tc>
                <a:tc>
                  <a:txBody>
                    <a:bodyPr/>
                    <a:lstStyle/>
                    <a:p>
                      <a:r>
                        <a:rPr lang="en-GB" sz="1800" kern="1200" dirty="0">
                          <a:solidFill>
                            <a:schemeClr val="dk1"/>
                          </a:solidFill>
                          <a:effectLst/>
                          <a:latin typeface="+mn-lt"/>
                          <a:ea typeface="+mn-ea"/>
                          <a:cs typeface="+mn-cs"/>
                        </a:rPr>
                        <a:t>Look to provide a critical analysis of the current forces for change in the macro (wider) and micro (organisational) environment that can impact upon workplace culture and capability (the application of an appropriate model or two to analyse the organisations operating environment should assist you in arriving at a suitable critical analysis).  Look to provide workplace evidence to illustrate each aspect of the model and to support your views.  Look to identify links between the micro (organisational) environment, culture and capability.   Seek to draw upon appropriate theorists to add academic weight to your observations, arguments, and conclusions</a:t>
                      </a:r>
                    </a:p>
                    <a:p>
                      <a:r>
                        <a:rPr lang="en-GB" sz="1800" kern="1200" dirty="0">
                          <a:solidFill>
                            <a:schemeClr val="dk1"/>
                          </a:solidFill>
                          <a:effectLst/>
                          <a:latin typeface="+mn-lt"/>
                          <a:ea typeface="+mn-ea"/>
                          <a:cs typeface="+mn-cs"/>
                        </a:rPr>
                        <a:t>(1,500 words approx.)</a:t>
                      </a:r>
                      <a:endParaRPr lang="en-GB" dirty="0"/>
                    </a:p>
                  </a:txBody>
                  <a:tcPr/>
                </a:tc>
                <a:extLst>
                  <a:ext uri="{0D108BD9-81ED-4DB2-BD59-A6C34878D82A}">
                    <a16:rowId xmlns:a16="http://schemas.microsoft.com/office/drawing/2014/main" val="2840403552"/>
                  </a:ext>
                </a:extLst>
              </a:tr>
            </a:tbl>
          </a:graphicData>
        </a:graphic>
      </p:graphicFrame>
    </p:spTree>
    <p:extLst>
      <p:ext uri="{BB962C8B-B14F-4D97-AF65-F5344CB8AC3E}">
        <p14:creationId xmlns:p14="http://schemas.microsoft.com/office/powerpoint/2010/main" val="4025001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23278"/>
            <a:ext cx="7315200" cy="685800"/>
          </a:xfrm>
        </p:spPr>
        <p:txBody>
          <a:bodyPr>
            <a:normAutofit/>
          </a:bodyPr>
          <a:lstStyle/>
          <a:p>
            <a:pPr algn="ctr"/>
            <a:r>
              <a:rPr lang="en-CA" sz="2800" b="1" dirty="0">
                <a:solidFill>
                  <a:srgbClr val="002060"/>
                </a:solidFill>
              </a:rPr>
              <a:t>Assignment Guidelines </a:t>
            </a:r>
            <a:r>
              <a:rPr lang="en-CA" sz="2800" b="1" i="1" dirty="0">
                <a:solidFill>
                  <a:srgbClr val="002060"/>
                </a:solidFill>
              </a:rPr>
              <a:t>cont</a:t>
            </a:r>
            <a:r>
              <a:rPr lang="en-CA" sz="2800" b="1" dirty="0">
                <a:solidFill>
                  <a:srgbClr val="002060"/>
                </a:solidFill>
              </a:rPr>
              <a:t>.</a:t>
            </a:r>
            <a:endParaRPr lang="en-US" sz="2800" b="1" dirty="0">
              <a:solidFill>
                <a:srgbClr val="002060"/>
              </a:solidFill>
            </a:endParaRPr>
          </a:p>
        </p:txBody>
      </p:sp>
      <p:graphicFrame>
        <p:nvGraphicFramePr>
          <p:cNvPr id="7" name="Table 7">
            <a:extLst>
              <a:ext uri="{FF2B5EF4-FFF2-40B4-BE49-F238E27FC236}">
                <a16:creationId xmlns:a16="http://schemas.microsoft.com/office/drawing/2014/main" id="{93F54118-42B0-46A6-A5E2-C2BD9026A5FF}"/>
              </a:ext>
            </a:extLst>
          </p:cNvPr>
          <p:cNvGraphicFramePr>
            <a:graphicFrameLocks noGrp="1"/>
          </p:cNvGraphicFramePr>
          <p:nvPr>
            <p:ph idx="1"/>
            <p:extLst>
              <p:ext uri="{D42A27DB-BD31-4B8C-83A1-F6EECF244321}">
                <p14:modId xmlns:p14="http://schemas.microsoft.com/office/powerpoint/2010/main" val="672665190"/>
              </p:ext>
            </p:extLst>
          </p:nvPr>
        </p:nvGraphicFramePr>
        <p:xfrm>
          <a:off x="251520" y="692696"/>
          <a:ext cx="8640960" cy="4942840"/>
        </p:xfrm>
        <a:graphic>
          <a:graphicData uri="http://schemas.openxmlformats.org/drawingml/2006/table">
            <a:tbl>
              <a:tblPr firstRow="1" bandRow="1">
                <a:tableStyleId>{5C22544A-7EE6-4342-B048-85BDC9FD1C3A}</a:tableStyleId>
              </a:tblPr>
              <a:tblGrid>
                <a:gridCol w="4320480">
                  <a:extLst>
                    <a:ext uri="{9D8B030D-6E8A-4147-A177-3AD203B41FA5}">
                      <a16:colId xmlns:a16="http://schemas.microsoft.com/office/drawing/2014/main" val="2389007970"/>
                    </a:ext>
                  </a:extLst>
                </a:gridCol>
                <a:gridCol w="4320480">
                  <a:extLst>
                    <a:ext uri="{9D8B030D-6E8A-4147-A177-3AD203B41FA5}">
                      <a16:colId xmlns:a16="http://schemas.microsoft.com/office/drawing/2014/main" val="401094464"/>
                    </a:ext>
                  </a:extLst>
                </a:gridCol>
              </a:tblGrid>
              <a:tr h="370840">
                <a:tc>
                  <a:txBody>
                    <a:bodyPr/>
                    <a:lstStyle/>
                    <a:p>
                      <a:r>
                        <a:rPr lang="en-GB" dirty="0"/>
                        <a:t>Task</a:t>
                      </a:r>
                    </a:p>
                  </a:txBody>
                  <a:tcPr/>
                </a:tc>
                <a:tc>
                  <a:txBody>
                    <a:bodyPr/>
                    <a:lstStyle/>
                    <a:p>
                      <a:r>
                        <a:rPr lang="en-GB" dirty="0"/>
                        <a:t>What You Need To Do</a:t>
                      </a:r>
                    </a:p>
                  </a:txBody>
                  <a:tcPr/>
                </a:tc>
                <a:extLst>
                  <a:ext uri="{0D108BD9-81ED-4DB2-BD59-A6C34878D82A}">
                    <a16:rowId xmlns:a16="http://schemas.microsoft.com/office/drawing/2014/main" val="3317844319"/>
                  </a:ext>
                </a:extLst>
              </a:tr>
              <a:tr h="370840">
                <a:tc>
                  <a:txBody>
                    <a:bodyPr/>
                    <a:lstStyle/>
                    <a:p>
                      <a:r>
                        <a:rPr lang="en-GB" sz="1800" kern="1200" dirty="0">
                          <a:solidFill>
                            <a:schemeClr val="dk1"/>
                          </a:solidFill>
                          <a:effectLst/>
                          <a:latin typeface="+mn-lt"/>
                          <a:ea typeface="+mn-ea"/>
                          <a:cs typeface="+mn-cs"/>
                        </a:rPr>
                        <a:t>Evaluate how organisational stakeholders can be efficiently led through complex  workplace change</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Look to provide a good stakeholder analysis.  This will need to be detailed and comprehensive, indicating not only who the stakeholders are, but their levels of importance, and how they will be managed.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You will need </a:t>
                      </a:r>
                      <a:r>
                        <a:rPr lang="en-GB" sz="1800" i="1" kern="1200" dirty="0">
                          <a:solidFill>
                            <a:schemeClr val="dk1"/>
                          </a:solidFill>
                          <a:effectLst/>
                          <a:latin typeface="+mn-lt"/>
                          <a:ea typeface="+mn-ea"/>
                          <a:cs typeface="+mn-cs"/>
                        </a:rPr>
                        <a:t>an evaluation </a:t>
                      </a:r>
                      <a:r>
                        <a:rPr lang="en-GB" sz="1800" kern="1200" dirty="0">
                          <a:solidFill>
                            <a:schemeClr val="dk1"/>
                          </a:solidFill>
                          <a:effectLst/>
                          <a:latin typeface="+mn-lt"/>
                          <a:ea typeface="+mn-ea"/>
                          <a:cs typeface="+mn-cs"/>
                        </a:rPr>
                        <a:t>of the complex workplace change.  You could draw upon a model such as the ‘Kotter’s 8 steps of change process’ and seek to effectively apply it to the workplace.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mn-lt"/>
                          <a:ea typeface="+mn-ea"/>
                          <a:cs typeface="+mn-cs"/>
                        </a:rPr>
                        <a:t>Lewin (and others) may also be a relevant theorist with regard to change (1,500 words approx.)</a:t>
                      </a:r>
                    </a:p>
                    <a:p>
                      <a:endParaRPr lang="en-GB" dirty="0"/>
                    </a:p>
                  </a:txBody>
                  <a:tcPr/>
                </a:tc>
                <a:extLst>
                  <a:ext uri="{0D108BD9-81ED-4DB2-BD59-A6C34878D82A}">
                    <a16:rowId xmlns:a16="http://schemas.microsoft.com/office/drawing/2014/main" val="467020350"/>
                  </a:ext>
                </a:extLst>
              </a:tr>
              <a:tr h="370840">
                <a:tc>
                  <a:txBody>
                    <a:bodyPr/>
                    <a:lstStyle/>
                    <a:p>
                      <a:endParaRPr lang="en-GB" dirty="0"/>
                    </a:p>
                  </a:txBody>
                  <a:tcPr/>
                </a:tc>
                <a:tc>
                  <a:txBody>
                    <a:bodyPr/>
                    <a:lstStyle/>
                    <a:p>
                      <a:r>
                        <a:rPr lang="en-GB" dirty="0"/>
                        <a:t>Allow approx. 300 -500 words for the Introduction, and for the Conclusion</a:t>
                      </a:r>
                    </a:p>
                  </a:txBody>
                  <a:tcPr/>
                </a:tc>
                <a:extLst>
                  <a:ext uri="{0D108BD9-81ED-4DB2-BD59-A6C34878D82A}">
                    <a16:rowId xmlns:a16="http://schemas.microsoft.com/office/drawing/2014/main" val="1749488184"/>
                  </a:ext>
                </a:extLst>
              </a:tr>
            </a:tbl>
          </a:graphicData>
        </a:graphic>
      </p:graphicFrame>
    </p:spTree>
    <p:extLst>
      <p:ext uri="{BB962C8B-B14F-4D97-AF65-F5344CB8AC3E}">
        <p14:creationId xmlns:p14="http://schemas.microsoft.com/office/powerpoint/2010/main" val="3995424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918"/>
            <a:ext cx="8229600" cy="609600"/>
          </a:xfrm>
        </p:spPr>
        <p:txBody>
          <a:bodyPr>
            <a:normAutofit/>
          </a:bodyPr>
          <a:lstStyle/>
          <a:p>
            <a:pPr algn="ctr"/>
            <a:r>
              <a:rPr lang="en-CA" sz="2800" b="1" dirty="0">
                <a:solidFill>
                  <a:srgbClr val="002060"/>
                </a:solidFill>
              </a:rPr>
              <a:t>Assignment Guidelines </a:t>
            </a:r>
            <a:r>
              <a:rPr lang="en-CA" sz="2800" b="1" i="1" dirty="0">
                <a:solidFill>
                  <a:srgbClr val="002060"/>
                </a:solidFill>
              </a:rPr>
              <a:t>cont.</a:t>
            </a:r>
            <a:endParaRPr lang="en-US" sz="2800" b="1" i="1" dirty="0">
              <a:solidFill>
                <a:srgbClr val="002060"/>
              </a:solidFill>
            </a:endParaRPr>
          </a:p>
        </p:txBody>
      </p:sp>
      <p:sp>
        <p:nvSpPr>
          <p:cNvPr id="3" name="Content Placeholder 2"/>
          <p:cNvSpPr>
            <a:spLocks noGrp="1"/>
          </p:cNvSpPr>
          <p:nvPr>
            <p:ph idx="1"/>
          </p:nvPr>
        </p:nvSpPr>
        <p:spPr>
          <a:xfrm>
            <a:off x="228600" y="764704"/>
            <a:ext cx="8735888" cy="2808312"/>
          </a:xfrm>
        </p:spPr>
        <p:txBody>
          <a:bodyPr>
            <a:noAutofit/>
          </a:bodyPr>
          <a:lstStyle/>
          <a:p>
            <a:pPr marL="0" indent="0">
              <a:buClr>
                <a:schemeClr val="tx1"/>
              </a:buClr>
              <a:buNone/>
              <a:defRPr/>
            </a:pPr>
            <a:r>
              <a:rPr lang="en-US" sz="2600" b="1" dirty="0"/>
              <a:t>Provide evidence of your engagement with the literature.</a:t>
            </a:r>
          </a:p>
          <a:p>
            <a:pPr marL="0" indent="0">
              <a:buClr>
                <a:schemeClr val="tx1"/>
              </a:buClr>
              <a:buNone/>
              <a:defRPr/>
            </a:pPr>
            <a:r>
              <a:rPr lang="en-US" sz="2600" dirty="0"/>
              <a:t>This is not achieved by merely listing 20 sources in your Reference List.  We would typically expect </a:t>
            </a:r>
            <a:r>
              <a:rPr lang="en-US" sz="2600" i="1" dirty="0"/>
              <a:t>more</a:t>
            </a:r>
            <a:r>
              <a:rPr lang="en-US" sz="2600" dirty="0"/>
              <a:t> than this at Level 6 and, importantly, if you have engaged with the literature your knowledge and understanding will be well developed, and you will demonstrate this through your writing – building strong arguments and robust conclusions based upon facts and academic underpinnings.  </a:t>
            </a:r>
          </a:p>
          <a:p>
            <a:pPr marL="0" indent="0">
              <a:buClr>
                <a:schemeClr val="tx1"/>
              </a:buClr>
              <a:buNone/>
              <a:defRPr/>
            </a:pPr>
            <a:r>
              <a:rPr lang="en-US" sz="2600" dirty="0"/>
              <a:t>So, we are looking for paraphrased extracts and quotations from numerous relevant and appropriate sources, cited correctly within your report, and referenced fully in your Reference Section.</a:t>
            </a:r>
          </a:p>
          <a:p>
            <a:pPr>
              <a:buClr>
                <a:schemeClr val="tx1"/>
              </a:buClr>
            </a:pPr>
            <a:endParaRPr lang="en-US" sz="2600" dirty="0"/>
          </a:p>
        </p:txBody>
      </p:sp>
    </p:spTree>
    <p:extLst>
      <p:ext uri="{BB962C8B-B14F-4D97-AF65-F5344CB8AC3E}">
        <p14:creationId xmlns:p14="http://schemas.microsoft.com/office/powerpoint/2010/main" val="156908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1598"/>
            <a:ext cx="7315200" cy="565448"/>
          </a:xfrm>
        </p:spPr>
        <p:txBody>
          <a:bodyPr>
            <a:normAutofit/>
          </a:bodyPr>
          <a:lstStyle/>
          <a:p>
            <a:pPr algn="ctr"/>
            <a:r>
              <a:rPr lang="en-CA" sz="2800" b="1" dirty="0">
                <a:solidFill>
                  <a:srgbClr val="002060"/>
                </a:solidFill>
              </a:rPr>
              <a:t>Assignment Guidelines </a:t>
            </a:r>
            <a:r>
              <a:rPr lang="en-CA" sz="2800" b="1" i="1" dirty="0">
                <a:solidFill>
                  <a:srgbClr val="002060"/>
                </a:solidFill>
              </a:rPr>
              <a:t>cont.</a:t>
            </a:r>
            <a:endParaRPr lang="en-US" sz="2800" b="1" i="1" dirty="0">
              <a:solidFill>
                <a:srgbClr val="002060"/>
              </a:solidFill>
            </a:endParaRPr>
          </a:p>
        </p:txBody>
      </p:sp>
      <p:sp>
        <p:nvSpPr>
          <p:cNvPr id="3" name="Content Placeholder 2"/>
          <p:cNvSpPr>
            <a:spLocks noGrp="1"/>
          </p:cNvSpPr>
          <p:nvPr>
            <p:ph idx="1"/>
          </p:nvPr>
        </p:nvSpPr>
        <p:spPr>
          <a:xfrm>
            <a:off x="137430" y="573984"/>
            <a:ext cx="8869140" cy="4731023"/>
          </a:xfrm>
        </p:spPr>
        <p:txBody>
          <a:bodyPr anchor="t">
            <a:noAutofit/>
          </a:bodyPr>
          <a:lstStyle/>
          <a:p>
            <a:pPr marL="0" indent="0">
              <a:lnSpc>
                <a:spcPct val="120000"/>
              </a:lnSpc>
              <a:buClr>
                <a:schemeClr val="accent6">
                  <a:lumMod val="75000"/>
                </a:schemeClr>
              </a:buClr>
              <a:buNone/>
              <a:defRPr/>
            </a:pPr>
            <a:r>
              <a:rPr lang="en-US" sz="2100" dirty="0"/>
              <a:t>Remember to use an appropriate structure for your report: -</a:t>
            </a:r>
          </a:p>
          <a:p>
            <a:pPr>
              <a:lnSpc>
                <a:spcPct val="100000"/>
              </a:lnSpc>
              <a:spcBef>
                <a:spcPts val="0"/>
              </a:spcBef>
              <a:buClr>
                <a:schemeClr val="accent6">
                  <a:lumMod val="75000"/>
                </a:schemeClr>
              </a:buClr>
              <a:buFont typeface="Wingdings" panose="05000000000000000000" pitchFamily="2" charset="2"/>
              <a:buChar char="§"/>
              <a:defRPr/>
            </a:pPr>
            <a:r>
              <a:rPr lang="en-US" sz="2100" dirty="0"/>
              <a:t>Front page, provided as a template for you on Moodle</a:t>
            </a:r>
          </a:p>
          <a:p>
            <a:pPr>
              <a:lnSpc>
                <a:spcPct val="100000"/>
              </a:lnSpc>
              <a:spcBef>
                <a:spcPts val="0"/>
              </a:spcBef>
              <a:buClr>
                <a:schemeClr val="accent6">
                  <a:lumMod val="75000"/>
                </a:schemeClr>
              </a:buClr>
              <a:buFont typeface="Wingdings" panose="05000000000000000000" pitchFamily="2" charset="2"/>
              <a:buChar char="§"/>
              <a:defRPr/>
            </a:pPr>
            <a:r>
              <a:rPr lang="en-US" sz="2100" dirty="0"/>
              <a:t>Table of Contents, with numbered headings and sub-headings</a:t>
            </a:r>
          </a:p>
          <a:p>
            <a:pPr>
              <a:lnSpc>
                <a:spcPct val="100000"/>
              </a:lnSpc>
              <a:spcBef>
                <a:spcPts val="0"/>
              </a:spcBef>
              <a:buClr>
                <a:schemeClr val="accent6">
                  <a:lumMod val="75000"/>
                </a:schemeClr>
              </a:buClr>
              <a:buFont typeface="Wingdings" panose="05000000000000000000" pitchFamily="2" charset="2"/>
              <a:buChar char="§"/>
              <a:defRPr/>
            </a:pPr>
            <a:r>
              <a:rPr lang="en-US" sz="2100" dirty="0"/>
              <a:t>Introduction Section which provides context about for the report – what it is looking at, how it is looking at it, key outputs, and some context for the organisation and change you are looking at</a:t>
            </a:r>
          </a:p>
          <a:p>
            <a:pPr>
              <a:lnSpc>
                <a:spcPct val="100000"/>
              </a:lnSpc>
              <a:spcBef>
                <a:spcPts val="0"/>
              </a:spcBef>
              <a:buClr>
                <a:schemeClr val="accent6">
                  <a:lumMod val="75000"/>
                </a:schemeClr>
              </a:buClr>
              <a:buFont typeface="Wingdings" panose="05000000000000000000" pitchFamily="2" charset="2"/>
              <a:buChar char="§"/>
              <a:defRPr/>
            </a:pPr>
            <a:r>
              <a:rPr lang="en-US" sz="2100" dirty="0"/>
              <a:t>Individual sections, with appropriate headings and sub-headings, designed to aid the reader and make the report flow.  This is where your main analysis, findings, arguments and individual conclusions are detailed – with evidence</a:t>
            </a:r>
          </a:p>
          <a:p>
            <a:pPr>
              <a:lnSpc>
                <a:spcPct val="100000"/>
              </a:lnSpc>
              <a:spcBef>
                <a:spcPts val="0"/>
              </a:spcBef>
              <a:buClr>
                <a:schemeClr val="accent6">
                  <a:lumMod val="75000"/>
                </a:schemeClr>
              </a:buClr>
              <a:buFont typeface="Wingdings" panose="05000000000000000000" pitchFamily="2" charset="2"/>
              <a:buChar char="§"/>
              <a:defRPr/>
            </a:pPr>
            <a:r>
              <a:rPr lang="en-US" sz="2100" dirty="0"/>
              <a:t>Conclusion Section, that pulls together the threads into an overall conclusion.  </a:t>
            </a:r>
          </a:p>
          <a:p>
            <a:pPr>
              <a:lnSpc>
                <a:spcPct val="100000"/>
              </a:lnSpc>
              <a:spcBef>
                <a:spcPts val="0"/>
              </a:spcBef>
              <a:buClr>
                <a:schemeClr val="accent6">
                  <a:lumMod val="75000"/>
                </a:schemeClr>
              </a:buClr>
              <a:buFont typeface="Wingdings" panose="05000000000000000000" pitchFamily="2" charset="2"/>
              <a:buChar char="§"/>
              <a:defRPr/>
            </a:pPr>
            <a:r>
              <a:rPr lang="en-US" sz="2100" dirty="0"/>
              <a:t>Reference Section, containing all your references used in UWTSD APA 7 style.</a:t>
            </a:r>
          </a:p>
          <a:p>
            <a:pPr>
              <a:lnSpc>
                <a:spcPct val="100000"/>
              </a:lnSpc>
              <a:spcBef>
                <a:spcPts val="0"/>
              </a:spcBef>
              <a:buClr>
                <a:schemeClr val="accent6">
                  <a:lumMod val="75000"/>
                </a:schemeClr>
              </a:buClr>
              <a:buFont typeface="Wingdings" panose="05000000000000000000" pitchFamily="2" charset="2"/>
              <a:buChar char="§"/>
              <a:defRPr/>
            </a:pPr>
            <a:r>
              <a:rPr lang="en-US" sz="2100" dirty="0"/>
              <a:t>Appendices, where evidence that would not easily fit into the body of your report without disrupting the flow are located, such as interview transcripts, survey results, or larger diagrams and tables.</a:t>
            </a:r>
          </a:p>
          <a:p>
            <a:pPr marL="514350" indent="-514350">
              <a:buClr>
                <a:schemeClr val="accent6">
                  <a:lumMod val="75000"/>
                </a:schemeClr>
              </a:buClr>
              <a:buFont typeface="+mj-lt"/>
              <a:buAutoNum type="arabicPeriod"/>
            </a:pPr>
            <a:endParaRPr lang="en-US" sz="2100" dirty="0"/>
          </a:p>
        </p:txBody>
      </p:sp>
    </p:spTree>
    <p:extLst>
      <p:ext uri="{BB962C8B-B14F-4D97-AF65-F5344CB8AC3E}">
        <p14:creationId xmlns:p14="http://schemas.microsoft.com/office/powerpoint/2010/main" val="234045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5DE7E-CA2D-4D17-A425-B1B01420BE3F}"/>
              </a:ext>
            </a:extLst>
          </p:cNvPr>
          <p:cNvSpPr>
            <a:spLocks noGrp="1"/>
          </p:cNvSpPr>
          <p:nvPr>
            <p:ph type="title"/>
          </p:nvPr>
        </p:nvSpPr>
        <p:spPr>
          <a:xfrm>
            <a:off x="1614487" y="0"/>
            <a:ext cx="5915025" cy="623720"/>
          </a:xfrm>
        </p:spPr>
        <p:txBody>
          <a:bodyPr/>
          <a:lstStyle/>
          <a:p>
            <a:pPr algn="ctr"/>
            <a:r>
              <a:rPr lang="en-GB" dirty="0"/>
              <a:t>Reference List</a:t>
            </a:r>
          </a:p>
        </p:txBody>
      </p:sp>
      <p:pic>
        <p:nvPicPr>
          <p:cNvPr id="5" name="Picture 4">
            <a:extLst>
              <a:ext uri="{FF2B5EF4-FFF2-40B4-BE49-F238E27FC236}">
                <a16:creationId xmlns:a16="http://schemas.microsoft.com/office/drawing/2014/main" id="{30F8A128-2927-4C46-A6E1-DE5C246B0720}"/>
              </a:ext>
            </a:extLst>
          </p:cNvPr>
          <p:cNvPicPr>
            <a:picLocks noChangeAspect="1"/>
          </p:cNvPicPr>
          <p:nvPr/>
        </p:nvPicPr>
        <p:blipFill>
          <a:blip r:embed="rId2"/>
          <a:stretch>
            <a:fillRect/>
          </a:stretch>
        </p:blipFill>
        <p:spPr>
          <a:xfrm>
            <a:off x="1948295" y="940644"/>
            <a:ext cx="5247408" cy="4431689"/>
          </a:xfrm>
          <a:prstGeom prst="rect">
            <a:avLst/>
          </a:prstGeom>
        </p:spPr>
      </p:pic>
    </p:spTree>
    <p:extLst>
      <p:ext uri="{BB962C8B-B14F-4D97-AF65-F5344CB8AC3E}">
        <p14:creationId xmlns:p14="http://schemas.microsoft.com/office/powerpoint/2010/main" val="4255587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ACF6D-E937-D059-B350-4A1BE622D3B7}"/>
              </a:ext>
            </a:extLst>
          </p:cNvPr>
          <p:cNvSpPr>
            <a:spLocks noGrp="1"/>
          </p:cNvSpPr>
          <p:nvPr>
            <p:ph type="title"/>
          </p:nvPr>
        </p:nvSpPr>
        <p:spPr>
          <a:xfrm>
            <a:off x="628650" y="18255"/>
            <a:ext cx="7886700" cy="667545"/>
          </a:xfrm>
        </p:spPr>
        <p:txBody>
          <a:bodyPr/>
          <a:lstStyle/>
          <a:p>
            <a:pPr algn="ctr"/>
            <a:r>
              <a:rPr lang="en-GB" sz="4400" dirty="0"/>
              <a:t>Reference List</a:t>
            </a:r>
            <a:endParaRPr lang="en-GB" dirty="0"/>
          </a:p>
        </p:txBody>
      </p:sp>
      <p:sp>
        <p:nvSpPr>
          <p:cNvPr id="3" name="Content Placeholder 2">
            <a:extLst>
              <a:ext uri="{FF2B5EF4-FFF2-40B4-BE49-F238E27FC236}">
                <a16:creationId xmlns:a16="http://schemas.microsoft.com/office/drawing/2014/main" id="{35F9D095-723D-E921-2B1F-953637B989DC}"/>
              </a:ext>
            </a:extLst>
          </p:cNvPr>
          <p:cNvSpPr>
            <a:spLocks noGrp="1"/>
          </p:cNvSpPr>
          <p:nvPr>
            <p:ph idx="1"/>
          </p:nvPr>
        </p:nvSpPr>
        <p:spPr>
          <a:xfrm>
            <a:off x="93518" y="685800"/>
            <a:ext cx="8894618" cy="4351338"/>
          </a:xfrm>
        </p:spPr>
        <p:txBody>
          <a:bodyPr/>
          <a:lstStyle/>
          <a:p>
            <a:r>
              <a:rPr lang="en-GB" sz="1800" dirty="0">
                <a:solidFill>
                  <a:srgbClr val="0000FF"/>
                </a:solidFill>
              </a:rPr>
              <a:t>Beckhard, R. &amp; Harris, Reuben T. (1987). </a:t>
            </a:r>
            <a:r>
              <a:rPr lang="en-GB" sz="1800" i="1" dirty="0">
                <a:solidFill>
                  <a:srgbClr val="0000FF"/>
                </a:solidFill>
              </a:rPr>
              <a:t>Organizational transitions: managing complex change</a:t>
            </a:r>
            <a:r>
              <a:rPr lang="en-GB" sz="1800" dirty="0">
                <a:solidFill>
                  <a:srgbClr val="0000FF"/>
                </a:solidFill>
              </a:rPr>
              <a:t>. Addison-Wesley.</a:t>
            </a:r>
          </a:p>
          <a:p>
            <a:r>
              <a:rPr lang="en-GB" altLang="en-US" sz="1800" dirty="0">
                <a:solidFill>
                  <a:srgbClr val="0000FF"/>
                </a:solidFill>
                <a:ea typeface="Calibri" panose="020F0502020204030204" pitchFamily="34" charset="0"/>
                <a:cs typeface="Times New Roman" panose="02020603050405020304" pitchFamily="18" charset="0"/>
              </a:rPr>
              <a:t>Burke, W. (2018). </a:t>
            </a:r>
            <a:r>
              <a:rPr lang="en-GB" altLang="en-US" sz="1800" i="1" dirty="0">
                <a:solidFill>
                  <a:srgbClr val="0000FF"/>
                </a:solidFill>
                <a:ea typeface="Calibri" panose="020F0502020204030204" pitchFamily="34" charset="0"/>
                <a:cs typeface="Times New Roman" panose="02020603050405020304" pitchFamily="18" charset="0"/>
              </a:rPr>
              <a:t>Organisation change</a:t>
            </a:r>
            <a:r>
              <a:rPr lang="en-GB" altLang="en-US" sz="1800" dirty="0">
                <a:solidFill>
                  <a:srgbClr val="0000FF"/>
                </a:solidFill>
                <a:ea typeface="Calibri" panose="020F0502020204030204" pitchFamily="34" charset="0"/>
                <a:cs typeface="Times New Roman" panose="02020603050405020304" pitchFamily="18" charset="0"/>
              </a:rPr>
              <a:t>: </a:t>
            </a:r>
            <a:r>
              <a:rPr lang="en-GB" altLang="en-US" sz="1800" i="1" dirty="0">
                <a:solidFill>
                  <a:srgbClr val="0000FF"/>
                </a:solidFill>
                <a:ea typeface="Calibri" panose="020F0502020204030204" pitchFamily="34" charset="0"/>
                <a:cs typeface="Times New Roman" panose="02020603050405020304" pitchFamily="18" charset="0"/>
              </a:rPr>
              <a:t>theory and practice. </a:t>
            </a:r>
            <a:r>
              <a:rPr lang="en-GB" altLang="en-US" sz="1800" dirty="0">
                <a:solidFill>
                  <a:srgbClr val="0000FF"/>
                </a:solidFill>
                <a:ea typeface="Calibri" panose="020F0502020204030204" pitchFamily="34" charset="0"/>
                <a:cs typeface="Times New Roman" panose="02020603050405020304" pitchFamily="18" charset="0"/>
              </a:rPr>
              <a:t>5</a:t>
            </a:r>
            <a:r>
              <a:rPr lang="en-GB" altLang="en-US" sz="1800" baseline="30000" dirty="0">
                <a:solidFill>
                  <a:srgbClr val="0000FF"/>
                </a:solidFill>
                <a:ea typeface="Calibri" panose="020F0502020204030204" pitchFamily="34" charset="0"/>
                <a:cs typeface="Times New Roman" panose="02020603050405020304" pitchFamily="18" charset="0"/>
              </a:rPr>
              <a:t>th</a:t>
            </a:r>
            <a:r>
              <a:rPr lang="en-GB" altLang="en-US" sz="1800" dirty="0">
                <a:solidFill>
                  <a:srgbClr val="0000FF"/>
                </a:solidFill>
                <a:ea typeface="Calibri" panose="020F0502020204030204" pitchFamily="34" charset="0"/>
                <a:cs typeface="Times New Roman" panose="02020603050405020304" pitchFamily="18" charset="0"/>
              </a:rPr>
              <a:t> ed. Sage</a:t>
            </a:r>
            <a:r>
              <a:rPr lang="en-GB" altLang="en-US" sz="1800" i="1" dirty="0">
                <a:solidFill>
                  <a:srgbClr val="0000FF"/>
                </a:solidFill>
                <a:ea typeface="Calibri" panose="020F0502020204030204" pitchFamily="34" charset="0"/>
                <a:cs typeface="Times New Roman" panose="02020603050405020304" pitchFamily="18" charset="0"/>
              </a:rPr>
              <a:t> </a:t>
            </a:r>
            <a:r>
              <a:rPr lang="en-GB" altLang="en-US" sz="1800" dirty="0">
                <a:solidFill>
                  <a:srgbClr val="0000FF"/>
                </a:solidFill>
                <a:ea typeface="Calibri" panose="020F0502020204030204" pitchFamily="34" charset="0"/>
                <a:cs typeface="Times New Roman" panose="02020603050405020304" pitchFamily="18" charset="0"/>
              </a:rPr>
              <a:t>Publications Ltd.</a:t>
            </a:r>
          </a:p>
          <a:p>
            <a:pPr>
              <a:lnSpc>
                <a:spcPct val="80000"/>
              </a:lnSpc>
            </a:pPr>
            <a:r>
              <a:rPr lang="en-GB" altLang="en-US" sz="1800" dirty="0">
                <a:solidFill>
                  <a:srgbClr val="0000FF"/>
                </a:solidFill>
                <a:ea typeface="Calibri" panose="020F0502020204030204" pitchFamily="34" charset="0"/>
                <a:cs typeface="Times New Roman" panose="02020603050405020304" pitchFamily="18" charset="0"/>
              </a:rPr>
              <a:t>Cawsey, T, Deszca, G. and Ingols, C. (2016). </a:t>
            </a:r>
            <a:r>
              <a:rPr lang="en-GB" altLang="en-US" sz="1800" i="1" dirty="0">
                <a:solidFill>
                  <a:srgbClr val="0000FF"/>
                </a:solidFill>
                <a:ea typeface="Calibri" panose="020F0502020204030204" pitchFamily="34" charset="0"/>
                <a:cs typeface="Times New Roman" panose="02020603050405020304" pitchFamily="18" charset="0"/>
              </a:rPr>
              <a:t>organisational change</a:t>
            </a:r>
            <a:r>
              <a:rPr lang="en-GB" altLang="en-US" sz="1800" dirty="0">
                <a:solidFill>
                  <a:srgbClr val="0000FF"/>
                </a:solidFill>
                <a:ea typeface="Calibri" panose="020F0502020204030204" pitchFamily="34" charset="0"/>
                <a:cs typeface="Times New Roman" panose="02020603050405020304" pitchFamily="18" charset="0"/>
              </a:rPr>
              <a:t>. Sage Publications Ltd.</a:t>
            </a:r>
          </a:p>
          <a:p>
            <a:r>
              <a:rPr lang="en-GB" sz="1800" dirty="0">
                <a:solidFill>
                  <a:srgbClr val="0000FF"/>
                </a:solidFill>
              </a:rPr>
              <a:t>Dawson, P. &amp; Andriopolous, C. (2017). </a:t>
            </a:r>
            <a:r>
              <a:rPr lang="en-GB" sz="1800" i="1" dirty="0">
                <a:solidFill>
                  <a:srgbClr val="0000FF"/>
                </a:solidFill>
              </a:rPr>
              <a:t>Managing change, creativity &amp; innovation. </a:t>
            </a:r>
            <a:r>
              <a:rPr lang="en-GB" sz="1800" dirty="0">
                <a:solidFill>
                  <a:srgbClr val="0000FF"/>
                </a:solidFill>
              </a:rPr>
              <a:t>3</a:t>
            </a:r>
            <a:r>
              <a:rPr lang="en-GB" sz="1800" baseline="30000" dirty="0">
                <a:solidFill>
                  <a:srgbClr val="0000FF"/>
                </a:solidFill>
              </a:rPr>
              <a:t>rd</a:t>
            </a:r>
            <a:r>
              <a:rPr lang="en-GB" sz="1800" dirty="0">
                <a:solidFill>
                  <a:srgbClr val="0000FF"/>
                </a:solidFill>
              </a:rPr>
              <a:t> edn. Sage Publications Ltd </a:t>
            </a:r>
          </a:p>
          <a:p>
            <a:r>
              <a:rPr lang="en-GB" sz="1800" dirty="0">
                <a:solidFill>
                  <a:srgbClr val="0000FF"/>
                </a:solidFill>
              </a:rPr>
              <a:t>Johnson, S. (1998) </a:t>
            </a:r>
            <a:r>
              <a:rPr lang="en-GB" sz="1800" i="1" dirty="0">
                <a:solidFill>
                  <a:srgbClr val="0000FF"/>
                </a:solidFill>
              </a:rPr>
              <a:t>Who moved my cheese? </a:t>
            </a:r>
            <a:r>
              <a:rPr lang="en-GB" sz="1800" dirty="0">
                <a:solidFill>
                  <a:srgbClr val="0000FF"/>
                </a:solidFill>
              </a:rPr>
              <a:t>4</a:t>
            </a:r>
            <a:r>
              <a:rPr lang="en-GB" sz="1800" baseline="30000" dirty="0">
                <a:solidFill>
                  <a:srgbClr val="0000FF"/>
                </a:solidFill>
              </a:rPr>
              <a:t>th</a:t>
            </a:r>
            <a:r>
              <a:rPr lang="en-GB" sz="1800" dirty="0">
                <a:solidFill>
                  <a:srgbClr val="0000FF"/>
                </a:solidFill>
              </a:rPr>
              <a:t> edn. Penguin Putnam, Inc.</a:t>
            </a:r>
          </a:p>
          <a:p>
            <a:r>
              <a:rPr lang="en-GB" altLang="en-US" sz="1800" dirty="0">
                <a:solidFill>
                  <a:srgbClr val="0000FF"/>
                </a:solidFill>
              </a:rPr>
              <a:t>Kotter, J. P. (1996). </a:t>
            </a:r>
            <a:r>
              <a:rPr lang="en-GB" altLang="en-US" sz="1800" i="1" dirty="0">
                <a:solidFill>
                  <a:srgbClr val="0000FF"/>
                </a:solidFill>
              </a:rPr>
              <a:t>Leading Change. </a:t>
            </a:r>
            <a:r>
              <a:rPr lang="en-GB" altLang="en-US" sz="1800" dirty="0">
                <a:solidFill>
                  <a:srgbClr val="0000FF"/>
                </a:solidFill>
              </a:rPr>
              <a:t>APA 7 Business School Press </a:t>
            </a:r>
          </a:p>
          <a:p>
            <a:r>
              <a:rPr lang="en-GB" sz="1800" dirty="0">
                <a:solidFill>
                  <a:srgbClr val="0000FF"/>
                </a:solidFill>
                <a:ea typeface="Calibri" panose="020F0502020204030204" pitchFamily="34" charset="0"/>
              </a:rPr>
              <a:t>Kübler-Ross, E. (1969</a:t>
            </a:r>
            <a:r>
              <a:rPr lang="en-GB" sz="1800" i="1" dirty="0">
                <a:solidFill>
                  <a:srgbClr val="0000FF"/>
                </a:solidFill>
                <a:ea typeface="Calibri" panose="020F0502020204030204" pitchFamily="34" charset="0"/>
              </a:rPr>
              <a:t>). On death and dying</a:t>
            </a:r>
            <a:r>
              <a:rPr lang="en-GB" sz="1800" dirty="0">
                <a:solidFill>
                  <a:srgbClr val="0000FF"/>
                </a:solidFill>
                <a:ea typeface="Calibri" panose="020F0502020204030204" pitchFamily="34" charset="0"/>
              </a:rPr>
              <a:t>. Macmillan.</a:t>
            </a:r>
          </a:p>
          <a:p>
            <a:r>
              <a:rPr lang="en-GB" sz="1800" dirty="0">
                <a:solidFill>
                  <a:srgbClr val="0000FF"/>
                </a:solidFill>
              </a:rPr>
              <a:t>Levicki, C. (1996). </a:t>
            </a:r>
            <a:r>
              <a:rPr lang="en-GB" sz="1800" i="1" dirty="0">
                <a:solidFill>
                  <a:srgbClr val="0000FF"/>
                </a:solidFill>
              </a:rPr>
              <a:t>The strategy workout: A journey to the heart of your business. </a:t>
            </a:r>
            <a:r>
              <a:rPr lang="en-GB" sz="1800" dirty="0">
                <a:solidFill>
                  <a:srgbClr val="0000FF"/>
                </a:solidFill>
              </a:rPr>
              <a:t>London; Pitman Publishing</a:t>
            </a:r>
          </a:p>
          <a:p>
            <a:r>
              <a:rPr lang="en-GB" sz="1800" dirty="0">
                <a:solidFill>
                  <a:srgbClr val="0000FF"/>
                </a:solidFill>
                <a:ea typeface="Calibri" panose="020F0502020204030204" pitchFamily="34" charset="0"/>
              </a:rPr>
              <a:t>Lewin, K., (1947). "Frontiers in Group Dynamics: Concept, Method and Reality in Social Science; Social Equilibria and Social Change". </a:t>
            </a:r>
            <a:r>
              <a:rPr lang="en-GB" sz="1800" i="1" dirty="0">
                <a:solidFill>
                  <a:srgbClr val="0000FF"/>
                </a:solidFill>
                <a:ea typeface="Calibri" panose="020F0502020204030204" pitchFamily="34" charset="0"/>
              </a:rPr>
              <a:t>Human Relations</a:t>
            </a:r>
            <a:r>
              <a:rPr lang="en-GB" sz="1800" dirty="0">
                <a:solidFill>
                  <a:srgbClr val="0000FF"/>
                </a:solidFill>
                <a:ea typeface="Calibri" panose="020F0502020204030204" pitchFamily="34" charset="0"/>
              </a:rPr>
              <a:t>. 1: 5–41</a:t>
            </a:r>
          </a:p>
          <a:p>
            <a:r>
              <a:rPr lang="en-GB" altLang="en-US" sz="1800" dirty="0">
                <a:solidFill>
                  <a:srgbClr val="0000FF"/>
                </a:solidFill>
                <a:ea typeface="Calibri" panose="020F0502020204030204" pitchFamily="34" charset="0"/>
                <a:cs typeface="Times New Roman" panose="02020603050405020304" pitchFamily="18" charset="0"/>
              </a:rPr>
              <a:t>Maund, A. (2018) </a:t>
            </a:r>
            <a:r>
              <a:rPr lang="en-GB" altLang="en-US" sz="1800" i="1" dirty="0">
                <a:solidFill>
                  <a:srgbClr val="0000FF"/>
                </a:solidFill>
                <a:ea typeface="Calibri" panose="020F0502020204030204" pitchFamily="34" charset="0"/>
                <a:cs typeface="Times New Roman" panose="02020603050405020304" pitchFamily="18" charset="0"/>
              </a:rPr>
              <a:t>BA in leadership and management: Skills for the workplace student yearbook, final year</a:t>
            </a:r>
            <a:r>
              <a:rPr lang="en-GB" altLang="en-US" sz="1800" dirty="0">
                <a:solidFill>
                  <a:srgbClr val="0000FF"/>
                </a:solidFill>
                <a:ea typeface="Calibri" panose="020F0502020204030204" pitchFamily="34" charset="0"/>
                <a:cs typeface="Times New Roman" panose="02020603050405020304" pitchFamily="18" charset="0"/>
              </a:rPr>
              <a:t>. Sage Publications Ltd.</a:t>
            </a:r>
            <a:endParaRPr lang="en-GB" sz="1800" dirty="0"/>
          </a:p>
        </p:txBody>
      </p:sp>
    </p:spTree>
    <p:extLst>
      <p:ext uri="{BB962C8B-B14F-4D97-AF65-F5344CB8AC3E}">
        <p14:creationId xmlns:p14="http://schemas.microsoft.com/office/powerpoint/2010/main" val="205763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5DE7E-CA2D-4D17-A425-B1B01420BE3F}"/>
              </a:ext>
            </a:extLst>
          </p:cNvPr>
          <p:cNvSpPr>
            <a:spLocks noGrp="1"/>
          </p:cNvSpPr>
          <p:nvPr>
            <p:ph type="title"/>
          </p:nvPr>
        </p:nvSpPr>
        <p:spPr>
          <a:xfrm>
            <a:off x="1571625" y="0"/>
            <a:ext cx="5915025" cy="665018"/>
          </a:xfrm>
        </p:spPr>
        <p:txBody>
          <a:bodyPr>
            <a:noAutofit/>
          </a:bodyPr>
          <a:lstStyle/>
          <a:p>
            <a:pPr algn="ctr"/>
            <a:r>
              <a:rPr lang="en-GB" dirty="0"/>
              <a:t>Reference List</a:t>
            </a:r>
          </a:p>
        </p:txBody>
      </p:sp>
      <p:sp>
        <p:nvSpPr>
          <p:cNvPr id="3" name="Content Placeholder 2">
            <a:extLst>
              <a:ext uri="{FF2B5EF4-FFF2-40B4-BE49-F238E27FC236}">
                <a16:creationId xmlns:a16="http://schemas.microsoft.com/office/drawing/2014/main" id="{99D6F904-A077-4862-B7AA-A05D388635FB}"/>
              </a:ext>
            </a:extLst>
          </p:cNvPr>
          <p:cNvSpPr>
            <a:spLocks noGrp="1"/>
          </p:cNvSpPr>
          <p:nvPr>
            <p:ph idx="1"/>
          </p:nvPr>
        </p:nvSpPr>
        <p:spPr>
          <a:xfrm>
            <a:off x="0" y="665018"/>
            <a:ext cx="9143999" cy="5389201"/>
          </a:xfrm>
        </p:spPr>
        <p:txBody>
          <a:bodyPr>
            <a:noAutofit/>
          </a:bodyPr>
          <a:lstStyle/>
          <a:p>
            <a:r>
              <a:rPr lang="en-GB" sz="1800" dirty="0">
                <a:solidFill>
                  <a:srgbClr val="0000FF"/>
                </a:solidFill>
              </a:rPr>
              <a:t>Maurer, R. (2010). </a:t>
            </a:r>
            <a:r>
              <a:rPr lang="en-GB" sz="1800" i="1" dirty="0">
                <a:solidFill>
                  <a:srgbClr val="0000FF"/>
                </a:solidFill>
              </a:rPr>
              <a:t>Beyond the wall of resistance</a:t>
            </a:r>
            <a:r>
              <a:rPr lang="en-GB" sz="1800" dirty="0">
                <a:solidFill>
                  <a:srgbClr val="0000FF"/>
                </a:solidFill>
              </a:rPr>
              <a:t>. Bard Press</a:t>
            </a:r>
          </a:p>
          <a:p>
            <a:r>
              <a:rPr lang="en-GB" sz="1800" dirty="0">
                <a:solidFill>
                  <a:srgbClr val="0000FF"/>
                </a:solidFill>
                <a:ea typeface="Times New Roman" panose="02020603050405020304" pitchFamily="18" charset="0"/>
                <a:cs typeface="Times New Roman" panose="02020603050405020304" pitchFamily="18" charset="0"/>
              </a:rPr>
              <a:t>Mitchell, R.K., </a:t>
            </a:r>
            <a:r>
              <a:rPr lang="en-GB" sz="1800" dirty="0" err="1">
                <a:solidFill>
                  <a:srgbClr val="0000FF"/>
                </a:solidFill>
                <a:ea typeface="Times New Roman" panose="02020603050405020304" pitchFamily="18" charset="0"/>
                <a:cs typeface="Times New Roman" panose="02020603050405020304" pitchFamily="18" charset="0"/>
              </a:rPr>
              <a:t>Agle</a:t>
            </a:r>
            <a:r>
              <a:rPr lang="en-GB" sz="1800" dirty="0">
                <a:solidFill>
                  <a:srgbClr val="0000FF"/>
                </a:solidFill>
                <a:ea typeface="Times New Roman" panose="02020603050405020304" pitchFamily="18" charset="0"/>
                <a:cs typeface="Times New Roman" panose="02020603050405020304" pitchFamily="18" charset="0"/>
              </a:rPr>
              <a:t>, B. R., and Wood, D.J., (1997). "Toward a Theory of Stakeholder Identification and Salience: Defining the Principle of Who and What really Counts." , </a:t>
            </a:r>
            <a:r>
              <a:rPr lang="en-GB" sz="1800" i="1" dirty="0">
                <a:solidFill>
                  <a:srgbClr val="0000FF"/>
                </a:solidFill>
                <a:ea typeface="Times New Roman" panose="02020603050405020304" pitchFamily="18" charset="0"/>
                <a:cs typeface="Times New Roman" panose="02020603050405020304" pitchFamily="18" charset="0"/>
              </a:rPr>
              <a:t>Academy of Management Review </a:t>
            </a:r>
            <a:r>
              <a:rPr lang="en-GB" sz="1800" dirty="0">
                <a:solidFill>
                  <a:srgbClr val="0000FF"/>
                </a:solidFill>
                <a:ea typeface="Times New Roman" panose="02020603050405020304" pitchFamily="18" charset="0"/>
                <a:cs typeface="Times New Roman" panose="02020603050405020304" pitchFamily="18" charset="0"/>
              </a:rPr>
              <a:t>22(4)</a:t>
            </a:r>
          </a:p>
          <a:p>
            <a:r>
              <a:rPr lang="en-GB" sz="1800" dirty="0">
                <a:solidFill>
                  <a:schemeClr val="bg2">
                    <a:lumMod val="10000"/>
                  </a:schemeClr>
                </a:solidFill>
              </a:rPr>
              <a:t>Prosci (2020) </a:t>
            </a:r>
            <a:r>
              <a:rPr lang="en-GB" sz="1800" i="1" dirty="0">
                <a:solidFill>
                  <a:schemeClr val="bg2">
                    <a:lumMod val="10000"/>
                  </a:schemeClr>
                </a:solidFill>
              </a:rPr>
              <a:t>Metrics for measuring change management</a:t>
            </a:r>
            <a:r>
              <a:rPr lang="en-GB" sz="1800" dirty="0">
                <a:solidFill>
                  <a:schemeClr val="bg2">
                    <a:lumMod val="10000"/>
                  </a:schemeClr>
                </a:solidFill>
              </a:rPr>
              <a:t>. Available at: </a:t>
            </a:r>
            <a:r>
              <a:rPr lang="en-GB" sz="1800" dirty="0">
                <a:solidFill>
                  <a:schemeClr val="bg2">
                    <a:lumMod val="10000"/>
                  </a:schemeClr>
                </a:solidFill>
                <a:hlinkClick r:id="rId2">
                  <a:extLst>
                    <a:ext uri="{A12FA001-AC4F-418D-AE19-62706E023703}">
                      <ahyp:hlinkClr xmlns:ahyp="http://schemas.microsoft.com/office/drawing/2018/hyperlinkcolor" val="tx"/>
                    </a:ext>
                  </a:extLst>
                </a:hlinkClick>
              </a:rPr>
              <a:t>https://www.prosci.com/resources/articles/measuring-change-management-effectiveness-with-metrics</a:t>
            </a:r>
            <a:r>
              <a:rPr lang="en-GB" sz="1800" dirty="0">
                <a:solidFill>
                  <a:schemeClr val="bg2">
                    <a:lumMod val="10000"/>
                  </a:schemeClr>
                </a:solidFill>
              </a:rPr>
              <a:t> (Accessed: 28 September 2020)</a:t>
            </a:r>
          </a:p>
          <a:p>
            <a:r>
              <a:rPr lang="en-GB" sz="1800" dirty="0">
                <a:solidFill>
                  <a:srgbClr val="0000FF"/>
                </a:solidFill>
              </a:rPr>
              <a:t>Rick, T. (2015) ‘The iceberg that sinks organizational change’, </a:t>
            </a:r>
            <a:r>
              <a:rPr lang="en-GB" sz="1800" i="1" dirty="0">
                <a:solidFill>
                  <a:srgbClr val="0000FF"/>
                </a:solidFill>
              </a:rPr>
              <a:t>Change management, corporate culture</a:t>
            </a:r>
            <a:r>
              <a:rPr lang="en-GB" sz="1800" dirty="0">
                <a:solidFill>
                  <a:srgbClr val="0000FF"/>
                </a:solidFill>
              </a:rPr>
              <a:t> [blog]; 16 January.  Available at https://www.pinterest.co.uk/pin/423831014918249673/?nic_v2=1a5GzMwm3  (Accessed 18</a:t>
            </a:r>
            <a:r>
              <a:rPr lang="en-GB" sz="1800" baseline="30000" dirty="0">
                <a:solidFill>
                  <a:srgbClr val="0000FF"/>
                </a:solidFill>
              </a:rPr>
              <a:t>th</a:t>
            </a:r>
            <a:r>
              <a:rPr lang="en-GB" sz="1800" dirty="0">
                <a:solidFill>
                  <a:srgbClr val="0000FF"/>
                </a:solidFill>
              </a:rPr>
              <a:t> September 2020)</a:t>
            </a:r>
          </a:p>
          <a:p>
            <a:r>
              <a:rPr lang="en-IN" sz="1800" dirty="0">
                <a:solidFill>
                  <a:srgbClr val="0000FF"/>
                </a:solidFill>
              </a:rPr>
              <a:t>Scandura, T. A., (2018) </a:t>
            </a:r>
            <a:r>
              <a:rPr lang="en-IN" sz="1800" i="1" dirty="0">
                <a:solidFill>
                  <a:srgbClr val="0000FF"/>
                </a:solidFill>
              </a:rPr>
              <a:t>Essentials of Organization Behavior, </a:t>
            </a:r>
            <a:r>
              <a:rPr lang="en-IN" sz="1800" dirty="0">
                <a:solidFill>
                  <a:srgbClr val="0000FF"/>
                </a:solidFill>
              </a:rPr>
              <a:t>2nd Ed., Sage Publications Ltd.</a:t>
            </a:r>
          </a:p>
          <a:p>
            <a:r>
              <a:rPr lang="en-GB" sz="1800" dirty="0">
                <a:solidFill>
                  <a:schemeClr val="bg2">
                    <a:lumMod val="10000"/>
                  </a:schemeClr>
                </a:solidFill>
              </a:rPr>
              <a:t>Shapiro, A. (2010) </a:t>
            </a:r>
            <a:r>
              <a:rPr lang="en-GB" sz="1800" i="1" dirty="0">
                <a:solidFill>
                  <a:schemeClr val="bg2">
                    <a:lumMod val="10000"/>
                  </a:schemeClr>
                </a:solidFill>
              </a:rPr>
              <a:t>Creating Contagious Commitment</a:t>
            </a:r>
            <a:r>
              <a:rPr lang="en-GB" sz="1800" dirty="0">
                <a:solidFill>
                  <a:schemeClr val="bg2">
                    <a:lumMod val="10000"/>
                  </a:schemeClr>
                </a:solidFill>
              </a:rPr>
              <a:t>. 2</a:t>
            </a:r>
            <a:r>
              <a:rPr lang="en-GB" sz="1800" baseline="30000" dirty="0">
                <a:solidFill>
                  <a:schemeClr val="bg2">
                    <a:lumMod val="10000"/>
                  </a:schemeClr>
                </a:solidFill>
              </a:rPr>
              <a:t>nd</a:t>
            </a:r>
            <a:r>
              <a:rPr lang="en-GB" sz="1800" dirty="0">
                <a:solidFill>
                  <a:schemeClr val="bg2">
                    <a:lumMod val="10000"/>
                  </a:schemeClr>
                </a:solidFill>
              </a:rPr>
              <a:t> edn. Strategy Perspective</a:t>
            </a:r>
          </a:p>
          <a:p>
            <a:r>
              <a:rPr lang="en-GB" sz="1800" dirty="0">
                <a:solidFill>
                  <a:srgbClr val="0000FF"/>
                </a:solidFill>
                <a:ea typeface="Calibri" panose="020F0502020204030204" pitchFamily="34" charset="0"/>
              </a:rPr>
              <a:t> </a:t>
            </a:r>
            <a:r>
              <a:rPr lang="en-GB" sz="1800" dirty="0">
                <a:solidFill>
                  <a:srgbClr val="0000FF"/>
                </a:solidFill>
              </a:rPr>
              <a:t>Zwart, J. (2011) ‘SharePoint and the soft systems model of change’, </a:t>
            </a:r>
            <a:r>
              <a:rPr lang="en-GB" sz="1800" i="1" dirty="0">
                <a:solidFill>
                  <a:srgbClr val="0000FF"/>
                </a:solidFill>
              </a:rPr>
              <a:t>Change </a:t>
            </a:r>
            <a:r>
              <a:rPr lang="en-GB" sz="1800" dirty="0">
                <a:solidFill>
                  <a:srgbClr val="0000FF"/>
                </a:solidFill>
              </a:rPr>
              <a:t>[Blog]. 12 February. Available at: http://www.sharepointchange.com/sharepoint-and-change/category/double%20loop%20learning (Accessed: 19 September 2020)</a:t>
            </a:r>
          </a:p>
        </p:txBody>
      </p:sp>
    </p:spTree>
    <p:extLst>
      <p:ext uri="{BB962C8B-B14F-4D97-AF65-F5344CB8AC3E}">
        <p14:creationId xmlns:p14="http://schemas.microsoft.com/office/powerpoint/2010/main" val="2410572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23F00-7969-7F33-D16A-1D109A096A61}"/>
              </a:ext>
            </a:extLst>
          </p:cNvPr>
          <p:cNvSpPr>
            <a:spLocks noGrp="1"/>
          </p:cNvSpPr>
          <p:nvPr>
            <p:ph type="title"/>
          </p:nvPr>
        </p:nvSpPr>
        <p:spPr>
          <a:xfrm>
            <a:off x="827584" y="796671"/>
            <a:ext cx="3890764" cy="814392"/>
          </a:xfrm>
        </p:spPr>
        <p:txBody>
          <a:bodyPr/>
          <a:lstStyle/>
          <a:p>
            <a:pPr algn="ctr"/>
            <a:r>
              <a:rPr lang="en-GB" b="1" dirty="0"/>
              <a:t>Good Luck!</a:t>
            </a:r>
            <a:endParaRPr lang="en-GB" dirty="0"/>
          </a:p>
        </p:txBody>
      </p:sp>
      <p:sp>
        <p:nvSpPr>
          <p:cNvPr id="3" name="Content Placeholder 2">
            <a:extLst>
              <a:ext uri="{FF2B5EF4-FFF2-40B4-BE49-F238E27FC236}">
                <a16:creationId xmlns:a16="http://schemas.microsoft.com/office/drawing/2014/main" id="{6A985881-A0CA-5DA4-9448-52595D01C60E}"/>
              </a:ext>
            </a:extLst>
          </p:cNvPr>
          <p:cNvSpPr>
            <a:spLocks noGrp="1"/>
          </p:cNvSpPr>
          <p:nvPr>
            <p:ph idx="1"/>
          </p:nvPr>
        </p:nvSpPr>
        <p:spPr>
          <a:xfrm>
            <a:off x="179512" y="1916832"/>
            <a:ext cx="4392488" cy="1414197"/>
          </a:xfrm>
        </p:spPr>
        <p:txBody>
          <a:bodyPr/>
          <a:lstStyle/>
          <a:p>
            <a:r>
              <a:rPr lang="en-GB" dirty="0">
                <a:solidFill>
                  <a:srgbClr val="0000CC"/>
                </a:solidFill>
              </a:rPr>
              <a:t>Remember: your tutors are here to support you – make use of them.</a:t>
            </a:r>
          </a:p>
        </p:txBody>
      </p:sp>
      <p:pic>
        <p:nvPicPr>
          <p:cNvPr id="6" name="Picture 5" descr="A group of people clapping&#10;&#10;Description automatically generated with low confidence">
            <a:extLst>
              <a:ext uri="{FF2B5EF4-FFF2-40B4-BE49-F238E27FC236}">
                <a16:creationId xmlns:a16="http://schemas.microsoft.com/office/drawing/2014/main" id="{747909CF-BAE8-5917-855B-4A542F6D265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48064" y="0"/>
            <a:ext cx="3995936" cy="2657297"/>
          </a:xfrm>
          <a:prstGeom prst="rect">
            <a:avLst/>
          </a:prstGeom>
        </p:spPr>
      </p:pic>
      <p:pic>
        <p:nvPicPr>
          <p:cNvPr id="5" name="Picture 4">
            <a:extLst>
              <a:ext uri="{FF2B5EF4-FFF2-40B4-BE49-F238E27FC236}">
                <a16:creationId xmlns:a16="http://schemas.microsoft.com/office/drawing/2014/main" id="{D07DCDA6-5877-65FB-9D72-0F98057AE66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037114" y="3429000"/>
            <a:ext cx="3419206" cy="2281755"/>
          </a:xfrm>
          <a:prstGeom prst="rect">
            <a:avLst/>
          </a:prstGeom>
        </p:spPr>
      </p:pic>
    </p:spTree>
    <p:extLst>
      <p:ext uri="{BB962C8B-B14F-4D97-AF65-F5344CB8AC3E}">
        <p14:creationId xmlns:p14="http://schemas.microsoft.com/office/powerpoint/2010/main" val="187339595"/>
      </p:ext>
    </p:extLst>
  </p:cSld>
  <p:clrMapOvr>
    <a:masterClrMapping/>
  </p:clrMapOvr>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UWTSD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24" id="{B68D5239-D552-48ED-B7E6-16AE6B461942}" vid="{0FA391F6-8034-4FCA-A6C2-1BA6C71FBF74}"/>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4597</TotalTime>
  <Words>1534</Words>
  <Application>Microsoft Office PowerPoint</Application>
  <PresentationFormat>On-screen Show (4:3)</PresentationFormat>
  <Paragraphs>80</Paragraphs>
  <Slides>13</Slides>
  <Notes>1</Notes>
  <HiddenSlides>0</HiddenSlides>
  <MMClips>0</MMClips>
  <ScaleCrop>false</ScaleCrop>
  <HeadingPairs>
    <vt:vector size="6" baseType="variant">
      <vt:variant>
        <vt:lpstr>Fonts Used</vt:lpstr>
      </vt:variant>
      <vt:variant>
        <vt:i4>6</vt:i4>
      </vt:variant>
      <vt:variant>
        <vt:lpstr>Theme</vt:lpstr>
      </vt:variant>
      <vt:variant>
        <vt:i4>7</vt:i4>
      </vt:variant>
      <vt:variant>
        <vt:lpstr>Slide Titles</vt:lpstr>
      </vt:variant>
      <vt:variant>
        <vt:i4>13</vt:i4>
      </vt:variant>
    </vt:vector>
  </HeadingPairs>
  <TitlesOfParts>
    <vt:vector size="26" baseType="lpstr">
      <vt:lpstr>Arial</vt:lpstr>
      <vt:lpstr>Calibri</vt:lpstr>
      <vt:lpstr>Calibri Light</vt:lpstr>
      <vt:lpstr>Symbol</vt:lpstr>
      <vt:lpstr>Times New Roman</vt:lpstr>
      <vt:lpstr>Wingdings</vt:lpstr>
      <vt:lpstr>UWTSD 200 B</vt:lpstr>
      <vt:lpstr>UWTSD 2024</vt:lpstr>
      <vt:lpstr>UWTSD Text 1</vt:lpstr>
      <vt:lpstr>UWTSD Text 2</vt:lpstr>
      <vt:lpstr>UWTSD Text 3</vt:lpstr>
      <vt:lpstr>UWTSD Text 4</vt:lpstr>
      <vt:lpstr>UWTSD Logo Variations place image in Background</vt:lpstr>
      <vt:lpstr>Session 10</vt:lpstr>
      <vt:lpstr>Agenda</vt:lpstr>
      <vt:lpstr>Assessment Criteria </vt:lpstr>
      <vt:lpstr>Specific Assessment Criteria</vt:lpstr>
      <vt:lpstr>Specific Assessment Criteria</vt:lpstr>
      <vt:lpstr>Assignment Guidelines</vt:lpstr>
      <vt:lpstr>Assignment Guidelines cont.</vt:lpstr>
      <vt:lpstr>Assignment Guidelines cont.</vt:lpstr>
      <vt:lpstr>Assignment Guidelines cont.</vt:lpstr>
      <vt:lpstr>Reference List</vt:lpstr>
      <vt:lpstr>Reference List</vt:lpstr>
      <vt:lpstr>Reference List</vt:lpstr>
      <vt:lpstr>Good Luck!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Tinkler</dc:creator>
  <cp:lastModifiedBy>Paul Tinkler</cp:lastModifiedBy>
  <cp:revision>12</cp:revision>
  <dcterms:created xsi:type="dcterms:W3CDTF">2022-07-05T09:16:08Z</dcterms:created>
  <dcterms:modified xsi:type="dcterms:W3CDTF">2024-08-28T11:33:07Z</dcterms:modified>
</cp:coreProperties>
</file>