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8"/>
  </p:notesMasterIdLst>
  <p:handoutMasterIdLst>
    <p:handoutMasterId r:id="rId29"/>
  </p:handoutMasterIdLst>
  <p:sldIdLst>
    <p:sldId id="296" r:id="rId5"/>
    <p:sldId id="297" r:id="rId6"/>
    <p:sldId id="298" r:id="rId7"/>
    <p:sldId id="286" r:id="rId8"/>
    <p:sldId id="261" r:id="rId9"/>
    <p:sldId id="285" r:id="rId10"/>
    <p:sldId id="263" r:id="rId11"/>
    <p:sldId id="265" r:id="rId12"/>
    <p:sldId id="262" r:id="rId13"/>
    <p:sldId id="267" r:id="rId14"/>
    <p:sldId id="302" r:id="rId15"/>
    <p:sldId id="303" r:id="rId16"/>
    <p:sldId id="304" r:id="rId17"/>
    <p:sldId id="278" r:id="rId18"/>
    <p:sldId id="305" r:id="rId19"/>
    <p:sldId id="306" r:id="rId20"/>
    <p:sldId id="307" r:id="rId21"/>
    <p:sldId id="280" r:id="rId22"/>
    <p:sldId id="287" r:id="rId23"/>
    <p:sldId id="300" r:id="rId24"/>
    <p:sldId id="301" r:id="rId25"/>
    <p:sldId id="299" r:id="rId26"/>
    <p:sldId id="2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7887" autoAdjust="0"/>
  </p:normalViewPr>
  <p:slideViewPr>
    <p:cSldViewPr snapToGrid="0" showGuides="1">
      <p:cViewPr varScale="1">
        <p:scale>
          <a:sx n="90" d="100"/>
          <a:sy n="90" d="100"/>
        </p:scale>
        <p:origin x="276"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f54fe06d-36d1-4f1c-82c1-e7add9cb8781" providerId="ADAL" clId="{B501D4D2-FA05-46AF-9A73-E22A4467AF31}"/>
    <pc:docChg chg="modSld">
      <pc:chgData name="Stephanie John" userId="f54fe06d-36d1-4f1c-82c1-e7add9cb8781" providerId="ADAL" clId="{B501D4D2-FA05-46AF-9A73-E22A4467AF31}" dt="2026-10-15T14:37:42.449" v="77" actId="14100"/>
      <pc:docMkLst>
        <pc:docMk/>
      </pc:docMkLst>
      <pc:sldChg chg="modSp mod">
        <pc:chgData name="Stephanie John" userId="f54fe06d-36d1-4f1c-82c1-e7add9cb8781" providerId="ADAL" clId="{B501D4D2-FA05-46AF-9A73-E22A4467AF31}" dt="2026-10-15T14:37:32.328" v="76" actId="20577"/>
        <pc:sldMkLst>
          <pc:docMk/>
          <pc:sldMk cId="1282633192" sldId="296"/>
        </pc:sldMkLst>
        <pc:spChg chg="mod">
          <ac:chgData name="Stephanie John" userId="f54fe06d-36d1-4f1c-82c1-e7add9cb8781" providerId="ADAL" clId="{B501D4D2-FA05-46AF-9A73-E22A4467AF31}" dt="2026-10-15T14:37:32.328" v="76" actId="20577"/>
          <ac:spMkLst>
            <pc:docMk/>
            <pc:sldMk cId="1282633192" sldId="296"/>
            <ac:spMk id="2" creationId="{998EF7BD-FE81-4B20-8DC5-0B3EB736F9F8}"/>
          </ac:spMkLst>
        </pc:spChg>
      </pc:sldChg>
      <pc:sldChg chg="modSp mod">
        <pc:chgData name="Stephanie John" userId="f54fe06d-36d1-4f1c-82c1-e7add9cb8781" providerId="ADAL" clId="{B501D4D2-FA05-46AF-9A73-E22A4467AF31}" dt="2026-10-15T14:37:42.449" v="77" actId="14100"/>
        <pc:sldMkLst>
          <pc:docMk/>
          <pc:sldMk cId="476778779" sldId="298"/>
        </pc:sldMkLst>
        <pc:spChg chg="mod">
          <ac:chgData name="Stephanie John" userId="f54fe06d-36d1-4f1c-82c1-e7add9cb8781" providerId="ADAL" clId="{B501D4D2-FA05-46AF-9A73-E22A4467AF31}" dt="2026-10-15T14:37:42.449" v="77" actId="14100"/>
          <ac:spMkLst>
            <pc:docMk/>
            <pc:sldMk cId="476778779" sldId="298"/>
            <ac:spMk id="2" creationId="{2DE152AD-7675-1E9E-D60D-BBA719F5B1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0NoLn">
    <dgm:fillClrLst meth="repeat">
      <a:schemeClr val="accent3"/>
    </dgm:fillClrLst>
    <dgm:linClrLst meth="repeat">
      <a:schemeClr val="lt1">
        <a:alpha val="0"/>
      </a:schemeClr>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1NoLn">
    <dgm:fillClrLst>
      <a:schemeClr val="accent4"/>
      <a:schemeClr val="accent5"/>
    </dgm:fillClrLst>
    <dgm:linClrLst meth="repeat">
      <a:schemeClr val="lt1">
        <a:alpha val="0"/>
      </a:schemeClr>
    </dgm:linClrLst>
    <dgm:effectClrLst/>
    <dgm:txLinClrLst/>
    <dgm:txFillClrLst/>
    <dgm:txEffectClrLst/>
  </dgm:styleLbl>
  <dgm:styleLbl name="ltNode1NoLn">
    <dgm:fillClrLst>
      <a:schemeClr val="accent4">
        <a:tint val="75000"/>
      </a:schemeClr>
      <a:schemeClr val="accent5">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2NoLn">
    <dgm:fillClrLst>
      <a:schemeClr val="accent5"/>
    </dgm:fillClrLst>
    <dgm:linClrLst meth="repeat">
      <a:schemeClr val="lt1">
        <a:alpha val="0"/>
      </a:schemeClr>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3NoLn">
    <dgm:fillClrLst>
      <a:schemeClr val="accent6"/>
    </dgm:fillClrLst>
    <dgm:linClrLst meth="repeat">
      <a:schemeClr val="lt1">
        <a:alpha val="0"/>
      </a:schemeClr>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node4NoLn">
    <dgm:fillClrLst>
      <a:schemeClr val="accent1"/>
    </dgm:fillClrLst>
    <dgm:linClrLst meth="repeat">
      <a:schemeClr val="lt1">
        <a:alpha val="0"/>
      </a:schemeClr>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0NoLn">
    <dgm:fillClrLst meth="repeat">
      <a:schemeClr val="accent3"/>
    </dgm:fillClrLst>
    <dgm:linClrLst meth="repeat">
      <a:schemeClr val="lt1">
        <a:alpha val="0"/>
      </a:schemeClr>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1NoLn">
    <dgm:fillClrLst>
      <a:schemeClr val="accent4"/>
      <a:schemeClr val="accent5"/>
    </dgm:fillClrLst>
    <dgm:linClrLst meth="repeat">
      <a:schemeClr val="lt1">
        <a:alpha val="0"/>
      </a:schemeClr>
    </dgm:linClrLst>
    <dgm:effectClrLst/>
    <dgm:txLinClrLst/>
    <dgm:txFillClrLst/>
    <dgm:txEffectClrLst/>
  </dgm:styleLbl>
  <dgm:styleLbl name="ltNode1NoLn">
    <dgm:fillClrLst>
      <a:schemeClr val="accent4">
        <a:tint val="75000"/>
      </a:schemeClr>
      <a:schemeClr val="accent5">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2NoLn">
    <dgm:fillClrLst>
      <a:schemeClr val="accent5"/>
    </dgm:fillClrLst>
    <dgm:linClrLst meth="repeat">
      <a:schemeClr val="lt1">
        <a:alpha val="0"/>
      </a:schemeClr>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3NoLn">
    <dgm:fillClrLst>
      <a:schemeClr val="accent6"/>
    </dgm:fillClrLst>
    <dgm:linClrLst meth="repeat">
      <a:schemeClr val="lt1">
        <a:alpha val="0"/>
      </a:schemeClr>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node4NoLn">
    <dgm:fillClrLst>
      <a:schemeClr val="accent1"/>
    </dgm:fillClrLst>
    <dgm:linClrLst meth="repeat">
      <a:schemeClr val="lt1">
        <a:alpha val="0"/>
      </a:schemeClr>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90C8EB1-B3AC-45CC-8952-2B511F7F8D4E}" type="doc">
      <dgm:prSet loTypeId="urn:microsoft.com/office/officeart/2005/8/layout/vProcess5" loCatId="process" qsTypeId="urn:microsoft.com/office/officeart/2005/8/quickstyle/3d3" qsCatId="3D" csTypeId="urn:microsoft.com/office/officeart/2005/8/colors/colorful4" csCatId="colorful" phldr="1"/>
      <dgm:spPr/>
      <dgm:t>
        <a:bodyPr/>
        <a:lstStyle/>
        <a:p>
          <a:endParaRPr lang="en-GB"/>
        </a:p>
      </dgm:t>
    </dgm:pt>
    <dgm:pt modelId="{0B1C83E4-FB50-4DFD-BBF7-3C4535DFD776}">
      <dgm:prSet phldrT="[Text]" phldr="0" custT="1"/>
      <dgm:spPr/>
      <dgm:t>
        <a:bodyPr/>
        <a:lstStyle/>
        <a:p>
          <a:r>
            <a:rPr lang="en-GB" sz="1800" b="1" dirty="0">
              <a:solidFill>
                <a:schemeClr val="accent2">
                  <a:lumMod val="25000"/>
                </a:schemeClr>
              </a:solidFill>
            </a:rPr>
            <a:t>POINT: Person-centred care is important because it respects an individual's needs, wishes and preferences (John and Davies, 2026).</a:t>
          </a:r>
          <a:br>
            <a:rPr lang="en-GB" sz="1800" b="1" dirty="0">
              <a:solidFill>
                <a:schemeClr val="accent2">
                  <a:lumMod val="25000"/>
                </a:schemeClr>
              </a:solidFill>
            </a:rPr>
          </a:br>
          <a:endParaRPr lang="en-GB" sz="1800" b="1" dirty="0">
            <a:solidFill>
              <a:schemeClr val="accent2">
                <a:lumMod val="25000"/>
              </a:schemeClr>
            </a:solidFill>
          </a:endParaRPr>
        </a:p>
      </dgm:t>
    </dgm:pt>
    <dgm:pt modelId="{479269E3-7ABA-4EEA-ADE9-E2163D5B02FB}" type="parTrans" cxnId="{C0F6D2FC-379D-4EE7-A51E-B8D89327634E}">
      <dgm:prSet/>
      <dgm:spPr/>
      <dgm:t>
        <a:bodyPr/>
        <a:lstStyle/>
        <a:p>
          <a:endParaRPr lang="en-GB"/>
        </a:p>
      </dgm:t>
    </dgm:pt>
    <dgm:pt modelId="{8FA57605-1D85-4B62-8ED1-0271B027AD69}" type="sibTrans" cxnId="{C0F6D2FC-379D-4EE7-A51E-B8D89327634E}">
      <dgm:prSet custT="1"/>
      <dgm:spPr/>
      <dgm:t>
        <a:bodyPr/>
        <a:lstStyle/>
        <a:p>
          <a:endParaRPr lang="en-GB" sz="4400" b="1">
            <a:solidFill>
              <a:schemeClr val="accent2">
                <a:lumMod val="25000"/>
              </a:schemeClr>
            </a:solidFill>
          </a:endParaRPr>
        </a:p>
      </dgm:t>
    </dgm:pt>
    <dgm:pt modelId="{6EFFB335-D175-4605-9753-D57AC15DACCA}">
      <dgm:prSet phldrT="[Text]" phldr="0" custT="1"/>
      <dgm:spPr/>
      <dgm:t>
        <a:bodyPr/>
        <a:lstStyle/>
        <a:p>
          <a:r>
            <a:rPr lang="en-GB" sz="1800" b="1" dirty="0">
              <a:solidFill>
                <a:schemeClr val="accent2">
                  <a:lumMod val="25000"/>
                </a:schemeClr>
              </a:solidFill>
            </a:rPr>
            <a:t>EVIDENCE: The National Institute for Health and Care Excellence (NICE, 2018) states that care should be based on a person's individual strengths, preferences, aspirations and needs. </a:t>
          </a:r>
          <a:br>
            <a:rPr lang="en-GB" sz="1800" b="1" dirty="0">
              <a:solidFill>
                <a:schemeClr val="accent2">
                  <a:lumMod val="25000"/>
                </a:schemeClr>
              </a:solidFill>
            </a:rPr>
          </a:br>
          <a:r>
            <a:rPr lang="en-GB" sz="1800" b="1" dirty="0">
              <a:solidFill>
                <a:schemeClr val="accent2">
                  <a:lumMod val="25000"/>
                </a:schemeClr>
              </a:solidFill>
            </a:rPr>
            <a:t>NICE</a:t>
          </a:r>
        </a:p>
      </dgm:t>
    </dgm:pt>
    <dgm:pt modelId="{8958DFD1-EDB3-4B37-B1CB-85F38AF38137}" type="parTrans" cxnId="{5B7F288B-D167-4F4C-8215-B37AA8C36DBD}">
      <dgm:prSet/>
      <dgm:spPr/>
      <dgm:t>
        <a:bodyPr/>
        <a:lstStyle/>
        <a:p>
          <a:endParaRPr lang="en-GB"/>
        </a:p>
      </dgm:t>
    </dgm:pt>
    <dgm:pt modelId="{63C687E7-403C-4AF2-A009-204BEE4E8CD6}" type="sibTrans" cxnId="{5B7F288B-D167-4F4C-8215-B37AA8C36DBD}">
      <dgm:prSet custT="1"/>
      <dgm:spPr/>
      <dgm:t>
        <a:bodyPr/>
        <a:lstStyle/>
        <a:p>
          <a:endParaRPr lang="en-GB" sz="4400" b="1">
            <a:solidFill>
              <a:schemeClr val="accent2">
                <a:lumMod val="25000"/>
              </a:schemeClr>
            </a:solidFill>
          </a:endParaRPr>
        </a:p>
      </dgm:t>
    </dgm:pt>
    <dgm:pt modelId="{9537D77E-0BAB-469A-824C-D9D663727F5B}">
      <dgm:prSet phldrT="[Text]" custT="1"/>
      <dgm:spPr/>
      <dgm:t>
        <a:bodyPr/>
        <a:lstStyle/>
        <a:p>
          <a:r>
            <a:rPr lang="en-GB" sz="1800" b="1" dirty="0">
              <a:solidFill>
                <a:schemeClr val="accent2">
                  <a:lumMod val="25000"/>
                </a:schemeClr>
              </a:solidFill>
            </a:rPr>
            <a:t>EXPLAIN: For example, a care worker might ask an older person what time they prefer to get up and what clothes they would like to wear. This helps the person maintain choice, independence and dignity, rather than having decisions made for them.</a:t>
          </a:r>
          <a:br>
            <a:rPr lang="en-GB" sz="1800" b="1" dirty="0">
              <a:solidFill>
                <a:schemeClr val="accent2">
                  <a:lumMod val="25000"/>
                </a:schemeClr>
              </a:solidFill>
            </a:rPr>
          </a:br>
          <a:endParaRPr lang="en-GB" sz="1800" b="1" dirty="0">
            <a:solidFill>
              <a:schemeClr val="accent2">
                <a:lumMod val="25000"/>
              </a:schemeClr>
            </a:solidFill>
          </a:endParaRPr>
        </a:p>
      </dgm:t>
    </dgm:pt>
    <dgm:pt modelId="{F475E343-EDF2-4395-A5E8-A48D495FE75A}" type="parTrans" cxnId="{59A865DC-DC56-40FB-9459-BA5AD520A8AB}">
      <dgm:prSet/>
      <dgm:spPr/>
      <dgm:t>
        <a:bodyPr/>
        <a:lstStyle/>
        <a:p>
          <a:endParaRPr lang="en-GB"/>
        </a:p>
      </dgm:t>
    </dgm:pt>
    <dgm:pt modelId="{ACD700B7-0C5B-4832-B245-4D49B00F8127}" type="sibTrans" cxnId="{59A865DC-DC56-40FB-9459-BA5AD520A8AB}">
      <dgm:prSet custT="1"/>
      <dgm:spPr/>
      <dgm:t>
        <a:bodyPr/>
        <a:lstStyle/>
        <a:p>
          <a:endParaRPr lang="en-GB" sz="4400" b="1">
            <a:solidFill>
              <a:schemeClr val="accent2">
                <a:lumMod val="25000"/>
              </a:schemeClr>
            </a:solidFill>
          </a:endParaRPr>
        </a:p>
      </dgm:t>
    </dgm:pt>
    <dgm:pt modelId="{F696BA00-78AD-4ECE-B3AD-2B4677BFA6E0}">
      <dgm:prSet custT="1"/>
      <dgm:spPr/>
      <dgm:t>
        <a:bodyPr/>
        <a:lstStyle/>
        <a:p>
          <a:r>
            <a:rPr lang="en-GB" sz="1800" b="1" dirty="0">
              <a:solidFill>
                <a:schemeClr val="accent2">
                  <a:lumMod val="25000"/>
                </a:schemeClr>
              </a:solidFill>
            </a:rPr>
            <a:t>LINK: Therefore, person-centred care helps people feel respected and involved in their care, which is an important part of providing good-quality health and social care (Smeaton, 2025).</a:t>
          </a:r>
        </a:p>
      </dgm:t>
    </dgm:pt>
    <dgm:pt modelId="{E5B31498-79C2-496C-A309-1081CA121379}" type="parTrans" cxnId="{46CF86B7-D697-43D5-8E25-4DE1E6FB4ED4}">
      <dgm:prSet/>
      <dgm:spPr/>
      <dgm:t>
        <a:bodyPr/>
        <a:lstStyle/>
        <a:p>
          <a:endParaRPr lang="en-GB"/>
        </a:p>
      </dgm:t>
    </dgm:pt>
    <dgm:pt modelId="{7D88300C-1FFC-40DD-835F-EBC6E0623F1C}" type="sibTrans" cxnId="{46CF86B7-D697-43D5-8E25-4DE1E6FB4ED4}">
      <dgm:prSet/>
      <dgm:spPr/>
      <dgm:t>
        <a:bodyPr/>
        <a:lstStyle/>
        <a:p>
          <a:endParaRPr lang="en-GB"/>
        </a:p>
      </dgm:t>
    </dgm:pt>
    <dgm:pt modelId="{D313DB9A-A50F-4DA0-8C49-81A8A638F5E4}" type="pres">
      <dgm:prSet presAssocID="{490C8EB1-B3AC-45CC-8952-2B511F7F8D4E}" presName="outerComposite" presStyleCnt="0">
        <dgm:presLayoutVars>
          <dgm:chMax val="5"/>
          <dgm:dir/>
          <dgm:resizeHandles val="exact"/>
        </dgm:presLayoutVars>
      </dgm:prSet>
      <dgm:spPr/>
    </dgm:pt>
    <dgm:pt modelId="{EF7B0FE4-A048-4586-A0E3-97AC65B6FDCC}" type="pres">
      <dgm:prSet presAssocID="{490C8EB1-B3AC-45CC-8952-2B511F7F8D4E}" presName="dummyMaxCanvas" presStyleCnt="0">
        <dgm:presLayoutVars/>
      </dgm:prSet>
      <dgm:spPr/>
    </dgm:pt>
    <dgm:pt modelId="{77FD8E15-25FD-4F39-AB21-AA002B537712}" type="pres">
      <dgm:prSet presAssocID="{490C8EB1-B3AC-45CC-8952-2B511F7F8D4E}" presName="FourNodes_1" presStyleLbl="node1" presStyleIdx="0" presStyleCnt="4" custScaleY="117070">
        <dgm:presLayoutVars>
          <dgm:bulletEnabled val="1"/>
        </dgm:presLayoutVars>
      </dgm:prSet>
      <dgm:spPr/>
    </dgm:pt>
    <dgm:pt modelId="{F3BE06FD-2FDF-4C53-A64A-FEAD202F66B0}" type="pres">
      <dgm:prSet presAssocID="{490C8EB1-B3AC-45CC-8952-2B511F7F8D4E}" presName="FourNodes_2" presStyleLbl="node1" presStyleIdx="1" presStyleCnt="4" custScaleY="124908">
        <dgm:presLayoutVars>
          <dgm:bulletEnabled val="1"/>
        </dgm:presLayoutVars>
      </dgm:prSet>
      <dgm:spPr/>
    </dgm:pt>
    <dgm:pt modelId="{60DA6BC9-3E10-419F-AA91-FC18342BCD6E}" type="pres">
      <dgm:prSet presAssocID="{490C8EB1-B3AC-45CC-8952-2B511F7F8D4E}" presName="FourNodes_3" presStyleLbl="node1" presStyleIdx="2" presStyleCnt="4" custScaleY="135664">
        <dgm:presLayoutVars>
          <dgm:bulletEnabled val="1"/>
        </dgm:presLayoutVars>
      </dgm:prSet>
      <dgm:spPr/>
    </dgm:pt>
    <dgm:pt modelId="{65662CC4-1392-44C6-8329-A4CC25C59874}" type="pres">
      <dgm:prSet presAssocID="{490C8EB1-B3AC-45CC-8952-2B511F7F8D4E}" presName="FourNodes_4" presStyleLbl="node1" presStyleIdx="3" presStyleCnt="4">
        <dgm:presLayoutVars>
          <dgm:bulletEnabled val="1"/>
        </dgm:presLayoutVars>
      </dgm:prSet>
      <dgm:spPr/>
    </dgm:pt>
    <dgm:pt modelId="{1B4FE732-4745-463C-BFCF-38D724135BDE}" type="pres">
      <dgm:prSet presAssocID="{490C8EB1-B3AC-45CC-8952-2B511F7F8D4E}" presName="FourConn_1-2" presStyleLbl="fgAccFollowNode1" presStyleIdx="0" presStyleCnt="3">
        <dgm:presLayoutVars>
          <dgm:bulletEnabled val="1"/>
        </dgm:presLayoutVars>
      </dgm:prSet>
      <dgm:spPr/>
    </dgm:pt>
    <dgm:pt modelId="{70641EB3-ECF5-4FE3-83EE-17DF20985391}" type="pres">
      <dgm:prSet presAssocID="{490C8EB1-B3AC-45CC-8952-2B511F7F8D4E}" presName="FourConn_2-3" presStyleLbl="fgAccFollowNode1" presStyleIdx="1" presStyleCnt="3">
        <dgm:presLayoutVars>
          <dgm:bulletEnabled val="1"/>
        </dgm:presLayoutVars>
      </dgm:prSet>
      <dgm:spPr/>
    </dgm:pt>
    <dgm:pt modelId="{8893AE2F-151C-4059-A09C-2953B496060E}" type="pres">
      <dgm:prSet presAssocID="{490C8EB1-B3AC-45CC-8952-2B511F7F8D4E}" presName="FourConn_3-4" presStyleLbl="fgAccFollowNode1" presStyleIdx="2" presStyleCnt="3">
        <dgm:presLayoutVars>
          <dgm:bulletEnabled val="1"/>
        </dgm:presLayoutVars>
      </dgm:prSet>
      <dgm:spPr/>
    </dgm:pt>
    <dgm:pt modelId="{BE5FCD06-9DF0-4880-8EAA-ABECBE4DC59B}" type="pres">
      <dgm:prSet presAssocID="{490C8EB1-B3AC-45CC-8952-2B511F7F8D4E}" presName="FourNodes_1_text" presStyleLbl="node1" presStyleIdx="3" presStyleCnt="4">
        <dgm:presLayoutVars>
          <dgm:bulletEnabled val="1"/>
        </dgm:presLayoutVars>
      </dgm:prSet>
      <dgm:spPr/>
    </dgm:pt>
    <dgm:pt modelId="{E6F64300-F8E8-4A17-978B-7EBC9A0669DB}" type="pres">
      <dgm:prSet presAssocID="{490C8EB1-B3AC-45CC-8952-2B511F7F8D4E}" presName="FourNodes_2_text" presStyleLbl="node1" presStyleIdx="3" presStyleCnt="4">
        <dgm:presLayoutVars>
          <dgm:bulletEnabled val="1"/>
        </dgm:presLayoutVars>
      </dgm:prSet>
      <dgm:spPr/>
    </dgm:pt>
    <dgm:pt modelId="{1B94A9EA-AB59-437D-9855-CF6BAF942F68}" type="pres">
      <dgm:prSet presAssocID="{490C8EB1-B3AC-45CC-8952-2B511F7F8D4E}" presName="FourNodes_3_text" presStyleLbl="node1" presStyleIdx="3" presStyleCnt="4">
        <dgm:presLayoutVars>
          <dgm:bulletEnabled val="1"/>
        </dgm:presLayoutVars>
      </dgm:prSet>
      <dgm:spPr/>
    </dgm:pt>
    <dgm:pt modelId="{FB8DFF1D-3541-4CD3-A3CD-CABBEB06CA74}" type="pres">
      <dgm:prSet presAssocID="{490C8EB1-B3AC-45CC-8952-2B511F7F8D4E}" presName="FourNodes_4_text" presStyleLbl="node1" presStyleIdx="3" presStyleCnt="4">
        <dgm:presLayoutVars>
          <dgm:bulletEnabled val="1"/>
        </dgm:presLayoutVars>
      </dgm:prSet>
      <dgm:spPr/>
    </dgm:pt>
  </dgm:ptLst>
  <dgm:cxnLst>
    <dgm:cxn modelId="{B9091402-6624-48CA-8C6E-B36106FA04DF}" type="presOf" srcId="{F696BA00-78AD-4ECE-B3AD-2B4677BFA6E0}" destId="{65662CC4-1392-44C6-8329-A4CC25C59874}" srcOrd="0" destOrd="0" presId="urn:microsoft.com/office/officeart/2005/8/layout/vProcess5"/>
    <dgm:cxn modelId="{C1173F60-64A2-406A-B576-7D15E8EC9E69}" type="presOf" srcId="{0B1C83E4-FB50-4DFD-BBF7-3C4535DFD776}" destId="{77FD8E15-25FD-4F39-AB21-AA002B537712}" srcOrd="0" destOrd="0" presId="urn:microsoft.com/office/officeart/2005/8/layout/vProcess5"/>
    <dgm:cxn modelId="{51C0B967-5064-4858-9F06-08A57DBF46C4}" type="presOf" srcId="{6EFFB335-D175-4605-9753-D57AC15DACCA}" destId="{E6F64300-F8E8-4A17-978B-7EBC9A0669DB}" srcOrd="1" destOrd="0" presId="urn:microsoft.com/office/officeart/2005/8/layout/vProcess5"/>
    <dgm:cxn modelId="{B26EC84D-1932-41C9-BA92-94C657DD8C7E}" type="presOf" srcId="{9537D77E-0BAB-469A-824C-D9D663727F5B}" destId="{60DA6BC9-3E10-419F-AA91-FC18342BCD6E}" srcOrd="0" destOrd="0" presId="urn:microsoft.com/office/officeart/2005/8/layout/vProcess5"/>
    <dgm:cxn modelId="{82745C51-EC1A-49D9-9997-B144537254F4}" type="presOf" srcId="{ACD700B7-0C5B-4832-B245-4D49B00F8127}" destId="{8893AE2F-151C-4059-A09C-2953B496060E}" srcOrd="0" destOrd="0" presId="urn:microsoft.com/office/officeart/2005/8/layout/vProcess5"/>
    <dgm:cxn modelId="{4CD0CF78-1362-4146-B5A3-47B606768DA4}" type="presOf" srcId="{8FA57605-1D85-4B62-8ED1-0271B027AD69}" destId="{1B4FE732-4745-463C-BFCF-38D724135BDE}" srcOrd="0" destOrd="0" presId="urn:microsoft.com/office/officeart/2005/8/layout/vProcess5"/>
    <dgm:cxn modelId="{34058984-1148-4E9A-8D2D-6DCF63FCC573}" type="presOf" srcId="{63C687E7-403C-4AF2-A009-204BEE4E8CD6}" destId="{70641EB3-ECF5-4FE3-83EE-17DF20985391}" srcOrd="0" destOrd="0" presId="urn:microsoft.com/office/officeart/2005/8/layout/vProcess5"/>
    <dgm:cxn modelId="{787B8F8A-40F3-4548-9C55-35A110D80BA5}" type="presOf" srcId="{6EFFB335-D175-4605-9753-D57AC15DACCA}" destId="{F3BE06FD-2FDF-4C53-A64A-FEAD202F66B0}" srcOrd="0" destOrd="0" presId="urn:microsoft.com/office/officeart/2005/8/layout/vProcess5"/>
    <dgm:cxn modelId="{5B7F288B-D167-4F4C-8215-B37AA8C36DBD}" srcId="{490C8EB1-B3AC-45CC-8952-2B511F7F8D4E}" destId="{6EFFB335-D175-4605-9753-D57AC15DACCA}" srcOrd="1" destOrd="0" parTransId="{8958DFD1-EDB3-4B37-B1CB-85F38AF38137}" sibTransId="{63C687E7-403C-4AF2-A009-204BEE4E8CD6}"/>
    <dgm:cxn modelId="{4F9C04B3-ADE3-40DD-A3B7-27304BE113E7}" type="presOf" srcId="{9537D77E-0BAB-469A-824C-D9D663727F5B}" destId="{1B94A9EA-AB59-437D-9855-CF6BAF942F68}" srcOrd="1" destOrd="0" presId="urn:microsoft.com/office/officeart/2005/8/layout/vProcess5"/>
    <dgm:cxn modelId="{DC9748B6-5486-473E-8B4E-40303C2C9AC6}" type="presOf" srcId="{0B1C83E4-FB50-4DFD-BBF7-3C4535DFD776}" destId="{BE5FCD06-9DF0-4880-8EAA-ABECBE4DC59B}" srcOrd="1" destOrd="0" presId="urn:microsoft.com/office/officeart/2005/8/layout/vProcess5"/>
    <dgm:cxn modelId="{46CF86B7-D697-43D5-8E25-4DE1E6FB4ED4}" srcId="{490C8EB1-B3AC-45CC-8952-2B511F7F8D4E}" destId="{F696BA00-78AD-4ECE-B3AD-2B4677BFA6E0}" srcOrd="3" destOrd="0" parTransId="{E5B31498-79C2-496C-A309-1081CA121379}" sibTransId="{7D88300C-1FFC-40DD-835F-EBC6E0623F1C}"/>
    <dgm:cxn modelId="{0DAAC0C3-619D-499B-A7D9-37DF7E9159F9}" type="presOf" srcId="{490C8EB1-B3AC-45CC-8952-2B511F7F8D4E}" destId="{D313DB9A-A50F-4DA0-8C49-81A8A638F5E4}" srcOrd="0" destOrd="0" presId="urn:microsoft.com/office/officeart/2005/8/layout/vProcess5"/>
    <dgm:cxn modelId="{532DEAD9-5E7A-4C4A-BEF5-59D1133EF9B6}" type="presOf" srcId="{F696BA00-78AD-4ECE-B3AD-2B4677BFA6E0}" destId="{FB8DFF1D-3541-4CD3-A3CD-CABBEB06CA74}" srcOrd="1" destOrd="0" presId="urn:microsoft.com/office/officeart/2005/8/layout/vProcess5"/>
    <dgm:cxn modelId="{59A865DC-DC56-40FB-9459-BA5AD520A8AB}" srcId="{490C8EB1-B3AC-45CC-8952-2B511F7F8D4E}" destId="{9537D77E-0BAB-469A-824C-D9D663727F5B}" srcOrd="2" destOrd="0" parTransId="{F475E343-EDF2-4395-A5E8-A48D495FE75A}" sibTransId="{ACD700B7-0C5B-4832-B245-4D49B00F8127}"/>
    <dgm:cxn modelId="{C0F6D2FC-379D-4EE7-A51E-B8D89327634E}" srcId="{490C8EB1-B3AC-45CC-8952-2B511F7F8D4E}" destId="{0B1C83E4-FB50-4DFD-BBF7-3C4535DFD776}" srcOrd="0" destOrd="0" parTransId="{479269E3-7ABA-4EEA-ADE9-E2163D5B02FB}" sibTransId="{8FA57605-1D85-4B62-8ED1-0271B027AD69}"/>
    <dgm:cxn modelId="{2B8779EA-6090-4D89-9F2C-2B154EF8D939}" type="presParOf" srcId="{D313DB9A-A50F-4DA0-8C49-81A8A638F5E4}" destId="{EF7B0FE4-A048-4586-A0E3-97AC65B6FDCC}" srcOrd="0" destOrd="0" presId="urn:microsoft.com/office/officeart/2005/8/layout/vProcess5"/>
    <dgm:cxn modelId="{C01EE5A1-FAD0-4B1B-9489-CD84CA17B4CB}" type="presParOf" srcId="{D313DB9A-A50F-4DA0-8C49-81A8A638F5E4}" destId="{77FD8E15-25FD-4F39-AB21-AA002B537712}" srcOrd="1" destOrd="0" presId="urn:microsoft.com/office/officeart/2005/8/layout/vProcess5"/>
    <dgm:cxn modelId="{7758B6CB-A78A-485F-8083-15D34DCA0E1E}" type="presParOf" srcId="{D313DB9A-A50F-4DA0-8C49-81A8A638F5E4}" destId="{F3BE06FD-2FDF-4C53-A64A-FEAD202F66B0}" srcOrd="2" destOrd="0" presId="urn:microsoft.com/office/officeart/2005/8/layout/vProcess5"/>
    <dgm:cxn modelId="{7C6FB8D5-AA81-4018-B552-E58CAD44916B}" type="presParOf" srcId="{D313DB9A-A50F-4DA0-8C49-81A8A638F5E4}" destId="{60DA6BC9-3E10-419F-AA91-FC18342BCD6E}" srcOrd="3" destOrd="0" presId="urn:microsoft.com/office/officeart/2005/8/layout/vProcess5"/>
    <dgm:cxn modelId="{51068D9F-735D-4DF4-B286-01C225E48127}" type="presParOf" srcId="{D313DB9A-A50F-4DA0-8C49-81A8A638F5E4}" destId="{65662CC4-1392-44C6-8329-A4CC25C59874}" srcOrd="4" destOrd="0" presId="urn:microsoft.com/office/officeart/2005/8/layout/vProcess5"/>
    <dgm:cxn modelId="{108181A5-8982-4029-ADA8-7E177DF9A7AF}" type="presParOf" srcId="{D313DB9A-A50F-4DA0-8C49-81A8A638F5E4}" destId="{1B4FE732-4745-463C-BFCF-38D724135BDE}" srcOrd="5" destOrd="0" presId="urn:microsoft.com/office/officeart/2005/8/layout/vProcess5"/>
    <dgm:cxn modelId="{0893DF54-D673-4A06-8398-7D45DE174247}" type="presParOf" srcId="{D313DB9A-A50F-4DA0-8C49-81A8A638F5E4}" destId="{70641EB3-ECF5-4FE3-83EE-17DF20985391}" srcOrd="6" destOrd="0" presId="urn:microsoft.com/office/officeart/2005/8/layout/vProcess5"/>
    <dgm:cxn modelId="{46F31189-F256-448E-A4FA-8FA2CA8B0A8B}" type="presParOf" srcId="{D313DB9A-A50F-4DA0-8C49-81A8A638F5E4}" destId="{8893AE2F-151C-4059-A09C-2953B496060E}" srcOrd="7" destOrd="0" presId="urn:microsoft.com/office/officeart/2005/8/layout/vProcess5"/>
    <dgm:cxn modelId="{43FCD43C-514C-4E95-BACB-D6DEFE60E344}" type="presParOf" srcId="{D313DB9A-A50F-4DA0-8C49-81A8A638F5E4}" destId="{BE5FCD06-9DF0-4880-8EAA-ABECBE4DC59B}" srcOrd="8" destOrd="0" presId="urn:microsoft.com/office/officeart/2005/8/layout/vProcess5"/>
    <dgm:cxn modelId="{682D82A7-40B9-4D64-9EC3-4AAC4BE9B11B}" type="presParOf" srcId="{D313DB9A-A50F-4DA0-8C49-81A8A638F5E4}" destId="{E6F64300-F8E8-4A17-978B-7EBC9A0669DB}" srcOrd="9" destOrd="0" presId="urn:microsoft.com/office/officeart/2005/8/layout/vProcess5"/>
    <dgm:cxn modelId="{D550DA30-44EB-46D7-9462-942706E6716C}" type="presParOf" srcId="{D313DB9A-A50F-4DA0-8C49-81A8A638F5E4}" destId="{1B94A9EA-AB59-437D-9855-CF6BAF942F68}" srcOrd="10" destOrd="0" presId="urn:microsoft.com/office/officeart/2005/8/layout/vProcess5"/>
    <dgm:cxn modelId="{407A5EE0-D9E7-49EC-B665-B3E1FB889051}" type="presParOf" srcId="{D313DB9A-A50F-4DA0-8C49-81A8A638F5E4}" destId="{FB8DFF1D-3541-4CD3-A3CD-CABBEB06CA7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DF89225-A21F-4B79-95C6-B3009AE2E036}" type="doc">
      <dgm:prSet loTypeId="urn:microsoft.com/office/officeart/2005/8/layout/process1" loCatId="process" qsTypeId="urn:microsoft.com/office/officeart/2005/8/quickstyle/3d3" qsCatId="3D" csTypeId="urn:microsoft.com/office/officeart/2005/8/colors/colorful4" csCatId="colorful" phldr="1"/>
      <dgm:spPr/>
      <dgm:t>
        <a:bodyPr/>
        <a:lstStyle/>
        <a:p>
          <a:endParaRPr lang="en-GB"/>
        </a:p>
      </dgm:t>
    </dgm:pt>
    <dgm:pt modelId="{B4CA12DA-EC6C-4B56-8E8D-6BA1A9F37BB6}">
      <dgm:prSet phldrT="[Text]" phldr="0"/>
      <dgm:spPr/>
      <dgm:t>
        <a:bodyPr/>
        <a:lstStyle/>
        <a:p>
          <a:r>
            <a:rPr lang="en-GB" b="1" dirty="0">
              <a:solidFill>
                <a:schemeClr val="tx1"/>
              </a:solidFill>
            </a:rPr>
            <a:t>Edit what you have written and ensure you are happy with the content. Does it all make sense? Does it flow? Have you answered what you should have?</a:t>
          </a:r>
        </a:p>
        <a:p>
          <a:r>
            <a:rPr lang="en-GB" b="1" dirty="0">
              <a:solidFill>
                <a:schemeClr val="tx1"/>
              </a:solidFill>
            </a:rPr>
            <a:t>Does it meet the learning objectives?</a:t>
          </a:r>
        </a:p>
      </dgm:t>
    </dgm:pt>
    <dgm:pt modelId="{5F766D90-1C4F-4160-9079-C92534663683}" type="parTrans" cxnId="{EBC0C743-AD67-4DAD-B202-6841FA614CFA}">
      <dgm:prSet/>
      <dgm:spPr/>
      <dgm:t>
        <a:bodyPr/>
        <a:lstStyle/>
        <a:p>
          <a:endParaRPr lang="en-GB"/>
        </a:p>
      </dgm:t>
    </dgm:pt>
    <dgm:pt modelId="{D0DCF374-92AF-4361-B314-4A95D9C3CD42}" type="sibTrans" cxnId="{EBC0C743-AD67-4DAD-B202-6841FA614CFA}">
      <dgm:prSet/>
      <dgm:spPr/>
      <dgm:t>
        <a:bodyPr/>
        <a:lstStyle/>
        <a:p>
          <a:endParaRPr lang="en-GB" b="1">
            <a:solidFill>
              <a:schemeClr val="tx1"/>
            </a:solidFill>
          </a:endParaRPr>
        </a:p>
      </dgm:t>
    </dgm:pt>
    <dgm:pt modelId="{CB142D87-9FFF-4ABD-B45C-98CEA3432720}">
      <dgm:prSet phldrT="[Text]" phldr="0"/>
      <dgm:spPr/>
      <dgm:t>
        <a:bodyPr/>
        <a:lstStyle/>
        <a:p>
          <a:r>
            <a:rPr lang="en-GB" b="1" dirty="0">
              <a:solidFill>
                <a:schemeClr val="tx1"/>
              </a:solidFill>
            </a:rPr>
            <a:t>Proof-read your work.  Check for errors, check grammar, punctuation and references.</a:t>
          </a:r>
        </a:p>
      </dgm:t>
    </dgm:pt>
    <dgm:pt modelId="{41F2740B-31BE-47B8-8D1D-AAB5080ED805}" type="parTrans" cxnId="{607969BD-F8F8-43DB-B7D7-6B22799C9AB7}">
      <dgm:prSet/>
      <dgm:spPr/>
      <dgm:t>
        <a:bodyPr/>
        <a:lstStyle/>
        <a:p>
          <a:endParaRPr lang="en-GB"/>
        </a:p>
      </dgm:t>
    </dgm:pt>
    <dgm:pt modelId="{C8A5619D-796B-4502-A4EE-3B66E2D7CE5E}" type="sibTrans" cxnId="{607969BD-F8F8-43DB-B7D7-6B22799C9AB7}">
      <dgm:prSet/>
      <dgm:spPr/>
      <dgm:t>
        <a:bodyPr/>
        <a:lstStyle/>
        <a:p>
          <a:endParaRPr lang="en-GB" b="1">
            <a:solidFill>
              <a:schemeClr val="tx1"/>
            </a:solidFill>
          </a:endParaRPr>
        </a:p>
      </dgm:t>
    </dgm:pt>
    <dgm:pt modelId="{FC55414C-047E-4EC2-B4F6-3B38C1043FD2}">
      <dgm:prSet phldrT="[Text]" phldr="0"/>
      <dgm:spPr/>
      <dgm:t>
        <a:bodyPr/>
        <a:lstStyle/>
        <a:p>
          <a:r>
            <a:rPr lang="en-GB" b="1" dirty="0">
              <a:solidFill>
                <a:schemeClr val="tx1"/>
              </a:solidFill>
            </a:rPr>
            <a:t>Submit your work via Turnitin</a:t>
          </a:r>
        </a:p>
        <a:p>
          <a:r>
            <a:rPr lang="en-GB" b="1" dirty="0">
              <a:solidFill>
                <a:schemeClr val="tx1"/>
              </a:solidFill>
            </a:rPr>
            <a:t>BEFORE THE DEADLINE</a:t>
          </a:r>
        </a:p>
      </dgm:t>
    </dgm:pt>
    <dgm:pt modelId="{EC9F8493-57F7-451A-9D1A-49D6E3B5BCBF}" type="parTrans" cxnId="{BD62C4CF-E632-4735-B1D7-8B6C74834AC9}">
      <dgm:prSet/>
      <dgm:spPr/>
      <dgm:t>
        <a:bodyPr/>
        <a:lstStyle/>
        <a:p>
          <a:endParaRPr lang="en-GB"/>
        </a:p>
      </dgm:t>
    </dgm:pt>
    <dgm:pt modelId="{C6DFBF3C-F1A6-4F48-BD07-E6B1FDC51C9C}" type="sibTrans" cxnId="{BD62C4CF-E632-4735-B1D7-8B6C74834AC9}">
      <dgm:prSet/>
      <dgm:spPr/>
      <dgm:t>
        <a:bodyPr/>
        <a:lstStyle/>
        <a:p>
          <a:endParaRPr lang="en-GB"/>
        </a:p>
      </dgm:t>
    </dgm:pt>
    <dgm:pt modelId="{820F601E-DE9D-49B6-A94F-CCC2CF99D7DB}">
      <dgm:prSet phldrT="[Text]" phldr="0"/>
      <dgm:spPr/>
      <dgm:t>
        <a:bodyPr/>
        <a:lstStyle/>
        <a:p>
          <a:r>
            <a:rPr lang="en-GB" b="1" dirty="0">
              <a:solidFill>
                <a:schemeClr val="tx1"/>
              </a:solidFill>
            </a:rPr>
            <a:t>Ensure all components of your assignment are present on 1 document</a:t>
          </a:r>
        </a:p>
      </dgm:t>
    </dgm:pt>
    <dgm:pt modelId="{E06CB436-BA07-4F44-AA85-7E585D4AD337}" type="parTrans" cxnId="{7CA6535A-3A71-44ED-A980-319E783A3ADB}">
      <dgm:prSet/>
      <dgm:spPr/>
      <dgm:t>
        <a:bodyPr/>
        <a:lstStyle/>
        <a:p>
          <a:endParaRPr lang="en-GB"/>
        </a:p>
      </dgm:t>
    </dgm:pt>
    <dgm:pt modelId="{3B0B7780-816F-4F8B-8BB9-3106616E3FCD}" type="sibTrans" cxnId="{7CA6535A-3A71-44ED-A980-319E783A3ADB}">
      <dgm:prSet/>
      <dgm:spPr/>
      <dgm:t>
        <a:bodyPr/>
        <a:lstStyle/>
        <a:p>
          <a:endParaRPr lang="en-GB" b="1">
            <a:solidFill>
              <a:schemeClr val="tx1"/>
            </a:solidFill>
          </a:endParaRPr>
        </a:p>
      </dgm:t>
    </dgm:pt>
    <dgm:pt modelId="{F40DEB10-2E9B-4815-9024-ADF07BB575ED}" type="pres">
      <dgm:prSet presAssocID="{6DF89225-A21F-4B79-95C6-B3009AE2E036}" presName="Name0" presStyleCnt="0">
        <dgm:presLayoutVars>
          <dgm:dir/>
          <dgm:resizeHandles val="exact"/>
        </dgm:presLayoutVars>
      </dgm:prSet>
      <dgm:spPr/>
    </dgm:pt>
    <dgm:pt modelId="{19EFE865-612E-442F-8D80-9723ECD412FC}" type="pres">
      <dgm:prSet presAssocID="{B4CA12DA-EC6C-4B56-8E8D-6BA1A9F37BB6}" presName="node" presStyleLbl="node1" presStyleIdx="0" presStyleCnt="4">
        <dgm:presLayoutVars>
          <dgm:bulletEnabled val="1"/>
        </dgm:presLayoutVars>
      </dgm:prSet>
      <dgm:spPr/>
    </dgm:pt>
    <dgm:pt modelId="{F0C5C8E5-8845-49A2-B4DB-EBB6FC79087B}" type="pres">
      <dgm:prSet presAssocID="{D0DCF374-92AF-4361-B314-4A95D9C3CD42}" presName="sibTrans" presStyleLbl="sibTrans2D1" presStyleIdx="0" presStyleCnt="3"/>
      <dgm:spPr/>
    </dgm:pt>
    <dgm:pt modelId="{B03EA375-9AEE-425E-B99E-5FDB94C1A8E2}" type="pres">
      <dgm:prSet presAssocID="{D0DCF374-92AF-4361-B314-4A95D9C3CD42}" presName="connectorText" presStyleLbl="sibTrans2D1" presStyleIdx="0" presStyleCnt="3"/>
      <dgm:spPr/>
    </dgm:pt>
    <dgm:pt modelId="{CDDB6474-79D0-4893-91E3-F37C5E7EED05}" type="pres">
      <dgm:prSet presAssocID="{CB142D87-9FFF-4ABD-B45C-98CEA3432720}" presName="node" presStyleLbl="node1" presStyleIdx="1" presStyleCnt="4">
        <dgm:presLayoutVars>
          <dgm:bulletEnabled val="1"/>
        </dgm:presLayoutVars>
      </dgm:prSet>
      <dgm:spPr/>
    </dgm:pt>
    <dgm:pt modelId="{2518B359-7EC1-4CD9-B33E-07FC36C38A51}" type="pres">
      <dgm:prSet presAssocID="{C8A5619D-796B-4502-A4EE-3B66E2D7CE5E}" presName="sibTrans" presStyleLbl="sibTrans2D1" presStyleIdx="1" presStyleCnt="3"/>
      <dgm:spPr/>
    </dgm:pt>
    <dgm:pt modelId="{655EF401-70BA-4368-9AAA-6F765563AB9D}" type="pres">
      <dgm:prSet presAssocID="{C8A5619D-796B-4502-A4EE-3B66E2D7CE5E}" presName="connectorText" presStyleLbl="sibTrans2D1" presStyleIdx="1" presStyleCnt="3"/>
      <dgm:spPr/>
    </dgm:pt>
    <dgm:pt modelId="{341C7C74-33B5-41A8-B294-BAD89579C928}" type="pres">
      <dgm:prSet presAssocID="{820F601E-DE9D-49B6-A94F-CCC2CF99D7DB}" presName="node" presStyleLbl="node1" presStyleIdx="2" presStyleCnt="4">
        <dgm:presLayoutVars>
          <dgm:bulletEnabled val="1"/>
        </dgm:presLayoutVars>
      </dgm:prSet>
      <dgm:spPr/>
    </dgm:pt>
    <dgm:pt modelId="{5F36E38E-15D9-4B96-A0F2-662B2CCFC222}" type="pres">
      <dgm:prSet presAssocID="{3B0B7780-816F-4F8B-8BB9-3106616E3FCD}" presName="sibTrans" presStyleLbl="sibTrans2D1" presStyleIdx="2" presStyleCnt="3"/>
      <dgm:spPr/>
    </dgm:pt>
    <dgm:pt modelId="{2A28DD10-097C-4EBF-B329-2B4A180E954D}" type="pres">
      <dgm:prSet presAssocID="{3B0B7780-816F-4F8B-8BB9-3106616E3FCD}" presName="connectorText" presStyleLbl="sibTrans2D1" presStyleIdx="2" presStyleCnt="3"/>
      <dgm:spPr/>
    </dgm:pt>
    <dgm:pt modelId="{E3CA0DE1-345E-4CB0-8EAD-7B05E6F7049D}" type="pres">
      <dgm:prSet presAssocID="{FC55414C-047E-4EC2-B4F6-3B38C1043FD2}" presName="node" presStyleLbl="node1" presStyleIdx="3" presStyleCnt="4">
        <dgm:presLayoutVars>
          <dgm:bulletEnabled val="1"/>
        </dgm:presLayoutVars>
      </dgm:prSet>
      <dgm:spPr/>
    </dgm:pt>
  </dgm:ptLst>
  <dgm:cxnLst>
    <dgm:cxn modelId="{E91D3712-D8DC-4C9F-90A5-93E06A9FABC8}" type="presOf" srcId="{C8A5619D-796B-4502-A4EE-3B66E2D7CE5E}" destId="{655EF401-70BA-4368-9AAA-6F765563AB9D}" srcOrd="1" destOrd="0" presId="urn:microsoft.com/office/officeart/2005/8/layout/process1"/>
    <dgm:cxn modelId="{2C533D2E-E706-4FE9-8828-81933CA81CC7}" type="presOf" srcId="{D0DCF374-92AF-4361-B314-4A95D9C3CD42}" destId="{F0C5C8E5-8845-49A2-B4DB-EBB6FC79087B}" srcOrd="0" destOrd="0" presId="urn:microsoft.com/office/officeart/2005/8/layout/process1"/>
    <dgm:cxn modelId="{E9D1063C-984B-4517-B668-1A4CA1258A44}" type="presOf" srcId="{6DF89225-A21F-4B79-95C6-B3009AE2E036}" destId="{F40DEB10-2E9B-4815-9024-ADF07BB575ED}" srcOrd="0" destOrd="0" presId="urn:microsoft.com/office/officeart/2005/8/layout/process1"/>
    <dgm:cxn modelId="{EBC0C743-AD67-4DAD-B202-6841FA614CFA}" srcId="{6DF89225-A21F-4B79-95C6-B3009AE2E036}" destId="{B4CA12DA-EC6C-4B56-8E8D-6BA1A9F37BB6}" srcOrd="0" destOrd="0" parTransId="{5F766D90-1C4F-4160-9079-C92534663683}" sibTransId="{D0DCF374-92AF-4361-B314-4A95D9C3CD42}"/>
    <dgm:cxn modelId="{6FDE1D65-88D1-4B0F-AAB9-335489AC80EA}" type="presOf" srcId="{CB142D87-9FFF-4ABD-B45C-98CEA3432720}" destId="{CDDB6474-79D0-4893-91E3-F37C5E7EED05}" srcOrd="0" destOrd="0" presId="urn:microsoft.com/office/officeart/2005/8/layout/process1"/>
    <dgm:cxn modelId="{9D0C244F-AE81-4F58-BABD-5F74F5005C3A}" type="presOf" srcId="{C8A5619D-796B-4502-A4EE-3B66E2D7CE5E}" destId="{2518B359-7EC1-4CD9-B33E-07FC36C38A51}" srcOrd="0" destOrd="0" presId="urn:microsoft.com/office/officeart/2005/8/layout/process1"/>
    <dgm:cxn modelId="{AF1D7674-00AA-4B99-B9F3-FA8BD8AD0F9E}" type="presOf" srcId="{820F601E-DE9D-49B6-A94F-CCC2CF99D7DB}" destId="{341C7C74-33B5-41A8-B294-BAD89579C928}" srcOrd="0" destOrd="0" presId="urn:microsoft.com/office/officeart/2005/8/layout/process1"/>
    <dgm:cxn modelId="{7CA6535A-3A71-44ED-A980-319E783A3ADB}" srcId="{6DF89225-A21F-4B79-95C6-B3009AE2E036}" destId="{820F601E-DE9D-49B6-A94F-CCC2CF99D7DB}" srcOrd="2" destOrd="0" parTransId="{E06CB436-BA07-4F44-AA85-7E585D4AD337}" sibTransId="{3B0B7780-816F-4F8B-8BB9-3106616E3FCD}"/>
    <dgm:cxn modelId="{70CEF97A-2428-4458-AEFE-D74AA28F6F6E}" type="presOf" srcId="{3B0B7780-816F-4F8B-8BB9-3106616E3FCD}" destId="{5F36E38E-15D9-4B96-A0F2-662B2CCFC222}" srcOrd="0" destOrd="0" presId="urn:microsoft.com/office/officeart/2005/8/layout/process1"/>
    <dgm:cxn modelId="{714918A6-C6A6-4FC0-8B5D-0E4DEDAF0BC6}" type="presOf" srcId="{FC55414C-047E-4EC2-B4F6-3B38C1043FD2}" destId="{E3CA0DE1-345E-4CB0-8EAD-7B05E6F7049D}" srcOrd="0" destOrd="0" presId="urn:microsoft.com/office/officeart/2005/8/layout/process1"/>
    <dgm:cxn modelId="{F4B49DAE-F7B2-47A2-ADA0-56D60356C3E3}" type="presOf" srcId="{B4CA12DA-EC6C-4B56-8E8D-6BA1A9F37BB6}" destId="{19EFE865-612E-442F-8D80-9723ECD412FC}" srcOrd="0" destOrd="0" presId="urn:microsoft.com/office/officeart/2005/8/layout/process1"/>
    <dgm:cxn modelId="{607969BD-F8F8-43DB-B7D7-6B22799C9AB7}" srcId="{6DF89225-A21F-4B79-95C6-B3009AE2E036}" destId="{CB142D87-9FFF-4ABD-B45C-98CEA3432720}" srcOrd="1" destOrd="0" parTransId="{41F2740B-31BE-47B8-8D1D-AAB5080ED805}" sibTransId="{C8A5619D-796B-4502-A4EE-3B66E2D7CE5E}"/>
    <dgm:cxn modelId="{D1DE9CCF-4DC3-4EB3-AC25-7F79932A100A}" type="presOf" srcId="{D0DCF374-92AF-4361-B314-4A95D9C3CD42}" destId="{B03EA375-9AEE-425E-B99E-5FDB94C1A8E2}" srcOrd="1" destOrd="0" presId="urn:microsoft.com/office/officeart/2005/8/layout/process1"/>
    <dgm:cxn modelId="{BD62C4CF-E632-4735-B1D7-8B6C74834AC9}" srcId="{6DF89225-A21F-4B79-95C6-B3009AE2E036}" destId="{FC55414C-047E-4EC2-B4F6-3B38C1043FD2}" srcOrd="3" destOrd="0" parTransId="{EC9F8493-57F7-451A-9D1A-49D6E3B5BCBF}" sibTransId="{C6DFBF3C-F1A6-4F48-BD07-E6B1FDC51C9C}"/>
    <dgm:cxn modelId="{2F2F0AD0-9E63-42B4-8C8F-1CC40377AEAC}" type="presOf" srcId="{3B0B7780-816F-4F8B-8BB9-3106616E3FCD}" destId="{2A28DD10-097C-4EBF-B329-2B4A180E954D}" srcOrd="1" destOrd="0" presId="urn:microsoft.com/office/officeart/2005/8/layout/process1"/>
    <dgm:cxn modelId="{CB8AB6FA-FE21-4CF0-BB34-ADEE713A80AA}" type="presParOf" srcId="{F40DEB10-2E9B-4815-9024-ADF07BB575ED}" destId="{19EFE865-612E-442F-8D80-9723ECD412FC}" srcOrd="0" destOrd="0" presId="urn:microsoft.com/office/officeart/2005/8/layout/process1"/>
    <dgm:cxn modelId="{2272A872-142A-4449-B375-B686B5F89C28}" type="presParOf" srcId="{F40DEB10-2E9B-4815-9024-ADF07BB575ED}" destId="{F0C5C8E5-8845-49A2-B4DB-EBB6FC79087B}" srcOrd="1" destOrd="0" presId="urn:microsoft.com/office/officeart/2005/8/layout/process1"/>
    <dgm:cxn modelId="{421042C8-BD2F-4835-BF93-5A6C295D7FF2}" type="presParOf" srcId="{F0C5C8E5-8845-49A2-B4DB-EBB6FC79087B}" destId="{B03EA375-9AEE-425E-B99E-5FDB94C1A8E2}" srcOrd="0" destOrd="0" presId="urn:microsoft.com/office/officeart/2005/8/layout/process1"/>
    <dgm:cxn modelId="{63A45DCB-7FA8-42AE-A646-9AE32360BDB7}" type="presParOf" srcId="{F40DEB10-2E9B-4815-9024-ADF07BB575ED}" destId="{CDDB6474-79D0-4893-91E3-F37C5E7EED05}" srcOrd="2" destOrd="0" presId="urn:microsoft.com/office/officeart/2005/8/layout/process1"/>
    <dgm:cxn modelId="{D96F9D22-81B9-4128-B373-EA7CAE64C577}" type="presParOf" srcId="{F40DEB10-2E9B-4815-9024-ADF07BB575ED}" destId="{2518B359-7EC1-4CD9-B33E-07FC36C38A51}" srcOrd="3" destOrd="0" presId="urn:microsoft.com/office/officeart/2005/8/layout/process1"/>
    <dgm:cxn modelId="{D2592CEE-872E-4467-9B9C-8E4DE2AB901E}" type="presParOf" srcId="{2518B359-7EC1-4CD9-B33E-07FC36C38A51}" destId="{655EF401-70BA-4368-9AAA-6F765563AB9D}" srcOrd="0" destOrd="0" presId="urn:microsoft.com/office/officeart/2005/8/layout/process1"/>
    <dgm:cxn modelId="{AE0115B3-4FA6-4630-A79A-839B4B39B75C}" type="presParOf" srcId="{F40DEB10-2E9B-4815-9024-ADF07BB575ED}" destId="{341C7C74-33B5-41A8-B294-BAD89579C928}" srcOrd="4" destOrd="0" presId="urn:microsoft.com/office/officeart/2005/8/layout/process1"/>
    <dgm:cxn modelId="{5DF14F4A-0831-4B89-A12D-B4DE0027D813}" type="presParOf" srcId="{F40DEB10-2E9B-4815-9024-ADF07BB575ED}" destId="{5F36E38E-15D9-4B96-A0F2-662B2CCFC222}" srcOrd="5" destOrd="0" presId="urn:microsoft.com/office/officeart/2005/8/layout/process1"/>
    <dgm:cxn modelId="{678B2848-F99C-426F-A84C-C3DD5A0936CF}" type="presParOf" srcId="{5F36E38E-15D9-4B96-A0F2-662B2CCFC222}" destId="{2A28DD10-097C-4EBF-B329-2B4A180E954D}" srcOrd="0" destOrd="0" presId="urn:microsoft.com/office/officeart/2005/8/layout/process1"/>
    <dgm:cxn modelId="{19E74A15-9211-4CDF-983E-8F64C9BE3B5F}" type="presParOf" srcId="{F40DEB10-2E9B-4815-9024-ADF07BB575ED}" destId="{E3CA0DE1-345E-4CB0-8EAD-7B05E6F7049D}"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D8E15-25FD-4F39-AB21-AA002B537712}">
      <dsp:nvSpPr>
        <dsp:cNvPr id="0" name=""/>
        <dsp:cNvSpPr/>
      </dsp:nvSpPr>
      <dsp:spPr>
        <a:xfrm>
          <a:off x="0" y="-54503"/>
          <a:ext cx="7902116" cy="1495198"/>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accent2">
                  <a:lumMod val="25000"/>
                </a:schemeClr>
              </a:solidFill>
            </a:rPr>
            <a:t>POINT: Person-centred care is important because it respects an individual's needs, wishes and preferences (John and Davies, 2026).</a:t>
          </a:r>
          <a:br>
            <a:rPr lang="en-GB" sz="1800" b="1" kern="1200" dirty="0">
              <a:solidFill>
                <a:schemeClr val="accent2">
                  <a:lumMod val="25000"/>
                </a:schemeClr>
              </a:solidFill>
            </a:rPr>
          </a:br>
          <a:endParaRPr lang="en-GB" sz="1800" b="1" kern="1200" dirty="0">
            <a:solidFill>
              <a:schemeClr val="accent2">
                <a:lumMod val="25000"/>
              </a:schemeClr>
            </a:solidFill>
          </a:endParaRPr>
        </a:p>
      </dsp:txBody>
      <dsp:txXfrm>
        <a:off x="43793" y="-10710"/>
        <a:ext cx="6403242" cy="1407612"/>
      </dsp:txXfrm>
    </dsp:sp>
    <dsp:sp modelId="{F3BE06FD-2FDF-4C53-A64A-FEAD202F66B0}">
      <dsp:nvSpPr>
        <dsp:cNvPr id="0" name=""/>
        <dsp:cNvSpPr/>
      </dsp:nvSpPr>
      <dsp:spPr>
        <a:xfrm>
          <a:off x="661802" y="1404841"/>
          <a:ext cx="7902116" cy="1595303"/>
        </a:xfrm>
        <a:prstGeom prst="roundRect">
          <a:avLst>
            <a:gd name="adj" fmla="val 10000"/>
          </a:avLst>
        </a:prstGeom>
        <a:solidFill>
          <a:schemeClr val="accent4">
            <a:hueOff val="-528564"/>
            <a:satOff val="-4073"/>
            <a:lumOff val="405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accent2">
                  <a:lumMod val="25000"/>
                </a:schemeClr>
              </a:solidFill>
            </a:rPr>
            <a:t>EVIDENCE: The National Institute for Health and Care Excellence (NICE, 2018) states that care should be based on a person's individual strengths, preferences, aspirations and needs. </a:t>
          </a:r>
          <a:br>
            <a:rPr lang="en-GB" sz="1800" b="1" kern="1200" dirty="0">
              <a:solidFill>
                <a:schemeClr val="accent2">
                  <a:lumMod val="25000"/>
                </a:schemeClr>
              </a:solidFill>
            </a:rPr>
          </a:br>
          <a:r>
            <a:rPr lang="en-GB" sz="1800" b="1" kern="1200" dirty="0">
              <a:solidFill>
                <a:schemeClr val="accent2">
                  <a:lumMod val="25000"/>
                </a:schemeClr>
              </a:solidFill>
            </a:rPr>
            <a:t>NICE</a:t>
          </a:r>
        </a:p>
      </dsp:txBody>
      <dsp:txXfrm>
        <a:off x="708527" y="1451566"/>
        <a:ext cx="6316694" cy="1501853"/>
      </dsp:txXfrm>
    </dsp:sp>
    <dsp:sp modelId="{60DA6BC9-3E10-419F-AA91-FC18342BCD6E}">
      <dsp:nvSpPr>
        <dsp:cNvPr id="0" name=""/>
        <dsp:cNvSpPr/>
      </dsp:nvSpPr>
      <dsp:spPr>
        <a:xfrm>
          <a:off x="1313726" y="2845552"/>
          <a:ext cx="7902116" cy="1732677"/>
        </a:xfrm>
        <a:prstGeom prst="roundRect">
          <a:avLst>
            <a:gd name="adj" fmla="val 10000"/>
          </a:avLst>
        </a:prstGeom>
        <a:solidFill>
          <a:schemeClr val="accent4">
            <a:hueOff val="-1057127"/>
            <a:satOff val="-8147"/>
            <a:lumOff val="810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accent2">
                  <a:lumMod val="25000"/>
                </a:schemeClr>
              </a:solidFill>
            </a:rPr>
            <a:t>EXPLAIN: For example, a care worker might ask an older person what time they prefer to get up and what clothes they would like to wear. This helps the person maintain choice, independence and dignity, rather than having decisions made for them.</a:t>
          </a:r>
          <a:br>
            <a:rPr lang="en-GB" sz="1800" b="1" kern="1200" dirty="0">
              <a:solidFill>
                <a:schemeClr val="accent2">
                  <a:lumMod val="25000"/>
                </a:schemeClr>
              </a:solidFill>
            </a:rPr>
          </a:br>
          <a:endParaRPr lang="en-GB" sz="1800" b="1" kern="1200" dirty="0">
            <a:solidFill>
              <a:schemeClr val="accent2">
                <a:lumMod val="25000"/>
              </a:schemeClr>
            </a:solidFill>
          </a:endParaRPr>
        </a:p>
      </dsp:txBody>
      <dsp:txXfrm>
        <a:off x="1364474" y="2896300"/>
        <a:ext cx="6318526" cy="1631181"/>
      </dsp:txXfrm>
    </dsp:sp>
    <dsp:sp modelId="{65662CC4-1392-44C6-8329-A4CC25C59874}">
      <dsp:nvSpPr>
        <dsp:cNvPr id="0" name=""/>
        <dsp:cNvSpPr/>
      </dsp:nvSpPr>
      <dsp:spPr>
        <a:xfrm>
          <a:off x="1975528" y="4582697"/>
          <a:ext cx="7902116" cy="1277182"/>
        </a:xfrm>
        <a:prstGeom prst="roundRect">
          <a:avLst>
            <a:gd name="adj" fmla="val 10000"/>
          </a:avLst>
        </a:prstGeom>
        <a:solidFill>
          <a:schemeClr val="accent4">
            <a:hueOff val="-1585691"/>
            <a:satOff val="-12220"/>
            <a:lumOff val="1215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accent2">
                  <a:lumMod val="25000"/>
                </a:schemeClr>
              </a:solidFill>
            </a:rPr>
            <a:t>LINK: Therefore, person-centred care helps people feel respected and involved in their care, which is an important part of providing good-quality health and social care (Smeaton, 2025).</a:t>
          </a:r>
        </a:p>
      </dsp:txBody>
      <dsp:txXfrm>
        <a:off x="2012935" y="4620104"/>
        <a:ext cx="6335330" cy="1202368"/>
      </dsp:txXfrm>
    </dsp:sp>
    <dsp:sp modelId="{1B4FE732-4745-463C-BFCF-38D724135BDE}">
      <dsp:nvSpPr>
        <dsp:cNvPr id="0" name=""/>
        <dsp:cNvSpPr/>
      </dsp:nvSpPr>
      <dsp:spPr>
        <a:xfrm>
          <a:off x="7071947" y="1032709"/>
          <a:ext cx="830168" cy="830168"/>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b="1" kern="1200">
            <a:solidFill>
              <a:schemeClr val="accent2">
                <a:lumMod val="25000"/>
              </a:schemeClr>
            </a:solidFill>
          </a:endParaRPr>
        </a:p>
      </dsp:txBody>
      <dsp:txXfrm>
        <a:off x="7258735" y="1032709"/>
        <a:ext cx="456592" cy="624701"/>
      </dsp:txXfrm>
    </dsp:sp>
    <dsp:sp modelId="{70641EB3-ECF5-4FE3-83EE-17DF20985391}">
      <dsp:nvSpPr>
        <dsp:cNvPr id="0" name=""/>
        <dsp:cNvSpPr/>
      </dsp:nvSpPr>
      <dsp:spPr>
        <a:xfrm>
          <a:off x="7733749" y="2542107"/>
          <a:ext cx="830168" cy="830168"/>
        </a:xfrm>
        <a:prstGeom prst="downArrow">
          <a:avLst>
            <a:gd name="adj1" fmla="val 55000"/>
            <a:gd name="adj2" fmla="val 45000"/>
          </a:avLst>
        </a:prstGeom>
        <a:solidFill>
          <a:schemeClr val="accent4">
            <a:tint val="40000"/>
            <a:alpha val="90000"/>
            <a:hueOff val="-1016043"/>
            <a:satOff val="-6944"/>
            <a:lumOff val="1021"/>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b="1" kern="1200">
            <a:solidFill>
              <a:schemeClr val="accent2">
                <a:lumMod val="25000"/>
              </a:schemeClr>
            </a:solidFill>
          </a:endParaRPr>
        </a:p>
      </dsp:txBody>
      <dsp:txXfrm>
        <a:off x="7920537" y="2542107"/>
        <a:ext cx="456592" cy="624701"/>
      </dsp:txXfrm>
    </dsp:sp>
    <dsp:sp modelId="{8893AE2F-151C-4059-A09C-2953B496060E}">
      <dsp:nvSpPr>
        <dsp:cNvPr id="0" name=""/>
        <dsp:cNvSpPr/>
      </dsp:nvSpPr>
      <dsp:spPr>
        <a:xfrm>
          <a:off x="8385673" y="4051505"/>
          <a:ext cx="830168" cy="830168"/>
        </a:xfrm>
        <a:prstGeom prst="downArrow">
          <a:avLst>
            <a:gd name="adj1" fmla="val 55000"/>
            <a:gd name="adj2" fmla="val 45000"/>
          </a:avLst>
        </a:prstGeom>
        <a:solidFill>
          <a:schemeClr val="accent4">
            <a:tint val="40000"/>
            <a:alpha val="90000"/>
            <a:hueOff val="-2032086"/>
            <a:satOff val="-13887"/>
            <a:lumOff val="2041"/>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b="1" kern="1200">
            <a:solidFill>
              <a:schemeClr val="accent2">
                <a:lumMod val="25000"/>
              </a:schemeClr>
            </a:solidFill>
          </a:endParaRPr>
        </a:p>
      </dsp:txBody>
      <dsp:txXfrm>
        <a:off x="8572461" y="4051505"/>
        <a:ext cx="456592" cy="624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FE865-612E-442F-8D80-9723ECD412FC}">
      <dsp:nvSpPr>
        <dsp:cNvPr id="0" name=""/>
        <dsp:cNvSpPr/>
      </dsp:nvSpPr>
      <dsp:spPr>
        <a:xfrm>
          <a:off x="5068" y="1465685"/>
          <a:ext cx="2215893" cy="3012229"/>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rPr>
            <a:t>Edit what you have written and ensure you are happy with the content. Does it all make sense? Does it flow? Have you answered what you should have?</a:t>
          </a:r>
        </a:p>
        <a:p>
          <a:pPr marL="0" lvl="0" indent="0" algn="ctr" defTabSz="755650">
            <a:lnSpc>
              <a:spcPct val="90000"/>
            </a:lnSpc>
            <a:spcBef>
              <a:spcPct val="0"/>
            </a:spcBef>
            <a:spcAft>
              <a:spcPct val="35000"/>
            </a:spcAft>
            <a:buNone/>
          </a:pPr>
          <a:r>
            <a:rPr lang="en-GB" sz="1700" b="1" kern="1200" dirty="0">
              <a:solidFill>
                <a:schemeClr val="tx1"/>
              </a:solidFill>
            </a:rPr>
            <a:t>Does it meet the learning objectives?</a:t>
          </a:r>
        </a:p>
      </dsp:txBody>
      <dsp:txXfrm>
        <a:off x="69969" y="1530586"/>
        <a:ext cx="2086091" cy="2882427"/>
      </dsp:txXfrm>
    </dsp:sp>
    <dsp:sp modelId="{F0C5C8E5-8845-49A2-B4DB-EBB6FC79087B}">
      <dsp:nvSpPr>
        <dsp:cNvPr id="0" name=""/>
        <dsp:cNvSpPr/>
      </dsp:nvSpPr>
      <dsp:spPr>
        <a:xfrm>
          <a:off x="2442550" y="2697029"/>
          <a:ext cx="469769" cy="549541"/>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solidFill>
              <a:schemeClr val="tx1"/>
            </a:solidFill>
          </a:endParaRPr>
        </a:p>
      </dsp:txBody>
      <dsp:txXfrm>
        <a:off x="2442550" y="2806937"/>
        <a:ext cx="328838" cy="329725"/>
      </dsp:txXfrm>
    </dsp:sp>
    <dsp:sp modelId="{CDDB6474-79D0-4893-91E3-F37C5E7EED05}">
      <dsp:nvSpPr>
        <dsp:cNvPr id="0" name=""/>
        <dsp:cNvSpPr/>
      </dsp:nvSpPr>
      <dsp:spPr>
        <a:xfrm>
          <a:off x="3107318" y="1465685"/>
          <a:ext cx="2215893" cy="3012229"/>
        </a:xfrm>
        <a:prstGeom prst="roundRect">
          <a:avLst>
            <a:gd name="adj" fmla="val 10000"/>
          </a:avLst>
        </a:prstGeom>
        <a:solidFill>
          <a:schemeClr val="accent4">
            <a:hueOff val="-528564"/>
            <a:satOff val="-4073"/>
            <a:lumOff val="405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rPr>
            <a:t>Proof-read your work.  Check for errors, check grammar, punctuation and references.</a:t>
          </a:r>
        </a:p>
      </dsp:txBody>
      <dsp:txXfrm>
        <a:off x="3172219" y="1530586"/>
        <a:ext cx="2086091" cy="2882427"/>
      </dsp:txXfrm>
    </dsp:sp>
    <dsp:sp modelId="{2518B359-7EC1-4CD9-B33E-07FC36C38A51}">
      <dsp:nvSpPr>
        <dsp:cNvPr id="0" name=""/>
        <dsp:cNvSpPr/>
      </dsp:nvSpPr>
      <dsp:spPr>
        <a:xfrm>
          <a:off x="5544801" y="2697029"/>
          <a:ext cx="469769" cy="549541"/>
        </a:xfrm>
        <a:prstGeom prst="rightArrow">
          <a:avLst>
            <a:gd name="adj1" fmla="val 60000"/>
            <a:gd name="adj2" fmla="val 50000"/>
          </a:avLst>
        </a:prstGeom>
        <a:solidFill>
          <a:schemeClr val="accent4">
            <a:hueOff val="-792845"/>
            <a:satOff val="-6110"/>
            <a:lumOff val="607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solidFill>
              <a:schemeClr val="tx1"/>
            </a:solidFill>
          </a:endParaRPr>
        </a:p>
      </dsp:txBody>
      <dsp:txXfrm>
        <a:off x="5544801" y="2806937"/>
        <a:ext cx="328838" cy="329725"/>
      </dsp:txXfrm>
    </dsp:sp>
    <dsp:sp modelId="{341C7C74-33B5-41A8-B294-BAD89579C928}">
      <dsp:nvSpPr>
        <dsp:cNvPr id="0" name=""/>
        <dsp:cNvSpPr/>
      </dsp:nvSpPr>
      <dsp:spPr>
        <a:xfrm>
          <a:off x="6209569" y="1465685"/>
          <a:ext cx="2215893" cy="3012229"/>
        </a:xfrm>
        <a:prstGeom prst="roundRect">
          <a:avLst>
            <a:gd name="adj" fmla="val 10000"/>
          </a:avLst>
        </a:prstGeom>
        <a:solidFill>
          <a:schemeClr val="accent4">
            <a:hueOff val="-1057127"/>
            <a:satOff val="-8147"/>
            <a:lumOff val="810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rPr>
            <a:t>Ensure all components of your assignment are present on 1 document</a:t>
          </a:r>
        </a:p>
      </dsp:txBody>
      <dsp:txXfrm>
        <a:off x="6274470" y="1530586"/>
        <a:ext cx="2086091" cy="2882427"/>
      </dsp:txXfrm>
    </dsp:sp>
    <dsp:sp modelId="{5F36E38E-15D9-4B96-A0F2-662B2CCFC222}">
      <dsp:nvSpPr>
        <dsp:cNvPr id="0" name=""/>
        <dsp:cNvSpPr/>
      </dsp:nvSpPr>
      <dsp:spPr>
        <a:xfrm>
          <a:off x="8647051" y="2697029"/>
          <a:ext cx="469769" cy="549541"/>
        </a:xfrm>
        <a:prstGeom prst="rightArrow">
          <a:avLst>
            <a:gd name="adj1" fmla="val 60000"/>
            <a:gd name="adj2" fmla="val 50000"/>
          </a:avLst>
        </a:prstGeom>
        <a:solidFill>
          <a:schemeClr val="accent4">
            <a:hueOff val="-1585691"/>
            <a:satOff val="-12220"/>
            <a:lumOff val="12157"/>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solidFill>
              <a:schemeClr val="tx1"/>
            </a:solidFill>
          </a:endParaRPr>
        </a:p>
      </dsp:txBody>
      <dsp:txXfrm>
        <a:off x="8647051" y="2806937"/>
        <a:ext cx="328838" cy="329725"/>
      </dsp:txXfrm>
    </dsp:sp>
    <dsp:sp modelId="{E3CA0DE1-345E-4CB0-8EAD-7B05E6F7049D}">
      <dsp:nvSpPr>
        <dsp:cNvPr id="0" name=""/>
        <dsp:cNvSpPr/>
      </dsp:nvSpPr>
      <dsp:spPr>
        <a:xfrm>
          <a:off x="9311819" y="1465685"/>
          <a:ext cx="2215893" cy="3012229"/>
        </a:xfrm>
        <a:prstGeom prst="roundRect">
          <a:avLst>
            <a:gd name="adj" fmla="val 10000"/>
          </a:avLst>
        </a:prstGeom>
        <a:solidFill>
          <a:schemeClr val="accent4">
            <a:hueOff val="-1585691"/>
            <a:satOff val="-12220"/>
            <a:lumOff val="1215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rPr>
            <a:t>Submit your work via Turnitin</a:t>
          </a:r>
        </a:p>
        <a:p>
          <a:pPr marL="0" lvl="0" indent="0" algn="ctr" defTabSz="755650">
            <a:lnSpc>
              <a:spcPct val="90000"/>
            </a:lnSpc>
            <a:spcBef>
              <a:spcPct val="0"/>
            </a:spcBef>
            <a:spcAft>
              <a:spcPct val="35000"/>
            </a:spcAft>
            <a:buNone/>
          </a:pPr>
          <a:r>
            <a:rPr lang="en-GB" sz="1700" b="1" kern="1200" dirty="0">
              <a:solidFill>
                <a:schemeClr val="tx1"/>
              </a:solidFill>
            </a:rPr>
            <a:t>BEFORE THE DEADLINE</a:t>
          </a:r>
        </a:p>
      </dsp:txBody>
      <dsp:txXfrm>
        <a:off x="9376720" y="1530586"/>
        <a:ext cx="2086091" cy="28824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2">
        <a:scrgbClr r="0" g="0" b="0"/>
      </a:effectRef>
      <a:fontRef idx="minor">
        <a:schemeClr val="lt1"/>
      </a:fontRef>
    </dgm:style>
  </dgm:styleLbl>
  <dgm:styleLbl name="ltNode1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2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1">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2">
        <a:scrgbClr r="0" g="0" b="0"/>
      </a:effectRef>
      <a:fontRef idx="minor">
        <a:schemeClr val="lt1"/>
      </a:fontRef>
    </dgm:style>
  </dgm:styleLbl>
  <dgm:styleLbl name="ltNode1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2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NoLn">
    <dgm:scene3d>
      <a:camera prst="orthographicFront">
        <a:rot lat="0" lon="0" rev="0"/>
      </a:camera>
      <a:lightRig rig="contrasting" dir="t">
        <a:rot lat="0" lon="0" rev="1200000"/>
      </a:lightRig>
    </dgm:scene3d>
    <dgm:sp3d contourW="19050" prstMaterial="metal">
      <a:bevelT w="88900" h="203200"/>
      <a:bevelB w="165100" h="254000"/>
    </dgm:sp3d>
    <dgm:txPr/>
    <dgm:style>
      <a:lnRef idx="1">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1">
        <a:scrgbClr r="0" g="0" b="0"/>
      </a:lnRef>
      <a:fillRef idx="0">
        <a:scrgbClr r="0" g="0" b="0"/>
      </a:fillRef>
      <a:effectRef idx="0">
        <a:scrgbClr r="0" g="0" b="0"/>
      </a:effectRef>
      <a:fontRef idx="minor">
        <a:schemeClr val="lt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10/14/2026</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10/14/2026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dirty="0"/>
          </a:p>
        </p:txBody>
      </p:sp>
    </p:spTree>
    <p:extLst>
      <p:ext uri="{BB962C8B-B14F-4D97-AF65-F5344CB8AC3E}">
        <p14:creationId xmlns:p14="http://schemas.microsoft.com/office/powerpoint/2010/main" val="3442190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6304E-FDE3-4B4F-A3B7-EBE87F3FA5E2}" type="slidenum">
              <a:rPr lang="en-US" noProof="0" smtClean="0"/>
              <a:t>2</a:t>
            </a:fld>
            <a:endParaRPr lang="en-US" noProof="0" dirty="0"/>
          </a:p>
        </p:txBody>
      </p:sp>
    </p:spTree>
    <p:extLst>
      <p:ext uri="{BB962C8B-B14F-4D97-AF65-F5344CB8AC3E}">
        <p14:creationId xmlns:p14="http://schemas.microsoft.com/office/powerpoint/2010/main" val="49411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6304E-FDE3-4B4F-A3B7-EBE87F3FA5E2}" type="slidenum">
              <a:rPr lang="en-US" noProof="0" smtClean="0"/>
              <a:t>13</a:t>
            </a:fld>
            <a:endParaRPr lang="en-US" noProof="0" dirty="0"/>
          </a:p>
        </p:txBody>
      </p:sp>
    </p:spTree>
    <p:extLst>
      <p:ext uri="{BB962C8B-B14F-4D97-AF65-F5344CB8AC3E}">
        <p14:creationId xmlns:p14="http://schemas.microsoft.com/office/powerpoint/2010/main" val="1172609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6304E-FDE3-4B4F-A3B7-EBE87F3FA5E2}" type="slidenum">
              <a:rPr lang="en-US" noProof="0" smtClean="0"/>
              <a:t>17</a:t>
            </a:fld>
            <a:endParaRPr lang="en-US" noProof="0" dirty="0"/>
          </a:p>
        </p:txBody>
      </p:sp>
    </p:spTree>
    <p:extLst>
      <p:ext uri="{BB962C8B-B14F-4D97-AF65-F5344CB8AC3E}">
        <p14:creationId xmlns:p14="http://schemas.microsoft.com/office/powerpoint/2010/main" val="1352474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6304E-FDE3-4B4F-A3B7-EBE87F3FA5E2}" type="slidenum">
              <a:rPr lang="en-US" noProof="0" smtClean="0"/>
              <a:t>18</a:t>
            </a:fld>
            <a:endParaRPr lang="en-US" noProof="0" dirty="0"/>
          </a:p>
        </p:txBody>
      </p:sp>
    </p:spTree>
    <p:extLst>
      <p:ext uri="{BB962C8B-B14F-4D97-AF65-F5344CB8AC3E}">
        <p14:creationId xmlns:p14="http://schemas.microsoft.com/office/powerpoint/2010/main" val="2717146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6304E-FDE3-4B4F-A3B7-EBE87F3FA5E2}" type="slidenum">
              <a:rPr lang="en-US" noProof="0" smtClean="0"/>
              <a:t>21</a:t>
            </a:fld>
            <a:endParaRPr lang="en-US" noProof="0" dirty="0"/>
          </a:p>
        </p:txBody>
      </p:sp>
    </p:spTree>
    <p:extLst>
      <p:ext uri="{BB962C8B-B14F-4D97-AF65-F5344CB8AC3E}">
        <p14:creationId xmlns:p14="http://schemas.microsoft.com/office/powerpoint/2010/main" val="3392930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D93970-B13A-F96D-A4B1-3A1EE7484106}"/>
              </a:ext>
            </a:extLst>
          </p:cNvPr>
          <p:cNvPicPr>
            <a:picLocks noChangeAspect="1"/>
          </p:cNvPicPr>
          <p:nvPr userDrawn="1"/>
        </p:nvPicPr>
        <p:blipFill>
          <a:blip r:embed="rId2"/>
          <a:srcRect/>
          <a:stretch/>
        </p:blipFill>
        <p:spPr>
          <a:xfrm>
            <a:off x="1" y="0"/>
            <a:ext cx="12202379" cy="6857999"/>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502920"/>
            <a:ext cx="10954512" cy="3246120"/>
          </a:xfrm>
        </p:spPr>
        <p:txBody>
          <a:bodyPr anchor="b">
            <a:noAutofit/>
          </a:bodyPr>
          <a:lstStyle>
            <a:lvl1pPr algn="ctr">
              <a:defRPr sz="6600" b="1" i="0" cap="none"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12648" y="3758183"/>
            <a:ext cx="10954512" cy="1307592"/>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850392"/>
            <a:ext cx="3913632" cy="4800600"/>
          </a:xfrm>
        </p:spPr>
        <p:txBody>
          <a:bodyPr/>
          <a:lstStyle>
            <a:lvl1pPr>
              <a:defRPr>
                <a:solidFill>
                  <a:schemeClr val="accent2">
                    <a:lumMod val="25000"/>
                  </a:schemeClr>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358384" y="1965960"/>
            <a:ext cx="4050792" cy="2953512"/>
          </a:xfrm>
        </p:spPr>
        <p:txBody>
          <a:bodyPr anchor="ctr" anchorCtr="0"/>
          <a:lstStyle>
            <a:lvl1pPr>
              <a:defRPr cap="all" baseline="0">
                <a:solidFill>
                  <a:schemeClr val="accent2">
                    <a:lumMod val="25000"/>
                  </a:schemeClr>
                </a:solidFill>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7" name="Rounded Rectangle 4">
            <a:extLst>
              <a:ext uri="{FF2B5EF4-FFF2-40B4-BE49-F238E27FC236}">
                <a16:creationId xmlns:a16="http://schemas.microsoft.com/office/drawing/2014/main" id="{906EB944-76A9-6F98-104E-59CD34F5CF9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7">
            <a:extLst>
              <a:ext uri="{FF2B5EF4-FFF2-40B4-BE49-F238E27FC236}">
                <a16:creationId xmlns:a16="http://schemas.microsoft.com/office/drawing/2014/main" id="{898C8E3F-6992-0D8A-CCA1-3DD2C147AA8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4756"/>
          <a:stretch/>
        </p:blipFill>
        <p:spPr>
          <a:xfrm>
            <a:off x="8853067" y="1"/>
            <a:ext cx="1875091" cy="1605320"/>
          </a:xfrm>
          <a:prstGeom prst="rect">
            <a:avLst/>
          </a:prstGeom>
        </p:spPr>
      </p:pic>
      <p:pic>
        <p:nvPicPr>
          <p:cNvPr id="13" name="Picture 7">
            <a:extLst>
              <a:ext uri="{FF2B5EF4-FFF2-40B4-BE49-F238E27FC236}">
                <a16:creationId xmlns:a16="http://schemas.microsoft.com/office/drawing/2014/main" id="{4417AC45-4CB7-72E8-3723-B1A3D81FB6EF}"/>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13775" y="5533690"/>
            <a:ext cx="493392" cy="495528"/>
          </a:xfrm>
          <a:prstGeom prst="rect">
            <a:avLst/>
          </a:prstGeom>
        </p:spPr>
      </p:pic>
      <p:pic>
        <p:nvPicPr>
          <p:cNvPr id="15" name="Graphic 14">
            <a:extLst>
              <a:ext uri="{FF2B5EF4-FFF2-40B4-BE49-F238E27FC236}">
                <a16:creationId xmlns:a16="http://schemas.microsoft.com/office/drawing/2014/main" id="{AE5941EF-B160-313A-DA99-73C86EDC4C17}"/>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46794"/>
          <a:stretch/>
        </p:blipFill>
        <p:spPr>
          <a:xfrm>
            <a:off x="10316909" y="2723673"/>
            <a:ext cx="1875091" cy="3600981"/>
          </a:xfrm>
          <a:prstGeom prst="rect">
            <a:avLst/>
          </a:prstGeom>
        </p:spPr>
      </p:pic>
      <p:pic>
        <p:nvPicPr>
          <p:cNvPr id="17" name="Graphic 16">
            <a:extLst>
              <a:ext uri="{FF2B5EF4-FFF2-40B4-BE49-F238E27FC236}">
                <a16:creationId xmlns:a16="http://schemas.microsoft.com/office/drawing/2014/main" id="{EEC16221-5852-F1A3-24D1-8EF5E907173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41791"/>
          <a:stretch/>
        </p:blipFill>
        <p:spPr>
          <a:xfrm>
            <a:off x="3497179" y="6324654"/>
            <a:ext cx="910220" cy="541368"/>
          </a:xfrm>
          <a:prstGeom prst="rect">
            <a:avLst/>
          </a:prstGeom>
        </p:spPr>
      </p:pic>
      <p:pic>
        <p:nvPicPr>
          <p:cNvPr id="19" name="Graphic 18">
            <a:extLst>
              <a:ext uri="{FF2B5EF4-FFF2-40B4-BE49-F238E27FC236}">
                <a16:creationId xmlns:a16="http://schemas.microsoft.com/office/drawing/2014/main" id="{5D8B34C3-E35E-0B4E-1F8E-59C449A3C8DD}"/>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t="31904"/>
          <a:stretch/>
        </p:blipFill>
        <p:spPr>
          <a:xfrm>
            <a:off x="1601212" y="0"/>
            <a:ext cx="1032928" cy="718708"/>
          </a:xfrm>
          <a:prstGeom prst="rect">
            <a:avLst/>
          </a:prstGeom>
        </p:spPr>
      </p:pic>
    </p:spTree>
    <p:extLst>
      <p:ext uri="{BB962C8B-B14F-4D97-AF65-F5344CB8AC3E}">
        <p14:creationId xmlns:p14="http://schemas.microsoft.com/office/powerpoint/2010/main" val="3657855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1FEFCE-5DDA-D353-F1BF-36752F5F079A}"/>
              </a:ext>
            </a:extLst>
          </p:cNvPr>
          <p:cNvPicPr>
            <a:picLocks noChangeAspect="1"/>
          </p:cNvPicPr>
          <p:nvPr userDrawn="1"/>
        </p:nvPicPr>
        <p:blipFill>
          <a:blip r:embed="rId2"/>
          <a:srcRect/>
          <a:stretch/>
        </p:blipFill>
        <p:spPr>
          <a:xfrm>
            <a:off x="0" y="2917"/>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877824" y="1325880"/>
            <a:ext cx="10460736" cy="2286000"/>
          </a:xfrm>
        </p:spPr>
        <p:txBody>
          <a:bodyPr anchor="b">
            <a:noAutofit/>
          </a:bodyPr>
          <a:lstStyle>
            <a:lvl1pPr algn="ctr">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877824" y="3749040"/>
            <a:ext cx="10460736" cy="2286000"/>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1502723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02">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7" name="Rounded Rectangle 3">
            <a:extLst>
              <a:ext uri="{FF2B5EF4-FFF2-40B4-BE49-F238E27FC236}">
                <a16:creationId xmlns:a16="http://schemas.microsoft.com/office/drawing/2014/main" id="{B6718ABD-4EA5-E3C5-0225-F6671DCA53AD}"/>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D721A955-CA2D-A65D-6E60-DAAAA4ACFA38}"/>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1050"/>
          <a:stretch/>
        </p:blipFill>
        <p:spPr>
          <a:xfrm>
            <a:off x="0" y="2887579"/>
            <a:ext cx="2432421" cy="3604662"/>
          </a:xfrm>
          <a:prstGeom prst="rect">
            <a:avLst/>
          </a:prstGeom>
        </p:spPr>
      </p:pic>
      <p:pic>
        <p:nvPicPr>
          <p:cNvPr id="9" name="Graphic 8">
            <a:extLst>
              <a:ext uri="{FF2B5EF4-FFF2-40B4-BE49-F238E27FC236}">
                <a16:creationId xmlns:a16="http://schemas.microsoft.com/office/drawing/2014/main" id="{AB70155A-604C-AD00-BE69-4505C75CE01B}"/>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t="15874" b="-1"/>
          <a:stretch/>
        </p:blipFill>
        <p:spPr>
          <a:xfrm rot="5400000">
            <a:off x="11281284" y="2493882"/>
            <a:ext cx="1032928" cy="887899"/>
          </a:xfrm>
          <a:prstGeom prst="rect">
            <a:avLst/>
          </a:prstGeom>
        </p:spPr>
      </p:pic>
      <p:pic>
        <p:nvPicPr>
          <p:cNvPr id="10" name="Graphic 9">
            <a:extLst>
              <a:ext uri="{FF2B5EF4-FFF2-40B4-BE49-F238E27FC236}">
                <a16:creationId xmlns:a16="http://schemas.microsoft.com/office/drawing/2014/main" id="{F74D1084-EF5E-D016-13E0-1840BDFFD0AE}"/>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880"/>
          <a:stretch/>
        </p:blipFill>
        <p:spPr>
          <a:xfrm>
            <a:off x="9897978" y="5987153"/>
            <a:ext cx="490012" cy="505088"/>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313432"/>
            <a:ext cx="6327648" cy="3218688"/>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889032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1B9A11-4222-BB4A-66D3-D37C79AC57C1}"/>
              </a:ext>
            </a:extLst>
          </p:cNvPr>
          <p:cNvPicPr>
            <a:picLocks noChangeAspect="1"/>
          </p:cNvPicPr>
          <p:nvPr userDrawn="1"/>
        </p:nvPicPr>
        <p:blipFill rotWithShape="1">
          <a:blip r:embed="rId2"/>
          <a:srcRect l="-1" r="21" b="21"/>
          <a:stretch/>
        </p:blipFill>
        <p:spPr>
          <a:xfrm>
            <a:off x="-2595" y="1459"/>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4654296" y="27432"/>
            <a:ext cx="7004304" cy="3566160"/>
          </a:xfrm>
        </p:spPr>
        <p:txBody>
          <a:bodyPr anchor="b">
            <a:noAutofit/>
          </a:bodyPr>
          <a:lstStyle>
            <a:lvl1pPr algn="ctr">
              <a:defRPr sz="60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4654295" y="3767328"/>
            <a:ext cx="7004303" cy="1161288"/>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3329623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72C86F9-080E-93F7-C7B1-F5BEAD84E36E}"/>
              </a:ext>
            </a:extLst>
          </p:cNvPr>
          <p:cNvSpPr>
            <a:spLocks noGrp="1"/>
          </p:cNvSpPr>
          <p:nvPr>
            <p:ph type="title"/>
          </p:nvPr>
        </p:nvSpPr>
        <p:spPr>
          <a:xfrm>
            <a:off x="1078992" y="365760"/>
            <a:ext cx="105064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097280" y="2432304"/>
            <a:ext cx="3108960" cy="3412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4736592" y="1920240"/>
            <a:ext cx="6620256"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Rounded Rectangle 11">
            <a:extLst>
              <a:ext uri="{FF2B5EF4-FFF2-40B4-BE49-F238E27FC236}">
                <a16:creationId xmlns:a16="http://schemas.microsoft.com/office/drawing/2014/main" id="{7FF98F94-8801-13BE-8EB4-01921AC196C8}"/>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B7BF5718-9534-FD92-79D7-ECC66603E70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r="62387"/>
          <a:stretch/>
        </p:blipFill>
        <p:spPr>
          <a:xfrm rot="5400000">
            <a:off x="1778676" y="5204330"/>
            <a:ext cx="907513" cy="2465321"/>
          </a:xfrm>
          <a:prstGeom prst="rect">
            <a:avLst/>
          </a:prstGeom>
        </p:spPr>
      </p:pic>
      <p:pic>
        <p:nvPicPr>
          <p:cNvPr id="9" name="Graphic 8">
            <a:extLst>
              <a:ext uri="{FF2B5EF4-FFF2-40B4-BE49-F238E27FC236}">
                <a16:creationId xmlns:a16="http://schemas.microsoft.com/office/drawing/2014/main" id="{4FF40650-9AD0-96F8-F702-185D1729AF8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93558" y="5429608"/>
            <a:ext cx="406214" cy="415066"/>
          </a:xfrm>
          <a:prstGeom prst="rect">
            <a:avLst/>
          </a:prstGeom>
        </p:spPr>
      </p:pic>
      <p:pic>
        <p:nvPicPr>
          <p:cNvPr id="10" name="Graphic 9">
            <a:extLst>
              <a:ext uri="{FF2B5EF4-FFF2-40B4-BE49-F238E27FC236}">
                <a16:creationId xmlns:a16="http://schemas.microsoft.com/office/drawing/2014/main" id="{83AC8518-2F0B-6FC0-0C0E-6CE9D00EAC71}"/>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t="-4860" b="-1"/>
          <a:stretch/>
        </p:blipFill>
        <p:spPr>
          <a:xfrm>
            <a:off x="10214191" y="365126"/>
            <a:ext cx="1032928" cy="1106730"/>
          </a:xfrm>
          <a:prstGeom prst="rect">
            <a:avLst/>
          </a:prstGeom>
        </p:spPr>
      </p:pic>
    </p:spTree>
    <p:extLst>
      <p:ext uri="{BB962C8B-B14F-4D97-AF65-F5344CB8AC3E}">
        <p14:creationId xmlns:p14="http://schemas.microsoft.com/office/powerpoint/2010/main" val="319636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03">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7B4AF60-AC65-3E7A-4A5D-EBF1A7030D9B}"/>
              </a:ext>
            </a:extLst>
          </p:cNvPr>
          <p:cNvPicPr>
            <a:picLocks noChangeAspect="1"/>
          </p:cNvPicPr>
          <p:nvPr userDrawn="1"/>
        </p:nvPicPr>
        <p:blipFill rotWithShape="1">
          <a:blip r:embed="rId2"/>
          <a:srcRect l="3063" b="3063"/>
          <a:stretch/>
        </p:blipFill>
        <p:spPr>
          <a:xfrm>
            <a:off x="1" y="2917"/>
            <a:ext cx="12197189" cy="6855082"/>
          </a:xfrm>
          <a:prstGeom prst="rect">
            <a:avLst/>
          </a:prstGeom>
        </p:spPr>
      </p:pic>
      <p:sp>
        <p:nvSpPr>
          <p:cNvPr id="12" name="Rounded Rectangle 4">
            <a:extLst>
              <a:ext uri="{FF2B5EF4-FFF2-40B4-BE49-F238E27FC236}">
                <a16:creationId xmlns:a16="http://schemas.microsoft.com/office/drawing/2014/main" id="{95671103-2960-81E2-9A76-0E7FDE6B3E55}"/>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276856"/>
            <a:ext cx="6327648" cy="3090672"/>
          </a:xfrm>
        </p:spPr>
        <p:txBody>
          <a:bodyPr anchor="ctr"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70126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02">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7" name="Rounded Rectangle 4">
            <a:extLst>
              <a:ext uri="{FF2B5EF4-FFF2-40B4-BE49-F238E27FC236}">
                <a16:creationId xmlns:a16="http://schemas.microsoft.com/office/drawing/2014/main" id="{86060D16-E6F6-EA0E-E58E-526234AB656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0E0958AA-6F1A-C4A2-FB66-1A6F7F8834B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6095" b="-1"/>
          <a:stretch/>
        </p:blipFill>
        <p:spPr>
          <a:xfrm>
            <a:off x="569419" y="4426479"/>
            <a:ext cx="1472805" cy="1596616"/>
          </a:xfrm>
          <a:prstGeom prst="rect">
            <a:avLst/>
          </a:prstGeom>
        </p:spPr>
      </p:pic>
      <p:pic>
        <p:nvPicPr>
          <p:cNvPr id="9" name="Graphic 8">
            <a:extLst>
              <a:ext uri="{FF2B5EF4-FFF2-40B4-BE49-F238E27FC236}">
                <a16:creationId xmlns:a16="http://schemas.microsoft.com/office/drawing/2014/main" id="{3DEADFA2-398E-9388-8295-063D31FB38E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6095" b="-1"/>
          <a:stretch/>
        </p:blipFill>
        <p:spPr>
          <a:xfrm rot="3765410" flipV="1">
            <a:off x="1448505" y="4094575"/>
            <a:ext cx="862484" cy="934988"/>
          </a:xfrm>
          <a:prstGeom prst="rect">
            <a:avLst/>
          </a:prstGeom>
        </p:spPr>
      </p:pic>
      <p:pic>
        <p:nvPicPr>
          <p:cNvPr id="10" name="Picture 7">
            <a:extLst>
              <a:ext uri="{FF2B5EF4-FFF2-40B4-BE49-F238E27FC236}">
                <a16:creationId xmlns:a16="http://schemas.microsoft.com/office/drawing/2014/main" id="{D09A7588-8EFD-A0C5-4235-45B7D657ECF4}"/>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5453"/>
          <a:stretch/>
        </p:blipFill>
        <p:spPr>
          <a:xfrm>
            <a:off x="9469547" y="5719093"/>
            <a:ext cx="1756858" cy="1138907"/>
          </a:xfrm>
          <a:prstGeom prst="rect">
            <a:avLst/>
          </a:prstGeom>
        </p:spPr>
      </p:pic>
      <p:pic>
        <p:nvPicPr>
          <p:cNvPr id="13" name="Graphic 12">
            <a:extLst>
              <a:ext uri="{FF2B5EF4-FFF2-40B4-BE49-F238E27FC236}">
                <a16:creationId xmlns:a16="http://schemas.microsoft.com/office/drawing/2014/main" id="{EF04D7D6-513C-D18A-AF21-D10F0E5D3B8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750"/>
          <a:stretch/>
        </p:blipFill>
        <p:spPr>
          <a:xfrm>
            <a:off x="8844546" y="50582"/>
            <a:ext cx="1307037" cy="1325563"/>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7671816"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499728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2"/>
        </a:solidFill>
        <a:effectLst/>
      </p:bgPr>
    </p:bg>
    <p:spTree>
      <p:nvGrpSpPr>
        <p:cNvPr id="1" name=""/>
        <p:cNvGrpSpPr/>
        <p:nvPr/>
      </p:nvGrpSpPr>
      <p:grpSpPr>
        <a:xfrm>
          <a:off x="0" y="0"/>
          <a:ext cx="0" cy="0"/>
          <a:chOff x="0" y="0"/>
          <a:chExt cx="0" cy="0"/>
        </a:xfrm>
      </p:grpSpPr>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30CE72F6-1D9D-E61E-F1EE-2861FDF7654A}"/>
              </a:ext>
            </a:extLst>
          </p:cNvPr>
          <p:cNvSpPr>
            <a:spLocks noGrp="1"/>
          </p:cNvSpPr>
          <p:nvPr>
            <p:ph idx="1"/>
          </p:nvPr>
        </p:nvSpPr>
        <p:spPr>
          <a:xfrm>
            <a:off x="1170432" y="2459736"/>
            <a:ext cx="2843784" cy="3090672"/>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4233672" y="2523744"/>
            <a:ext cx="6693408" cy="3273552"/>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85494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4">
    <p:bg>
      <p:bgPr>
        <a:solidFill>
          <a:schemeClr val="tx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1207008" y="2523744"/>
            <a:ext cx="9720072" cy="325526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8480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break 0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A51A8B-A15C-2A94-1E48-F9615101DF48}"/>
              </a:ext>
            </a:extLst>
          </p:cNvPr>
          <p:cNvPicPr>
            <a:picLocks noChangeAspect="1"/>
          </p:cNvPicPr>
          <p:nvPr userDrawn="1"/>
        </p:nvPicPr>
        <p:blipFill rotWithShape="1">
          <a:blip r:embed="rId2"/>
          <a:srcRect l="8991" t="11245" r="3785" b="1531"/>
          <a:stretch/>
        </p:blipFill>
        <p:spPr>
          <a:xfrm>
            <a:off x="0" y="2917"/>
            <a:ext cx="12197192" cy="6855083"/>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1600200"/>
            <a:ext cx="10991088" cy="3657600"/>
          </a:xfrm>
        </p:spPr>
        <p:txBody>
          <a:bodyPr anchor="ctr">
            <a:noAutofit/>
          </a:bodyPr>
          <a:lstStyle>
            <a:lvl1pPr algn="ctr">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1099492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wo content 04">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11" name="Rounded Rectangle 4">
            <a:extLst>
              <a:ext uri="{FF2B5EF4-FFF2-40B4-BE49-F238E27FC236}">
                <a16:creationId xmlns:a16="http://schemas.microsoft.com/office/drawing/2014/main" id="{5697808D-10E0-D8A5-5D07-E176EBB8F2BB}"/>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7">
            <a:extLst>
              <a:ext uri="{FF2B5EF4-FFF2-40B4-BE49-F238E27FC236}">
                <a16:creationId xmlns:a16="http://schemas.microsoft.com/office/drawing/2014/main" id="{0234D012-F86E-04CE-78C8-2C5A6613028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004" r="-148"/>
          <a:stretch/>
        </p:blipFill>
        <p:spPr>
          <a:xfrm rot="5400000">
            <a:off x="6378170" y="40082"/>
            <a:ext cx="1579705" cy="1600089"/>
          </a:xfrm>
          <a:prstGeom prst="rect">
            <a:avLst/>
          </a:prstGeom>
        </p:spPr>
      </p:pic>
      <p:pic>
        <p:nvPicPr>
          <p:cNvPr id="15" name="Picture 7">
            <a:extLst>
              <a:ext uri="{FF2B5EF4-FFF2-40B4-BE49-F238E27FC236}">
                <a16:creationId xmlns:a16="http://schemas.microsoft.com/office/drawing/2014/main" id="{0BC42061-F838-920E-632E-10EDE7E5539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6239" r="25335" b="-1"/>
          <a:stretch/>
        </p:blipFill>
        <p:spPr>
          <a:xfrm rot="16200000">
            <a:off x="6298833" y="-161472"/>
            <a:ext cx="752715" cy="1075657"/>
          </a:xfrm>
          <a:prstGeom prst="rect">
            <a:avLst/>
          </a:prstGeom>
        </p:spPr>
      </p:pic>
      <p:pic>
        <p:nvPicPr>
          <p:cNvPr id="16" name="Graphic 15">
            <a:extLst>
              <a:ext uri="{FF2B5EF4-FFF2-40B4-BE49-F238E27FC236}">
                <a16:creationId xmlns:a16="http://schemas.microsoft.com/office/drawing/2014/main" id="{58BEE67F-530E-E41D-FD19-2615180DC3FB}"/>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15931"/>
          <a:stretch/>
        </p:blipFill>
        <p:spPr>
          <a:xfrm>
            <a:off x="10439102" y="4145165"/>
            <a:ext cx="1780703" cy="2164311"/>
          </a:xfrm>
          <a:prstGeom prst="rect">
            <a:avLst/>
          </a:prstGeom>
        </p:spPr>
      </p:pic>
      <p:pic>
        <p:nvPicPr>
          <p:cNvPr id="17" name="Graphic 16">
            <a:extLst>
              <a:ext uri="{FF2B5EF4-FFF2-40B4-BE49-F238E27FC236}">
                <a16:creationId xmlns:a16="http://schemas.microsoft.com/office/drawing/2014/main" id="{82CFCA46-5F5A-867F-B19C-4F9ED5BA15A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r="46794"/>
          <a:stretch/>
        </p:blipFill>
        <p:spPr>
          <a:xfrm rot="10800000">
            <a:off x="-27806" y="2452933"/>
            <a:ext cx="1370742" cy="2632414"/>
          </a:xfrm>
          <a:prstGeom prst="rect">
            <a:avLst/>
          </a:prstGeom>
        </p:spPr>
      </p:pic>
      <p:pic>
        <p:nvPicPr>
          <p:cNvPr id="18" name="Graphic 17">
            <a:extLst>
              <a:ext uri="{FF2B5EF4-FFF2-40B4-BE49-F238E27FC236}">
                <a16:creationId xmlns:a16="http://schemas.microsoft.com/office/drawing/2014/main" id="{11E8F80C-ACB2-552E-4433-1A8A2708F1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t="1" b="-9728"/>
          <a:stretch/>
        </p:blipFill>
        <p:spPr>
          <a:xfrm rot="18286209">
            <a:off x="887827" y="4958926"/>
            <a:ext cx="910220" cy="1020507"/>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8293608" y="2441447"/>
            <a:ext cx="3063240" cy="3575303"/>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343850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ACFCA6-7ECE-9BFB-9389-6DB74C862850}"/>
              </a:ext>
            </a:extLst>
          </p:cNvPr>
          <p:cNvPicPr>
            <a:picLocks noChangeAspect="1"/>
          </p:cNvPicPr>
          <p:nvPr userDrawn="1"/>
        </p:nvPicPr>
        <p:blipFill>
          <a:blip r:embed="rId2"/>
          <a:srcRect l="21" r="21"/>
          <a:stretch/>
        </p:blipFill>
        <p:spPr>
          <a:xfrm>
            <a:off x="-5192" y="-1"/>
            <a:ext cx="12197192" cy="6858001"/>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1133856" y="56450"/>
            <a:ext cx="9912096" cy="2743200"/>
          </a:xfrm>
        </p:spPr>
        <p:txBody>
          <a:bodyPr anchor="b">
            <a:noAutofit/>
          </a:bodyPr>
          <a:lstStyle>
            <a:lvl1pPr algn="l">
              <a:defRPr sz="6600" b="1" i="0" cap="none" spc="-150" baseline="0">
                <a:solidFill>
                  <a:schemeClr val="accent2">
                    <a:lumMod val="25000"/>
                  </a:schemeClr>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3575304" y="3110546"/>
            <a:ext cx="4114800" cy="2743200"/>
          </a:xfrm>
        </p:spPr>
        <p:txBody>
          <a:bodyPr>
            <a:noAutofit/>
          </a:bodyPr>
          <a:lstStyle>
            <a:lvl1pPr marL="0" indent="0" algn="l">
              <a:lnSpc>
                <a:spcPct val="150000"/>
              </a:lnSpc>
              <a:spcBef>
                <a:spcPts val="0"/>
              </a:spcBef>
              <a:buNone/>
              <a:defRPr sz="24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Tree>
    <p:extLst>
      <p:ext uri="{BB962C8B-B14F-4D97-AF65-F5344CB8AC3E}">
        <p14:creationId xmlns:p14="http://schemas.microsoft.com/office/powerpoint/2010/main" val="296083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563001"/>
            <a:ext cx="2743200" cy="228600"/>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noProof="0" dirty="0"/>
              <a:t>8/6/20XX</a:t>
            </a:r>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563001"/>
            <a:ext cx="4114800" cy="2286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9375912" y="6563001"/>
            <a:ext cx="2743200" cy="228600"/>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hf hdr="0" ftr="0" dt="0"/>
  <p:txStyles>
    <p:titleStyle>
      <a:lvl1pPr algn="l" defTabSz="914400" rtl="0" eaLnBrk="1" latinLnBrk="0" hangingPunct="1">
        <a:lnSpc>
          <a:spcPct val="90000"/>
        </a:lnSpc>
        <a:spcBef>
          <a:spcPct val="0"/>
        </a:spcBef>
        <a:buNone/>
        <a:defRPr sz="4400" b="1" i="0" kern="1200">
          <a:solidFill>
            <a:schemeClr val="accent2">
              <a:lumMod val="25000"/>
            </a:schemeClr>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accent2">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hyperlink" Target="file:///C:\Users\s.john\Downloads\BMHS4005%20Assessment%202%20appendix%20template.docx"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pluginfile.php/1201639/mod_resource/content/0/AI%20Acknowledgement%20Guidance%20%281%29.pdf"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F7BD-FE81-4B20-8DC5-0B3EB736F9F8}"/>
              </a:ext>
            </a:extLst>
          </p:cNvPr>
          <p:cNvSpPr>
            <a:spLocks noGrp="1"/>
          </p:cNvSpPr>
          <p:nvPr>
            <p:ph type="ctrTitle"/>
          </p:nvPr>
        </p:nvSpPr>
        <p:spPr>
          <a:xfrm>
            <a:off x="612648" y="1339702"/>
            <a:ext cx="10954512" cy="1988289"/>
          </a:xfrm>
          <a:solidFill>
            <a:schemeClr val="bg2"/>
          </a:solidFill>
        </p:spPr>
        <p:txBody>
          <a:bodyPr anchor="b"/>
          <a:lstStyle/>
          <a:p>
            <a:r>
              <a:rPr lang="en-US" dirty="0"/>
              <a:t>Your essay: What to include</a:t>
            </a:r>
          </a:p>
        </p:txBody>
      </p:sp>
      <p:sp>
        <p:nvSpPr>
          <p:cNvPr id="3" name="Subtitle 2">
            <a:extLst>
              <a:ext uri="{FF2B5EF4-FFF2-40B4-BE49-F238E27FC236}">
                <a16:creationId xmlns:a16="http://schemas.microsoft.com/office/drawing/2014/main" id="{1AFF0EFE-C50F-44EB-8978-B97795477C9E}"/>
              </a:ext>
            </a:extLst>
          </p:cNvPr>
          <p:cNvSpPr>
            <a:spLocks noGrp="1"/>
          </p:cNvSpPr>
          <p:nvPr>
            <p:ph type="subTitle" idx="1"/>
          </p:nvPr>
        </p:nvSpPr>
        <p:spPr>
          <a:xfrm>
            <a:off x="612648" y="3327991"/>
            <a:ext cx="10954512" cy="1737784"/>
          </a:xfrm>
          <a:solidFill>
            <a:schemeClr val="bg2"/>
          </a:solidFill>
        </p:spPr>
        <p:txBody>
          <a:bodyPr vert="horz" lIns="91440" tIns="45720" rIns="91440" bIns="45720" rtlCol="0" anchor="t">
            <a:noAutofit/>
          </a:bodyPr>
          <a:lstStyle/>
          <a:p>
            <a:r>
              <a:rPr lang="en-US" dirty="0"/>
              <a:t>Stephanie John</a:t>
            </a:r>
          </a:p>
        </p:txBody>
      </p:sp>
    </p:spTree>
    <p:extLst>
      <p:ext uri="{BB962C8B-B14F-4D97-AF65-F5344CB8AC3E}">
        <p14:creationId xmlns:p14="http://schemas.microsoft.com/office/powerpoint/2010/main" val="1282633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547364" y="-1312164"/>
            <a:ext cx="3913632" cy="4800600"/>
          </a:xfrm>
          <a:noFill/>
        </p:spPr>
        <p:txBody>
          <a:bodyPr anchor="ctr">
            <a:noAutofit/>
          </a:bodyPr>
          <a:lstStyle/>
          <a:p>
            <a:r>
              <a:rPr lang="en-US" dirty="0"/>
              <a:t>Agenda</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526312" y="1632204"/>
            <a:ext cx="6772939" cy="3712464"/>
          </a:xfrm>
          <a:noFill/>
        </p:spPr>
        <p:txBody>
          <a:bodyPr>
            <a:noAutofit/>
          </a:bodyPr>
          <a:lstStyle/>
          <a:p>
            <a:endParaRPr lang="en-US" sz="3200" cap="none" dirty="0"/>
          </a:p>
          <a:p>
            <a:pPr marL="457200" indent="-457200">
              <a:buFont typeface="Arial" panose="020B0604020202020204" pitchFamily="34" charset="0"/>
              <a:buChar char="•"/>
            </a:pPr>
            <a:r>
              <a:rPr lang="en-US" sz="3200" cap="none" dirty="0"/>
              <a:t>Choosing your topic </a:t>
            </a:r>
          </a:p>
          <a:p>
            <a:pPr marL="457200" indent="-457200">
              <a:buFont typeface="Arial" panose="020B0604020202020204" pitchFamily="34" charset="0"/>
              <a:buChar char="•"/>
            </a:pPr>
            <a:r>
              <a:rPr lang="en-US" sz="3200" cap="none" dirty="0"/>
              <a:t>Practicing using prompts </a:t>
            </a:r>
          </a:p>
          <a:p>
            <a:pPr marL="457200" indent="-457200">
              <a:buFont typeface="Arial" panose="020B0604020202020204" pitchFamily="34" charset="0"/>
              <a:buChar char="•"/>
            </a:pPr>
            <a:r>
              <a:rPr lang="en-US" sz="3200" cap="none" dirty="0"/>
              <a:t>What needs to be included in your assignment.</a:t>
            </a:r>
          </a:p>
          <a:p>
            <a:pPr marL="457200" indent="-457200">
              <a:buFont typeface="Arial" panose="020B0604020202020204" pitchFamily="34" charset="0"/>
              <a:buChar char="•"/>
            </a:pPr>
            <a:r>
              <a:rPr lang="en-US" sz="3200" cap="none" dirty="0"/>
              <a:t>Structuring your work.</a:t>
            </a:r>
          </a:p>
          <a:p>
            <a:pPr marL="457200" indent="-457200">
              <a:buFont typeface="Arial" panose="020B0604020202020204" pitchFamily="34" charset="0"/>
              <a:buChar char="•"/>
            </a:pPr>
            <a:r>
              <a:rPr lang="en-US" sz="3200" cap="none" dirty="0"/>
              <a:t>Critical exploration</a:t>
            </a:r>
          </a:p>
          <a:p>
            <a:pPr marL="457200" indent="-457200">
              <a:buFont typeface="Arial" panose="020B0604020202020204" pitchFamily="34" charset="0"/>
              <a:buChar char="•"/>
            </a:pPr>
            <a:r>
              <a:rPr lang="en-US" sz="3200" cap="none" dirty="0"/>
              <a:t>paragraph structure.</a:t>
            </a:r>
          </a:p>
          <a:p>
            <a:endParaRPr lang="en-US" sz="3200" cap="none" dirty="0"/>
          </a:p>
        </p:txBody>
      </p:sp>
      <p:sp>
        <p:nvSpPr>
          <p:cNvPr id="9" name="Slide Number Placeholder 8">
            <a:extLst>
              <a:ext uri="{FF2B5EF4-FFF2-40B4-BE49-F238E27FC236}">
                <a16:creationId xmlns:a16="http://schemas.microsoft.com/office/drawing/2014/main" id="{E6AA7FF5-11CA-8F71-5951-B1099396287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2</a:t>
            </a:fld>
            <a:endParaRPr lang="en-US" dirty="0"/>
          </a:p>
        </p:txBody>
      </p:sp>
      <p:pic>
        <p:nvPicPr>
          <p:cNvPr id="4" name="Picture 3" descr="Keep Going And Again GIF by Smiley">
            <a:extLst>
              <a:ext uri="{FF2B5EF4-FFF2-40B4-BE49-F238E27FC236}">
                <a16:creationId xmlns:a16="http://schemas.microsoft.com/office/drawing/2014/main" id="{B82DB613-841B-7D17-DD87-FC4C77AA9B21}"/>
              </a:ext>
            </a:extLst>
          </p:cNvPr>
          <p:cNvPicPr>
            <a:picLocks noChangeAspect="1"/>
          </p:cNvPicPr>
          <p:nvPr/>
        </p:nvPicPr>
        <p:blipFill>
          <a:blip r:embed="rId3"/>
          <a:stretch>
            <a:fillRect/>
          </a:stretch>
        </p:blipFill>
        <p:spPr>
          <a:xfrm>
            <a:off x="7214190" y="1202436"/>
            <a:ext cx="4572000" cy="4572000"/>
          </a:xfrm>
          <a:prstGeom prst="rect">
            <a:avLst/>
          </a:prstGeom>
        </p:spPr>
      </p:pic>
    </p:spTree>
    <p:extLst>
      <p:ext uri="{BB962C8B-B14F-4D97-AF65-F5344CB8AC3E}">
        <p14:creationId xmlns:p14="http://schemas.microsoft.com/office/powerpoint/2010/main" val="3018507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152AD-7675-1E9E-D60D-BBA719F5B139}"/>
              </a:ext>
            </a:extLst>
          </p:cNvPr>
          <p:cNvSpPr>
            <a:spLocks noGrp="1"/>
          </p:cNvSpPr>
          <p:nvPr>
            <p:ph type="ctrTitle"/>
          </p:nvPr>
        </p:nvSpPr>
        <p:spPr>
          <a:xfrm>
            <a:off x="865632" y="231258"/>
            <a:ext cx="10460736" cy="3014093"/>
          </a:xfrm>
          <a:solidFill>
            <a:schemeClr val="bg2"/>
          </a:solidFill>
        </p:spPr>
        <p:txBody>
          <a:bodyPr/>
          <a:lstStyle/>
          <a:p>
            <a:r>
              <a:rPr lang="en-GB" sz="5400" dirty="0"/>
              <a:t>Be organised, manage your time well and use the taught sessions wisely</a:t>
            </a:r>
            <a:br>
              <a:rPr lang="en-GB" sz="5400" dirty="0"/>
            </a:br>
            <a:endParaRPr lang="en-GB" sz="5400" dirty="0"/>
          </a:p>
        </p:txBody>
      </p:sp>
      <p:pic>
        <p:nvPicPr>
          <p:cNvPr id="5" name="Picture 4" descr="essay GIF">
            <a:extLst>
              <a:ext uri="{FF2B5EF4-FFF2-40B4-BE49-F238E27FC236}">
                <a16:creationId xmlns:a16="http://schemas.microsoft.com/office/drawing/2014/main" id="{FE2FF512-AB98-FD48-D689-BC234C39F591}"/>
              </a:ext>
            </a:extLst>
          </p:cNvPr>
          <p:cNvPicPr>
            <a:picLocks noChangeAspect="1"/>
          </p:cNvPicPr>
          <p:nvPr/>
        </p:nvPicPr>
        <p:blipFill>
          <a:blip r:embed="rId2"/>
          <a:stretch>
            <a:fillRect/>
          </a:stretch>
        </p:blipFill>
        <p:spPr>
          <a:xfrm>
            <a:off x="8022099" y="2293975"/>
            <a:ext cx="3484267" cy="4332767"/>
          </a:xfrm>
          <a:prstGeom prst="rect">
            <a:avLst/>
          </a:prstGeom>
        </p:spPr>
      </p:pic>
      <p:sp>
        <p:nvSpPr>
          <p:cNvPr id="6" name="TextBox 5">
            <a:extLst>
              <a:ext uri="{FF2B5EF4-FFF2-40B4-BE49-F238E27FC236}">
                <a16:creationId xmlns:a16="http://schemas.microsoft.com/office/drawing/2014/main" id="{F0A884C9-9998-CE35-C067-CDDB9162B70B}"/>
              </a:ext>
            </a:extLst>
          </p:cNvPr>
          <p:cNvSpPr txBox="1"/>
          <p:nvPr/>
        </p:nvSpPr>
        <p:spPr>
          <a:xfrm>
            <a:off x="1913861" y="3370782"/>
            <a:ext cx="3274828" cy="1754326"/>
          </a:xfrm>
          <a:prstGeom prst="rect">
            <a:avLst/>
          </a:prstGeom>
          <a:noFill/>
        </p:spPr>
        <p:txBody>
          <a:bodyPr wrap="square" rtlCol="0">
            <a:spAutoFit/>
          </a:bodyPr>
          <a:lstStyle/>
          <a:p>
            <a:pPr algn="ctr"/>
            <a:r>
              <a:rPr lang="en-GB" sz="5400" b="1" dirty="0"/>
              <a:t>Do not do this</a:t>
            </a:r>
            <a:endParaRPr lang="en-GB" sz="2400" dirty="0"/>
          </a:p>
        </p:txBody>
      </p:sp>
      <p:sp>
        <p:nvSpPr>
          <p:cNvPr id="7" name="Arrow: Striped Right 6">
            <a:extLst>
              <a:ext uri="{FF2B5EF4-FFF2-40B4-BE49-F238E27FC236}">
                <a16:creationId xmlns:a16="http://schemas.microsoft.com/office/drawing/2014/main" id="{7F887184-8DA2-6B56-CF75-A24944C4962B}"/>
              </a:ext>
            </a:extLst>
          </p:cNvPr>
          <p:cNvSpPr/>
          <p:nvPr/>
        </p:nvSpPr>
        <p:spPr>
          <a:xfrm>
            <a:off x="5382650" y="3612649"/>
            <a:ext cx="2445488" cy="1270591"/>
          </a:xfrm>
          <a:prstGeom prst="striped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677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1090475" y="-1143000"/>
            <a:ext cx="10460736" cy="2286000"/>
          </a:xfrm>
          <a:noFill/>
        </p:spPr>
        <p:txBody>
          <a:bodyPr>
            <a:noAutofit/>
          </a:bodyPr>
          <a:lstStyle/>
          <a:p>
            <a:r>
              <a:rPr lang="en-US" sz="5400" dirty="0"/>
              <a:t>The prompts you can choose from: </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865632" y="1463039"/>
            <a:ext cx="10460736" cy="5065351"/>
          </a:xfrm>
          <a:solidFill>
            <a:schemeClr val="tx2"/>
          </a:solidFill>
        </p:spPr>
        <p:txBody>
          <a:bodyPr>
            <a:noAutofit/>
          </a:bodyPr>
          <a:lstStyle/>
          <a:p>
            <a:pPr marL="514350" lvl="0" indent="-514350" algn="l">
              <a:buFont typeface="+mj-lt"/>
              <a:buAutoNum type="arabicPeriod"/>
            </a:pPr>
            <a:r>
              <a:rPr lang="en-GB" cap="none" dirty="0"/>
              <a:t>Write me a short essay on person centred care which includes references.</a:t>
            </a:r>
          </a:p>
          <a:p>
            <a:pPr marL="514350" lvl="0" indent="-514350" algn="l">
              <a:buFont typeface="+mj-lt"/>
              <a:buAutoNum type="arabicPeriod"/>
            </a:pPr>
            <a:r>
              <a:rPr lang="en-GB" cap="none" dirty="0"/>
              <a:t>Write me a short report on why communication is important in health and social care. Include references </a:t>
            </a:r>
          </a:p>
          <a:p>
            <a:pPr marL="514350" lvl="0" indent="-514350" algn="l">
              <a:buFont typeface="+mj-lt"/>
              <a:buAutoNum type="arabicPeriod"/>
            </a:pPr>
            <a:r>
              <a:rPr lang="en-GB" cap="none" dirty="0"/>
              <a:t>Write me a short assignment on safeguarding in health and social care. Include references. </a:t>
            </a:r>
          </a:p>
          <a:p>
            <a:pPr marL="514350" lvl="0" indent="-514350" algn="l">
              <a:buFont typeface="+mj-lt"/>
              <a:buAutoNum type="arabicPeriod"/>
            </a:pPr>
            <a:r>
              <a:rPr lang="en-GB" cap="none" dirty="0"/>
              <a:t>What are health inequalities? Write me a short essay on this topic with references included.</a:t>
            </a:r>
          </a:p>
          <a:p>
            <a:pPr marL="514350" lvl="0" indent="-514350" algn="l">
              <a:buFont typeface="+mj-lt"/>
              <a:buAutoNum type="arabicPeriod"/>
            </a:pPr>
            <a:r>
              <a:rPr lang="en-GB" cap="none" dirty="0"/>
              <a:t> Write me a short essay on why teamwork is important in integrated care, include references.  </a:t>
            </a:r>
          </a:p>
          <a:p>
            <a:pPr algn="l"/>
            <a:endParaRPr lang="en-GB" cap="none" dirty="0"/>
          </a:p>
        </p:txBody>
      </p:sp>
    </p:spTree>
    <p:extLst>
      <p:ext uri="{BB962C8B-B14F-4D97-AF65-F5344CB8AC3E}">
        <p14:creationId xmlns:p14="http://schemas.microsoft.com/office/powerpoint/2010/main" val="118503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661042" y="-532533"/>
            <a:ext cx="10277856" cy="1655064"/>
          </a:xfrm>
          <a:noFill/>
        </p:spPr>
        <p:txBody>
          <a:bodyPr anchor="b">
            <a:noAutofit/>
          </a:bodyPr>
          <a:lstStyle/>
          <a:p>
            <a:pPr algn="ctr"/>
            <a:r>
              <a:rPr lang="en-US" sz="6000" dirty="0"/>
              <a:t>Let’s try it!</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1465521" y="1116419"/>
            <a:ext cx="8835656" cy="5446582"/>
          </a:xfrm>
          <a:solidFill>
            <a:schemeClr val="tx2"/>
          </a:solidFill>
        </p:spPr>
        <p:txBody>
          <a:bodyPr>
            <a:noAutofit/>
          </a:bodyPr>
          <a:lstStyle/>
          <a:p>
            <a:r>
              <a:rPr lang="en-US" sz="3200" dirty="0"/>
              <a:t>Choose a prompt and copy and paste it into your chosen AI tool.</a:t>
            </a:r>
          </a:p>
          <a:p>
            <a:r>
              <a:rPr lang="en-US" sz="3200" dirty="0"/>
              <a:t>IE: Chat </a:t>
            </a:r>
            <a:r>
              <a:rPr lang="en-US" sz="3200" dirty="0" err="1"/>
              <a:t>Gpt</a:t>
            </a:r>
            <a:r>
              <a:rPr lang="en-US" sz="3200" dirty="0"/>
              <a:t> or Copilot.</a:t>
            </a:r>
          </a:p>
          <a:p>
            <a:pPr algn="ctr"/>
            <a:endParaRPr lang="en-US" sz="3200" dirty="0"/>
          </a:p>
          <a:p>
            <a:pPr algn="ctr"/>
            <a:r>
              <a:rPr lang="en-US" sz="4400" b="1" dirty="0"/>
              <a:t>What happens?</a:t>
            </a:r>
          </a:p>
          <a:p>
            <a:endParaRPr lang="en-US" sz="3200" dirty="0"/>
          </a:p>
          <a:p>
            <a:pPr algn="ctr"/>
            <a:r>
              <a:rPr lang="en-US" sz="3200" dirty="0"/>
              <a:t>Now fill in the appendix template by </a:t>
            </a:r>
            <a:r>
              <a:rPr lang="en-US" sz="3200" dirty="0">
                <a:hlinkClick r:id="rId2" action="ppaction://hlinkfile"/>
              </a:rPr>
              <a:t>CLICKING HERE</a:t>
            </a:r>
            <a:endParaRPr lang="en-US" sz="3200" dirty="0"/>
          </a:p>
          <a:p>
            <a:pPr algn="ctr"/>
            <a:r>
              <a:rPr lang="en-US" sz="3200" dirty="0"/>
              <a:t>(It can also be found on BMHS4005 </a:t>
            </a:r>
            <a:r>
              <a:rPr lang="en-US" sz="3200" dirty="0" err="1"/>
              <a:t>moodle</a:t>
            </a:r>
            <a:r>
              <a:rPr lang="en-US" sz="3200" dirty="0"/>
              <a:t> site in the “assessment information” tile) </a:t>
            </a:r>
          </a:p>
        </p:txBody>
      </p:sp>
      <p:sp>
        <p:nvSpPr>
          <p:cNvPr id="10" name="Slide Number Placeholder 9">
            <a:extLst>
              <a:ext uri="{FF2B5EF4-FFF2-40B4-BE49-F238E27FC236}">
                <a16:creationId xmlns:a16="http://schemas.microsoft.com/office/drawing/2014/main" id="{FD7B9109-9E17-1A7A-3A9A-0F1C07BF36A3}"/>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5</a:t>
            </a:fld>
            <a:endParaRPr lang="en-US" dirty="0"/>
          </a:p>
        </p:txBody>
      </p:sp>
    </p:spTree>
    <p:extLst>
      <p:ext uri="{BB962C8B-B14F-4D97-AF65-F5344CB8AC3E}">
        <p14:creationId xmlns:p14="http://schemas.microsoft.com/office/powerpoint/2010/main" val="366667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1063255" y="893135"/>
            <a:ext cx="9686261" cy="5326912"/>
          </a:xfrm>
          <a:solidFill>
            <a:schemeClr val="tx2"/>
          </a:solidFill>
        </p:spPr>
        <p:txBody>
          <a:bodyPr>
            <a:noAutofit/>
          </a:bodyPr>
          <a:lstStyle/>
          <a:p>
            <a:r>
              <a:rPr lang="en-US" sz="6000" b="1" cap="none" dirty="0"/>
              <a:t>Well done!</a:t>
            </a:r>
          </a:p>
          <a:p>
            <a:r>
              <a:rPr lang="en-US" sz="4400" cap="none" dirty="0"/>
              <a:t>Now  that you have completed the appendix template, you have completed part of your essay. </a:t>
            </a:r>
          </a:p>
          <a:p>
            <a:r>
              <a:rPr lang="en-US" sz="6600" b="1" cap="none" dirty="0"/>
              <a:t>Save it </a:t>
            </a:r>
          </a:p>
          <a:p>
            <a:r>
              <a:rPr lang="en-US" sz="4400" cap="none" dirty="0"/>
              <a:t>It will go at the end of your work.</a:t>
            </a:r>
          </a:p>
        </p:txBody>
      </p:sp>
    </p:spTree>
    <p:extLst>
      <p:ext uri="{BB962C8B-B14F-4D97-AF65-F5344CB8AC3E}">
        <p14:creationId xmlns:p14="http://schemas.microsoft.com/office/powerpoint/2010/main" val="1371737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21" name="Slide Number Placeholder 20">
            <a:extLst>
              <a:ext uri="{FF2B5EF4-FFF2-40B4-BE49-F238E27FC236}">
                <a16:creationId xmlns:a16="http://schemas.microsoft.com/office/drawing/2014/main" id="{E39E6080-E7F0-678F-65B9-B64B99BDF328}"/>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7</a:t>
            </a:fld>
            <a:endParaRPr lang="en-US" dirty="0"/>
          </a:p>
        </p:txBody>
      </p:sp>
      <p:sp>
        <p:nvSpPr>
          <p:cNvPr id="7" name="Content Placeholder 6">
            <a:extLst>
              <a:ext uri="{FF2B5EF4-FFF2-40B4-BE49-F238E27FC236}">
                <a16:creationId xmlns:a16="http://schemas.microsoft.com/office/drawing/2014/main" id="{56542067-F2C7-0E3E-07E2-FAD3831C6B62}"/>
              </a:ext>
            </a:extLst>
          </p:cNvPr>
          <p:cNvSpPr>
            <a:spLocks noGrp="1"/>
          </p:cNvSpPr>
          <p:nvPr>
            <p:ph sz="half" idx="1"/>
          </p:nvPr>
        </p:nvSpPr>
        <p:spPr>
          <a:xfrm>
            <a:off x="670347" y="1159586"/>
            <a:ext cx="9834619" cy="5209315"/>
          </a:xfrm>
          <a:solidFill>
            <a:schemeClr val="bg2"/>
          </a:solidFill>
        </p:spPr>
        <p:txBody>
          <a:bodyPr>
            <a:normAutofit fontScale="77500" lnSpcReduction="20000"/>
          </a:bodyPr>
          <a:lstStyle/>
          <a:p>
            <a:pPr>
              <a:lnSpc>
                <a:spcPct val="120000"/>
              </a:lnSpc>
            </a:pPr>
            <a:r>
              <a:rPr lang="en-GB" sz="2800" b="1" dirty="0"/>
              <a:t>1. Introduction (200 words)</a:t>
            </a:r>
            <a:endParaRPr lang="en-GB" sz="2800" dirty="0"/>
          </a:p>
          <a:p>
            <a:pPr>
              <a:lnSpc>
                <a:spcPct val="120000"/>
              </a:lnSpc>
            </a:pPr>
            <a:r>
              <a:rPr lang="en-GB" sz="2800" b="1" dirty="0"/>
              <a:t>2.Main body (750 words total)</a:t>
            </a:r>
          </a:p>
          <a:p>
            <a:pPr marL="342900" indent="-342900">
              <a:lnSpc>
                <a:spcPct val="120000"/>
              </a:lnSpc>
              <a:buFont typeface="Wingdings" panose="05000000000000000000" pitchFamily="2" charset="2"/>
              <a:buChar char="v"/>
            </a:pPr>
            <a:r>
              <a:rPr lang="en-GB" sz="2800" b="1" dirty="0"/>
              <a:t>Was the Information Correct? (250 words)</a:t>
            </a:r>
          </a:p>
          <a:p>
            <a:pPr marL="342900" indent="-342900">
              <a:lnSpc>
                <a:spcPct val="120000"/>
              </a:lnSpc>
              <a:buFont typeface="Wingdings" panose="05000000000000000000" pitchFamily="2" charset="2"/>
              <a:buChar char="v"/>
            </a:pPr>
            <a:r>
              <a:rPr lang="en-GB" sz="2800" b="1" dirty="0"/>
              <a:t>Were the References Good? (250 words)</a:t>
            </a:r>
            <a:endParaRPr lang="en-GB" sz="2800" dirty="0"/>
          </a:p>
          <a:p>
            <a:pPr marL="342900" indent="-342900">
              <a:lnSpc>
                <a:spcPct val="120000"/>
              </a:lnSpc>
              <a:buFont typeface="Wingdings" panose="05000000000000000000" pitchFamily="2" charset="2"/>
              <a:buChar char="v"/>
            </a:pPr>
            <a:r>
              <a:rPr lang="en-GB" sz="2800" b="1" dirty="0"/>
              <a:t>Using AI Responsibly (250 words)</a:t>
            </a:r>
            <a:endParaRPr lang="en-GB" sz="2800" dirty="0"/>
          </a:p>
          <a:p>
            <a:pPr>
              <a:lnSpc>
                <a:spcPct val="120000"/>
              </a:lnSpc>
            </a:pPr>
            <a:r>
              <a:rPr lang="en-GB" sz="2800" b="1" dirty="0"/>
              <a:t>3. Reflection/Conclusion (250 words).</a:t>
            </a:r>
          </a:p>
          <a:p>
            <a:pPr>
              <a:lnSpc>
                <a:spcPct val="120000"/>
              </a:lnSpc>
            </a:pPr>
            <a:r>
              <a:rPr lang="en-GB" sz="2800" b="1" dirty="0"/>
              <a:t>4. Reference list.</a:t>
            </a:r>
          </a:p>
          <a:p>
            <a:pPr>
              <a:lnSpc>
                <a:spcPct val="120000"/>
              </a:lnSpc>
            </a:pPr>
            <a:r>
              <a:rPr lang="en-GB" sz="2800" b="1" dirty="0"/>
              <a:t>5. Appendix (additional information</a:t>
            </a:r>
          </a:p>
          <a:p>
            <a:pPr>
              <a:lnSpc>
                <a:spcPct val="120000"/>
              </a:lnSpc>
            </a:pPr>
            <a:r>
              <a:rPr lang="en-GB" sz="2800" b="1" dirty="0"/>
              <a:t>Appendix 1: The template you completed earlier.</a:t>
            </a:r>
          </a:p>
          <a:p>
            <a:pPr>
              <a:lnSpc>
                <a:spcPct val="120000"/>
              </a:lnSpc>
            </a:pPr>
            <a:r>
              <a:rPr lang="en-GB" sz="2800" b="1" dirty="0"/>
              <a:t>Appendix 2: Acknowledgement of of AI </a:t>
            </a:r>
            <a:r>
              <a:rPr lang="en-GB" sz="2800" b="1" dirty="0">
                <a:hlinkClick r:id="rId2"/>
              </a:rPr>
              <a:t>use  (Click here for guidance, or look on </a:t>
            </a:r>
            <a:r>
              <a:rPr lang="en-GB" sz="2800" b="1" dirty="0" err="1">
                <a:hlinkClick r:id="rId2"/>
              </a:rPr>
              <a:t>moodle</a:t>
            </a:r>
            <a:r>
              <a:rPr lang="en-GB" sz="2800" b="1" dirty="0">
                <a:hlinkClick r:id="rId2"/>
              </a:rPr>
              <a:t> week 6 ) </a:t>
            </a:r>
            <a:endParaRPr lang="en-GB" sz="2800" dirty="0"/>
          </a:p>
          <a:p>
            <a:pPr>
              <a:lnSpc>
                <a:spcPct val="120000"/>
              </a:lnSpc>
            </a:pPr>
            <a:endParaRPr lang="en-GB" sz="2800" dirty="0"/>
          </a:p>
        </p:txBody>
      </p:sp>
      <p:sp>
        <p:nvSpPr>
          <p:cNvPr id="9" name="Title 8">
            <a:extLst>
              <a:ext uri="{FF2B5EF4-FFF2-40B4-BE49-F238E27FC236}">
                <a16:creationId xmlns:a16="http://schemas.microsoft.com/office/drawing/2014/main" id="{844FFF13-4A07-CB1F-9556-676B47C9A9F0}"/>
              </a:ext>
            </a:extLst>
          </p:cNvPr>
          <p:cNvSpPr>
            <a:spLocks noGrp="1"/>
          </p:cNvSpPr>
          <p:nvPr>
            <p:ph type="title"/>
          </p:nvPr>
        </p:nvSpPr>
        <p:spPr>
          <a:xfrm>
            <a:off x="1015197" y="-495477"/>
            <a:ext cx="10506456" cy="1655064"/>
          </a:xfrm>
        </p:spPr>
        <p:txBody>
          <a:bodyPr/>
          <a:lstStyle/>
          <a:p>
            <a:r>
              <a:rPr lang="en-GB" dirty="0"/>
              <a:t>Essay structure:</a:t>
            </a:r>
          </a:p>
        </p:txBody>
      </p:sp>
      <p:sp>
        <p:nvSpPr>
          <p:cNvPr id="10" name="Explosion: 8 Points 9">
            <a:extLst>
              <a:ext uri="{FF2B5EF4-FFF2-40B4-BE49-F238E27FC236}">
                <a16:creationId xmlns:a16="http://schemas.microsoft.com/office/drawing/2014/main" id="{DB39C932-8A56-2830-E04E-BF97A3EF609C}"/>
              </a:ext>
            </a:extLst>
          </p:cNvPr>
          <p:cNvSpPr/>
          <p:nvPr/>
        </p:nvSpPr>
        <p:spPr>
          <a:xfrm>
            <a:off x="6635284" y="646620"/>
            <a:ext cx="5231219" cy="4444409"/>
          </a:xfrm>
          <a:prstGeom prst="irregularSeal1">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FOR THE MAIN BODY THERE ARE PROMPT QUESTIONS ON THE ASSIGNMENT BRIEF.</a:t>
            </a:r>
          </a:p>
        </p:txBody>
      </p:sp>
    </p:spTree>
    <p:extLst>
      <p:ext uri="{BB962C8B-B14F-4D97-AF65-F5344CB8AC3E}">
        <p14:creationId xmlns:p14="http://schemas.microsoft.com/office/powerpoint/2010/main" val="2737241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685048" y="-573681"/>
            <a:ext cx="10277856" cy="1655064"/>
          </a:xfrm>
          <a:noFill/>
        </p:spPr>
        <p:txBody>
          <a:bodyPr>
            <a:noAutofit/>
          </a:bodyPr>
          <a:lstStyle/>
          <a:p>
            <a:r>
              <a:rPr lang="en-US" dirty="0"/>
              <a:t>Introduction (200 words)</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idx="1"/>
          </p:nvPr>
        </p:nvSpPr>
        <p:spPr>
          <a:xfrm>
            <a:off x="1565750" y="1589567"/>
            <a:ext cx="8715934" cy="4688959"/>
          </a:xfrm>
          <a:solidFill>
            <a:schemeClr val="bg2"/>
          </a:solidFill>
        </p:spPr>
        <p:txBody>
          <a:bodyPr vert="horz" lIns="91440" tIns="45720" rIns="91440" bIns="45720" rtlCol="0" anchor="t">
            <a:normAutofit/>
          </a:bodyPr>
          <a:lstStyle/>
          <a:p>
            <a:r>
              <a:rPr lang="en-US" sz="3500" b="1" dirty="0"/>
              <a:t>Should include:</a:t>
            </a:r>
          </a:p>
          <a:p>
            <a:endParaRPr lang="en-US" sz="3500" b="1" dirty="0"/>
          </a:p>
          <a:p>
            <a:pPr marL="342900" lvl="0" indent="-342900">
              <a:buFont typeface="Arial" panose="020B0604020202020204" pitchFamily="34" charset="0"/>
              <a:buChar char="•"/>
            </a:pPr>
            <a:r>
              <a:rPr lang="en-GB" sz="2800" dirty="0"/>
              <a:t>The overall aim of the assignment and a rationale for undertaking it.</a:t>
            </a:r>
          </a:p>
          <a:p>
            <a:pPr marL="342900" lvl="0" indent="-342900">
              <a:buFont typeface="Arial" panose="020B0604020202020204" pitchFamily="34" charset="0"/>
              <a:buChar char="•"/>
            </a:pPr>
            <a:r>
              <a:rPr lang="en-GB" sz="2800" dirty="0"/>
              <a:t>Identify which prompt question you chose. </a:t>
            </a:r>
          </a:p>
          <a:p>
            <a:pPr marL="342900" lvl="0" indent="-342900">
              <a:buFont typeface="Arial" panose="020B0604020202020204" pitchFamily="34" charset="0"/>
              <a:buChar char="•"/>
            </a:pPr>
            <a:r>
              <a:rPr lang="en-GB" sz="2800" dirty="0"/>
              <a:t>Identify which AI tool you used. </a:t>
            </a:r>
          </a:p>
          <a:p>
            <a:pPr marL="342900" lvl="0" indent="-342900">
              <a:buFont typeface="Arial" panose="020B0604020202020204" pitchFamily="34" charset="0"/>
              <a:buChar char="•"/>
            </a:pPr>
            <a:r>
              <a:rPr lang="en-GB" sz="2800" dirty="0"/>
              <a:t>Provide a navigation of what your work will include.</a:t>
            </a:r>
          </a:p>
          <a:p>
            <a:endParaRPr lang="en-US" dirty="0"/>
          </a:p>
        </p:txBody>
      </p:sp>
      <p:sp>
        <p:nvSpPr>
          <p:cNvPr id="8" name="Slide Number Placeholder 7">
            <a:extLst>
              <a:ext uri="{FF2B5EF4-FFF2-40B4-BE49-F238E27FC236}">
                <a16:creationId xmlns:a16="http://schemas.microsoft.com/office/drawing/2014/main" id="{093736AF-0027-E734-82A8-010D7129D046}"/>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8</a:t>
            </a:fld>
            <a:endParaRPr lang="en-US" dirty="0"/>
          </a:p>
        </p:txBody>
      </p:sp>
    </p:spTree>
    <p:extLst>
      <p:ext uri="{BB962C8B-B14F-4D97-AF65-F5344CB8AC3E}">
        <p14:creationId xmlns:p14="http://schemas.microsoft.com/office/powerpoint/2010/main" val="729609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664323" y="-553488"/>
            <a:ext cx="10277856" cy="1655064"/>
          </a:xfrm>
          <a:noFill/>
        </p:spPr>
        <p:txBody>
          <a:bodyPr>
            <a:noAutofit/>
          </a:bodyPr>
          <a:lstStyle/>
          <a:p>
            <a:r>
              <a:rPr lang="en-US" dirty="0"/>
              <a:t>The main body (750 words)</a:t>
            </a:r>
          </a:p>
        </p:txBody>
      </p:sp>
      <p:sp>
        <p:nvSpPr>
          <p:cNvPr id="3" name="Content Placeholder 2">
            <a:extLst>
              <a:ext uri="{FF2B5EF4-FFF2-40B4-BE49-F238E27FC236}">
                <a16:creationId xmlns:a16="http://schemas.microsoft.com/office/drawing/2014/main" id="{1BE98EFF-197D-3136-70B9-7BBD30A48931}"/>
              </a:ext>
            </a:extLst>
          </p:cNvPr>
          <p:cNvSpPr>
            <a:spLocks noGrp="1"/>
          </p:cNvSpPr>
          <p:nvPr>
            <p:ph idx="1"/>
          </p:nvPr>
        </p:nvSpPr>
        <p:spPr>
          <a:xfrm>
            <a:off x="920990" y="1293132"/>
            <a:ext cx="4980079" cy="2630282"/>
          </a:xfrm>
          <a:solidFill>
            <a:schemeClr val="bg2"/>
          </a:solidFill>
        </p:spPr>
        <p:txBody>
          <a:bodyPr vert="horz" lIns="91440" tIns="45720" rIns="91440" bIns="45720" rtlCol="0" anchor="t">
            <a:noAutofit/>
          </a:bodyPr>
          <a:lstStyle/>
          <a:p>
            <a:pPr>
              <a:lnSpc>
                <a:spcPct val="100000"/>
              </a:lnSpc>
            </a:pPr>
            <a:r>
              <a:rPr lang="en-US" sz="2800" dirty="0"/>
              <a:t>To create the main body of your work, you should look closely as the assignment brief.  There are a series of prompt questions which will direct you to what you should be writing.  </a:t>
            </a:r>
          </a:p>
        </p:txBody>
      </p:sp>
      <p:sp>
        <p:nvSpPr>
          <p:cNvPr id="13" name="Slide Number Placeholder 12">
            <a:extLst>
              <a:ext uri="{FF2B5EF4-FFF2-40B4-BE49-F238E27FC236}">
                <a16:creationId xmlns:a16="http://schemas.microsoft.com/office/drawing/2014/main" id="{9F61F934-8535-E086-C153-D48E49B98B6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9</a:t>
            </a:fld>
            <a:endParaRPr lang="en-US" dirty="0"/>
          </a:p>
        </p:txBody>
      </p:sp>
      <p:pic>
        <p:nvPicPr>
          <p:cNvPr id="7" name="Picture 6" descr="Old And Wise GIF">
            <a:extLst>
              <a:ext uri="{FF2B5EF4-FFF2-40B4-BE49-F238E27FC236}">
                <a16:creationId xmlns:a16="http://schemas.microsoft.com/office/drawing/2014/main" id="{48F5FB4A-48B1-4A8B-DE53-BD0D1937D352}"/>
              </a:ext>
            </a:extLst>
          </p:cNvPr>
          <p:cNvPicPr>
            <a:picLocks noChangeAspect="1"/>
          </p:cNvPicPr>
          <p:nvPr/>
        </p:nvPicPr>
        <p:blipFill>
          <a:blip r:embed="rId2"/>
          <a:stretch>
            <a:fillRect/>
          </a:stretch>
        </p:blipFill>
        <p:spPr>
          <a:xfrm>
            <a:off x="8888929" y="1293132"/>
            <a:ext cx="2743200" cy="4862355"/>
          </a:xfrm>
          <a:prstGeom prst="rect">
            <a:avLst/>
          </a:prstGeom>
        </p:spPr>
      </p:pic>
      <p:sp>
        <p:nvSpPr>
          <p:cNvPr id="8" name="Explosion: 8 Points 7">
            <a:extLst>
              <a:ext uri="{FF2B5EF4-FFF2-40B4-BE49-F238E27FC236}">
                <a16:creationId xmlns:a16="http://schemas.microsoft.com/office/drawing/2014/main" id="{A14C946B-4993-A91F-A1B1-4E6ACDF21473}"/>
              </a:ext>
            </a:extLst>
          </p:cNvPr>
          <p:cNvSpPr/>
          <p:nvPr/>
        </p:nvSpPr>
        <p:spPr>
          <a:xfrm>
            <a:off x="5433238" y="3092065"/>
            <a:ext cx="4572110" cy="3699536"/>
          </a:xfrm>
          <a:prstGeom prst="irregularSeal1">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 WISE!!</a:t>
            </a:r>
          </a:p>
          <a:p>
            <a:pPr algn="ctr"/>
            <a:r>
              <a:rPr lang="en-GB" sz="2400" dirty="0">
                <a:solidFill>
                  <a:schemeClr val="tx1"/>
                </a:solidFill>
              </a:rPr>
              <a:t> Use the prompt questions!</a:t>
            </a:r>
          </a:p>
        </p:txBody>
      </p:sp>
    </p:spTree>
    <p:extLst>
      <p:ext uri="{BB962C8B-B14F-4D97-AF65-F5344CB8AC3E}">
        <p14:creationId xmlns:p14="http://schemas.microsoft.com/office/powerpoint/2010/main" val="1210802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835152" y="-571518"/>
            <a:ext cx="10277856" cy="1655064"/>
          </a:xfrm>
          <a:noFill/>
        </p:spPr>
        <p:txBody>
          <a:bodyPr>
            <a:noAutofit/>
          </a:bodyPr>
          <a:lstStyle/>
          <a:p>
            <a:r>
              <a:rPr lang="en-US" dirty="0"/>
              <a:t>The main body of the work</a:t>
            </a:r>
          </a:p>
        </p:txBody>
      </p:sp>
      <p:sp>
        <p:nvSpPr>
          <p:cNvPr id="3" name="Slide Number Placeholder 2">
            <a:extLst>
              <a:ext uri="{FF2B5EF4-FFF2-40B4-BE49-F238E27FC236}">
                <a16:creationId xmlns:a16="http://schemas.microsoft.com/office/drawing/2014/main" id="{CAEAF320-61B9-87FA-4DF5-7C3B0DC125A6}"/>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10</a:t>
            </a:fld>
            <a:endParaRPr lang="en-US" dirty="0"/>
          </a:p>
        </p:txBody>
      </p:sp>
      <p:sp>
        <p:nvSpPr>
          <p:cNvPr id="6" name="Content Placeholder 5">
            <a:extLst>
              <a:ext uri="{FF2B5EF4-FFF2-40B4-BE49-F238E27FC236}">
                <a16:creationId xmlns:a16="http://schemas.microsoft.com/office/drawing/2014/main" id="{9848A810-D5E4-7F68-6E79-605A57657454}"/>
              </a:ext>
            </a:extLst>
          </p:cNvPr>
          <p:cNvSpPr>
            <a:spLocks noGrp="1"/>
          </p:cNvSpPr>
          <p:nvPr>
            <p:ph idx="13"/>
          </p:nvPr>
        </p:nvSpPr>
        <p:spPr>
          <a:xfrm>
            <a:off x="529253" y="1560977"/>
            <a:ext cx="8646644" cy="4301874"/>
          </a:xfrm>
        </p:spPr>
        <p:txBody>
          <a:bodyPr>
            <a:normAutofit/>
          </a:bodyPr>
          <a:lstStyle/>
          <a:p>
            <a:pPr marL="342900" indent="-342900">
              <a:buFont typeface="Arial" panose="020B0604020202020204" pitchFamily="34" charset="0"/>
              <a:buChar char="•"/>
            </a:pPr>
            <a:r>
              <a:rPr lang="en-GB" sz="3200" dirty="0"/>
              <a:t>This is where you start reading and gathering information</a:t>
            </a:r>
          </a:p>
          <a:p>
            <a:pPr marL="342900" indent="-342900">
              <a:buFont typeface="Arial" panose="020B0604020202020204" pitchFamily="34" charset="0"/>
              <a:buChar char="•"/>
            </a:pPr>
            <a:r>
              <a:rPr lang="en-GB" sz="3200" dirty="0"/>
              <a:t>You should explore your AI generated response thoroughly.</a:t>
            </a:r>
          </a:p>
          <a:p>
            <a:pPr marL="342900" indent="-342900">
              <a:buFont typeface="Arial" panose="020B0604020202020204" pitchFamily="34" charset="0"/>
              <a:buChar char="•"/>
            </a:pPr>
            <a:r>
              <a:rPr lang="en-GB" sz="3200" dirty="0"/>
              <a:t>You are aiming for your writing to be clear, concise and grammatically correct</a:t>
            </a:r>
          </a:p>
          <a:p>
            <a:pPr marL="342900" indent="-342900">
              <a:buFont typeface="Arial" panose="020B0604020202020204" pitchFamily="34" charset="0"/>
              <a:buChar char="•"/>
            </a:pPr>
            <a:r>
              <a:rPr lang="en-US" sz="3200" dirty="0"/>
              <a:t>Using clear and consistent formatting to enhance readability (see assignment brief)</a:t>
            </a:r>
            <a:endParaRPr lang="en-GB" sz="3200" dirty="0"/>
          </a:p>
          <a:p>
            <a:pPr marL="342900" indent="-34290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id="{1E0E8171-8E84-E39F-5C7C-763E00A28054}"/>
              </a:ext>
            </a:extLst>
          </p:cNvPr>
          <p:cNvSpPr txBox="1"/>
          <p:nvPr/>
        </p:nvSpPr>
        <p:spPr>
          <a:xfrm>
            <a:off x="5259076" y="827514"/>
            <a:ext cx="6097772" cy="707886"/>
          </a:xfrm>
          <a:prstGeom prst="rect">
            <a:avLst/>
          </a:prstGeom>
          <a:noFill/>
        </p:spPr>
        <p:txBody>
          <a:bodyPr wrap="square">
            <a:spAutoFit/>
          </a:bodyPr>
          <a:lstStyle/>
          <a:p>
            <a:endParaRPr lang="en-GB" sz="2000" dirty="0"/>
          </a:p>
          <a:p>
            <a:endParaRPr lang="en-GB" sz="2000" dirty="0"/>
          </a:p>
        </p:txBody>
      </p:sp>
      <p:pic>
        <p:nvPicPr>
          <p:cNvPr id="9" name="Picture 8" descr="Art Illustration GIF by sillynub">
            <a:extLst>
              <a:ext uri="{FF2B5EF4-FFF2-40B4-BE49-F238E27FC236}">
                <a16:creationId xmlns:a16="http://schemas.microsoft.com/office/drawing/2014/main" id="{A41065D1-1FFE-6522-2EFA-D6BF1452F6F4}"/>
              </a:ext>
            </a:extLst>
          </p:cNvPr>
          <p:cNvPicPr>
            <a:picLocks noChangeAspect="1"/>
          </p:cNvPicPr>
          <p:nvPr/>
        </p:nvPicPr>
        <p:blipFill>
          <a:blip r:embed="rId2"/>
          <a:stretch>
            <a:fillRect/>
          </a:stretch>
        </p:blipFill>
        <p:spPr>
          <a:xfrm>
            <a:off x="8631175" y="3013795"/>
            <a:ext cx="3097352" cy="3097352"/>
          </a:xfrm>
          <a:prstGeom prst="rect">
            <a:avLst/>
          </a:prstGeom>
        </p:spPr>
      </p:pic>
    </p:spTree>
    <p:extLst>
      <p:ext uri="{BB962C8B-B14F-4D97-AF65-F5344CB8AC3E}">
        <p14:creationId xmlns:p14="http://schemas.microsoft.com/office/powerpoint/2010/main" val="3604630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4A56C-0349-7F63-58A3-303C5EB57C6F}"/>
              </a:ext>
            </a:extLst>
          </p:cNvPr>
          <p:cNvSpPr>
            <a:spLocks noGrp="1"/>
          </p:cNvSpPr>
          <p:nvPr>
            <p:ph type="title"/>
          </p:nvPr>
        </p:nvSpPr>
        <p:spPr>
          <a:xfrm>
            <a:off x="1207008" y="-488337"/>
            <a:ext cx="10277856" cy="1655064"/>
          </a:xfrm>
        </p:spPr>
        <p:txBody>
          <a:bodyPr/>
          <a:lstStyle/>
          <a:p>
            <a:r>
              <a:rPr lang="en-GB" dirty="0"/>
              <a:t>Some key terms you may have heard:</a:t>
            </a:r>
          </a:p>
        </p:txBody>
      </p:sp>
      <p:sp>
        <p:nvSpPr>
          <p:cNvPr id="3" name="Content Placeholder 2">
            <a:extLst>
              <a:ext uri="{FF2B5EF4-FFF2-40B4-BE49-F238E27FC236}">
                <a16:creationId xmlns:a16="http://schemas.microsoft.com/office/drawing/2014/main" id="{1B0F60ED-F56E-F08F-8294-F26888E28B0C}"/>
              </a:ext>
            </a:extLst>
          </p:cNvPr>
          <p:cNvSpPr>
            <a:spLocks noGrp="1"/>
          </p:cNvSpPr>
          <p:nvPr>
            <p:ph idx="13"/>
          </p:nvPr>
        </p:nvSpPr>
        <p:spPr/>
        <p:txBody>
          <a:bodyPr/>
          <a:lstStyle/>
          <a:p>
            <a:endParaRPr lang="en-GB"/>
          </a:p>
        </p:txBody>
      </p:sp>
      <p:sp>
        <p:nvSpPr>
          <p:cNvPr id="4" name="Slide Number Placeholder 3">
            <a:extLst>
              <a:ext uri="{FF2B5EF4-FFF2-40B4-BE49-F238E27FC236}">
                <a16:creationId xmlns:a16="http://schemas.microsoft.com/office/drawing/2014/main" id="{87155512-D7C3-9E9D-D4C2-4B67D3154102}"/>
              </a:ext>
            </a:extLst>
          </p:cNvPr>
          <p:cNvSpPr>
            <a:spLocks noGrp="1"/>
          </p:cNvSpPr>
          <p:nvPr>
            <p:ph type="sldNum" sz="quarter" idx="12"/>
          </p:nvPr>
        </p:nvSpPr>
        <p:spPr/>
        <p:txBody>
          <a:bodyPr/>
          <a:lstStyle/>
          <a:p>
            <a:fld id="{CBD12358-51D2-46B3-9BDE-DF29528B9454}" type="slidenum">
              <a:rPr lang="en-US" smtClean="0"/>
              <a:t>11</a:t>
            </a:fld>
            <a:endParaRPr lang="en-US" dirty="0"/>
          </a:p>
        </p:txBody>
      </p:sp>
      <p:graphicFrame>
        <p:nvGraphicFramePr>
          <p:cNvPr id="6" name="Table 5">
            <a:extLst>
              <a:ext uri="{FF2B5EF4-FFF2-40B4-BE49-F238E27FC236}">
                <a16:creationId xmlns:a16="http://schemas.microsoft.com/office/drawing/2014/main" id="{C0147479-7053-C863-C77F-55CF342E71BE}"/>
              </a:ext>
            </a:extLst>
          </p:cNvPr>
          <p:cNvGraphicFramePr>
            <a:graphicFrameLocks noGrp="1"/>
          </p:cNvGraphicFramePr>
          <p:nvPr>
            <p:extLst>
              <p:ext uri="{D42A27DB-BD31-4B8C-83A1-F6EECF244321}">
                <p14:modId xmlns:p14="http://schemas.microsoft.com/office/powerpoint/2010/main" val="1353049540"/>
              </p:ext>
            </p:extLst>
          </p:nvPr>
        </p:nvGraphicFramePr>
        <p:xfrm>
          <a:off x="1151125" y="1716024"/>
          <a:ext cx="9889750" cy="4297680"/>
        </p:xfrm>
        <a:graphic>
          <a:graphicData uri="http://schemas.openxmlformats.org/drawingml/2006/table">
            <a:tbl>
              <a:tblPr firstRow="1" bandRow="1">
                <a:tableStyleId>{5C22544A-7EE6-4342-B048-85BDC9FD1C3A}</a:tableStyleId>
              </a:tblPr>
              <a:tblGrid>
                <a:gridCol w="2317877">
                  <a:extLst>
                    <a:ext uri="{9D8B030D-6E8A-4147-A177-3AD203B41FA5}">
                      <a16:colId xmlns:a16="http://schemas.microsoft.com/office/drawing/2014/main" val="2232392944"/>
                    </a:ext>
                  </a:extLst>
                </a:gridCol>
                <a:gridCol w="7571873">
                  <a:extLst>
                    <a:ext uri="{9D8B030D-6E8A-4147-A177-3AD203B41FA5}">
                      <a16:colId xmlns:a16="http://schemas.microsoft.com/office/drawing/2014/main" val="3695142328"/>
                    </a:ext>
                  </a:extLst>
                </a:gridCol>
              </a:tblGrid>
              <a:tr h="370840">
                <a:tc>
                  <a:txBody>
                    <a:bodyPr/>
                    <a:lstStyle/>
                    <a:p>
                      <a:r>
                        <a:rPr lang="en-GB" sz="2000"/>
                        <a:t>Instruction</a:t>
                      </a:r>
                      <a:r>
                        <a:rPr lang="en-GB" sz="2000" baseline="0"/>
                        <a:t> word</a:t>
                      </a:r>
                      <a:endParaRPr lang="en-GB" sz="2000"/>
                    </a:p>
                  </a:txBody>
                  <a:tcPr/>
                </a:tc>
                <a:tc>
                  <a:txBody>
                    <a:bodyPr/>
                    <a:lstStyle/>
                    <a:p>
                      <a:r>
                        <a:rPr lang="en-GB" sz="2000" dirty="0"/>
                        <a:t>Definition</a:t>
                      </a:r>
                    </a:p>
                  </a:txBody>
                  <a:tcPr/>
                </a:tc>
                <a:extLst>
                  <a:ext uri="{0D108BD9-81ED-4DB2-BD59-A6C34878D82A}">
                    <a16:rowId xmlns:a16="http://schemas.microsoft.com/office/drawing/2014/main" val="3045144329"/>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Consider</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Say what you think about the subject, using evidence from your own experience or from external sources</a:t>
                      </a:r>
                      <a:r>
                        <a:rPr lang="en-GB" sz="2000" kern="1200" dirty="0">
                          <a:solidFill>
                            <a:schemeClr val="dk1"/>
                          </a:solidFill>
                          <a:effectLst/>
                          <a:latin typeface="+mn-lt"/>
                          <a:ea typeface="+mn-ea"/>
                          <a:cs typeface="+mn-cs"/>
                        </a:rPr>
                        <a:t> </a:t>
                      </a:r>
                    </a:p>
                  </a:txBody>
                  <a:tcPr/>
                </a:tc>
                <a:extLst>
                  <a:ext uri="{0D108BD9-81ED-4DB2-BD59-A6C34878D82A}">
                    <a16:rowId xmlns:a16="http://schemas.microsoft.com/office/drawing/2014/main" val="2389354480"/>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Describe</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Say what something is like, how or why something works or happens</a:t>
                      </a:r>
                    </a:p>
                  </a:txBody>
                  <a:tcPr/>
                </a:tc>
                <a:extLst>
                  <a:ext uri="{0D108BD9-81ED-4DB2-BD59-A6C34878D82A}">
                    <a16:rowId xmlns:a16="http://schemas.microsoft.com/office/drawing/2014/main" val="3247326740"/>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Discuss</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Argue for and against, or point out the advantages and disadvantages, using evidence</a:t>
                      </a:r>
                    </a:p>
                  </a:txBody>
                  <a:tcPr/>
                </a:tc>
                <a:extLst>
                  <a:ext uri="{0D108BD9-81ED-4DB2-BD59-A6C34878D82A}">
                    <a16:rowId xmlns:a16="http://schemas.microsoft.com/office/drawing/2014/main" val="1723076424"/>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Evaluate</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Requires an answer that explains the information and enables conclusions to be drawn</a:t>
                      </a:r>
                    </a:p>
                  </a:txBody>
                  <a:tcPr/>
                </a:tc>
                <a:extLst>
                  <a:ext uri="{0D108BD9-81ED-4DB2-BD59-A6C34878D82A}">
                    <a16:rowId xmlns:a16="http://schemas.microsoft.com/office/drawing/2014/main" val="1686416324"/>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Examine</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Look at the topic closely by establishing the important facts and issues</a:t>
                      </a:r>
                    </a:p>
                  </a:txBody>
                  <a:tcPr/>
                </a:tc>
                <a:extLst>
                  <a:ext uri="{0D108BD9-81ED-4DB2-BD59-A6C34878D82A}">
                    <a16:rowId xmlns:a16="http://schemas.microsoft.com/office/drawing/2014/main" val="2668391726"/>
                  </a:ext>
                </a:extLst>
              </a:tr>
              <a:tr h="370840">
                <a:tc>
                  <a:txBody>
                    <a:bodyPr/>
                    <a:lstStyle/>
                    <a:p>
                      <a:pPr marL="0" marR="0" lvl="0" indent="0" algn="l" defTabSz="914422" rtl="0" eaLnBrk="1" fontAlgn="auto" latinLnBrk="0" hangingPunct="1">
                        <a:lnSpc>
                          <a:spcPct val="100000"/>
                        </a:lnSpc>
                        <a:spcBef>
                          <a:spcPts val="0"/>
                        </a:spcBef>
                        <a:spcAft>
                          <a:spcPts val="0"/>
                        </a:spcAft>
                        <a:buClrTx/>
                        <a:buSzTx/>
                        <a:buFont typeface="+mj-lt"/>
                        <a:buNone/>
                        <a:tabLst/>
                        <a:defRPr/>
                      </a:pPr>
                      <a:r>
                        <a:rPr lang="en-GB" sz="2000"/>
                        <a:t>Explain</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effectLst/>
                          <a:latin typeface="+mn-lt"/>
                          <a:ea typeface="+mn-ea"/>
                          <a:cs typeface="+mn-cs"/>
                        </a:rPr>
                        <a:t>Give a detailed explanation of how or why something occurs</a:t>
                      </a:r>
                    </a:p>
                  </a:txBody>
                  <a:tcPr/>
                </a:tc>
                <a:extLst>
                  <a:ext uri="{0D108BD9-81ED-4DB2-BD59-A6C34878D82A}">
                    <a16:rowId xmlns:a16="http://schemas.microsoft.com/office/drawing/2014/main" val="2823750702"/>
                  </a:ext>
                </a:extLst>
              </a:tr>
            </a:tbl>
          </a:graphicData>
        </a:graphic>
      </p:graphicFrame>
    </p:spTree>
    <p:extLst>
      <p:ext uri="{BB962C8B-B14F-4D97-AF65-F5344CB8AC3E}">
        <p14:creationId xmlns:p14="http://schemas.microsoft.com/office/powerpoint/2010/main" val="708002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9704-A4BA-A181-3333-6BE3B6C9DC80}"/>
              </a:ext>
            </a:extLst>
          </p:cNvPr>
          <p:cNvSpPr>
            <a:spLocks noGrp="1"/>
          </p:cNvSpPr>
          <p:nvPr>
            <p:ph type="ctrTitle"/>
          </p:nvPr>
        </p:nvSpPr>
        <p:spPr>
          <a:xfrm>
            <a:off x="1264389" y="-1783080"/>
            <a:ext cx="9893595" cy="3566160"/>
          </a:xfrm>
        </p:spPr>
        <p:txBody>
          <a:bodyPr/>
          <a:lstStyle/>
          <a:p>
            <a:r>
              <a:rPr lang="en-GB" dirty="0"/>
              <a:t>Writing in an academic style</a:t>
            </a:r>
            <a:br>
              <a:rPr lang="en-GB" dirty="0"/>
            </a:br>
            <a:endParaRPr lang="en-GB" dirty="0"/>
          </a:p>
        </p:txBody>
      </p:sp>
      <p:sp>
        <p:nvSpPr>
          <p:cNvPr id="5" name="TextBox 4">
            <a:extLst>
              <a:ext uri="{FF2B5EF4-FFF2-40B4-BE49-F238E27FC236}">
                <a16:creationId xmlns:a16="http://schemas.microsoft.com/office/drawing/2014/main" id="{F3718B97-4D8A-C252-2E17-1C35ADEE390F}"/>
              </a:ext>
            </a:extLst>
          </p:cNvPr>
          <p:cNvSpPr txBox="1"/>
          <p:nvPr/>
        </p:nvSpPr>
        <p:spPr>
          <a:xfrm>
            <a:off x="520996" y="1244010"/>
            <a:ext cx="11408734" cy="5016758"/>
          </a:xfrm>
          <a:prstGeom prst="rect">
            <a:avLst/>
          </a:prstGeom>
          <a:solidFill>
            <a:schemeClr val="bg2"/>
          </a:solidFill>
        </p:spPr>
        <p:txBody>
          <a:bodyPr wrap="square">
            <a:spAutoFit/>
          </a:bodyPr>
          <a:lstStyle/>
          <a:p>
            <a:pPr marL="342900" indent="-342900">
              <a:buFont typeface="Arial" panose="020B0604020202020204" pitchFamily="34" charset="0"/>
              <a:buChar char="•"/>
            </a:pPr>
            <a:r>
              <a:rPr lang="en-GB" sz="3200" dirty="0">
                <a:solidFill>
                  <a:schemeClr val="accent2">
                    <a:lumMod val="25000"/>
                  </a:schemeClr>
                </a:solidFill>
              </a:rPr>
              <a:t>Use an impersonal style, avoiding the use of ‘I’, ‘we’ or ‘you’ (write in 3</a:t>
            </a:r>
            <a:r>
              <a:rPr lang="en-GB" sz="3200" baseline="30000" dirty="0">
                <a:solidFill>
                  <a:schemeClr val="accent2">
                    <a:lumMod val="25000"/>
                  </a:schemeClr>
                </a:solidFill>
              </a:rPr>
              <a:t>rd</a:t>
            </a:r>
            <a:r>
              <a:rPr lang="en-GB" sz="3200" dirty="0">
                <a:solidFill>
                  <a:schemeClr val="accent2">
                    <a:lumMod val="25000"/>
                  </a:schemeClr>
                </a:solidFill>
              </a:rPr>
              <a:t> person).</a:t>
            </a:r>
          </a:p>
          <a:p>
            <a:pPr marL="342900" indent="-342900" fontAlgn="t">
              <a:buFont typeface="Arial" panose="020B0604020202020204" pitchFamily="34" charset="0"/>
              <a:buChar char="•"/>
            </a:pPr>
            <a:r>
              <a:rPr lang="en-GB" sz="3200" dirty="0">
                <a:solidFill>
                  <a:schemeClr val="accent2">
                    <a:lumMod val="25000"/>
                  </a:schemeClr>
                </a:solidFill>
              </a:rPr>
              <a:t>Careful use of punctuation and sentence structure</a:t>
            </a:r>
          </a:p>
          <a:p>
            <a:pPr marL="342900" indent="-342900" fontAlgn="t">
              <a:buFont typeface="Arial" panose="020B0604020202020204" pitchFamily="34" charset="0"/>
              <a:buChar char="•"/>
            </a:pPr>
            <a:r>
              <a:rPr lang="en-GB" sz="3200" dirty="0">
                <a:solidFill>
                  <a:schemeClr val="accent2">
                    <a:lumMod val="25000"/>
                  </a:schemeClr>
                </a:solidFill>
              </a:rPr>
              <a:t>Use formal vocabulary, not spoken slang</a:t>
            </a:r>
          </a:p>
          <a:p>
            <a:pPr marL="342900" indent="-342900" fontAlgn="t">
              <a:buFont typeface="Arial" panose="020B0604020202020204" pitchFamily="34" charset="0"/>
              <a:buChar char="•"/>
            </a:pPr>
            <a:r>
              <a:rPr lang="en-GB" sz="3200" dirty="0">
                <a:solidFill>
                  <a:schemeClr val="accent2">
                    <a:lumMod val="25000"/>
                  </a:schemeClr>
                </a:solidFill>
              </a:rPr>
              <a:t>Keep language neutral, avoiding emotive language</a:t>
            </a:r>
          </a:p>
          <a:p>
            <a:pPr marL="342900" indent="-342900" fontAlgn="t">
              <a:buFont typeface="Arial" panose="020B0604020202020204" pitchFamily="34" charset="0"/>
              <a:buChar char="•"/>
            </a:pPr>
            <a:r>
              <a:rPr lang="en-GB" sz="3200" dirty="0">
                <a:solidFill>
                  <a:schemeClr val="accent2">
                    <a:lumMod val="25000"/>
                  </a:schemeClr>
                </a:solidFill>
              </a:rPr>
              <a:t>Use linking words to connect ideas (e.g. ‘for example’, ‘therefore’)</a:t>
            </a:r>
          </a:p>
          <a:p>
            <a:pPr marL="342900" indent="-342900" fontAlgn="t">
              <a:buFont typeface="Arial" panose="020B0604020202020204" pitchFamily="34" charset="0"/>
              <a:buChar char="•"/>
            </a:pPr>
            <a:r>
              <a:rPr lang="en-US" sz="3200" dirty="0">
                <a:solidFill>
                  <a:schemeClr val="accent2">
                    <a:lumMod val="25000"/>
                  </a:schemeClr>
                </a:solidFill>
              </a:rPr>
              <a:t>Write full, not short verb forms (e.g. ‘cannot’ instead of ‘can’t’)</a:t>
            </a:r>
          </a:p>
          <a:p>
            <a:pPr marL="342900" indent="-342900" fontAlgn="t">
              <a:buFont typeface="Arial" panose="020B0604020202020204" pitchFamily="34" charset="0"/>
              <a:buChar char="•"/>
            </a:pPr>
            <a:r>
              <a:rPr lang="en-US" sz="3200" dirty="0">
                <a:solidFill>
                  <a:schemeClr val="accent2">
                    <a:lumMod val="25000"/>
                  </a:schemeClr>
                </a:solidFill>
              </a:rPr>
              <a:t>Be specific with details to support points.</a:t>
            </a:r>
          </a:p>
          <a:p>
            <a:pPr marL="342900" indent="-342900" fontAlgn="t">
              <a:buFont typeface="Arial" panose="020B0604020202020204" pitchFamily="34" charset="0"/>
              <a:buChar char="•"/>
            </a:pPr>
            <a:r>
              <a:rPr lang="en-US" sz="3200" dirty="0">
                <a:solidFill>
                  <a:schemeClr val="accent2">
                    <a:lumMod val="25000"/>
                  </a:schemeClr>
                </a:solidFill>
              </a:rPr>
              <a:t>USE CITATIONS</a:t>
            </a:r>
            <a:endParaRPr lang="en-GB" sz="3200" dirty="0">
              <a:solidFill>
                <a:schemeClr val="accent2">
                  <a:lumMod val="25000"/>
                </a:schemeClr>
              </a:solidFill>
            </a:endParaRPr>
          </a:p>
        </p:txBody>
      </p:sp>
    </p:spTree>
    <p:extLst>
      <p:ext uri="{BB962C8B-B14F-4D97-AF65-F5344CB8AC3E}">
        <p14:creationId xmlns:p14="http://schemas.microsoft.com/office/powerpoint/2010/main" val="3465373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89DE-A0C5-A956-3E7F-37100F013D76}"/>
              </a:ext>
            </a:extLst>
          </p:cNvPr>
          <p:cNvSpPr>
            <a:spLocks noGrp="1"/>
          </p:cNvSpPr>
          <p:nvPr>
            <p:ph type="ctrTitle"/>
          </p:nvPr>
        </p:nvSpPr>
        <p:spPr>
          <a:xfrm>
            <a:off x="600738" y="0"/>
            <a:ext cx="10834576" cy="2246257"/>
          </a:xfrm>
          <a:solidFill>
            <a:schemeClr val="bg2"/>
          </a:solidFill>
        </p:spPr>
        <p:txBody>
          <a:bodyPr/>
          <a:lstStyle/>
          <a:p>
            <a:r>
              <a:rPr lang="en-GB" dirty="0"/>
              <a:t>An example: Which extract is more academic and why?</a:t>
            </a:r>
          </a:p>
        </p:txBody>
      </p:sp>
      <p:sp>
        <p:nvSpPr>
          <p:cNvPr id="3" name="Subtitle 2">
            <a:extLst>
              <a:ext uri="{FF2B5EF4-FFF2-40B4-BE49-F238E27FC236}">
                <a16:creationId xmlns:a16="http://schemas.microsoft.com/office/drawing/2014/main" id="{A4D5FD8D-009C-A671-1153-60B792392373}"/>
              </a:ext>
            </a:extLst>
          </p:cNvPr>
          <p:cNvSpPr>
            <a:spLocks noGrp="1"/>
          </p:cNvSpPr>
          <p:nvPr>
            <p:ph type="subTitle" idx="1"/>
          </p:nvPr>
        </p:nvSpPr>
        <p:spPr/>
        <p:txBody>
          <a:bodyPr/>
          <a:lstStyle/>
          <a:p>
            <a:endParaRPr lang="en-GB"/>
          </a:p>
        </p:txBody>
      </p:sp>
      <p:graphicFrame>
        <p:nvGraphicFramePr>
          <p:cNvPr id="5" name="Table 4">
            <a:extLst>
              <a:ext uri="{FF2B5EF4-FFF2-40B4-BE49-F238E27FC236}">
                <a16:creationId xmlns:a16="http://schemas.microsoft.com/office/drawing/2014/main" id="{0E38054F-FA98-6DD3-AFD9-B98DE71E67DF}"/>
              </a:ext>
            </a:extLst>
          </p:cNvPr>
          <p:cNvGraphicFramePr>
            <a:graphicFrameLocks noGrp="1"/>
          </p:cNvGraphicFramePr>
          <p:nvPr>
            <p:extLst>
              <p:ext uri="{D42A27DB-BD31-4B8C-83A1-F6EECF244321}">
                <p14:modId xmlns:p14="http://schemas.microsoft.com/office/powerpoint/2010/main" val="3086691082"/>
              </p:ext>
            </p:extLst>
          </p:nvPr>
        </p:nvGraphicFramePr>
        <p:xfrm>
          <a:off x="297713" y="2278155"/>
          <a:ext cx="11596573" cy="4452255"/>
        </p:xfrm>
        <a:graphic>
          <a:graphicData uri="http://schemas.openxmlformats.org/drawingml/2006/table">
            <a:tbl>
              <a:tblPr firstRow="1" bandRow="1">
                <a:tableStyleId>{5C22544A-7EE6-4342-B048-85BDC9FD1C3A}</a:tableStyleId>
              </a:tblPr>
              <a:tblGrid>
                <a:gridCol w="1199959">
                  <a:extLst>
                    <a:ext uri="{9D8B030D-6E8A-4147-A177-3AD203B41FA5}">
                      <a16:colId xmlns:a16="http://schemas.microsoft.com/office/drawing/2014/main" val="2325809705"/>
                    </a:ext>
                  </a:extLst>
                </a:gridCol>
                <a:gridCol w="10396614">
                  <a:extLst>
                    <a:ext uri="{9D8B030D-6E8A-4147-A177-3AD203B41FA5}">
                      <a16:colId xmlns:a16="http://schemas.microsoft.com/office/drawing/2014/main" val="4291585823"/>
                    </a:ext>
                  </a:extLst>
                </a:gridCol>
              </a:tblGrid>
              <a:tr h="546243">
                <a:tc>
                  <a:txBody>
                    <a:bodyPr/>
                    <a:lstStyle/>
                    <a:p>
                      <a:r>
                        <a:rPr lang="en-GB" sz="1600" dirty="0"/>
                        <a:t>Extract:</a:t>
                      </a:r>
                    </a:p>
                  </a:txBody>
                  <a:tcPr/>
                </a:tc>
                <a:tc>
                  <a:txBody>
                    <a:bodyPr/>
                    <a:lstStyle/>
                    <a:p>
                      <a:endParaRPr lang="en-GB" dirty="0"/>
                    </a:p>
                  </a:txBody>
                  <a:tcPr/>
                </a:tc>
                <a:extLst>
                  <a:ext uri="{0D108BD9-81ED-4DB2-BD59-A6C34878D82A}">
                    <a16:rowId xmlns:a16="http://schemas.microsoft.com/office/drawing/2014/main" val="3954605186"/>
                  </a:ext>
                </a:extLst>
              </a:tr>
              <a:tr h="2155041">
                <a:tc>
                  <a:txBody>
                    <a:bodyPr/>
                    <a:lstStyle/>
                    <a:p>
                      <a:r>
                        <a:rPr lang="en-GB" b="1" dirty="0"/>
                        <a:t>A</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GB" sz="1800" dirty="0"/>
                        <a:t>Postpartum psychosis is a severe episode of mental illness with a sudden onset in the days following childbirth (Royal College of Nursing,</a:t>
                      </a:r>
                      <a:r>
                        <a:rPr lang="en-GB" sz="1800" baseline="0" dirty="0"/>
                        <a:t> 2018). Affected women may have very rapid changes of mood, including symptoms of depression or mania (Collins, 2016). Therefore, health professionals should be aware of potential symptoms in order to provide appropriate support to sufferers.</a:t>
                      </a:r>
                      <a:endParaRPr lang="en-GB" sz="1800" dirty="0"/>
                    </a:p>
                  </a:txBody>
                  <a:tcPr/>
                </a:tc>
                <a:extLst>
                  <a:ext uri="{0D108BD9-81ED-4DB2-BD59-A6C34878D82A}">
                    <a16:rowId xmlns:a16="http://schemas.microsoft.com/office/drawing/2014/main" val="18597958"/>
                  </a:ext>
                </a:extLst>
              </a:tr>
              <a:tr h="1750971">
                <a:tc>
                  <a:txBody>
                    <a:bodyPr/>
                    <a:lstStyle/>
                    <a:p>
                      <a:r>
                        <a:rPr lang="en-GB" b="1" dirty="0"/>
                        <a:t>B</a:t>
                      </a:r>
                    </a:p>
                  </a:txBody>
                  <a:tcPr/>
                </a:tc>
                <a:tc>
                  <a:txBody>
                    <a:bodyPr/>
                    <a:lstStyle/>
                    <a:p>
                      <a:pPr marL="0" marR="0" lvl="0" indent="0" algn="l" defTabSz="914422" rtl="0" eaLnBrk="1" fontAlgn="auto" latinLnBrk="0" hangingPunct="1">
                        <a:lnSpc>
                          <a:spcPct val="100000"/>
                        </a:lnSpc>
                        <a:spcBef>
                          <a:spcPts val="0"/>
                        </a:spcBef>
                        <a:spcAft>
                          <a:spcPts val="0"/>
                        </a:spcAft>
                        <a:buClrTx/>
                        <a:buSzTx/>
                        <a:buFontTx/>
                        <a:buNone/>
                        <a:tabLst/>
                        <a:defRPr/>
                      </a:pPr>
                      <a:r>
                        <a:rPr lang="en-GB" sz="1800" dirty="0"/>
                        <a:t>Postpartum psychosis is a serious</a:t>
                      </a:r>
                      <a:r>
                        <a:rPr lang="en-GB" sz="1800" baseline="0" dirty="0"/>
                        <a:t> but rare condition for women in around 1 in 1000 births. You’re likely to experience a mix of depression and mania. </a:t>
                      </a:r>
                      <a:r>
                        <a:rPr lang="en-GB" sz="1800" dirty="0"/>
                        <a:t>Postpartum psychosis can be an overwhelming and</a:t>
                      </a:r>
                      <a:r>
                        <a:rPr lang="en-GB" sz="1800" baseline="0" dirty="0"/>
                        <a:t> scary experience for you and your loved ones, so it’s important to seek help. With the right support, you can make a full recovery.</a:t>
                      </a:r>
                      <a:endParaRPr lang="en-GB" dirty="0"/>
                    </a:p>
                  </a:txBody>
                  <a:tcPr/>
                </a:tc>
                <a:extLst>
                  <a:ext uri="{0D108BD9-81ED-4DB2-BD59-A6C34878D82A}">
                    <a16:rowId xmlns:a16="http://schemas.microsoft.com/office/drawing/2014/main" val="1283114444"/>
                  </a:ext>
                </a:extLst>
              </a:tr>
            </a:tbl>
          </a:graphicData>
        </a:graphic>
      </p:graphicFrame>
    </p:spTree>
    <p:extLst>
      <p:ext uri="{BB962C8B-B14F-4D97-AF65-F5344CB8AC3E}">
        <p14:creationId xmlns:p14="http://schemas.microsoft.com/office/powerpoint/2010/main" val="1315881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393503" y="-622421"/>
            <a:ext cx="10277856" cy="1655064"/>
          </a:xfrm>
          <a:noFill/>
        </p:spPr>
        <p:txBody>
          <a:bodyPr>
            <a:noAutofit/>
          </a:bodyPr>
          <a:lstStyle/>
          <a:p>
            <a:r>
              <a:rPr lang="en-US" dirty="0"/>
              <a:t>Constructing academic paragraphs</a:t>
            </a:r>
          </a:p>
        </p:txBody>
      </p:sp>
      <p:sp>
        <p:nvSpPr>
          <p:cNvPr id="9" name="Slide Number Placeholder 8">
            <a:extLst>
              <a:ext uri="{FF2B5EF4-FFF2-40B4-BE49-F238E27FC236}">
                <a16:creationId xmlns:a16="http://schemas.microsoft.com/office/drawing/2014/main" id="{DAF3F922-669F-7D93-0C1C-D5B16E3975BF}"/>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14</a:t>
            </a:fld>
            <a:endParaRPr lang="en-US" dirty="0"/>
          </a:p>
        </p:txBody>
      </p:sp>
      <p:sp>
        <p:nvSpPr>
          <p:cNvPr id="7" name="Content Placeholder 6">
            <a:extLst>
              <a:ext uri="{FF2B5EF4-FFF2-40B4-BE49-F238E27FC236}">
                <a16:creationId xmlns:a16="http://schemas.microsoft.com/office/drawing/2014/main" id="{2B4E6072-F42A-B0F0-5D3C-DBC4A902CEBF}"/>
              </a:ext>
            </a:extLst>
          </p:cNvPr>
          <p:cNvSpPr>
            <a:spLocks noGrp="1"/>
          </p:cNvSpPr>
          <p:nvPr>
            <p:ph idx="13"/>
          </p:nvPr>
        </p:nvSpPr>
        <p:spPr/>
        <p:txBody>
          <a:bodyPr/>
          <a:lstStyle/>
          <a:p>
            <a:endParaRPr lang="en-GB" dirty="0"/>
          </a:p>
        </p:txBody>
      </p:sp>
      <p:pic>
        <p:nvPicPr>
          <p:cNvPr id="10" name="Picture 9" descr="Cause and Effect Essay Outline: Templates &amp; Format Guide">
            <a:extLst>
              <a:ext uri="{FF2B5EF4-FFF2-40B4-BE49-F238E27FC236}">
                <a16:creationId xmlns:a16="http://schemas.microsoft.com/office/drawing/2014/main" id="{9F69865C-4353-7440-B12C-EC257698E039}"/>
              </a:ext>
            </a:extLst>
          </p:cNvPr>
          <p:cNvPicPr>
            <a:picLocks noChangeAspect="1"/>
          </p:cNvPicPr>
          <p:nvPr/>
        </p:nvPicPr>
        <p:blipFill>
          <a:blip r:embed="rId2"/>
          <a:stretch>
            <a:fillRect/>
          </a:stretch>
        </p:blipFill>
        <p:spPr>
          <a:xfrm>
            <a:off x="2901164" y="1196605"/>
            <a:ext cx="6389671" cy="4762500"/>
          </a:xfrm>
          <a:prstGeom prst="rect">
            <a:avLst/>
          </a:prstGeom>
        </p:spPr>
      </p:pic>
    </p:spTree>
    <p:extLst>
      <p:ext uri="{BB962C8B-B14F-4D97-AF65-F5344CB8AC3E}">
        <p14:creationId xmlns:p14="http://schemas.microsoft.com/office/powerpoint/2010/main" val="4259977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742D-D6C0-9A6E-1A68-27A3C5FBAC5F}"/>
              </a:ext>
            </a:extLst>
          </p:cNvPr>
          <p:cNvSpPr>
            <a:spLocks noGrp="1"/>
          </p:cNvSpPr>
          <p:nvPr>
            <p:ph type="title"/>
          </p:nvPr>
        </p:nvSpPr>
        <p:spPr>
          <a:xfrm>
            <a:off x="382772" y="-974581"/>
            <a:ext cx="10277856" cy="1655064"/>
          </a:xfrm>
        </p:spPr>
        <p:txBody>
          <a:bodyPr>
            <a:noAutofit/>
          </a:bodyPr>
          <a:lstStyle/>
          <a:p>
            <a:r>
              <a:rPr lang="en-GB" sz="4800" dirty="0"/>
              <a:t>Example:</a:t>
            </a:r>
          </a:p>
        </p:txBody>
      </p:sp>
      <p:sp>
        <p:nvSpPr>
          <p:cNvPr id="5" name="Slide Number Placeholder 4">
            <a:extLst>
              <a:ext uri="{FF2B5EF4-FFF2-40B4-BE49-F238E27FC236}">
                <a16:creationId xmlns:a16="http://schemas.microsoft.com/office/drawing/2014/main" id="{8D7C3C90-68E5-EB37-0450-767EBAE76C5B}"/>
              </a:ext>
            </a:extLst>
          </p:cNvPr>
          <p:cNvSpPr>
            <a:spLocks noGrp="1"/>
          </p:cNvSpPr>
          <p:nvPr>
            <p:ph type="sldNum" sz="quarter" idx="12"/>
          </p:nvPr>
        </p:nvSpPr>
        <p:spPr/>
        <p:txBody>
          <a:bodyPr/>
          <a:lstStyle/>
          <a:p>
            <a:fld id="{CBD12358-51D2-46B3-9BDE-DF29528B9454}" type="slidenum">
              <a:rPr lang="en-US" smtClean="0"/>
              <a:t>15</a:t>
            </a:fld>
            <a:endParaRPr lang="en-US" dirty="0"/>
          </a:p>
        </p:txBody>
      </p:sp>
      <p:graphicFrame>
        <p:nvGraphicFramePr>
          <p:cNvPr id="8" name="Diagram 7">
            <a:extLst>
              <a:ext uri="{FF2B5EF4-FFF2-40B4-BE49-F238E27FC236}">
                <a16:creationId xmlns:a16="http://schemas.microsoft.com/office/drawing/2014/main" id="{71C55172-10DE-6076-C65B-6E0AFAA53812}"/>
              </a:ext>
            </a:extLst>
          </p:cNvPr>
          <p:cNvGraphicFramePr/>
          <p:nvPr>
            <p:extLst>
              <p:ext uri="{D42A27DB-BD31-4B8C-83A1-F6EECF244321}">
                <p14:modId xmlns:p14="http://schemas.microsoft.com/office/powerpoint/2010/main" val="2803450831"/>
              </p:ext>
            </p:extLst>
          </p:nvPr>
        </p:nvGraphicFramePr>
        <p:xfrm>
          <a:off x="1931583" y="757624"/>
          <a:ext cx="9877645" cy="5805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18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68A3D-CB42-92B7-4CBF-B16CF41F3EA3}"/>
              </a:ext>
            </a:extLst>
          </p:cNvPr>
          <p:cNvSpPr>
            <a:spLocks noGrp="1"/>
          </p:cNvSpPr>
          <p:nvPr>
            <p:ph type="title"/>
          </p:nvPr>
        </p:nvSpPr>
        <p:spPr/>
        <p:txBody>
          <a:bodyPr>
            <a:normAutofit/>
          </a:bodyPr>
          <a:lstStyle/>
          <a:p>
            <a:pPr algn="ctr"/>
            <a:r>
              <a:rPr lang="en-GB" sz="5400" dirty="0"/>
              <a:t>What makes that a strong paragraph?</a:t>
            </a:r>
          </a:p>
        </p:txBody>
      </p:sp>
      <p:sp>
        <p:nvSpPr>
          <p:cNvPr id="4" name="Content Placeholder 3">
            <a:extLst>
              <a:ext uri="{FF2B5EF4-FFF2-40B4-BE49-F238E27FC236}">
                <a16:creationId xmlns:a16="http://schemas.microsoft.com/office/drawing/2014/main" id="{AAF49585-CD4C-3139-05A5-F86874F2E1B4}"/>
              </a:ext>
            </a:extLst>
          </p:cNvPr>
          <p:cNvSpPr>
            <a:spLocks noGrp="1"/>
          </p:cNvSpPr>
          <p:nvPr>
            <p:ph idx="13"/>
          </p:nvPr>
        </p:nvSpPr>
        <p:spPr>
          <a:xfrm>
            <a:off x="1456659" y="2200940"/>
            <a:ext cx="9803219" cy="3398139"/>
          </a:xfrm>
        </p:spPr>
        <p:txBody>
          <a:bodyPr>
            <a:normAutofit/>
          </a:bodyPr>
          <a:lstStyle/>
          <a:p>
            <a:pPr algn="ctr"/>
            <a:r>
              <a:rPr lang="en-GB" sz="3600" dirty="0"/>
              <a:t>Each sentence has a purpose. The paragraph makes a point, supports it with a published source, gives a practical example and explains why it matters before linking back to the question.</a:t>
            </a:r>
          </a:p>
          <a:p>
            <a:pPr algn="ctr"/>
            <a:r>
              <a:rPr lang="en-GB" sz="3600" dirty="0"/>
              <a:t>Aim to achieve this throughout your work</a:t>
            </a:r>
          </a:p>
        </p:txBody>
      </p:sp>
      <p:sp>
        <p:nvSpPr>
          <p:cNvPr id="5" name="Slide Number Placeholder 4">
            <a:extLst>
              <a:ext uri="{FF2B5EF4-FFF2-40B4-BE49-F238E27FC236}">
                <a16:creationId xmlns:a16="http://schemas.microsoft.com/office/drawing/2014/main" id="{A398615F-C201-F24C-B451-208038F73220}"/>
              </a:ext>
            </a:extLst>
          </p:cNvPr>
          <p:cNvSpPr>
            <a:spLocks noGrp="1"/>
          </p:cNvSpPr>
          <p:nvPr>
            <p:ph type="sldNum" sz="quarter" idx="12"/>
          </p:nvPr>
        </p:nvSpPr>
        <p:spPr/>
        <p:txBody>
          <a:bodyPr/>
          <a:lstStyle/>
          <a:p>
            <a:fld id="{CBD12358-51D2-46B3-9BDE-DF29528B9454}" type="slidenum">
              <a:rPr lang="en-US" smtClean="0"/>
              <a:t>16</a:t>
            </a:fld>
            <a:endParaRPr lang="en-US" dirty="0"/>
          </a:p>
        </p:txBody>
      </p:sp>
    </p:spTree>
    <p:extLst>
      <p:ext uri="{BB962C8B-B14F-4D97-AF65-F5344CB8AC3E}">
        <p14:creationId xmlns:p14="http://schemas.microsoft.com/office/powerpoint/2010/main" val="1291277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5C21-BDAB-2740-BCBF-1315229CBE44}"/>
              </a:ext>
            </a:extLst>
          </p:cNvPr>
          <p:cNvSpPr>
            <a:spLocks noGrp="1"/>
          </p:cNvSpPr>
          <p:nvPr>
            <p:ph type="title"/>
          </p:nvPr>
        </p:nvSpPr>
        <p:spPr>
          <a:xfrm>
            <a:off x="202161" y="-761133"/>
            <a:ext cx="11989839" cy="1655064"/>
          </a:xfrm>
        </p:spPr>
        <p:txBody>
          <a:bodyPr>
            <a:normAutofit/>
          </a:bodyPr>
          <a:lstStyle/>
          <a:p>
            <a:r>
              <a:rPr lang="en-GB" sz="3600" dirty="0"/>
              <a:t>Change the sentence order to create a PEEL paragraph.</a:t>
            </a:r>
          </a:p>
        </p:txBody>
      </p:sp>
      <p:sp>
        <p:nvSpPr>
          <p:cNvPr id="4" name="Slide Number Placeholder 3">
            <a:extLst>
              <a:ext uri="{FF2B5EF4-FFF2-40B4-BE49-F238E27FC236}">
                <a16:creationId xmlns:a16="http://schemas.microsoft.com/office/drawing/2014/main" id="{1BD23CC0-4597-39A6-0125-F8F683431768}"/>
              </a:ext>
            </a:extLst>
          </p:cNvPr>
          <p:cNvSpPr>
            <a:spLocks noGrp="1"/>
          </p:cNvSpPr>
          <p:nvPr>
            <p:ph type="sldNum" sz="quarter" idx="12"/>
          </p:nvPr>
        </p:nvSpPr>
        <p:spPr/>
        <p:txBody>
          <a:bodyPr/>
          <a:lstStyle/>
          <a:p>
            <a:fld id="{CBD12358-51D2-46B3-9BDE-DF29528B9454}" type="slidenum">
              <a:rPr lang="en-US" smtClean="0"/>
              <a:t>17</a:t>
            </a:fld>
            <a:endParaRPr lang="en-US" dirty="0"/>
          </a:p>
        </p:txBody>
      </p:sp>
      <p:pic>
        <p:nvPicPr>
          <p:cNvPr id="8" name="Picture 7">
            <a:extLst>
              <a:ext uri="{FF2B5EF4-FFF2-40B4-BE49-F238E27FC236}">
                <a16:creationId xmlns:a16="http://schemas.microsoft.com/office/drawing/2014/main" id="{6BDB6BD3-AD2B-7BF2-7A3C-93F415157084}"/>
              </a:ext>
            </a:extLst>
          </p:cNvPr>
          <p:cNvPicPr>
            <a:picLocks noChangeAspect="1"/>
          </p:cNvPicPr>
          <p:nvPr/>
        </p:nvPicPr>
        <p:blipFill>
          <a:blip r:embed="rId3"/>
          <a:stretch>
            <a:fillRect/>
          </a:stretch>
        </p:blipFill>
        <p:spPr>
          <a:xfrm>
            <a:off x="202161" y="1126159"/>
            <a:ext cx="6014604" cy="5204613"/>
          </a:xfrm>
          <a:prstGeom prst="rect">
            <a:avLst/>
          </a:prstGeom>
        </p:spPr>
      </p:pic>
      <p:pic>
        <p:nvPicPr>
          <p:cNvPr id="10" name="Picture 9">
            <a:extLst>
              <a:ext uri="{FF2B5EF4-FFF2-40B4-BE49-F238E27FC236}">
                <a16:creationId xmlns:a16="http://schemas.microsoft.com/office/drawing/2014/main" id="{7561C3A9-E8E5-F3E0-49C6-83D87FEA1A5A}"/>
              </a:ext>
            </a:extLst>
          </p:cNvPr>
          <p:cNvPicPr>
            <a:picLocks noChangeAspect="1"/>
          </p:cNvPicPr>
          <p:nvPr/>
        </p:nvPicPr>
        <p:blipFill>
          <a:blip r:embed="rId4"/>
          <a:stretch>
            <a:fillRect/>
          </a:stretch>
        </p:blipFill>
        <p:spPr>
          <a:xfrm>
            <a:off x="6624085" y="869664"/>
            <a:ext cx="5133450" cy="5693337"/>
          </a:xfrm>
          <a:prstGeom prst="rect">
            <a:avLst/>
          </a:prstGeom>
        </p:spPr>
      </p:pic>
    </p:spTree>
    <p:extLst>
      <p:ext uri="{BB962C8B-B14F-4D97-AF65-F5344CB8AC3E}">
        <p14:creationId xmlns:p14="http://schemas.microsoft.com/office/powerpoint/2010/main" val="353475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164053" y="475752"/>
            <a:ext cx="10277856" cy="885853"/>
          </a:xfrm>
          <a:solidFill>
            <a:schemeClr val="bg2"/>
          </a:solidFill>
        </p:spPr>
        <p:txBody>
          <a:bodyPr anchor="b">
            <a:noAutofit/>
          </a:bodyPr>
          <a:lstStyle/>
          <a:p>
            <a:r>
              <a:rPr lang="en-US" dirty="0"/>
              <a:t>The reflection/conclusion (250)</a:t>
            </a:r>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idx="1"/>
          </p:nvPr>
        </p:nvSpPr>
        <p:spPr>
          <a:xfrm>
            <a:off x="1390534" y="1687574"/>
            <a:ext cx="8545812" cy="4368705"/>
          </a:xfrm>
          <a:solidFill>
            <a:schemeClr val="bg2"/>
          </a:solidFill>
        </p:spPr>
        <p:txBody>
          <a:bodyPr vert="horz" lIns="91440" tIns="45720" rIns="91440" bIns="45720" rtlCol="0" anchor="t">
            <a:normAutofit/>
          </a:bodyPr>
          <a:lstStyle/>
          <a:p>
            <a:r>
              <a:rPr lang="en-GB" sz="2800" b="1" dirty="0"/>
              <a:t>Think about completing your work and summarise the key points of your assignment.</a:t>
            </a:r>
          </a:p>
          <a:p>
            <a:pPr marL="342900" indent="-342900">
              <a:buFont typeface="Arial" panose="020B0604020202020204" pitchFamily="34" charset="0"/>
              <a:buChar char="•"/>
            </a:pPr>
            <a:r>
              <a:rPr lang="en-GB" sz="2800" dirty="0"/>
              <a:t>What did you learn?</a:t>
            </a:r>
          </a:p>
          <a:p>
            <a:pPr marL="342900" lvl="0" indent="-342900">
              <a:buFont typeface="Arial" panose="020B0604020202020204" pitchFamily="34" charset="0"/>
              <a:buChar char="•"/>
            </a:pPr>
            <a:r>
              <a:rPr lang="en-GB" sz="2800" dirty="0"/>
              <a:t>What was useful about AI? </a:t>
            </a:r>
          </a:p>
          <a:p>
            <a:pPr marL="342900" lvl="0" indent="-342900">
              <a:buFont typeface="Arial" panose="020B0604020202020204" pitchFamily="34" charset="0"/>
              <a:buChar char="•"/>
            </a:pPr>
            <a:r>
              <a:rPr lang="en-GB" sz="2800" dirty="0"/>
              <a:t>What were its weaknesses? </a:t>
            </a:r>
          </a:p>
          <a:p>
            <a:pPr marL="342900" lvl="0" indent="-342900">
              <a:buFont typeface="Arial" panose="020B0604020202020204" pitchFamily="34" charset="0"/>
              <a:buChar char="•"/>
            </a:pPr>
            <a:r>
              <a:rPr lang="en-GB" sz="2800" dirty="0"/>
              <a:t>How will you use AI in future assignments? </a:t>
            </a:r>
          </a:p>
          <a:p>
            <a:pPr marL="342900" indent="-342900">
              <a:buFont typeface="Arial" panose="020B0604020202020204" pitchFamily="34" charset="0"/>
              <a:buChar char="•"/>
            </a:pPr>
            <a:r>
              <a:rPr lang="en-GB" sz="2800" dirty="0"/>
              <a:t>Give two ways you will improve your academic work next time.</a:t>
            </a:r>
          </a:p>
        </p:txBody>
      </p:sp>
      <p:sp>
        <p:nvSpPr>
          <p:cNvPr id="14" name="Slide Number Placeholder 13">
            <a:extLst>
              <a:ext uri="{FF2B5EF4-FFF2-40B4-BE49-F238E27FC236}">
                <a16:creationId xmlns:a16="http://schemas.microsoft.com/office/drawing/2014/main" id="{3F21905C-1BD6-BF3F-5B8B-B9AD53017014}"/>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18</a:t>
            </a:fld>
            <a:endParaRPr lang="en-US" dirty="0"/>
          </a:p>
        </p:txBody>
      </p:sp>
      <p:pic>
        <p:nvPicPr>
          <p:cNvPr id="7" name="Picture 6" descr="Pondering Deep Thoughts GIF">
            <a:extLst>
              <a:ext uri="{FF2B5EF4-FFF2-40B4-BE49-F238E27FC236}">
                <a16:creationId xmlns:a16="http://schemas.microsoft.com/office/drawing/2014/main" id="{6A9AB9E2-0F3E-009B-ADE2-0AA2B01117A2}"/>
              </a:ext>
            </a:extLst>
          </p:cNvPr>
          <p:cNvPicPr>
            <a:picLocks noChangeAspect="1"/>
          </p:cNvPicPr>
          <p:nvPr/>
        </p:nvPicPr>
        <p:blipFill>
          <a:blip r:embed="rId3"/>
          <a:stretch>
            <a:fillRect/>
          </a:stretch>
        </p:blipFill>
        <p:spPr>
          <a:xfrm>
            <a:off x="9936346" y="2476500"/>
            <a:ext cx="1924050" cy="1905000"/>
          </a:xfrm>
          <a:prstGeom prst="rect">
            <a:avLst/>
          </a:prstGeom>
        </p:spPr>
      </p:pic>
    </p:spTree>
    <p:extLst>
      <p:ext uri="{BB962C8B-B14F-4D97-AF65-F5344CB8AC3E}">
        <p14:creationId xmlns:p14="http://schemas.microsoft.com/office/powerpoint/2010/main" val="643777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A0D7AA-8A21-B977-56ED-94406F29957C}"/>
              </a:ext>
            </a:extLst>
          </p:cNvPr>
          <p:cNvSpPr>
            <a:spLocks noGrp="1"/>
          </p:cNvSpPr>
          <p:nvPr>
            <p:ph type="ctrTitle"/>
          </p:nvPr>
        </p:nvSpPr>
        <p:spPr>
          <a:xfrm>
            <a:off x="2505457" y="-1559699"/>
            <a:ext cx="9912096" cy="2743200"/>
          </a:xfrm>
          <a:noFill/>
        </p:spPr>
        <p:txBody>
          <a:bodyPr anchor="b">
            <a:noAutofit/>
          </a:bodyPr>
          <a:lstStyle/>
          <a:p>
            <a:r>
              <a:rPr lang="en-US" dirty="0"/>
              <a:t>The reference list</a:t>
            </a:r>
          </a:p>
        </p:txBody>
      </p:sp>
      <p:sp>
        <p:nvSpPr>
          <p:cNvPr id="6" name="Content Placeholder 5">
            <a:extLst>
              <a:ext uri="{FF2B5EF4-FFF2-40B4-BE49-F238E27FC236}">
                <a16:creationId xmlns:a16="http://schemas.microsoft.com/office/drawing/2014/main" id="{54D0A6B8-78EB-52CA-3D46-A46FC880D386}"/>
              </a:ext>
            </a:extLst>
          </p:cNvPr>
          <p:cNvSpPr>
            <a:spLocks noGrp="1"/>
          </p:cNvSpPr>
          <p:nvPr>
            <p:ph type="subTitle" idx="1"/>
          </p:nvPr>
        </p:nvSpPr>
        <p:spPr>
          <a:xfrm>
            <a:off x="1335874" y="1183500"/>
            <a:ext cx="9562498" cy="5323625"/>
          </a:xfrm>
          <a:solidFill>
            <a:schemeClr val="bg2"/>
          </a:solidFill>
        </p:spPr>
        <p:txBody>
          <a:bodyPr vert="horz" lIns="91440" tIns="45720" rIns="91440" bIns="45720" rtlCol="0" anchor="t" anchorCtr="0">
            <a:normAutofit/>
          </a:bodyPr>
          <a:lstStyle/>
          <a:p>
            <a:pPr algn="ctr"/>
            <a:r>
              <a:rPr lang="en-US" sz="2800" b="1" cap="none" dirty="0"/>
              <a:t>Y</a:t>
            </a:r>
            <a:r>
              <a:rPr lang="en-US" sz="2800" b="1" cap="none" noProof="0" dirty="0"/>
              <a:t>our work should be supported with relevant and up to date citations throughout.</a:t>
            </a:r>
            <a:r>
              <a:rPr lang="en-US" sz="2800" b="1" cap="none" dirty="0"/>
              <a:t> This is where you provide information about them.</a:t>
            </a:r>
          </a:p>
          <a:p>
            <a:endParaRPr lang="en-US" sz="2800" cap="none" dirty="0"/>
          </a:p>
          <a:p>
            <a:pPr marL="457200" lvl="0" indent="-457200">
              <a:buFont typeface="Arial" panose="020B0604020202020204" pitchFamily="34" charset="0"/>
              <a:buChar char="•"/>
            </a:pPr>
            <a:r>
              <a:rPr lang="en-GB" sz="2800" cap="none" dirty="0"/>
              <a:t>Citations and references should align with Harvard referencing guidelines. </a:t>
            </a:r>
          </a:p>
          <a:p>
            <a:pPr marL="457200" lvl="0" indent="-457200">
              <a:buFont typeface="Arial" panose="020B0604020202020204" pitchFamily="34" charset="0"/>
              <a:buChar char="•"/>
            </a:pPr>
            <a:r>
              <a:rPr lang="en-GB" sz="2800" cap="none" dirty="0"/>
              <a:t> You need an absolute </a:t>
            </a:r>
            <a:r>
              <a:rPr lang="en-GB" sz="2800" b="1" cap="none" dirty="0"/>
              <a:t>minimum </a:t>
            </a:r>
            <a:r>
              <a:rPr lang="en-GB" sz="2800" cap="none" dirty="0"/>
              <a:t>of 12 references/citations to support the work.</a:t>
            </a:r>
          </a:p>
          <a:p>
            <a:endParaRPr lang="en-US" sz="2800" cap="none" noProof="0" dirty="0"/>
          </a:p>
        </p:txBody>
      </p:sp>
    </p:spTree>
    <p:extLst>
      <p:ext uri="{BB962C8B-B14F-4D97-AF65-F5344CB8AC3E}">
        <p14:creationId xmlns:p14="http://schemas.microsoft.com/office/powerpoint/2010/main" val="3751616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9F053-7196-24C9-57B8-86DFCBD140B7}"/>
              </a:ext>
            </a:extLst>
          </p:cNvPr>
          <p:cNvSpPr>
            <a:spLocks noGrp="1"/>
          </p:cNvSpPr>
          <p:nvPr>
            <p:ph type="ctrTitle"/>
          </p:nvPr>
        </p:nvSpPr>
        <p:spPr>
          <a:xfrm>
            <a:off x="788299" y="-1506536"/>
            <a:ext cx="9912096" cy="2743200"/>
          </a:xfrm>
        </p:spPr>
        <p:txBody>
          <a:bodyPr/>
          <a:lstStyle/>
          <a:p>
            <a:pPr algn="ctr"/>
            <a:r>
              <a:rPr lang="en-GB" dirty="0"/>
              <a:t>The appendix</a:t>
            </a:r>
          </a:p>
        </p:txBody>
      </p:sp>
      <p:sp>
        <p:nvSpPr>
          <p:cNvPr id="3" name="Subtitle 2">
            <a:extLst>
              <a:ext uri="{FF2B5EF4-FFF2-40B4-BE49-F238E27FC236}">
                <a16:creationId xmlns:a16="http://schemas.microsoft.com/office/drawing/2014/main" id="{C14052B1-F616-69E5-4A67-125BADB49E21}"/>
              </a:ext>
            </a:extLst>
          </p:cNvPr>
          <p:cNvSpPr>
            <a:spLocks noGrp="1"/>
          </p:cNvSpPr>
          <p:nvPr>
            <p:ph type="subTitle" idx="1"/>
          </p:nvPr>
        </p:nvSpPr>
        <p:spPr>
          <a:xfrm>
            <a:off x="1470057" y="1581855"/>
            <a:ext cx="9438948" cy="4967802"/>
          </a:xfrm>
          <a:solidFill>
            <a:schemeClr val="bg2"/>
          </a:solidFill>
        </p:spPr>
        <p:txBody>
          <a:bodyPr/>
          <a:lstStyle/>
          <a:p>
            <a:pPr algn="ctr"/>
            <a:r>
              <a:rPr lang="en-GB" sz="3600" b="1" cap="none" dirty="0"/>
              <a:t>This will be in 2 parts.</a:t>
            </a:r>
          </a:p>
          <a:p>
            <a:pPr marL="342900" indent="-342900">
              <a:buFont typeface="Arial" panose="020B0604020202020204" pitchFamily="34" charset="0"/>
              <a:buChar char="•"/>
            </a:pPr>
            <a:r>
              <a:rPr lang="en-GB" sz="2800" cap="none" dirty="0"/>
              <a:t>Appendix 1: This is the template you completed earlier</a:t>
            </a:r>
          </a:p>
          <a:p>
            <a:r>
              <a:rPr lang="en-GB" sz="2800" cap="none" dirty="0"/>
              <a:t>(it includes information about which AI tool you used, which prompt and includes the result from your prompt.</a:t>
            </a:r>
          </a:p>
          <a:p>
            <a:pPr marL="342900" indent="-342900">
              <a:buFont typeface="Arial" panose="020B0604020202020204" pitchFamily="34" charset="0"/>
              <a:buChar char="•"/>
            </a:pPr>
            <a:r>
              <a:rPr lang="en-GB" sz="2800" cap="none" dirty="0"/>
              <a:t>Appendix 2: this is the acknowledgement of the use of ai.  use the guidance.</a:t>
            </a:r>
          </a:p>
        </p:txBody>
      </p:sp>
    </p:spTree>
    <p:extLst>
      <p:ext uri="{BB962C8B-B14F-4D97-AF65-F5344CB8AC3E}">
        <p14:creationId xmlns:p14="http://schemas.microsoft.com/office/powerpoint/2010/main" val="1441239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AB04D-CEF5-6FFB-922F-08B1E4835126}"/>
              </a:ext>
            </a:extLst>
          </p:cNvPr>
          <p:cNvSpPr>
            <a:spLocks noGrp="1"/>
          </p:cNvSpPr>
          <p:nvPr>
            <p:ph type="ctrTitle"/>
          </p:nvPr>
        </p:nvSpPr>
        <p:spPr>
          <a:xfrm>
            <a:off x="814879" y="-1371600"/>
            <a:ext cx="9912096" cy="2743200"/>
          </a:xfrm>
        </p:spPr>
        <p:txBody>
          <a:bodyPr/>
          <a:lstStyle/>
          <a:p>
            <a:pPr algn="ctr"/>
            <a:r>
              <a:rPr lang="en-GB" dirty="0"/>
              <a:t>The final phases:</a:t>
            </a:r>
          </a:p>
        </p:txBody>
      </p:sp>
      <p:graphicFrame>
        <p:nvGraphicFramePr>
          <p:cNvPr id="4" name="Diagram 3">
            <a:extLst>
              <a:ext uri="{FF2B5EF4-FFF2-40B4-BE49-F238E27FC236}">
                <a16:creationId xmlns:a16="http://schemas.microsoft.com/office/drawing/2014/main" id="{FD243588-2963-08BF-4C6B-5FA107C36233}"/>
              </a:ext>
            </a:extLst>
          </p:cNvPr>
          <p:cNvGraphicFramePr/>
          <p:nvPr>
            <p:extLst>
              <p:ext uri="{D42A27DB-BD31-4B8C-83A1-F6EECF244321}">
                <p14:modId xmlns:p14="http://schemas.microsoft.com/office/powerpoint/2010/main" val="1695237125"/>
              </p:ext>
            </p:extLst>
          </p:nvPr>
        </p:nvGraphicFramePr>
        <p:xfrm>
          <a:off x="329609" y="914400"/>
          <a:ext cx="11532781"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237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9C7F8-DBC0-7892-2E99-559C534D5B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A4896-0609-5CAA-FD0B-2260C2F6BC20}"/>
              </a:ext>
            </a:extLst>
          </p:cNvPr>
          <p:cNvSpPr>
            <a:spLocks noGrp="1"/>
          </p:cNvSpPr>
          <p:nvPr>
            <p:ph type="ctrTitle"/>
          </p:nvPr>
        </p:nvSpPr>
        <p:spPr>
          <a:xfrm>
            <a:off x="865632" y="106326"/>
            <a:ext cx="10460736" cy="3139025"/>
          </a:xfrm>
          <a:solidFill>
            <a:schemeClr val="bg2"/>
          </a:solidFill>
        </p:spPr>
        <p:txBody>
          <a:bodyPr/>
          <a:lstStyle/>
          <a:p>
            <a:r>
              <a:rPr lang="en-GB" sz="5400" dirty="0"/>
              <a:t>Be organised, manage your time well and use the taught sessions wisely</a:t>
            </a:r>
            <a:br>
              <a:rPr lang="en-GB" sz="5400" dirty="0"/>
            </a:br>
            <a:endParaRPr lang="en-GB" sz="5400" dirty="0"/>
          </a:p>
        </p:txBody>
      </p:sp>
      <p:pic>
        <p:nvPicPr>
          <p:cNvPr id="5" name="Picture 4" descr="essay GIF">
            <a:extLst>
              <a:ext uri="{FF2B5EF4-FFF2-40B4-BE49-F238E27FC236}">
                <a16:creationId xmlns:a16="http://schemas.microsoft.com/office/drawing/2014/main" id="{C7256791-5900-F549-C0A1-4BD3079F4D81}"/>
              </a:ext>
            </a:extLst>
          </p:cNvPr>
          <p:cNvPicPr>
            <a:picLocks noChangeAspect="1"/>
          </p:cNvPicPr>
          <p:nvPr/>
        </p:nvPicPr>
        <p:blipFill>
          <a:blip r:embed="rId2"/>
          <a:stretch>
            <a:fillRect/>
          </a:stretch>
        </p:blipFill>
        <p:spPr>
          <a:xfrm>
            <a:off x="8022099" y="2293975"/>
            <a:ext cx="3484267" cy="4332767"/>
          </a:xfrm>
          <a:prstGeom prst="rect">
            <a:avLst/>
          </a:prstGeom>
        </p:spPr>
      </p:pic>
      <p:sp>
        <p:nvSpPr>
          <p:cNvPr id="6" name="TextBox 5">
            <a:extLst>
              <a:ext uri="{FF2B5EF4-FFF2-40B4-BE49-F238E27FC236}">
                <a16:creationId xmlns:a16="http://schemas.microsoft.com/office/drawing/2014/main" id="{6F3F0443-9AE2-25F0-1A78-45F8450848B3}"/>
              </a:ext>
            </a:extLst>
          </p:cNvPr>
          <p:cNvSpPr txBox="1"/>
          <p:nvPr/>
        </p:nvSpPr>
        <p:spPr>
          <a:xfrm>
            <a:off x="1913861" y="3370782"/>
            <a:ext cx="3274828" cy="1754326"/>
          </a:xfrm>
          <a:prstGeom prst="rect">
            <a:avLst/>
          </a:prstGeom>
          <a:noFill/>
        </p:spPr>
        <p:txBody>
          <a:bodyPr wrap="square" rtlCol="0">
            <a:spAutoFit/>
          </a:bodyPr>
          <a:lstStyle/>
          <a:p>
            <a:pPr algn="ctr"/>
            <a:r>
              <a:rPr lang="en-GB" sz="5400" b="1" dirty="0"/>
              <a:t>Do not do this</a:t>
            </a:r>
            <a:endParaRPr lang="en-GB" sz="2400" dirty="0"/>
          </a:p>
        </p:txBody>
      </p:sp>
      <p:sp>
        <p:nvSpPr>
          <p:cNvPr id="7" name="Arrow: Striped Right 6">
            <a:extLst>
              <a:ext uri="{FF2B5EF4-FFF2-40B4-BE49-F238E27FC236}">
                <a16:creationId xmlns:a16="http://schemas.microsoft.com/office/drawing/2014/main" id="{3E2240FD-8BE0-A673-7676-01413473B708}"/>
              </a:ext>
            </a:extLst>
          </p:cNvPr>
          <p:cNvSpPr/>
          <p:nvPr/>
        </p:nvSpPr>
        <p:spPr>
          <a:xfrm>
            <a:off x="5382650" y="3612649"/>
            <a:ext cx="2445488" cy="1270591"/>
          </a:xfrm>
          <a:prstGeom prst="striped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20328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034E89-1952-5288-08A0-70A4A73BE39E}"/>
              </a:ext>
            </a:extLst>
          </p:cNvPr>
          <p:cNvSpPr>
            <a:spLocks noGrp="1"/>
          </p:cNvSpPr>
          <p:nvPr>
            <p:ph type="ctrTitle"/>
          </p:nvPr>
        </p:nvSpPr>
        <p:spPr>
          <a:xfrm>
            <a:off x="600456" y="159487"/>
            <a:ext cx="10991088" cy="2642191"/>
          </a:xfrm>
          <a:solidFill>
            <a:schemeClr val="bg2"/>
          </a:solidFill>
        </p:spPr>
        <p:txBody>
          <a:bodyPr anchor="ctr">
            <a:noAutofit/>
          </a:bodyPr>
          <a:lstStyle/>
          <a:p>
            <a:r>
              <a:rPr lang="en-US" dirty="0"/>
              <a:t>Let’s make a start right now!</a:t>
            </a:r>
            <a:br>
              <a:rPr lang="en-US" dirty="0"/>
            </a:br>
            <a:r>
              <a:rPr lang="en-US" dirty="0"/>
              <a:t>Good luck!!</a:t>
            </a:r>
          </a:p>
        </p:txBody>
      </p:sp>
      <p:pic>
        <p:nvPicPr>
          <p:cNvPr id="2" name="Picture 1">
            <a:extLst>
              <a:ext uri="{FF2B5EF4-FFF2-40B4-BE49-F238E27FC236}">
                <a16:creationId xmlns:a16="http://schemas.microsoft.com/office/drawing/2014/main" id="{41D260B3-8BA4-9037-5D30-724BE7E575C0}"/>
              </a:ext>
            </a:extLst>
          </p:cNvPr>
          <p:cNvPicPr>
            <a:picLocks noChangeAspect="1"/>
          </p:cNvPicPr>
          <p:nvPr/>
        </p:nvPicPr>
        <p:blipFill>
          <a:blip r:embed="rId2"/>
          <a:stretch>
            <a:fillRect/>
          </a:stretch>
        </p:blipFill>
        <p:spPr>
          <a:xfrm>
            <a:off x="4019105" y="2557130"/>
            <a:ext cx="3907465" cy="3907465"/>
          </a:xfrm>
          <a:prstGeom prst="rect">
            <a:avLst/>
          </a:prstGeom>
        </p:spPr>
      </p:pic>
    </p:spTree>
    <p:extLst>
      <p:ext uri="{BB962C8B-B14F-4D97-AF65-F5344CB8AC3E}">
        <p14:creationId xmlns:p14="http://schemas.microsoft.com/office/powerpoint/2010/main" val="3058085568"/>
      </p:ext>
    </p:extLst>
  </p:cSld>
  <p:clrMapOvr>
    <a:masterClrMapping/>
  </p:clrMapOvr>
</p:sld>
</file>

<file path=ppt/theme/theme1.xml><?xml version="1.0" encoding="utf-8"?>
<a:theme xmlns:a="http://schemas.openxmlformats.org/drawingml/2006/main" name="Custom">
  <a:themeElements>
    <a:clrScheme name="Blue spheres">
      <a:dk1>
        <a:srgbClr val="000000"/>
      </a:dk1>
      <a:lt1>
        <a:srgbClr val="FFFFFF"/>
      </a:lt1>
      <a:dk2>
        <a:srgbClr val="E3E7ED"/>
      </a:dk2>
      <a:lt2>
        <a:srgbClr val="E8E8E8"/>
      </a:lt2>
      <a:accent1>
        <a:srgbClr val="7673F7"/>
      </a:accent1>
      <a:accent2>
        <a:srgbClr val="B8C2FD"/>
      </a:accent2>
      <a:accent3>
        <a:srgbClr val="DFE3FC"/>
      </a:accent3>
      <a:accent4>
        <a:srgbClr val="55B3FD"/>
      </a:accent4>
      <a:accent5>
        <a:srgbClr val="99F7F7"/>
      </a:accent5>
      <a:accent6>
        <a:srgbClr val="FEE43F"/>
      </a:accent6>
      <a:hlink>
        <a:srgbClr val="467886"/>
      </a:hlink>
      <a:folHlink>
        <a:srgbClr val="96607D"/>
      </a:folHlink>
    </a:clrScheme>
    <a:fontScheme name="Custom 23">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4076243_win32_CP_V3" id="{81AB0711-29F9-49D0-8A73-16AF25FD4C08}" vid="{D5AD44AB-53B9-4654-A4F8-1821A28F27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A9B47F-3DD8-4645-81DC-B88780643C0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67F3CB5-3475-4129-AB60-D0C937DE91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0C07E3D-60A7-4F4E-8208-D9CCD01982C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{0E9B050C-AF77-4C73-AF76-B4DF996AB603}TFe0477ef9-9f2d-4b87-affc-d12e0392d854559ff90c_win32-318c398b1f8a</Template>
  <TotalTime>1735</TotalTime>
  <Words>1320</Words>
  <Application>Microsoft Office PowerPoint</Application>
  <PresentationFormat>Widescreen</PresentationFormat>
  <Paragraphs>143</Paragraphs>
  <Slides>23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Calibri</vt:lpstr>
      <vt:lpstr>Wingdings</vt:lpstr>
      <vt:lpstr>Custom</vt:lpstr>
      <vt:lpstr>Your essay: What to include</vt:lpstr>
      <vt:lpstr>Agenda</vt:lpstr>
      <vt:lpstr>Be organised, manage your time well and use the taught sessions wisely </vt:lpstr>
      <vt:lpstr>The prompts you can choose from: </vt:lpstr>
      <vt:lpstr>Let’s try it!</vt:lpstr>
      <vt:lpstr>PowerPoint Presentation</vt:lpstr>
      <vt:lpstr>Essay structure:</vt:lpstr>
      <vt:lpstr>Introduction (200 words)</vt:lpstr>
      <vt:lpstr>The main body (750 words)</vt:lpstr>
      <vt:lpstr>The main body of the work</vt:lpstr>
      <vt:lpstr>Some key terms you may have heard:</vt:lpstr>
      <vt:lpstr>Writing in an academic style </vt:lpstr>
      <vt:lpstr>An example: Which extract is more academic and why?</vt:lpstr>
      <vt:lpstr>Constructing academic paragraphs</vt:lpstr>
      <vt:lpstr>Example:</vt:lpstr>
      <vt:lpstr>What makes that a strong paragraph?</vt:lpstr>
      <vt:lpstr>Change the sentence order to create a PEEL paragraph.</vt:lpstr>
      <vt:lpstr>The reflection/conclusion (250)</vt:lpstr>
      <vt:lpstr>The reference list</vt:lpstr>
      <vt:lpstr>The appendix</vt:lpstr>
      <vt:lpstr>The final phases:</vt:lpstr>
      <vt:lpstr>Be organised, manage your time well and use the taught sessions wisely </vt:lpstr>
      <vt:lpstr>Let’s make a start right now! Good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John</dc:creator>
  <cp:lastModifiedBy>Stephanie John</cp:lastModifiedBy>
  <cp:revision>1</cp:revision>
  <dcterms:created xsi:type="dcterms:W3CDTF">2026-10-14T09:42:40Z</dcterms:created>
  <dcterms:modified xsi:type="dcterms:W3CDTF">2026-10-15T14:37:47Z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