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2" r:id="rId3"/>
    <p:sldId id="263" r:id="rId4"/>
    <p:sldId id="264" r:id="rId5"/>
    <p:sldId id="258" r:id="rId6"/>
    <p:sldId id="259" r:id="rId7"/>
    <p:sldId id="265" r:id="rId8"/>
    <p:sldId id="260" r:id="rId9"/>
    <p:sldId id="261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338" autoAdjust="0"/>
    <p:restoredTop sz="94660"/>
  </p:normalViewPr>
  <p:slideViewPr>
    <p:cSldViewPr snapToGrid="0">
      <p:cViewPr varScale="1">
        <p:scale>
          <a:sx n="57" d="100"/>
          <a:sy n="57" d="100"/>
        </p:scale>
        <p:origin x="84" y="5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B5B22D-1C02-40C2-B0AB-A1B3CAFB122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0266C39-2758-43BD-81F2-8F9663D9763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9E4A46-F6EA-41C7-8BDA-2B110F0F76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5E5073-4E4C-481D-989A-A85461701F8F}" type="datetimeFigureOut">
              <a:rPr lang="en-GB" smtClean="0"/>
              <a:t>11/10/2018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153217-F783-46C8-8374-8E5F258FD5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EAA789-2114-4D38-9068-66D05B82CC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5B8FF9-5414-4CC8-A393-79BE103E68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80705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4D9D3D-CF74-4085-AF24-6DA863E273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F119B-7EDD-4D38-A4EE-D2196BBF67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711033-4C97-4802-84BB-714BB8CEB4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5E5073-4E4C-481D-989A-A85461701F8F}" type="datetimeFigureOut">
              <a:rPr lang="en-GB" smtClean="0"/>
              <a:t>11/10/2018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4A87BE-3E43-4D43-9CD0-49ECA48F2F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D4B0CC-05BD-47FF-90FD-5EE0BA8111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5B8FF9-5414-4CC8-A393-79BE103E68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05615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289D4D-1F3D-4181-A4DD-5527E0E2E3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374159F-852B-4D34-8012-90D8BB0BCBE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C1C745-944E-4A2F-AD66-DCB012291B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5E5073-4E4C-481D-989A-A85461701F8F}" type="datetimeFigureOut">
              <a:rPr lang="en-GB" smtClean="0"/>
              <a:t>11/10/2018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02D582-6CBC-4F24-AF7F-21AA30F6B2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18002E-2512-4A18-8BFC-58AC330C59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5B8FF9-5414-4CC8-A393-79BE103E68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14773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A46415-2811-4FEE-813D-9DBD152589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46DFCB-48C5-49BF-9C98-8EC397C065E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B00C10F-909A-4804-8472-F2AA2B235B3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EA48AE-EA98-4A08-B7B7-36A82276E3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5E5073-4E4C-481D-989A-A85461701F8F}" type="datetimeFigureOut">
              <a:rPr lang="en-GB" smtClean="0"/>
              <a:t>11/10/2018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C60A8B-BD9B-4DBC-9A92-1526C49153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B7A094-3311-4FE2-829A-85E09CA417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5B8FF9-5414-4CC8-A393-79BE103E68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64662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6D9F70-01AF-4B18-8F01-2A3D22E819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441974C-14B4-4757-9D9B-D0528F9926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D9FE37C-3A2D-4BD7-BBA5-8095A96158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1972002-B7C0-45B9-BDEF-1BEE40417A5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F1182BA-FFF8-4A9E-AE10-DAEFF8433B4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20099A7-1791-4B61-9D61-4B05F896F2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5E5073-4E4C-481D-989A-A85461701F8F}" type="datetimeFigureOut">
              <a:rPr lang="en-GB" smtClean="0"/>
              <a:t>11/10/2018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83B40C1-D046-4A2F-9DE8-E5AE7ECBED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B2C487B-B97F-4CD3-A0EB-63E3D083BA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5B8FF9-5414-4CC8-A393-79BE103E68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45869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9B451-52E0-450C-9BAB-9FFCE68F6B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A3771C3-49AE-471D-B2C6-FB7095931F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5E5073-4E4C-481D-989A-A85461701F8F}" type="datetimeFigureOut">
              <a:rPr lang="en-GB" smtClean="0"/>
              <a:t>11/10/2018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7392A5C-E101-4521-9A36-31E31F4A08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00854F5-C010-41FC-9C2E-A0DC3BC63B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5B8FF9-5414-4CC8-A393-79BE103E68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03938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DD0C87F-2312-4E99-8EA6-0335C53D3D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5E5073-4E4C-481D-989A-A85461701F8F}" type="datetimeFigureOut">
              <a:rPr lang="en-GB" smtClean="0"/>
              <a:t>11/10/2018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04BB2F1-3490-4C68-9621-7FE74E63DE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F1B8F18-BD0C-4674-BAB3-7236527459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5B8FF9-5414-4CC8-A393-79BE103E68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09368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B13DCD-DE65-4A4F-AA70-AD7A4C9E55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71BB48-74AB-4C03-9E02-5F1F496960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AB1BA52-39C7-4091-AE28-567D8478F93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AC21965-E526-4B24-BBFA-B056C55E8E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5E5073-4E4C-481D-989A-A85461701F8F}" type="datetimeFigureOut">
              <a:rPr lang="en-GB" smtClean="0"/>
              <a:t>11/10/2018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81BBA1B-46D8-42C4-8F51-B9DED43D29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4C1B40-5A69-4920-BE01-C9F02EDA97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5B8FF9-5414-4CC8-A393-79BE103E68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17330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D59C89-B260-43AE-AFBC-AA4DCC9C44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3BCD357-2DF4-4482-A4CC-7D6250F82DB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C2F0DC4-3B09-4003-A8A5-56D9B160A3C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0E13C5-F985-445C-B4C6-A724B807DE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5E5073-4E4C-481D-989A-A85461701F8F}" type="datetimeFigureOut">
              <a:rPr lang="en-GB" smtClean="0"/>
              <a:t>11/10/2018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6A96A48-2741-4D01-9CDC-B0EF170B8A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09435FC-7FA7-467A-BE4C-E356B19822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5B8FF9-5414-4CC8-A393-79BE103E68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86572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049F79-1807-4CC0-BA36-8862D1811D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4F79558-01C9-494E-A3E1-28B18A5911C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5B1840-26A8-489C-B1E8-CA84268176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5E5073-4E4C-481D-989A-A85461701F8F}" type="datetimeFigureOut">
              <a:rPr lang="en-GB" smtClean="0"/>
              <a:t>11/10/2018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37FBC5-1A8F-48CB-AE3E-DC72920638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7078AD-7824-487D-85EB-6B15BE52BE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5B8FF9-5414-4CC8-A393-79BE103E68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55003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289A68F-72E5-4F51-BEB9-4FA5030CDB1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A221C49-7529-432C-AA40-179088F783D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E1CBD2-196E-4A62-A174-1CF9415694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5E5073-4E4C-481D-989A-A85461701F8F}" type="datetimeFigureOut">
              <a:rPr lang="en-GB" smtClean="0"/>
              <a:t>11/10/2018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7DE0DB-855C-4182-989D-2EADD513D1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F26A61-C48A-4161-B696-707320E724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5B8FF9-5414-4CC8-A393-79BE103E68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4801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DD78A06-1D90-44ED-BFF8-504E99A79D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5286E85-532E-4AA3-8979-69B9C908DDE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473036-00B8-4E37-8D9D-4339C265956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5E5073-4E4C-481D-989A-A85461701F8F}" type="datetimeFigureOut">
              <a:rPr lang="en-GB" smtClean="0"/>
              <a:t>11/10/2018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FD8673-76DE-4BAB-B299-0EA8754A2C0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DEE481-705D-450E-9FC8-8963EA7C9B1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5B8FF9-5414-4CC8-A393-79BE103E68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32123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twitter.com/reformmovement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twitter.com/reformmovement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israelimages.com/see_image_details.php?idi=691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Homosexuality_and_Judaism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upj-latinamerica.org/ing/Contemporary%20Reform%20Judaism.pdf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jewishgiftplace.com/Jewish-Star-of-David.html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reformjudaism.org/what-reform-Judaism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gettyimages.co.uk/detail/news-photo/pallbearers-carry-the-coffin-of-the-president-of-the-news-photo/166897292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andles.org/tips-from-the-experts/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upj-latinamerica.org/ing/Contemporary%20Reform%20Judaism.pdf" TargetMode="External"/><Relationship Id="rId2" Type="http://schemas.openxmlformats.org/officeDocument/2006/relationships/hyperlink" Target="https://reformjudaism.org/what-reform-Judais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wellpics.com/edit.php" TargetMode="External"/><Relationship Id="rId5" Type="http://schemas.openxmlformats.org/officeDocument/2006/relationships/image" Target="../media/image8.png"/><Relationship Id="rId4" Type="http://schemas.openxmlformats.org/officeDocument/2006/relationships/hyperlink" Target="https://www.wisegeek.com/what-is-the-difference-between-orthodox-and-reform-Judaism.htm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owindows.com/menorah/" TargetMode="Externa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0B27210-D0CA-4654-B3E3-9ABB4F178EA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E94D6-6391-4530-8EB5-E5539DFBCCD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44626" y="261796"/>
            <a:ext cx="4875529" cy="4411277"/>
          </a:xfrm>
        </p:spPr>
        <p:txBody>
          <a:bodyPr anchor="b">
            <a:normAutofit/>
          </a:bodyPr>
          <a:lstStyle/>
          <a:p>
            <a:pPr algn="l"/>
            <a:r>
              <a:rPr lang="en-GB" sz="3200" u="sng" dirty="0">
                <a:solidFill>
                  <a:schemeClr val="bg1"/>
                </a:solidFill>
              </a:rPr>
              <a:t>Reform Judaism</a:t>
            </a:r>
            <a:r>
              <a:rPr lang="en-GB" sz="3200" dirty="0">
                <a:solidFill>
                  <a:schemeClr val="bg1"/>
                </a:solidFill>
              </a:rPr>
              <a:t/>
            </a:r>
            <a:br>
              <a:rPr lang="en-GB" sz="3200" dirty="0">
                <a:solidFill>
                  <a:schemeClr val="bg1"/>
                </a:solidFill>
              </a:rPr>
            </a:br>
            <a:r>
              <a:rPr lang="en-GB" sz="3200" dirty="0">
                <a:solidFill>
                  <a:schemeClr val="bg1"/>
                </a:solidFill>
              </a:rPr>
              <a:t/>
            </a:r>
            <a:br>
              <a:rPr lang="en-GB" sz="3200" dirty="0">
                <a:solidFill>
                  <a:schemeClr val="bg1"/>
                </a:solidFill>
              </a:rPr>
            </a:br>
            <a:r>
              <a:rPr lang="en-GB" sz="3200" dirty="0">
                <a:solidFill>
                  <a:schemeClr val="bg1"/>
                </a:solidFill>
              </a:rPr>
              <a:t>Evaluate the importance of the movement within 21st Century Judaism, drawing attention to its beliefs/emphases and highlighting any challenges that might be facing it.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F90BCC7-DC21-4331-A709-BD611C25846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44626" y="4710787"/>
            <a:ext cx="4645250" cy="1147863"/>
          </a:xfrm>
        </p:spPr>
        <p:txBody>
          <a:bodyPr anchor="t">
            <a:normAutofit/>
          </a:bodyPr>
          <a:lstStyle/>
          <a:p>
            <a:pPr algn="l"/>
            <a:r>
              <a:rPr lang="en-GB" sz="2800" dirty="0">
                <a:solidFill>
                  <a:schemeClr val="bg1"/>
                </a:solidFill>
              </a:rPr>
              <a:t>Luca Horton</a:t>
            </a:r>
          </a:p>
          <a:p>
            <a:pPr algn="l"/>
            <a:r>
              <a:rPr lang="en-GB" sz="2800" dirty="0">
                <a:solidFill>
                  <a:schemeClr val="bg1"/>
                </a:solidFill>
              </a:rPr>
              <a:t>Level 5 Student 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1DB7C82F-AB7E-4F0C-B829-FA1B9C41518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6172782" cy="6858000"/>
          </a:xfrm>
          <a:custGeom>
            <a:avLst/>
            <a:gdLst>
              <a:gd name="connsiteX0" fmla="*/ 6172782 w 6172782"/>
              <a:gd name="connsiteY0" fmla="*/ 0 h 6858000"/>
              <a:gd name="connsiteX1" fmla="*/ 69075 w 6172782"/>
              <a:gd name="connsiteY1" fmla="*/ 0 h 6858000"/>
              <a:gd name="connsiteX2" fmla="*/ 35131 w 6172782"/>
              <a:gd name="connsiteY2" fmla="*/ 267128 h 6858000"/>
              <a:gd name="connsiteX3" fmla="*/ 0 w 6172782"/>
              <a:gd name="connsiteY3" fmla="*/ 962845 h 6858000"/>
              <a:gd name="connsiteX4" fmla="*/ 3276103 w 6172782"/>
              <a:gd name="connsiteY4" fmla="*/ 6782205 h 6858000"/>
              <a:gd name="connsiteX5" fmla="*/ 3407923 w 6172782"/>
              <a:gd name="connsiteY5" fmla="*/ 6858000 h 6858000"/>
              <a:gd name="connsiteX6" fmla="*/ 6172782 w 617278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172782" h="6858000">
                <a:moveTo>
                  <a:pt x="617278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6172782" y="6858000"/>
                </a:lnTo>
                <a:close/>
              </a:path>
            </a:pathLst>
          </a:custGeom>
          <a:solidFill>
            <a:schemeClr val="bg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70B66945-4967-4040-926D-DCA44313CDA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24154" cy="6858000"/>
          </a:xfrm>
          <a:custGeom>
            <a:avLst/>
            <a:gdLst>
              <a:gd name="connsiteX0" fmla="*/ 0 w 6024154"/>
              <a:gd name="connsiteY0" fmla="*/ 0 h 6858000"/>
              <a:gd name="connsiteX1" fmla="*/ 5953780 w 6024154"/>
              <a:gd name="connsiteY1" fmla="*/ 0 h 6858000"/>
              <a:gd name="connsiteX2" fmla="*/ 5989880 w 6024154"/>
              <a:gd name="connsiteY2" fmla="*/ 284091 h 6858000"/>
              <a:gd name="connsiteX3" fmla="*/ 6024154 w 6024154"/>
              <a:gd name="connsiteY3" fmla="*/ 962844 h 6858000"/>
              <a:gd name="connsiteX4" fmla="*/ 2549934 w 6024154"/>
              <a:gd name="connsiteY4" fmla="*/ 6800152 h 6858000"/>
              <a:gd name="connsiteX5" fmla="*/ 2436987 w 6024154"/>
              <a:gd name="connsiteY5" fmla="*/ 6858000 h 6858000"/>
              <a:gd name="connsiteX6" fmla="*/ 0 w 6024154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24154" h="6858000">
                <a:moveTo>
                  <a:pt x="0" y="0"/>
                </a:moveTo>
                <a:lnTo>
                  <a:pt x="5953780" y="0"/>
                </a:lnTo>
                <a:lnTo>
                  <a:pt x="5989880" y="284091"/>
                </a:lnTo>
                <a:cubicBezTo>
                  <a:pt x="6012544" y="507260"/>
                  <a:pt x="6024154" y="733696"/>
                  <a:pt x="6024154" y="962844"/>
                </a:cubicBezTo>
                <a:cubicBezTo>
                  <a:pt x="6024154" y="3483472"/>
                  <a:pt x="4619336" y="5675986"/>
                  <a:pt x="2549934" y="6800152"/>
                </a:cubicBezTo>
                <a:lnTo>
                  <a:pt x="2436987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76399F5-FB42-49E8-914E-F205954D05E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9382" y="720993"/>
            <a:ext cx="4047843" cy="4047843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6024154" y="5858650"/>
            <a:ext cx="581224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Fig. 1. @</a:t>
            </a:r>
            <a:r>
              <a:rPr lang="en-GB" i="1" dirty="0" smtClean="0">
                <a:solidFill>
                  <a:schemeClr val="bg1"/>
                </a:solidFill>
              </a:rPr>
              <a:t>Reform Judaism. </a:t>
            </a:r>
            <a:r>
              <a:rPr lang="en-GB" i="1" dirty="0" smtClean="0">
                <a:solidFill>
                  <a:schemeClr val="bg1"/>
                </a:solidFill>
                <a:hlinkClick r:id="rId3"/>
              </a:rPr>
              <a:t>https://twitter.com/reformmovement</a:t>
            </a:r>
            <a:r>
              <a:rPr lang="en-GB" i="1" dirty="0" smtClean="0">
                <a:solidFill>
                  <a:schemeClr val="bg1"/>
                </a:solidFill>
              </a:rPr>
              <a:t> (accessed 3 October 2018)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9027497"/>
      </p:ext>
    </p:extLst>
  </p:cSld>
  <p:clrMapOvr>
    <a:masterClrMapping/>
  </p:clrMapOvr>
  <p:transition spd="slow">
    <p:randomBar dir="vert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58C3B1-8AFB-49A0-966C-512DA51265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803325"/>
            <a:ext cx="5314536" cy="1325563"/>
          </a:xfrm>
        </p:spPr>
        <p:txBody>
          <a:bodyPr>
            <a:normAutofit/>
          </a:bodyPr>
          <a:lstStyle/>
          <a:p>
            <a:r>
              <a:rPr lang="en-GB" u="sng" dirty="0"/>
              <a:t>Contents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D47CCA-04CB-488D-9099-7188C1E152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" y="2279018"/>
            <a:ext cx="5314543" cy="3375920"/>
          </a:xfrm>
        </p:spPr>
        <p:txBody>
          <a:bodyPr anchor="t">
            <a:normAutofit fontScale="92500" lnSpcReduction="10000"/>
          </a:bodyPr>
          <a:lstStyle/>
          <a:p>
            <a:r>
              <a:rPr lang="en-GB" sz="2400" dirty="0"/>
              <a:t>What Reform Judaism is</a:t>
            </a:r>
          </a:p>
          <a:p>
            <a:r>
              <a:rPr lang="en-GB" sz="2400" dirty="0"/>
              <a:t>Reform Judaism within the 21</a:t>
            </a:r>
            <a:r>
              <a:rPr lang="en-GB" sz="2400" baseline="30000" dirty="0"/>
              <a:t>st</a:t>
            </a:r>
            <a:r>
              <a:rPr lang="en-GB" sz="2400" dirty="0"/>
              <a:t> century </a:t>
            </a:r>
          </a:p>
          <a:p>
            <a:r>
              <a:rPr lang="en-GB" sz="2400" dirty="0"/>
              <a:t>The beliefs and emphases of Reform Judaism </a:t>
            </a:r>
          </a:p>
          <a:p>
            <a:r>
              <a:rPr lang="en-GB" sz="2400" dirty="0"/>
              <a:t>Challenges and Critical Responses facing Reform Judaism</a:t>
            </a:r>
          </a:p>
          <a:p>
            <a:r>
              <a:rPr lang="en-GB" sz="2400" dirty="0"/>
              <a:t>Conclusion </a:t>
            </a:r>
          </a:p>
          <a:p>
            <a:r>
              <a:rPr lang="en-GB" sz="2400" dirty="0"/>
              <a:t>Bibliography </a:t>
            </a:r>
          </a:p>
          <a:p>
            <a:r>
              <a:rPr lang="en-GB" sz="2400" dirty="0"/>
              <a:t>Questions </a:t>
            </a:r>
          </a:p>
          <a:p>
            <a:endParaRPr lang="en-GB" sz="1800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CF62D2A7-8207-488C-9F46-316BA81A16C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8278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90C529B-652D-40BC-91A9-4D9E143D16D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571" r="12255" b="1"/>
          <a:stretch/>
        </p:blipFill>
        <p:spPr>
          <a:xfrm>
            <a:off x="6750141" y="-2"/>
            <a:ext cx="5441859" cy="5654940"/>
          </a:xfrm>
          <a:custGeom>
            <a:avLst/>
            <a:gdLst>
              <a:gd name="connsiteX0" fmla="*/ 1041368 w 5441859"/>
              <a:gd name="connsiteY0" fmla="*/ 0 h 5654940"/>
              <a:gd name="connsiteX1" fmla="*/ 5441859 w 5441859"/>
              <a:gd name="connsiteY1" fmla="*/ 0 h 5654940"/>
              <a:gd name="connsiteX2" fmla="*/ 5441859 w 5441859"/>
              <a:gd name="connsiteY2" fmla="*/ 4820612 h 5654940"/>
              <a:gd name="connsiteX3" fmla="*/ 5285166 w 5441859"/>
              <a:gd name="connsiteY3" fmla="*/ 4957981 h 5654940"/>
              <a:gd name="connsiteX4" fmla="*/ 3267719 w 5441859"/>
              <a:gd name="connsiteY4" fmla="*/ 5654940 h 5654940"/>
              <a:gd name="connsiteX5" fmla="*/ 0 w 5441859"/>
              <a:gd name="connsiteY5" fmla="*/ 2387221 h 5654940"/>
              <a:gd name="connsiteX6" fmla="*/ 957093 w 5441859"/>
              <a:gd name="connsiteY6" fmla="*/ 76595 h 5654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441859" h="5654940">
                <a:moveTo>
                  <a:pt x="1041368" y="0"/>
                </a:moveTo>
                <a:lnTo>
                  <a:pt x="5441859" y="0"/>
                </a:lnTo>
                <a:lnTo>
                  <a:pt x="5441859" y="4820612"/>
                </a:lnTo>
                <a:lnTo>
                  <a:pt x="5285166" y="4957981"/>
                </a:lnTo>
                <a:cubicBezTo>
                  <a:pt x="4729628" y="5394557"/>
                  <a:pt x="4029081" y="5654940"/>
                  <a:pt x="3267719" y="5654940"/>
                </a:cubicBezTo>
                <a:cubicBezTo>
                  <a:pt x="1463008" y="5654940"/>
                  <a:pt x="0" y="4191932"/>
                  <a:pt x="0" y="2387221"/>
                </a:cubicBezTo>
                <a:cubicBezTo>
                  <a:pt x="0" y="1484866"/>
                  <a:pt x="365752" y="667936"/>
                  <a:pt x="957093" y="76595"/>
                </a:cubicBezTo>
                <a:close/>
              </a:path>
            </a:pathLst>
          </a:custGeom>
        </p:spPr>
      </p:pic>
      <p:sp>
        <p:nvSpPr>
          <p:cNvPr id="5" name="TextBox 4"/>
          <p:cNvSpPr txBox="1"/>
          <p:nvPr/>
        </p:nvSpPr>
        <p:spPr>
          <a:xfrm>
            <a:off x="762000" y="5838270"/>
            <a:ext cx="582078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Fig. 2. </a:t>
            </a:r>
            <a:r>
              <a:rPr lang="en-GB" i="1" dirty="0" smtClean="0"/>
              <a:t>Reform Judaism. </a:t>
            </a:r>
            <a:r>
              <a:rPr lang="en-GB" i="1" dirty="0" smtClean="0">
                <a:hlinkClick r:id="rId3"/>
              </a:rPr>
              <a:t>https://twitter.com/reformmovement</a:t>
            </a:r>
            <a:r>
              <a:rPr lang="en-GB" i="1" dirty="0"/>
              <a:t> </a:t>
            </a:r>
            <a:r>
              <a:rPr lang="en-GB" i="1" dirty="0" smtClean="0"/>
              <a:t>(accessed 3 October 2018)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061932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rush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818D55-ABE4-4479-8A54-C0CAE64918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325611"/>
            <a:ext cx="5314536" cy="1325563"/>
          </a:xfrm>
        </p:spPr>
        <p:txBody>
          <a:bodyPr>
            <a:normAutofit/>
          </a:bodyPr>
          <a:lstStyle/>
          <a:p>
            <a:r>
              <a:rPr lang="en-GB" sz="4100" u="sng" dirty="0"/>
              <a:t>What Reform Judaism is</a:t>
            </a:r>
            <a:r>
              <a:rPr lang="en-GB" sz="4100" dirty="0"/>
              <a:t/>
            </a:r>
            <a:br>
              <a:rPr lang="en-GB" sz="4100" dirty="0"/>
            </a:br>
            <a:endParaRPr lang="en-GB" sz="41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0CFDE3-92BB-4E46-912F-C76A4A961B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994" y="1253998"/>
            <a:ext cx="5314543" cy="3375920"/>
          </a:xfrm>
        </p:spPr>
        <p:txBody>
          <a:bodyPr anchor="t">
            <a:normAutofit/>
          </a:bodyPr>
          <a:lstStyle/>
          <a:p>
            <a:r>
              <a:rPr lang="en-GB" sz="3200" dirty="0"/>
              <a:t>The Founding of Reform Judaism</a:t>
            </a:r>
          </a:p>
          <a:p>
            <a:r>
              <a:rPr lang="en-GB" sz="3200" dirty="0"/>
              <a:t> The New World</a:t>
            </a:r>
          </a:p>
          <a:p>
            <a:r>
              <a:rPr lang="en-GB" sz="3200" dirty="0"/>
              <a:t>Religious and National Identity </a:t>
            </a:r>
          </a:p>
          <a:p>
            <a:endParaRPr lang="en-GB" sz="4400" dirty="0"/>
          </a:p>
          <a:p>
            <a:endParaRPr lang="en-GB" sz="240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CF62D2A7-8207-488C-9F46-316BA81A16C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8278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D881668-10CA-42CC-9C49-8C4265854BA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13491"/>
          <a:stretch/>
        </p:blipFill>
        <p:spPr>
          <a:xfrm>
            <a:off x="6750141" y="-2"/>
            <a:ext cx="5441859" cy="5654940"/>
          </a:xfrm>
          <a:custGeom>
            <a:avLst/>
            <a:gdLst>
              <a:gd name="connsiteX0" fmla="*/ 1041368 w 5441859"/>
              <a:gd name="connsiteY0" fmla="*/ 0 h 5654940"/>
              <a:gd name="connsiteX1" fmla="*/ 5441859 w 5441859"/>
              <a:gd name="connsiteY1" fmla="*/ 0 h 5654940"/>
              <a:gd name="connsiteX2" fmla="*/ 5441859 w 5441859"/>
              <a:gd name="connsiteY2" fmla="*/ 4820612 h 5654940"/>
              <a:gd name="connsiteX3" fmla="*/ 5285166 w 5441859"/>
              <a:gd name="connsiteY3" fmla="*/ 4957981 h 5654940"/>
              <a:gd name="connsiteX4" fmla="*/ 3267719 w 5441859"/>
              <a:gd name="connsiteY4" fmla="*/ 5654940 h 5654940"/>
              <a:gd name="connsiteX5" fmla="*/ 0 w 5441859"/>
              <a:gd name="connsiteY5" fmla="*/ 2387221 h 5654940"/>
              <a:gd name="connsiteX6" fmla="*/ 957093 w 5441859"/>
              <a:gd name="connsiteY6" fmla="*/ 76595 h 5654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441859" h="5654940">
                <a:moveTo>
                  <a:pt x="1041368" y="0"/>
                </a:moveTo>
                <a:lnTo>
                  <a:pt x="5441859" y="0"/>
                </a:lnTo>
                <a:lnTo>
                  <a:pt x="5441859" y="4820612"/>
                </a:lnTo>
                <a:lnTo>
                  <a:pt x="5285166" y="4957981"/>
                </a:lnTo>
                <a:cubicBezTo>
                  <a:pt x="4729628" y="5394557"/>
                  <a:pt x="4029081" y="5654940"/>
                  <a:pt x="3267719" y="5654940"/>
                </a:cubicBezTo>
                <a:cubicBezTo>
                  <a:pt x="1463008" y="5654940"/>
                  <a:pt x="0" y="4191932"/>
                  <a:pt x="0" y="2387221"/>
                </a:cubicBezTo>
                <a:cubicBezTo>
                  <a:pt x="0" y="1484866"/>
                  <a:pt x="365752" y="667936"/>
                  <a:pt x="957093" y="76595"/>
                </a:cubicBezTo>
                <a:close/>
              </a:path>
            </a:pathLst>
          </a:cu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58449AD5-81E5-4809-BEB1-40B8A90F155D}"/>
              </a:ext>
            </a:extLst>
          </p:cNvPr>
          <p:cNvSpPr txBox="1"/>
          <p:nvPr/>
        </p:nvSpPr>
        <p:spPr>
          <a:xfrm>
            <a:off x="596348" y="4234862"/>
            <a:ext cx="6153793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Eugene B. Borowitz and Naomi Patz. Explaining Reform Judaism, 1st ed. P.22-35</a:t>
            </a:r>
          </a:p>
          <a:p>
            <a:r>
              <a:rPr lang="en-GB" dirty="0"/>
              <a:t>Kaplan, D. E., 'Reform Judaism', The Blackwell Companion to Judaism, eds. J. Neusner and A. J. Avery-Peck (Oxford: Blackwell, 2003), pp. </a:t>
            </a:r>
            <a:r>
              <a:rPr lang="en-GB" dirty="0" smtClean="0"/>
              <a:t>291-310</a:t>
            </a:r>
          </a:p>
          <a:p>
            <a:r>
              <a:rPr lang="en-GB" dirty="0"/>
              <a:t>Fig. </a:t>
            </a:r>
            <a:r>
              <a:rPr lang="en-GB" dirty="0" smtClean="0"/>
              <a:t>3. </a:t>
            </a:r>
            <a:r>
              <a:rPr lang="en-GB" i="1" dirty="0" err="1" smtClean="0"/>
              <a:t>Israelimages</a:t>
            </a:r>
            <a:r>
              <a:rPr lang="en-GB" i="1" dirty="0" smtClean="0"/>
              <a:t>. </a:t>
            </a:r>
            <a:r>
              <a:rPr lang="en-GB" dirty="0" smtClean="0">
                <a:hlinkClick r:id="rId3"/>
              </a:rPr>
              <a:t>http</a:t>
            </a:r>
            <a:r>
              <a:rPr lang="en-GB" dirty="0">
                <a:hlinkClick r:id="rId3"/>
              </a:rPr>
              <a:t>://</a:t>
            </a:r>
            <a:r>
              <a:rPr lang="en-GB" dirty="0" smtClean="0">
                <a:hlinkClick r:id="rId3"/>
              </a:rPr>
              <a:t>www.israelimages.com/see_image_details.php?idi=691</a:t>
            </a:r>
            <a:r>
              <a:rPr lang="en-GB" dirty="0" smtClean="0"/>
              <a:t>  </a:t>
            </a:r>
            <a:r>
              <a:rPr lang="en-GB" dirty="0"/>
              <a:t>(accessed 3 October 2018)</a:t>
            </a:r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7240161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8289B4-0F7C-4E20-B432-6A2848CCD1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620661"/>
            <a:ext cx="5314536" cy="1325563"/>
          </a:xfrm>
        </p:spPr>
        <p:txBody>
          <a:bodyPr>
            <a:normAutofit/>
          </a:bodyPr>
          <a:lstStyle/>
          <a:p>
            <a:r>
              <a:rPr lang="en-GB" sz="2800" u="sng" dirty="0"/>
              <a:t>Reform Judaism within the 21st century </a:t>
            </a:r>
            <a:r>
              <a:rPr lang="en-GB" sz="2800" dirty="0"/>
              <a:t/>
            </a:r>
            <a:br>
              <a:rPr lang="en-GB" sz="2800" dirty="0"/>
            </a:br>
            <a:endParaRPr lang="en-GB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98A68A-5E80-4020-8650-2F34B7EF8F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994" y="1446687"/>
            <a:ext cx="5314543" cy="2854380"/>
          </a:xfrm>
        </p:spPr>
        <p:txBody>
          <a:bodyPr anchor="t">
            <a:normAutofit lnSpcReduction="10000"/>
          </a:bodyPr>
          <a:lstStyle/>
          <a:p>
            <a:r>
              <a:rPr lang="en-GB" sz="3200" dirty="0"/>
              <a:t>Women, Marriage and Homosexuality in Reform Judaism</a:t>
            </a:r>
          </a:p>
          <a:p>
            <a:r>
              <a:rPr lang="en-GB" sz="3200" dirty="0"/>
              <a:t>Synagogues</a:t>
            </a:r>
          </a:p>
          <a:p>
            <a:r>
              <a:rPr lang="en-GB" sz="3200" dirty="0"/>
              <a:t>Modern Teachings and Values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CF62D2A7-8207-488C-9F46-316BA81A16C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8278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9A1E313-B385-41E7-B517-6E6D1E7070F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220" r="14607" b="1"/>
          <a:stretch/>
        </p:blipFill>
        <p:spPr>
          <a:xfrm>
            <a:off x="6750141" y="-2"/>
            <a:ext cx="5441859" cy="5654940"/>
          </a:xfrm>
          <a:custGeom>
            <a:avLst/>
            <a:gdLst>
              <a:gd name="connsiteX0" fmla="*/ 1041368 w 5441859"/>
              <a:gd name="connsiteY0" fmla="*/ 0 h 5654940"/>
              <a:gd name="connsiteX1" fmla="*/ 5441859 w 5441859"/>
              <a:gd name="connsiteY1" fmla="*/ 0 h 5654940"/>
              <a:gd name="connsiteX2" fmla="*/ 5441859 w 5441859"/>
              <a:gd name="connsiteY2" fmla="*/ 4820612 h 5654940"/>
              <a:gd name="connsiteX3" fmla="*/ 5285166 w 5441859"/>
              <a:gd name="connsiteY3" fmla="*/ 4957981 h 5654940"/>
              <a:gd name="connsiteX4" fmla="*/ 3267719 w 5441859"/>
              <a:gd name="connsiteY4" fmla="*/ 5654940 h 5654940"/>
              <a:gd name="connsiteX5" fmla="*/ 0 w 5441859"/>
              <a:gd name="connsiteY5" fmla="*/ 2387221 h 5654940"/>
              <a:gd name="connsiteX6" fmla="*/ 957093 w 5441859"/>
              <a:gd name="connsiteY6" fmla="*/ 76595 h 5654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441859" h="5654940">
                <a:moveTo>
                  <a:pt x="1041368" y="0"/>
                </a:moveTo>
                <a:lnTo>
                  <a:pt x="5441859" y="0"/>
                </a:lnTo>
                <a:lnTo>
                  <a:pt x="5441859" y="4820612"/>
                </a:lnTo>
                <a:lnTo>
                  <a:pt x="5285166" y="4957981"/>
                </a:lnTo>
                <a:cubicBezTo>
                  <a:pt x="4729628" y="5394557"/>
                  <a:pt x="4029081" y="5654940"/>
                  <a:pt x="3267719" y="5654940"/>
                </a:cubicBezTo>
                <a:cubicBezTo>
                  <a:pt x="1463008" y="5654940"/>
                  <a:pt x="0" y="4191932"/>
                  <a:pt x="0" y="2387221"/>
                </a:cubicBezTo>
                <a:cubicBezTo>
                  <a:pt x="0" y="1484866"/>
                  <a:pt x="365752" y="667936"/>
                  <a:pt x="957093" y="76595"/>
                </a:cubicBez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7D88F98-A511-4651-AA37-9E224855D0F3}"/>
              </a:ext>
            </a:extLst>
          </p:cNvPr>
          <p:cNvSpPr txBox="1"/>
          <p:nvPr/>
        </p:nvSpPr>
        <p:spPr>
          <a:xfrm>
            <a:off x="444152" y="4223777"/>
            <a:ext cx="595022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Central Conference of American Rabbis. CCAR Journal. A Reform Jewish Quarterly, 2000. p.3-27</a:t>
            </a:r>
          </a:p>
          <a:p>
            <a:r>
              <a:rPr lang="en-GB" dirty="0" err="1"/>
              <a:t>wiseGEEK</a:t>
            </a:r>
            <a:r>
              <a:rPr lang="en-GB" dirty="0"/>
              <a:t>. What is the difference between Orthodox and Reform Judaism? https://www.wisegeek.com/what-is-the-difference-between-orthodox-and-reform-Judaism.htm (accessed 5-11 October 2018</a:t>
            </a:r>
            <a:r>
              <a:rPr lang="en-GB" dirty="0" smtClean="0"/>
              <a:t>.)</a:t>
            </a:r>
          </a:p>
          <a:p>
            <a:r>
              <a:rPr lang="en-GB" dirty="0" smtClean="0"/>
              <a:t>Fig. 4. </a:t>
            </a:r>
            <a:r>
              <a:rPr lang="en-GB" i="1" dirty="0" smtClean="0"/>
              <a:t>Homosexuality and Judaism. </a:t>
            </a:r>
            <a:r>
              <a:rPr lang="en-GB" i="1" dirty="0" smtClean="0">
                <a:hlinkClick r:id="rId3"/>
              </a:rPr>
              <a:t>https://en.Wikipedia.org/wiki/Homosexuality_and_Judaism</a:t>
            </a:r>
            <a:r>
              <a:rPr lang="en-GB" i="1" dirty="0" smtClean="0"/>
              <a:t> </a:t>
            </a:r>
            <a:r>
              <a:rPr lang="en-GB" dirty="0" smtClean="0"/>
              <a:t>(accessed 3 October 2018)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9454808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4FCA9A-A595-4D44-91CC-07739701E7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486398"/>
            <a:ext cx="5314536" cy="1325563"/>
          </a:xfrm>
        </p:spPr>
        <p:txBody>
          <a:bodyPr>
            <a:normAutofit/>
          </a:bodyPr>
          <a:lstStyle/>
          <a:p>
            <a:r>
              <a:rPr lang="en-GB" sz="2800" u="sng" dirty="0"/>
              <a:t>The beliefs and emphases of Reform Judaism </a:t>
            </a:r>
            <a:r>
              <a:rPr lang="en-GB" sz="2800" dirty="0"/>
              <a:t/>
            </a:r>
            <a:br>
              <a:rPr lang="en-GB" sz="2800" dirty="0"/>
            </a:br>
            <a:endParaRPr lang="en-GB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06EE25-B611-452D-8888-FD1442D2EC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1" y="1675326"/>
            <a:ext cx="5314543" cy="3375920"/>
          </a:xfrm>
        </p:spPr>
        <p:txBody>
          <a:bodyPr anchor="t">
            <a:normAutofit fontScale="92500" lnSpcReduction="10000"/>
          </a:bodyPr>
          <a:lstStyle/>
          <a:p>
            <a:r>
              <a:rPr lang="en-GB" sz="3500" dirty="0"/>
              <a:t>Pittsburgh Platform and its significance today</a:t>
            </a:r>
          </a:p>
          <a:p>
            <a:r>
              <a:rPr lang="en-GB" sz="3500" dirty="0"/>
              <a:t>Divine and Social </a:t>
            </a:r>
            <a:r>
              <a:rPr lang="en-GB" sz="3500" dirty="0" smtClean="0"/>
              <a:t>Beliefs</a:t>
            </a:r>
          </a:p>
          <a:p>
            <a:pPr marL="0" indent="0">
              <a:buNone/>
            </a:pPr>
            <a:r>
              <a:rPr lang="en-GB" sz="2400" b="1" dirty="0" smtClean="0"/>
              <a:t>‘We respond to God daily: through public and private prayer, through study and through the performance of other (</a:t>
            </a:r>
            <a:r>
              <a:rPr lang="en-GB" sz="2400" b="1" i="1" dirty="0" err="1" smtClean="0"/>
              <a:t>mitzvot</a:t>
            </a:r>
            <a:r>
              <a:rPr lang="en-GB" sz="2400" b="1" i="1" dirty="0" smtClean="0"/>
              <a:t>) </a:t>
            </a:r>
            <a:r>
              <a:rPr lang="en-GB" sz="2400" b="1" dirty="0" smtClean="0"/>
              <a:t>sacred obligations </a:t>
            </a:r>
            <a:r>
              <a:rPr lang="en-GB" sz="2400" b="1" i="1" dirty="0" smtClean="0"/>
              <a:t>(ben </a:t>
            </a:r>
            <a:r>
              <a:rPr lang="en-GB" sz="2400" b="1" i="1" dirty="0" err="1" smtClean="0"/>
              <a:t>adam</a:t>
            </a:r>
            <a:r>
              <a:rPr lang="en-GB" sz="2400" b="1" i="1" dirty="0" smtClean="0"/>
              <a:t> la </a:t>
            </a:r>
            <a:r>
              <a:rPr lang="en-GB" sz="2400" b="1" i="1" dirty="0" err="1" smtClean="0"/>
              <a:t>Maqom</a:t>
            </a:r>
            <a:r>
              <a:rPr lang="en-GB" sz="2400" b="1" i="1" dirty="0" smtClean="0"/>
              <a:t>),</a:t>
            </a:r>
            <a:r>
              <a:rPr lang="en-GB" sz="2400" b="1" dirty="0" smtClean="0"/>
              <a:t> to God, and </a:t>
            </a:r>
            <a:r>
              <a:rPr lang="en-GB" sz="2400" b="1" i="1" dirty="0" smtClean="0"/>
              <a:t>(ben </a:t>
            </a:r>
            <a:r>
              <a:rPr lang="en-GB" sz="2400" b="1" i="1" dirty="0" err="1" smtClean="0"/>
              <a:t>adam</a:t>
            </a:r>
            <a:r>
              <a:rPr lang="en-GB" sz="2400" b="1" i="1" dirty="0" smtClean="0"/>
              <a:t> la-</a:t>
            </a:r>
            <a:r>
              <a:rPr lang="en-GB" sz="2400" b="1" i="1" dirty="0" err="1" smtClean="0"/>
              <a:t>havero</a:t>
            </a:r>
            <a:r>
              <a:rPr lang="en-GB" sz="2400" b="1" i="1" dirty="0" smtClean="0"/>
              <a:t>)</a:t>
            </a:r>
            <a:r>
              <a:rPr lang="en-GB" sz="2400" b="1" dirty="0" smtClean="0"/>
              <a:t> to other human beings’1</a:t>
            </a:r>
            <a:endParaRPr lang="en-GB" sz="2400" b="1" i="1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4000" dirty="0"/>
          </a:p>
          <a:p>
            <a:endParaRPr lang="en-GB" sz="4000" dirty="0"/>
          </a:p>
          <a:p>
            <a:endParaRPr lang="en-GB" sz="4000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CF62D2A7-8207-488C-9F46-316BA81A16C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8278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 descr="A picture containing clipart&#10;&#10;Description generated with high confidence">
            <a:extLst>
              <a:ext uri="{FF2B5EF4-FFF2-40B4-BE49-F238E27FC236}">
                <a16:creationId xmlns:a16="http://schemas.microsoft.com/office/drawing/2014/main" id="{7CD389E4-399A-49B3-8549-8D52A0C0AC2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058" r="-3" b="3156"/>
          <a:stretch/>
        </p:blipFill>
        <p:spPr>
          <a:xfrm>
            <a:off x="6750141" y="-2"/>
            <a:ext cx="5441859" cy="5654940"/>
          </a:xfrm>
          <a:custGeom>
            <a:avLst/>
            <a:gdLst>
              <a:gd name="connsiteX0" fmla="*/ 1041368 w 5441859"/>
              <a:gd name="connsiteY0" fmla="*/ 0 h 5654940"/>
              <a:gd name="connsiteX1" fmla="*/ 5441859 w 5441859"/>
              <a:gd name="connsiteY1" fmla="*/ 0 h 5654940"/>
              <a:gd name="connsiteX2" fmla="*/ 5441859 w 5441859"/>
              <a:gd name="connsiteY2" fmla="*/ 4820612 h 5654940"/>
              <a:gd name="connsiteX3" fmla="*/ 5285166 w 5441859"/>
              <a:gd name="connsiteY3" fmla="*/ 4957981 h 5654940"/>
              <a:gd name="connsiteX4" fmla="*/ 3267719 w 5441859"/>
              <a:gd name="connsiteY4" fmla="*/ 5654940 h 5654940"/>
              <a:gd name="connsiteX5" fmla="*/ 0 w 5441859"/>
              <a:gd name="connsiteY5" fmla="*/ 2387221 h 5654940"/>
              <a:gd name="connsiteX6" fmla="*/ 957093 w 5441859"/>
              <a:gd name="connsiteY6" fmla="*/ 76595 h 5654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441859" h="5654940">
                <a:moveTo>
                  <a:pt x="1041368" y="0"/>
                </a:moveTo>
                <a:lnTo>
                  <a:pt x="5441859" y="0"/>
                </a:lnTo>
                <a:lnTo>
                  <a:pt x="5441859" y="4820612"/>
                </a:lnTo>
                <a:lnTo>
                  <a:pt x="5285166" y="4957981"/>
                </a:lnTo>
                <a:cubicBezTo>
                  <a:pt x="4729628" y="5394557"/>
                  <a:pt x="4029081" y="5654940"/>
                  <a:pt x="3267719" y="5654940"/>
                </a:cubicBezTo>
                <a:cubicBezTo>
                  <a:pt x="1463008" y="5654940"/>
                  <a:pt x="0" y="4191932"/>
                  <a:pt x="0" y="2387221"/>
                </a:cubicBezTo>
                <a:cubicBezTo>
                  <a:pt x="0" y="1484866"/>
                  <a:pt x="365752" y="667936"/>
                  <a:pt x="957093" y="76595"/>
                </a:cubicBezTo>
                <a:close/>
              </a:path>
            </a:pathLst>
          </a:cu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1D8A6EF-5128-4A8F-A797-4FEB24F902C7}"/>
              </a:ext>
            </a:extLst>
          </p:cNvPr>
          <p:cNvSpPr txBox="1"/>
          <p:nvPr/>
        </p:nvSpPr>
        <p:spPr>
          <a:xfrm>
            <a:off x="307743" y="4775774"/>
            <a:ext cx="7600123" cy="25237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Dan Cohn-</a:t>
            </a:r>
            <a:r>
              <a:rPr lang="en-GB" sz="1400" dirty="0" err="1"/>
              <a:t>Sherbok</a:t>
            </a:r>
            <a:r>
              <a:rPr lang="en-GB" sz="1400" dirty="0"/>
              <a:t>, JUDAISM TODAY, 1st edn, p.96-100</a:t>
            </a:r>
          </a:p>
          <a:p>
            <a:r>
              <a:rPr lang="en-GB" sz="1400" dirty="0"/>
              <a:t>Uri Lam. Contemporary Reform Judaism: Reform Judaism in the 21st Century. </a:t>
            </a:r>
            <a:r>
              <a:rPr lang="en-GB" sz="1400" dirty="0">
                <a:hlinkClick r:id="rId3"/>
              </a:rPr>
              <a:t>http://</a:t>
            </a:r>
            <a:r>
              <a:rPr lang="en-GB" sz="1400" dirty="0" smtClean="0">
                <a:hlinkClick r:id="rId3"/>
              </a:rPr>
              <a:t>www.wupj-latinamerica.org/ing/Contemporary%20Reform%20Judaism.pdf</a:t>
            </a:r>
            <a:r>
              <a:rPr lang="en-GB" sz="1400" dirty="0" smtClean="0"/>
              <a:t>  </a:t>
            </a:r>
            <a:r>
              <a:rPr lang="en-GB" sz="1400" dirty="0"/>
              <a:t>(accessed 5-11 October 2018)</a:t>
            </a:r>
          </a:p>
          <a:p>
            <a:r>
              <a:rPr lang="en-GB" sz="1400" dirty="0"/>
              <a:t>Kaplan, D. E., 'Reform Judaism', The Blackwell Companion to Judaism, eds. J. Neusner and A. J. Avery-Peck (Oxford: Blackwell, 2003), pp. </a:t>
            </a:r>
            <a:r>
              <a:rPr lang="en-GB" sz="1400" dirty="0" smtClean="0"/>
              <a:t>291-310</a:t>
            </a:r>
          </a:p>
          <a:p>
            <a:r>
              <a:rPr lang="en-GB" sz="1400" dirty="0"/>
              <a:t>CCAR Journal. A Reform Jewish Quarterly, 2000. </a:t>
            </a:r>
            <a:r>
              <a:rPr lang="en-GB" sz="1400" dirty="0" smtClean="0"/>
              <a:t>p.3 </a:t>
            </a:r>
            <a:r>
              <a:rPr lang="en-GB" sz="1400" b="1" dirty="0" smtClean="0"/>
              <a:t>1</a:t>
            </a:r>
          </a:p>
          <a:p>
            <a:r>
              <a:rPr lang="en-GB" sz="1400" b="1" dirty="0" smtClean="0"/>
              <a:t>Fig.5. </a:t>
            </a:r>
            <a:r>
              <a:rPr lang="en-GB" sz="1400" b="1" i="1" dirty="0" smtClean="0"/>
              <a:t>Jewish Star of David Meaning. </a:t>
            </a:r>
            <a:r>
              <a:rPr lang="en-GB" sz="1400" b="1" i="1" dirty="0" smtClean="0">
                <a:hlinkClick r:id="rId4"/>
              </a:rPr>
              <a:t>https://www.jewishgiftplace.com/Jewish-Star-of-David.html</a:t>
            </a:r>
            <a:r>
              <a:rPr lang="en-GB" sz="1400" b="1" i="1" dirty="0" smtClean="0"/>
              <a:t> (</a:t>
            </a:r>
            <a:r>
              <a:rPr lang="en-GB" sz="1400" b="1" dirty="0" smtClean="0"/>
              <a:t>accessed 3 October 2018)</a:t>
            </a:r>
            <a:endParaRPr lang="en-GB" sz="1400" dirty="0" smtClean="0"/>
          </a:p>
          <a:p>
            <a:endParaRPr lang="en-GB" sz="1400" dirty="0"/>
          </a:p>
          <a:p>
            <a:endParaRPr lang="en-GB" sz="1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619725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F0DD78-979D-4EFA-8C8A-500A21138C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803325"/>
            <a:ext cx="5314536" cy="1325563"/>
          </a:xfrm>
        </p:spPr>
        <p:txBody>
          <a:bodyPr>
            <a:normAutofit/>
          </a:bodyPr>
          <a:lstStyle/>
          <a:p>
            <a:r>
              <a:rPr lang="en-GB" sz="2800" u="sng" dirty="0"/>
              <a:t>Challenges and critical responses facing Reform Judaism </a:t>
            </a:r>
            <a:r>
              <a:rPr lang="en-GB" sz="2800" dirty="0"/>
              <a:t/>
            </a:r>
            <a:br>
              <a:rPr lang="en-GB" sz="2800" dirty="0"/>
            </a:br>
            <a:endParaRPr lang="en-GB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59F40D-C365-4BC8-9866-5B43189271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994" y="1974218"/>
            <a:ext cx="5314543" cy="1937382"/>
          </a:xfrm>
        </p:spPr>
        <p:txBody>
          <a:bodyPr anchor="t">
            <a:normAutofit/>
          </a:bodyPr>
          <a:lstStyle/>
          <a:p>
            <a:r>
              <a:rPr lang="en-GB" sz="3200" dirty="0"/>
              <a:t>Personal Freedom vs Halachah </a:t>
            </a:r>
          </a:p>
          <a:p>
            <a:r>
              <a:rPr lang="en-GB" sz="3200" dirty="0"/>
              <a:t>Orthodox vs Reform in Israel</a:t>
            </a:r>
          </a:p>
          <a:p>
            <a:endParaRPr lang="en-GB" sz="4000" dirty="0"/>
          </a:p>
          <a:p>
            <a:endParaRPr lang="en-GB" sz="4000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CF62D2A7-8207-488C-9F46-316BA81A16C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8278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1732BCC-FBFE-4D56-9222-57BB8D36193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082" r="19555" b="-1"/>
          <a:stretch/>
        </p:blipFill>
        <p:spPr>
          <a:xfrm>
            <a:off x="6750141" y="-2"/>
            <a:ext cx="5441859" cy="5654940"/>
          </a:xfrm>
          <a:custGeom>
            <a:avLst/>
            <a:gdLst>
              <a:gd name="connsiteX0" fmla="*/ 1041368 w 5441859"/>
              <a:gd name="connsiteY0" fmla="*/ 0 h 5654940"/>
              <a:gd name="connsiteX1" fmla="*/ 5441859 w 5441859"/>
              <a:gd name="connsiteY1" fmla="*/ 0 h 5654940"/>
              <a:gd name="connsiteX2" fmla="*/ 5441859 w 5441859"/>
              <a:gd name="connsiteY2" fmla="*/ 4820612 h 5654940"/>
              <a:gd name="connsiteX3" fmla="*/ 5285166 w 5441859"/>
              <a:gd name="connsiteY3" fmla="*/ 4957981 h 5654940"/>
              <a:gd name="connsiteX4" fmla="*/ 3267719 w 5441859"/>
              <a:gd name="connsiteY4" fmla="*/ 5654940 h 5654940"/>
              <a:gd name="connsiteX5" fmla="*/ 0 w 5441859"/>
              <a:gd name="connsiteY5" fmla="*/ 2387221 h 5654940"/>
              <a:gd name="connsiteX6" fmla="*/ 957093 w 5441859"/>
              <a:gd name="connsiteY6" fmla="*/ 76595 h 5654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441859" h="5654940">
                <a:moveTo>
                  <a:pt x="1041368" y="0"/>
                </a:moveTo>
                <a:lnTo>
                  <a:pt x="5441859" y="0"/>
                </a:lnTo>
                <a:lnTo>
                  <a:pt x="5441859" y="4820612"/>
                </a:lnTo>
                <a:lnTo>
                  <a:pt x="5285166" y="4957981"/>
                </a:lnTo>
                <a:cubicBezTo>
                  <a:pt x="4729628" y="5394557"/>
                  <a:pt x="4029081" y="5654940"/>
                  <a:pt x="3267719" y="5654940"/>
                </a:cubicBezTo>
                <a:cubicBezTo>
                  <a:pt x="1463008" y="5654940"/>
                  <a:pt x="0" y="4191932"/>
                  <a:pt x="0" y="2387221"/>
                </a:cubicBezTo>
                <a:cubicBezTo>
                  <a:pt x="0" y="1484866"/>
                  <a:pt x="365752" y="667936"/>
                  <a:pt x="957093" y="76595"/>
                </a:cubicBezTo>
                <a:close/>
              </a:path>
            </a:pathLst>
          </a:cu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904E3F1-8B23-48DE-AAC6-C18CEB7E725F}"/>
              </a:ext>
            </a:extLst>
          </p:cNvPr>
          <p:cNvSpPr txBox="1"/>
          <p:nvPr/>
        </p:nvSpPr>
        <p:spPr>
          <a:xfrm>
            <a:off x="404190" y="4144303"/>
            <a:ext cx="701040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Eugene B. Borowitz, Reform Judaism Today, 1st ed. P. 101-111</a:t>
            </a:r>
          </a:p>
          <a:p>
            <a:r>
              <a:rPr lang="en-GB" dirty="0" err="1"/>
              <a:t>ReformJudaism.Org</a:t>
            </a:r>
            <a:r>
              <a:rPr lang="en-GB" dirty="0"/>
              <a:t>: What is Reform Judaism?. </a:t>
            </a:r>
            <a:r>
              <a:rPr lang="en-GB" dirty="0">
                <a:hlinkClick r:id="rId3"/>
              </a:rPr>
              <a:t>https://</a:t>
            </a:r>
            <a:r>
              <a:rPr lang="en-GB" dirty="0" smtClean="0">
                <a:hlinkClick r:id="rId3"/>
              </a:rPr>
              <a:t>reformjudaism.org/what-reform-Judaism</a:t>
            </a:r>
            <a:r>
              <a:rPr lang="en-GB" dirty="0" smtClean="0"/>
              <a:t> , </a:t>
            </a:r>
            <a:r>
              <a:rPr lang="en-GB" dirty="0"/>
              <a:t>(accessed 5-11 October 2018</a:t>
            </a:r>
            <a:r>
              <a:rPr lang="en-GB" dirty="0" smtClean="0"/>
              <a:t>)</a:t>
            </a:r>
          </a:p>
          <a:p>
            <a:r>
              <a:rPr lang="en-GB" dirty="0" smtClean="0"/>
              <a:t>Fig. 6. </a:t>
            </a:r>
            <a:r>
              <a:rPr lang="en-GB" i="1" dirty="0" err="1" smtClean="0"/>
              <a:t>Eygpt</a:t>
            </a:r>
            <a:r>
              <a:rPr lang="en-GB" i="1" dirty="0" smtClean="0"/>
              <a:t>-Religion-Judaism. </a:t>
            </a:r>
            <a:r>
              <a:rPr lang="en-GB" i="1" dirty="0" smtClean="0">
                <a:hlinkClick r:id="rId4"/>
              </a:rPr>
              <a:t>https://www.gettyimages.co.uk/detail/news-photo/pallbearers-carry-the-coffin-of-the-president-of-the-news-photo/166897292</a:t>
            </a:r>
            <a:r>
              <a:rPr lang="en-GB" i="1" dirty="0" smtClean="0"/>
              <a:t> (</a:t>
            </a:r>
            <a:r>
              <a:rPr lang="en-GB" dirty="0" smtClean="0"/>
              <a:t>accessed 3 October 2018)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6779097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A6ABEC-3FE6-4048-9B87-866E2DA51F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3099" y="2766218"/>
            <a:ext cx="5314536" cy="1325563"/>
          </a:xfrm>
        </p:spPr>
        <p:txBody>
          <a:bodyPr>
            <a:normAutofit/>
          </a:bodyPr>
          <a:lstStyle/>
          <a:p>
            <a:r>
              <a:rPr lang="en-GB" u="sng" dirty="0"/>
              <a:t>Conclusion</a:t>
            </a: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CF62D2A7-8207-488C-9F46-316BA81A16C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8278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0B3B6EE-ABB9-42AA-995E-9E81F44674C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2548" b="-2"/>
          <a:stretch/>
        </p:blipFill>
        <p:spPr>
          <a:xfrm>
            <a:off x="6750141" y="-2"/>
            <a:ext cx="5441859" cy="5654940"/>
          </a:xfrm>
          <a:custGeom>
            <a:avLst/>
            <a:gdLst>
              <a:gd name="connsiteX0" fmla="*/ 1041368 w 5441859"/>
              <a:gd name="connsiteY0" fmla="*/ 0 h 5654940"/>
              <a:gd name="connsiteX1" fmla="*/ 5441859 w 5441859"/>
              <a:gd name="connsiteY1" fmla="*/ 0 h 5654940"/>
              <a:gd name="connsiteX2" fmla="*/ 5441859 w 5441859"/>
              <a:gd name="connsiteY2" fmla="*/ 4820612 h 5654940"/>
              <a:gd name="connsiteX3" fmla="*/ 5285166 w 5441859"/>
              <a:gd name="connsiteY3" fmla="*/ 4957981 h 5654940"/>
              <a:gd name="connsiteX4" fmla="*/ 3267719 w 5441859"/>
              <a:gd name="connsiteY4" fmla="*/ 5654940 h 5654940"/>
              <a:gd name="connsiteX5" fmla="*/ 0 w 5441859"/>
              <a:gd name="connsiteY5" fmla="*/ 2387221 h 5654940"/>
              <a:gd name="connsiteX6" fmla="*/ 957093 w 5441859"/>
              <a:gd name="connsiteY6" fmla="*/ 76595 h 5654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441859" h="5654940">
                <a:moveTo>
                  <a:pt x="1041368" y="0"/>
                </a:moveTo>
                <a:lnTo>
                  <a:pt x="5441859" y="0"/>
                </a:lnTo>
                <a:lnTo>
                  <a:pt x="5441859" y="4820612"/>
                </a:lnTo>
                <a:lnTo>
                  <a:pt x="5285166" y="4957981"/>
                </a:lnTo>
                <a:cubicBezTo>
                  <a:pt x="4729628" y="5394557"/>
                  <a:pt x="4029081" y="5654940"/>
                  <a:pt x="3267719" y="5654940"/>
                </a:cubicBezTo>
                <a:cubicBezTo>
                  <a:pt x="1463008" y="5654940"/>
                  <a:pt x="0" y="4191932"/>
                  <a:pt x="0" y="2387221"/>
                </a:cubicBezTo>
                <a:cubicBezTo>
                  <a:pt x="0" y="1484866"/>
                  <a:pt x="365752" y="667936"/>
                  <a:pt x="957093" y="76595"/>
                </a:cubicBezTo>
                <a:close/>
              </a:path>
            </a:pathLst>
          </a:custGeom>
        </p:spPr>
      </p:pic>
      <p:sp>
        <p:nvSpPr>
          <p:cNvPr id="3" name="TextBox 2"/>
          <p:cNvSpPr txBox="1"/>
          <p:nvPr/>
        </p:nvSpPr>
        <p:spPr>
          <a:xfrm>
            <a:off x="846667" y="5266267"/>
            <a:ext cx="626533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Fig. 7. </a:t>
            </a:r>
            <a:r>
              <a:rPr lang="en-GB" i="1" dirty="0" smtClean="0"/>
              <a:t>Jewish </a:t>
            </a:r>
            <a:r>
              <a:rPr lang="en-GB" i="1" dirty="0" err="1" smtClean="0"/>
              <a:t>Hopelight</a:t>
            </a:r>
            <a:r>
              <a:rPr lang="en-GB" i="1" dirty="0" smtClean="0"/>
              <a:t>. </a:t>
            </a:r>
            <a:r>
              <a:rPr lang="en-GB" i="1" dirty="0" smtClean="0">
                <a:hlinkClick r:id="rId3"/>
              </a:rPr>
              <a:t>http://candles.org/tips-from-the-experts/</a:t>
            </a:r>
            <a:r>
              <a:rPr lang="en-GB" i="1" dirty="0" smtClean="0"/>
              <a:t> </a:t>
            </a:r>
            <a:r>
              <a:rPr lang="en-GB" dirty="0" smtClean="0"/>
              <a:t>(accessed 3 October 2018)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546504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250">
        <p15:prstTrans prst="origami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CD696C-0125-4EBE-8E35-EE32E9F237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993" y="231656"/>
            <a:ext cx="5314536" cy="1325563"/>
          </a:xfrm>
        </p:spPr>
        <p:txBody>
          <a:bodyPr>
            <a:normAutofit/>
          </a:bodyPr>
          <a:lstStyle/>
          <a:p>
            <a:r>
              <a:rPr lang="en-GB" u="sng" dirty="0"/>
              <a:t>Bibliography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D934B5-62DB-4326-8D9E-1CF7B4BA97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993" y="1286285"/>
            <a:ext cx="5314543" cy="5055616"/>
          </a:xfrm>
        </p:spPr>
        <p:txBody>
          <a:bodyPr anchor="t">
            <a:normAutofit fontScale="92500" lnSpcReduction="20000"/>
          </a:bodyPr>
          <a:lstStyle/>
          <a:p>
            <a:r>
              <a:rPr lang="en-GB" sz="1400" dirty="0"/>
              <a:t>Cohn-</a:t>
            </a:r>
            <a:r>
              <a:rPr lang="en-GB" sz="1400" dirty="0" err="1"/>
              <a:t>Sherbok</a:t>
            </a:r>
            <a:r>
              <a:rPr lang="en-GB" sz="1400" dirty="0"/>
              <a:t>, Dan</a:t>
            </a:r>
            <a:r>
              <a:rPr lang="en-GB" sz="1400" i="1" dirty="0"/>
              <a:t>. JUDAISM TODAY, </a:t>
            </a:r>
            <a:r>
              <a:rPr lang="en-GB" sz="1400" dirty="0"/>
              <a:t>1</a:t>
            </a:r>
            <a:r>
              <a:rPr lang="en-GB" sz="1400" baseline="30000" dirty="0"/>
              <a:t>st</a:t>
            </a:r>
            <a:r>
              <a:rPr lang="en-GB" sz="1400" dirty="0"/>
              <a:t> edn (Tower Building, 11 York Road, London SE1 7NX: Continuum International Publishing Group, 2010), p.96-100</a:t>
            </a:r>
          </a:p>
          <a:p>
            <a:r>
              <a:rPr lang="en-GB" sz="1400" dirty="0"/>
              <a:t>Borowitz, Eugene B., </a:t>
            </a:r>
            <a:r>
              <a:rPr lang="en-GB" sz="1400" i="1" dirty="0"/>
              <a:t>Reform Judaism Today, </a:t>
            </a:r>
            <a:r>
              <a:rPr lang="en-GB" sz="1400" dirty="0"/>
              <a:t>1</a:t>
            </a:r>
            <a:r>
              <a:rPr lang="en-GB" sz="1400" baseline="30000" dirty="0"/>
              <a:t>st</a:t>
            </a:r>
            <a:r>
              <a:rPr lang="en-GB" sz="1400" dirty="0"/>
              <a:t> ed. 235 Watchung Ave., West Orange, NJ 07052, USA: Behrman House Inc; 1983</a:t>
            </a:r>
          </a:p>
          <a:p>
            <a:r>
              <a:rPr lang="en-GB" sz="1400" dirty="0"/>
              <a:t>Borowitz, Eugene B. and Patz, Naomi. </a:t>
            </a:r>
            <a:r>
              <a:rPr lang="en-GB" sz="1400" i="1" dirty="0"/>
              <a:t>Explaining Reform Judaism, </a:t>
            </a:r>
            <a:r>
              <a:rPr lang="en-GB" sz="1400" dirty="0"/>
              <a:t>1</a:t>
            </a:r>
            <a:r>
              <a:rPr lang="en-GB" sz="1400" baseline="30000" dirty="0"/>
              <a:t>st</a:t>
            </a:r>
            <a:r>
              <a:rPr lang="en-GB" sz="1400" dirty="0"/>
              <a:t> ed. 235 Watchung Avenue, West Orange, NJ. 07052: Behrman House Inc; 1985</a:t>
            </a:r>
          </a:p>
          <a:p>
            <a:r>
              <a:rPr lang="en-GB" sz="1400" dirty="0"/>
              <a:t>Segal, Eliezer, </a:t>
            </a:r>
            <a:r>
              <a:rPr lang="en-GB" sz="1400" i="1" dirty="0"/>
              <a:t>Introducing Judaism</a:t>
            </a:r>
            <a:r>
              <a:rPr lang="en-GB" sz="1400" dirty="0"/>
              <a:t>, 1st edn, (711 Third Ave, New York, NY 10017. Routledge. 2009)</a:t>
            </a:r>
          </a:p>
          <a:p>
            <a:r>
              <a:rPr lang="en-GB" sz="1400" dirty="0"/>
              <a:t>Central Conference of American Rabbis. CCAR Journal. </a:t>
            </a:r>
            <a:r>
              <a:rPr lang="en-GB" sz="1400" i="1" dirty="0"/>
              <a:t>A Reform Jewish Quarterly, 2000. p.3-27</a:t>
            </a:r>
          </a:p>
          <a:p>
            <a:r>
              <a:rPr lang="en-GB" sz="1400" dirty="0"/>
              <a:t>Kaplan, D. E., 'Reform Judaism', The Blackwell Companion to Judaism, eds. J. Neusner and A. J. Avery-Peck (Oxford: Blackwell, 2003), pp. 291-310</a:t>
            </a:r>
          </a:p>
          <a:p>
            <a:r>
              <a:rPr lang="en-GB" sz="1400" i="1" dirty="0" err="1"/>
              <a:t>ReformJudaism.Org</a:t>
            </a:r>
            <a:r>
              <a:rPr lang="en-GB" sz="1400" i="1" dirty="0"/>
              <a:t>: What is Reform Judaism?. </a:t>
            </a:r>
            <a:r>
              <a:rPr lang="en-GB" sz="1400" i="1" dirty="0">
                <a:hlinkClick r:id="rId2"/>
              </a:rPr>
              <a:t>https://reformjudaism.org/what-reform-Judaism</a:t>
            </a:r>
            <a:r>
              <a:rPr lang="en-GB" sz="1400" i="1" dirty="0"/>
              <a:t>, (accessed 5-11 October 2018)</a:t>
            </a:r>
          </a:p>
          <a:p>
            <a:r>
              <a:rPr lang="en-GB" sz="1400" dirty="0"/>
              <a:t>Uri Lam. </a:t>
            </a:r>
            <a:r>
              <a:rPr lang="en-GB" sz="1400" i="1" dirty="0"/>
              <a:t>Contemporary Reform Judaism: Reform Judaism in the 21</a:t>
            </a:r>
            <a:r>
              <a:rPr lang="en-GB" sz="1400" i="1" baseline="30000" dirty="0"/>
              <a:t>st</a:t>
            </a:r>
            <a:r>
              <a:rPr lang="en-GB" sz="1400" i="1" dirty="0"/>
              <a:t> Century. </a:t>
            </a:r>
            <a:r>
              <a:rPr lang="en-GB" sz="1400" i="1" dirty="0">
                <a:hlinkClick r:id="rId3"/>
              </a:rPr>
              <a:t>http://www.wupj-latinamerica.org/ing/Contemporary%20Reform%20Judaism.pdf</a:t>
            </a:r>
            <a:r>
              <a:rPr lang="en-GB" sz="1400" i="1" dirty="0"/>
              <a:t> (accessed 5-11 October 2018)</a:t>
            </a:r>
          </a:p>
          <a:p>
            <a:r>
              <a:rPr lang="en-GB" sz="1400" dirty="0" err="1"/>
              <a:t>wiseGEEK</a:t>
            </a:r>
            <a:r>
              <a:rPr lang="en-GB" sz="1400" dirty="0"/>
              <a:t>. </a:t>
            </a:r>
            <a:r>
              <a:rPr lang="en-GB" sz="1400" i="1" dirty="0"/>
              <a:t>What is the difference between Orthodox and Reform Judaism? </a:t>
            </a:r>
            <a:r>
              <a:rPr lang="en-GB" sz="1400" i="1" dirty="0">
                <a:hlinkClick r:id="rId4"/>
              </a:rPr>
              <a:t>https://www.wisegeek.com/what-is-the-difference-between-orthodox-and-reform-Judaism.htm</a:t>
            </a:r>
            <a:r>
              <a:rPr lang="en-GB" sz="1400" i="1" dirty="0"/>
              <a:t> (accessed 5-11 October 2018.</a:t>
            </a:r>
          </a:p>
          <a:p>
            <a:endParaRPr lang="en-GB" sz="1800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CF62D2A7-8207-488C-9F46-316BA81A16C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8278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EDFEE4D-A56E-4CC9-9E26-23765B90A7F6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14291" r="-2" b="11927"/>
          <a:stretch/>
        </p:blipFill>
        <p:spPr>
          <a:xfrm>
            <a:off x="6750141" y="-2"/>
            <a:ext cx="5441859" cy="5654940"/>
          </a:xfrm>
          <a:custGeom>
            <a:avLst/>
            <a:gdLst>
              <a:gd name="connsiteX0" fmla="*/ 1041368 w 5441859"/>
              <a:gd name="connsiteY0" fmla="*/ 0 h 5654940"/>
              <a:gd name="connsiteX1" fmla="*/ 5441859 w 5441859"/>
              <a:gd name="connsiteY1" fmla="*/ 0 h 5654940"/>
              <a:gd name="connsiteX2" fmla="*/ 5441859 w 5441859"/>
              <a:gd name="connsiteY2" fmla="*/ 4820612 h 5654940"/>
              <a:gd name="connsiteX3" fmla="*/ 5285166 w 5441859"/>
              <a:gd name="connsiteY3" fmla="*/ 4957981 h 5654940"/>
              <a:gd name="connsiteX4" fmla="*/ 3267719 w 5441859"/>
              <a:gd name="connsiteY4" fmla="*/ 5654940 h 5654940"/>
              <a:gd name="connsiteX5" fmla="*/ 0 w 5441859"/>
              <a:gd name="connsiteY5" fmla="*/ 2387221 h 5654940"/>
              <a:gd name="connsiteX6" fmla="*/ 957093 w 5441859"/>
              <a:gd name="connsiteY6" fmla="*/ 76595 h 5654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441859" h="5654940">
                <a:moveTo>
                  <a:pt x="1041368" y="0"/>
                </a:moveTo>
                <a:lnTo>
                  <a:pt x="5441859" y="0"/>
                </a:lnTo>
                <a:lnTo>
                  <a:pt x="5441859" y="4820612"/>
                </a:lnTo>
                <a:lnTo>
                  <a:pt x="5285166" y="4957981"/>
                </a:lnTo>
                <a:cubicBezTo>
                  <a:pt x="4729628" y="5394557"/>
                  <a:pt x="4029081" y="5654940"/>
                  <a:pt x="3267719" y="5654940"/>
                </a:cubicBezTo>
                <a:cubicBezTo>
                  <a:pt x="1463008" y="5654940"/>
                  <a:pt x="0" y="4191932"/>
                  <a:pt x="0" y="2387221"/>
                </a:cubicBezTo>
                <a:cubicBezTo>
                  <a:pt x="0" y="1484866"/>
                  <a:pt x="365752" y="667936"/>
                  <a:pt x="957093" y="76595"/>
                </a:cubicBezTo>
                <a:close/>
              </a:path>
            </a:pathLst>
          </a:custGeom>
        </p:spPr>
      </p:pic>
      <p:sp>
        <p:nvSpPr>
          <p:cNvPr id="5" name="TextBox 4"/>
          <p:cNvSpPr txBox="1"/>
          <p:nvPr/>
        </p:nvSpPr>
        <p:spPr>
          <a:xfrm>
            <a:off x="761993" y="6157235"/>
            <a:ext cx="582078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Fig. 9. </a:t>
            </a:r>
            <a:r>
              <a:rPr lang="en-GB" i="1" dirty="0" smtClean="0"/>
              <a:t>Old Jewish Book. </a:t>
            </a:r>
            <a:r>
              <a:rPr lang="en-GB" i="1" dirty="0" smtClean="0">
                <a:hlinkClick r:id="rId6"/>
              </a:rPr>
              <a:t>http://www.wellpics.com/edit.php</a:t>
            </a:r>
            <a:r>
              <a:rPr lang="en-GB" i="1" dirty="0" smtClean="0"/>
              <a:t> </a:t>
            </a:r>
            <a:r>
              <a:rPr lang="en-GB" dirty="0" smtClean="0"/>
              <a:t>(accessed 3 October 2018)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2692158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243437-3088-4E92-870E-5BA6C7D5C6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803325"/>
            <a:ext cx="5314536" cy="1325563"/>
          </a:xfrm>
        </p:spPr>
        <p:txBody>
          <a:bodyPr>
            <a:normAutofit/>
          </a:bodyPr>
          <a:lstStyle/>
          <a:p>
            <a:r>
              <a:rPr lang="en-GB" u="sng" dirty="0"/>
              <a:t>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BE0871-763E-43CD-A2FA-2644DB6F33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" y="2279018"/>
            <a:ext cx="5314543" cy="3375920"/>
          </a:xfrm>
        </p:spPr>
        <p:txBody>
          <a:bodyPr anchor="t">
            <a:normAutofit fontScale="92500" lnSpcReduction="20000"/>
          </a:bodyPr>
          <a:lstStyle/>
          <a:p>
            <a:r>
              <a:rPr lang="en-GB" sz="3200" dirty="0"/>
              <a:t>What particular parts of Reform Judaism do you find most interesting?</a:t>
            </a:r>
          </a:p>
          <a:p>
            <a:r>
              <a:rPr lang="en-GB" sz="3200" dirty="0"/>
              <a:t>Do you have any agreements/disagreements with the reform movement?</a:t>
            </a:r>
          </a:p>
          <a:p>
            <a:r>
              <a:rPr lang="en-GB" sz="3200" dirty="0"/>
              <a:t>If I did this presentation again, what can I improve on?</a:t>
            </a:r>
          </a:p>
          <a:p>
            <a:r>
              <a:rPr lang="en-GB" sz="3200" dirty="0"/>
              <a:t>Any other Questions?</a:t>
            </a: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CF62D2A7-8207-488C-9F46-316BA81A16C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8278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771159F-E061-491E-8ED1-1453438B79E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7449" r="2" b="12022"/>
          <a:stretch/>
        </p:blipFill>
        <p:spPr>
          <a:xfrm>
            <a:off x="6750141" y="-2"/>
            <a:ext cx="5441859" cy="5654940"/>
          </a:xfrm>
          <a:custGeom>
            <a:avLst/>
            <a:gdLst>
              <a:gd name="connsiteX0" fmla="*/ 1041368 w 5441859"/>
              <a:gd name="connsiteY0" fmla="*/ 0 h 5654940"/>
              <a:gd name="connsiteX1" fmla="*/ 5441859 w 5441859"/>
              <a:gd name="connsiteY1" fmla="*/ 0 h 5654940"/>
              <a:gd name="connsiteX2" fmla="*/ 5441859 w 5441859"/>
              <a:gd name="connsiteY2" fmla="*/ 4820612 h 5654940"/>
              <a:gd name="connsiteX3" fmla="*/ 5285166 w 5441859"/>
              <a:gd name="connsiteY3" fmla="*/ 4957981 h 5654940"/>
              <a:gd name="connsiteX4" fmla="*/ 3267719 w 5441859"/>
              <a:gd name="connsiteY4" fmla="*/ 5654940 h 5654940"/>
              <a:gd name="connsiteX5" fmla="*/ 0 w 5441859"/>
              <a:gd name="connsiteY5" fmla="*/ 2387221 h 5654940"/>
              <a:gd name="connsiteX6" fmla="*/ 957093 w 5441859"/>
              <a:gd name="connsiteY6" fmla="*/ 76595 h 5654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441859" h="5654940">
                <a:moveTo>
                  <a:pt x="1041368" y="0"/>
                </a:moveTo>
                <a:lnTo>
                  <a:pt x="5441859" y="0"/>
                </a:lnTo>
                <a:lnTo>
                  <a:pt x="5441859" y="4820612"/>
                </a:lnTo>
                <a:lnTo>
                  <a:pt x="5285166" y="4957981"/>
                </a:lnTo>
                <a:cubicBezTo>
                  <a:pt x="4729628" y="5394557"/>
                  <a:pt x="4029081" y="5654940"/>
                  <a:pt x="3267719" y="5654940"/>
                </a:cubicBezTo>
                <a:cubicBezTo>
                  <a:pt x="1463008" y="5654940"/>
                  <a:pt x="0" y="4191932"/>
                  <a:pt x="0" y="2387221"/>
                </a:cubicBezTo>
                <a:cubicBezTo>
                  <a:pt x="0" y="1484866"/>
                  <a:pt x="365752" y="667936"/>
                  <a:pt x="957093" y="76595"/>
                </a:cubicBezTo>
                <a:close/>
              </a:path>
            </a:pathLst>
          </a:custGeom>
        </p:spPr>
      </p:pic>
      <p:sp>
        <p:nvSpPr>
          <p:cNvPr id="5" name="TextBox 4"/>
          <p:cNvSpPr txBox="1"/>
          <p:nvPr/>
        </p:nvSpPr>
        <p:spPr>
          <a:xfrm>
            <a:off x="762000" y="5977467"/>
            <a:ext cx="65024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Fig. 9. MENORAH. </a:t>
            </a:r>
            <a:r>
              <a:rPr lang="en-GB" i="1" dirty="0" smtClean="0">
                <a:hlinkClick r:id="rId3"/>
              </a:rPr>
              <a:t>http://wowindows.com/menorah/</a:t>
            </a:r>
            <a:r>
              <a:rPr lang="en-GB" i="1" dirty="0" smtClean="0"/>
              <a:t> </a:t>
            </a:r>
            <a:r>
              <a:rPr lang="en-GB" dirty="0" smtClean="0"/>
              <a:t>(accessed 3 October 2018)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4116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3058</TotalTime>
  <Words>771</Words>
  <Application>Microsoft Office PowerPoint</Application>
  <PresentationFormat>Widescreen</PresentationFormat>
  <Paragraphs>65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Calibri Light</vt:lpstr>
      <vt:lpstr>Office Theme</vt:lpstr>
      <vt:lpstr>Reform Judaism  Evaluate the importance of the movement within 21st Century Judaism, drawing attention to its beliefs/emphases and highlighting any challenges that might be facing it.</vt:lpstr>
      <vt:lpstr>Contents </vt:lpstr>
      <vt:lpstr>What Reform Judaism is </vt:lpstr>
      <vt:lpstr>Reform Judaism within the 21st century  </vt:lpstr>
      <vt:lpstr>The beliefs and emphases of Reform Judaism  </vt:lpstr>
      <vt:lpstr>Challenges and critical responses facing Reform Judaism  </vt:lpstr>
      <vt:lpstr>Conclusion</vt:lpstr>
      <vt:lpstr>Bibliography</vt:lpstr>
      <vt:lpstr>Questions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Reform Judaism Evaluate the importance of the movement within 21st Century Judaism, drawing attention to its beliefs/emphases and highlighting any challenges that might be facing it.</dc:title>
  <dc:creator>Luca Horton (1700702)</dc:creator>
  <cp:lastModifiedBy>Luca Horton (1700702)</cp:lastModifiedBy>
  <cp:revision>33</cp:revision>
  <dcterms:created xsi:type="dcterms:W3CDTF">2018-10-09T10:05:37Z</dcterms:created>
  <dcterms:modified xsi:type="dcterms:W3CDTF">2018-10-11T13:28:54Z</dcterms:modified>
</cp:coreProperties>
</file>