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64" r:id="rId5"/>
    <p:sldId id="258" r:id="rId6"/>
    <p:sldId id="259" r:id="rId7"/>
    <p:sldId id="260" r:id="rId8"/>
    <p:sldId id="261" r:id="rId9"/>
    <p:sldId id="268" r:id="rId10"/>
    <p:sldId id="269" r:id="rId11"/>
    <p:sldId id="262" r:id="rId12"/>
    <p:sldId id="266" r:id="rId13"/>
    <p:sldId id="263"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51"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581094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3589994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947440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6BA2E4-9ED0-4DE8-B3BE-703BB49B7168}" type="datetimeFigureOut">
              <a:rPr lang="en-GB" smtClean="0"/>
              <a:t>14/01/2024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3730522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6BA2E4-9ED0-4DE8-B3BE-703BB49B7168}" type="datetimeFigureOut">
              <a:rPr lang="en-GB" smtClean="0"/>
              <a:t>14/01/2024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962019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6BA2E4-9ED0-4DE8-B3BE-703BB49B7168}" type="datetimeFigureOut">
              <a:rPr lang="en-GB" smtClean="0"/>
              <a:t>14/01/2024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2264774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6BA2E4-9ED0-4DE8-B3BE-703BB49B7168}" type="datetimeFigureOut">
              <a:rPr lang="en-GB" smtClean="0"/>
              <a:t>14/01/2024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2672093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C6BA2E4-9ED0-4DE8-B3BE-703BB49B7168}" type="datetimeFigureOut">
              <a:rPr lang="en-GB" smtClean="0"/>
              <a:t>14/01/2024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3707455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6BA2E4-9ED0-4DE8-B3BE-703BB49B7168}" type="datetimeFigureOut">
              <a:rPr lang="en-GB" smtClean="0"/>
              <a:t>14/01/2024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6559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3616232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4607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2762978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3002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252762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1415185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6BA2E4-9ED0-4DE8-B3BE-703BB49B7168}" type="datetimeFigureOut">
              <a:rPr lang="en-GB" smtClean="0"/>
              <a:t>14/01/2024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5E18D-AE30-49B1-A7DD-5351FFA6F3A3}" type="slidenum">
              <a:rPr lang="en-GB" smtClean="0"/>
              <a:t>‹#›</a:t>
            </a:fld>
            <a:endParaRPr lang="en-GB"/>
          </a:p>
        </p:txBody>
      </p:sp>
    </p:spTree>
    <p:extLst>
      <p:ext uri="{BB962C8B-B14F-4D97-AF65-F5344CB8AC3E}">
        <p14:creationId xmlns:p14="http://schemas.microsoft.com/office/powerpoint/2010/main" val="1623080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6BA2E4-9ED0-4DE8-B3BE-703BB49B7168}" type="datetimeFigureOut">
              <a:rPr lang="en-GB" smtClean="0"/>
              <a:t>14/01/2024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995E18D-AE30-49B1-A7DD-5351FFA6F3A3}" type="slidenum">
              <a:rPr lang="en-GB" smtClean="0"/>
              <a:t>‹#›</a:t>
            </a:fld>
            <a:endParaRPr lang="en-GB"/>
          </a:p>
        </p:txBody>
      </p:sp>
    </p:spTree>
    <p:extLst>
      <p:ext uri="{BB962C8B-B14F-4D97-AF65-F5344CB8AC3E}">
        <p14:creationId xmlns:p14="http://schemas.microsoft.com/office/powerpoint/2010/main" val="3725698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pag.org.uk/policy-and-campaigns/report/tackling-poverty-together-guide-schools-wales" TargetMode="External"/><Relationship Id="rId2" Type="http://schemas.openxmlformats.org/officeDocument/2006/relationships/hyperlink" Target="https://doi.org/10.1353/dem.0.0024" TargetMode="External"/><Relationship Id="rId1" Type="http://schemas.openxmlformats.org/officeDocument/2006/relationships/slideLayout" Target="../slideLayouts/slideLayout2.xml"/><Relationship Id="rId5" Type="http://schemas.openxmlformats.org/officeDocument/2006/relationships/hyperlink" Target="https://www.imperial.ac.uk/students/success-guide/ug/assessments-and-feedback/academic-writing/plagiarism-and-academic-integrity/#:~:text=Plagiarism%20is%20not%20as%20simple,you%20are%20still%20committing%20plagiarism" TargetMode="External"/><Relationship Id="rId4" Type="http://schemas.openxmlformats.org/officeDocument/2006/relationships/hyperlink" Target="https://www.gov.uk/government/publications/child-poverty-in-the-uk-the-report-on-the-2010-target"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gov.wales/child-poverty-strategy-wales" TargetMode="External"/><Relationship Id="rId2" Type="http://schemas.openxmlformats.org/officeDocument/2006/relationships/hyperlink" Target="https://www.uwtsd.ac.uk/academic-office/academic-quality-handbook/" TargetMode="External"/><Relationship Id="rId1" Type="http://schemas.openxmlformats.org/officeDocument/2006/relationships/slideLayout" Target="../slideLayouts/slideLayout2.xml"/><Relationship Id="rId4" Type="http://schemas.openxmlformats.org/officeDocument/2006/relationships/hyperlink" Target="https://www.legislation.gov.uk/ukpga/2016/7/cont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A7F64-1074-A2C5-B554-FCA934612E4B}"/>
              </a:ext>
            </a:extLst>
          </p:cNvPr>
          <p:cNvSpPr>
            <a:spLocks noGrp="1"/>
          </p:cNvSpPr>
          <p:nvPr>
            <p:ph type="ctrTitle"/>
          </p:nvPr>
        </p:nvSpPr>
        <p:spPr/>
        <p:txBody>
          <a:bodyPr/>
          <a:lstStyle/>
          <a:p>
            <a:r>
              <a:rPr lang="en-GB" dirty="0"/>
              <a:t>Referencing and Plagiarism </a:t>
            </a:r>
          </a:p>
        </p:txBody>
      </p:sp>
      <p:sp>
        <p:nvSpPr>
          <p:cNvPr id="3" name="Subtitle 2">
            <a:extLst>
              <a:ext uri="{FF2B5EF4-FFF2-40B4-BE49-F238E27FC236}">
                <a16:creationId xmlns:a16="http://schemas.microsoft.com/office/drawing/2014/main" id="{4DFEB2FC-8E0C-6491-9540-7FC19AA52740}"/>
              </a:ext>
            </a:extLst>
          </p:cNvPr>
          <p:cNvSpPr>
            <a:spLocks noGrp="1"/>
          </p:cNvSpPr>
          <p:nvPr>
            <p:ph type="subTitle" idx="1"/>
          </p:nvPr>
        </p:nvSpPr>
        <p:spPr/>
        <p:txBody>
          <a:bodyPr>
            <a:noAutofit/>
          </a:bodyPr>
          <a:lstStyle/>
          <a:p>
            <a:pPr marL="285750" indent="-285750" algn="l">
              <a:buFont typeface="Arial" panose="020B0604020202020204" pitchFamily="34" charset="0"/>
              <a:buChar char="•"/>
            </a:pPr>
            <a:r>
              <a:rPr lang="en-GB" sz="2000" dirty="0"/>
              <a:t>Cert HE Advocacy</a:t>
            </a:r>
          </a:p>
          <a:p>
            <a:pPr marL="285750" indent="-285750" algn="l">
              <a:buFont typeface="Arial" panose="020B0604020202020204" pitchFamily="34" charset="0"/>
              <a:buChar char="•"/>
            </a:pPr>
            <a:r>
              <a:rPr lang="en-GB" sz="2000" dirty="0"/>
              <a:t>BA Advocacy</a:t>
            </a:r>
          </a:p>
          <a:p>
            <a:pPr marL="285750" indent="-285750" algn="l">
              <a:buFont typeface="Arial" panose="020B0604020202020204" pitchFamily="34" charset="0"/>
              <a:buChar char="•"/>
            </a:pPr>
            <a:r>
              <a:rPr lang="en-GB" sz="2000" dirty="0"/>
              <a:t>Cert HE Sociology</a:t>
            </a:r>
          </a:p>
          <a:p>
            <a:pPr marL="285750" indent="-285750" algn="l">
              <a:buFont typeface="Arial" panose="020B0604020202020204" pitchFamily="34" charset="0"/>
              <a:buChar char="•"/>
            </a:pPr>
            <a:r>
              <a:rPr lang="en-GB" sz="2000" dirty="0"/>
              <a:t>BA Sociology</a:t>
            </a:r>
          </a:p>
          <a:p>
            <a:pPr marL="285750" indent="-285750" algn="l">
              <a:buFont typeface="Arial" panose="020B0604020202020204" pitchFamily="34" charset="0"/>
              <a:buChar char="•"/>
            </a:pPr>
            <a:r>
              <a:rPr lang="en-GB" sz="2000" dirty="0"/>
              <a:t>MA Equity &amp; Diversity in Society</a:t>
            </a:r>
          </a:p>
          <a:p>
            <a:pPr algn="l"/>
            <a:endParaRPr lang="en-GB" sz="2000" dirty="0"/>
          </a:p>
        </p:txBody>
      </p:sp>
    </p:spTree>
    <p:extLst>
      <p:ext uri="{BB962C8B-B14F-4D97-AF65-F5344CB8AC3E}">
        <p14:creationId xmlns:p14="http://schemas.microsoft.com/office/powerpoint/2010/main" val="3818158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D6294-6A6A-15AB-01FA-02EBE51F329F}"/>
              </a:ext>
            </a:extLst>
          </p:cNvPr>
          <p:cNvSpPr>
            <a:spLocks noGrp="1"/>
          </p:cNvSpPr>
          <p:nvPr>
            <p:ph type="title"/>
          </p:nvPr>
        </p:nvSpPr>
        <p:spPr/>
        <p:txBody>
          <a:bodyPr/>
          <a:lstStyle/>
          <a:p>
            <a:r>
              <a:rPr lang="en-GB" dirty="0"/>
              <a:t>What is Plagiarism?</a:t>
            </a:r>
          </a:p>
        </p:txBody>
      </p:sp>
      <p:sp>
        <p:nvSpPr>
          <p:cNvPr id="3" name="Content Placeholder 2">
            <a:extLst>
              <a:ext uri="{FF2B5EF4-FFF2-40B4-BE49-F238E27FC236}">
                <a16:creationId xmlns:a16="http://schemas.microsoft.com/office/drawing/2014/main" id="{CE1E39A5-154C-B2E2-A676-89E2747187C7}"/>
              </a:ext>
            </a:extLst>
          </p:cNvPr>
          <p:cNvSpPr>
            <a:spLocks noGrp="1"/>
          </p:cNvSpPr>
          <p:nvPr>
            <p:ph idx="1"/>
          </p:nvPr>
        </p:nvSpPr>
        <p:spPr>
          <a:xfrm>
            <a:off x="540448" y="2001801"/>
            <a:ext cx="8596668" cy="3880773"/>
          </a:xfrm>
        </p:spPr>
        <p:txBody>
          <a:bodyPr>
            <a:normAutofit/>
          </a:bodyPr>
          <a:lstStyle/>
          <a:p>
            <a:pPr>
              <a:lnSpc>
                <a:spcPct val="150000"/>
              </a:lnSpc>
            </a:pPr>
            <a:r>
              <a:rPr lang="en-GB" sz="2400" dirty="0"/>
              <a:t>The University Academic Misconduct Policy states that plagiarism is ‘presenting someone else’s work or ideas as the student’s own, including,</a:t>
            </a:r>
          </a:p>
          <a:p>
            <a:pPr lvl="1">
              <a:lnSpc>
                <a:spcPct val="150000"/>
              </a:lnSpc>
            </a:pPr>
            <a:r>
              <a:rPr lang="en-GB" sz="2400" dirty="0"/>
              <a:t>Using another author’s work;</a:t>
            </a:r>
          </a:p>
          <a:p>
            <a:pPr lvl="1">
              <a:lnSpc>
                <a:spcPct val="150000"/>
              </a:lnSpc>
            </a:pPr>
            <a:r>
              <a:rPr lang="en-GB" sz="2400" dirty="0"/>
              <a:t>Using automated paraphrasing software’. </a:t>
            </a:r>
          </a:p>
          <a:p>
            <a:pPr marL="457200" lvl="1" indent="0" algn="r">
              <a:lnSpc>
                <a:spcPct val="150000"/>
              </a:lnSpc>
              <a:buNone/>
            </a:pPr>
            <a:r>
              <a:rPr lang="en-GB" sz="2400" dirty="0"/>
              <a:t>(UWTSD, 2023,</a:t>
            </a:r>
            <a:r>
              <a:rPr lang="en-GB" sz="2400" i="1" dirty="0"/>
              <a:t> </a:t>
            </a:r>
            <a:r>
              <a:rPr lang="en-GB" sz="2400" dirty="0"/>
              <a:t>p.2)</a:t>
            </a:r>
          </a:p>
          <a:p>
            <a:pPr>
              <a:lnSpc>
                <a:spcPct val="150000"/>
              </a:lnSpc>
            </a:pPr>
            <a:endParaRPr lang="en-GB" sz="2400" dirty="0"/>
          </a:p>
        </p:txBody>
      </p:sp>
    </p:spTree>
    <p:extLst>
      <p:ext uri="{BB962C8B-B14F-4D97-AF65-F5344CB8AC3E}">
        <p14:creationId xmlns:p14="http://schemas.microsoft.com/office/powerpoint/2010/main" val="1047185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D6294-6A6A-15AB-01FA-02EBE51F329F}"/>
              </a:ext>
            </a:extLst>
          </p:cNvPr>
          <p:cNvSpPr>
            <a:spLocks noGrp="1"/>
          </p:cNvSpPr>
          <p:nvPr>
            <p:ph type="title"/>
          </p:nvPr>
        </p:nvSpPr>
        <p:spPr/>
        <p:txBody>
          <a:bodyPr/>
          <a:lstStyle/>
          <a:p>
            <a:r>
              <a:rPr lang="en-GB" dirty="0"/>
              <a:t>What is Plagiarism?</a:t>
            </a:r>
          </a:p>
        </p:txBody>
      </p:sp>
      <p:sp>
        <p:nvSpPr>
          <p:cNvPr id="3" name="Content Placeholder 2">
            <a:extLst>
              <a:ext uri="{FF2B5EF4-FFF2-40B4-BE49-F238E27FC236}">
                <a16:creationId xmlns:a16="http://schemas.microsoft.com/office/drawing/2014/main" id="{CE1E39A5-154C-B2E2-A676-89E2747187C7}"/>
              </a:ext>
            </a:extLst>
          </p:cNvPr>
          <p:cNvSpPr>
            <a:spLocks noGrp="1"/>
          </p:cNvSpPr>
          <p:nvPr>
            <p:ph idx="1"/>
          </p:nvPr>
        </p:nvSpPr>
        <p:spPr>
          <a:xfrm>
            <a:off x="677334" y="1606915"/>
            <a:ext cx="8596668" cy="3880773"/>
          </a:xfrm>
        </p:spPr>
        <p:txBody>
          <a:bodyPr>
            <a:normAutofit/>
          </a:bodyPr>
          <a:lstStyle/>
          <a:p>
            <a:pPr>
              <a:lnSpc>
                <a:spcPct val="150000"/>
              </a:lnSpc>
            </a:pPr>
            <a:r>
              <a:rPr lang="en-GB" sz="2400" dirty="0"/>
              <a:t>Imperial College London expand the definition as follows:</a:t>
            </a:r>
          </a:p>
          <a:p>
            <a:pPr marL="0" indent="0">
              <a:lnSpc>
                <a:spcPct val="150000"/>
              </a:lnSpc>
              <a:buNone/>
            </a:pPr>
            <a:endParaRPr lang="en-GB" sz="2400" dirty="0"/>
          </a:p>
          <a:p>
            <a:pPr marL="0" indent="0" algn="ctr">
              <a:buNone/>
            </a:pPr>
            <a:r>
              <a:rPr lang="en-GB" sz="2400" dirty="0"/>
              <a:t>Plagiarism is not as simple as copying the work of a fellow student, or from a book. </a:t>
            </a:r>
            <a:r>
              <a:rPr lang="en-GB" sz="2400" b="1" u="sng" dirty="0"/>
              <a:t>Failure to properly reference work you are quoting can constitute plagiarism. </a:t>
            </a:r>
            <a:r>
              <a:rPr lang="en-GB" sz="2400" dirty="0"/>
              <a:t>Equally, if you re-use work you’ve previously written yourself and not acknowledged this, you are still committing plagiarism.</a:t>
            </a:r>
          </a:p>
          <a:p>
            <a:pPr marL="0" indent="0" algn="r">
              <a:buNone/>
            </a:pPr>
            <a:r>
              <a:rPr lang="en-GB" sz="2400" dirty="0"/>
              <a:t>(Imperial College London, 2024, No Page) </a:t>
            </a:r>
          </a:p>
          <a:p>
            <a:pPr>
              <a:lnSpc>
                <a:spcPct val="150000"/>
              </a:lnSpc>
            </a:pPr>
            <a:endParaRPr lang="en-GB" sz="2400" dirty="0"/>
          </a:p>
        </p:txBody>
      </p:sp>
    </p:spTree>
    <p:extLst>
      <p:ext uri="{BB962C8B-B14F-4D97-AF65-F5344CB8AC3E}">
        <p14:creationId xmlns:p14="http://schemas.microsoft.com/office/powerpoint/2010/main" val="3933080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C094E-3403-62C8-8823-1B2CC7CD91AD}"/>
              </a:ext>
            </a:extLst>
          </p:cNvPr>
          <p:cNvSpPr>
            <a:spLocks noGrp="1"/>
          </p:cNvSpPr>
          <p:nvPr>
            <p:ph type="title"/>
          </p:nvPr>
        </p:nvSpPr>
        <p:spPr/>
        <p:txBody>
          <a:bodyPr/>
          <a:lstStyle/>
          <a:p>
            <a:r>
              <a:rPr lang="en-GB" dirty="0"/>
              <a:t>What does Referencing Apply to?</a:t>
            </a:r>
          </a:p>
        </p:txBody>
      </p:sp>
      <p:sp>
        <p:nvSpPr>
          <p:cNvPr id="3" name="Content Placeholder 2">
            <a:extLst>
              <a:ext uri="{FF2B5EF4-FFF2-40B4-BE49-F238E27FC236}">
                <a16:creationId xmlns:a16="http://schemas.microsoft.com/office/drawing/2014/main" id="{8A777B1A-5EEC-FB57-9E33-31FE281B2240}"/>
              </a:ext>
            </a:extLst>
          </p:cNvPr>
          <p:cNvSpPr>
            <a:spLocks noGrp="1"/>
          </p:cNvSpPr>
          <p:nvPr>
            <p:ph idx="1"/>
          </p:nvPr>
        </p:nvSpPr>
        <p:spPr>
          <a:xfrm>
            <a:off x="752835" y="1930400"/>
            <a:ext cx="8596668" cy="3880773"/>
          </a:xfrm>
        </p:spPr>
        <p:txBody>
          <a:bodyPr>
            <a:normAutofit/>
          </a:bodyPr>
          <a:lstStyle/>
          <a:p>
            <a:r>
              <a:rPr lang="en-GB" sz="2800" dirty="0"/>
              <a:t>This applies to all academic work, including:</a:t>
            </a:r>
          </a:p>
          <a:p>
            <a:pPr lvl="1"/>
            <a:r>
              <a:rPr lang="en-GB" sz="2800" dirty="0"/>
              <a:t>PowerPoint slides</a:t>
            </a:r>
          </a:p>
          <a:p>
            <a:pPr lvl="1"/>
            <a:r>
              <a:rPr lang="en-GB" sz="2800" dirty="0"/>
              <a:t>Written Assignments</a:t>
            </a:r>
          </a:p>
          <a:p>
            <a:pPr lvl="1"/>
            <a:r>
              <a:rPr lang="en-GB" sz="2800" dirty="0"/>
              <a:t>Reports</a:t>
            </a:r>
          </a:p>
          <a:p>
            <a:pPr lvl="1"/>
            <a:r>
              <a:rPr lang="en-GB" sz="2800" dirty="0"/>
              <a:t>Presentations</a:t>
            </a:r>
          </a:p>
          <a:p>
            <a:pPr lvl="1"/>
            <a:r>
              <a:rPr lang="en-GB" sz="2800" dirty="0"/>
              <a:t>Posters </a:t>
            </a:r>
          </a:p>
          <a:p>
            <a:pPr lvl="1"/>
            <a:r>
              <a:rPr lang="en-GB" sz="2800" dirty="0"/>
              <a:t>Reflective Accounts</a:t>
            </a:r>
          </a:p>
          <a:p>
            <a:endParaRPr lang="en-GB" sz="2800" dirty="0"/>
          </a:p>
        </p:txBody>
      </p:sp>
    </p:spTree>
    <p:extLst>
      <p:ext uri="{BB962C8B-B14F-4D97-AF65-F5344CB8AC3E}">
        <p14:creationId xmlns:p14="http://schemas.microsoft.com/office/powerpoint/2010/main" val="3214546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DEC8C-0EC1-ADE7-4E2E-6814D71797C6}"/>
              </a:ext>
            </a:extLst>
          </p:cNvPr>
          <p:cNvSpPr>
            <a:spLocks noGrp="1"/>
          </p:cNvSpPr>
          <p:nvPr>
            <p:ph type="title"/>
          </p:nvPr>
        </p:nvSpPr>
        <p:spPr/>
        <p:txBody>
          <a:bodyPr/>
          <a:lstStyle/>
          <a:p>
            <a:r>
              <a:rPr lang="en-GB" dirty="0"/>
              <a:t>Referencing a Book</a:t>
            </a:r>
          </a:p>
        </p:txBody>
      </p:sp>
      <p:sp>
        <p:nvSpPr>
          <p:cNvPr id="3" name="Content Placeholder 2">
            <a:extLst>
              <a:ext uri="{FF2B5EF4-FFF2-40B4-BE49-F238E27FC236}">
                <a16:creationId xmlns:a16="http://schemas.microsoft.com/office/drawing/2014/main" id="{2C3C53EB-92C9-F919-4B9C-FD0B45D90568}"/>
              </a:ext>
            </a:extLst>
          </p:cNvPr>
          <p:cNvSpPr>
            <a:spLocks noGrp="1"/>
          </p:cNvSpPr>
          <p:nvPr>
            <p:ph sz="half" idx="1"/>
          </p:nvPr>
        </p:nvSpPr>
        <p:spPr>
          <a:xfrm>
            <a:off x="551499" y="2017976"/>
            <a:ext cx="9053895" cy="3880772"/>
          </a:xfrm>
        </p:spPr>
        <p:txBody>
          <a:bodyPr>
            <a:normAutofit/>
          </a:bodyPr>
          <a:lstStyle/>
          <a:p>
            <a:r>
              <a:rPr lang="en-GB" sz="2400" dirty="0"/>
              <a:t>Direct quote</a:t>
            </a:r>
          </a:p>
          <a:p>
            <a:pPr lvl="1"/>
            <a:r>
              <a:rPr lang="en-GB" sz="2400" dirty="0"/>
              <a:t>‘At a European level, the UK has comparatively high levels of child poverty compared to other western nations’ (O’Neill, 2010, p31).</a:t>
            </a:r>
          </a:p>
          <a:p>
            <a:r>
              <a:rPr lang="en-GB" sz="2600" dirty="0"/>
              <a:t>Summary/Paraphrase</a:t>
            </a:r>
          </a:p>
          <a:p>
            <a:pPr lvl="1"/>
            <a:r>
              <a:rPr lang="en-GB" sz="2400" dirty="0"/>
              <a:t>O’Neil (2010) argues that, in Europe, only Poland Italy and Greece have higher numbers of children living in poverty.</a:t>
            </a:r>
          </a:p>
        </p:txBody>
      </p:sp>
    </p:spTree>
    <p:extLst>
      <p:ext uri="{BB962C8B-B14F-4D97-AF65-F5344CB8AC3E}">
        <p14:creationId xmlns:p14="http://schemas.microsoft.com/office/powerpoint/2010/main" val="3049564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24A5A-53A6-6A0C-3F92-C88DD572E5B6}"/>
              </a:ext>
            </a:extLst>
          </p:cNvPr>
          <p:cNvSpPr>
            <a:spLocks noGrp="1"/>
          </p:cNvSpPr>
          <p:nvPr>
            <p:ph type="title"/>
          </p:nvPr>
        </p:nvSpPr>
        <p:spPr/>
        <p:txBody>
          <a:bodyPr/>
          <a:lstStyle/>
          <a:p>
            <a:r>
              <a:rPr lang="en-GB" dirty="0"/>
              <a:t>Research Paper / Journal Article</a:t>
            </a:r>
          </a:p>
        </p:txBody>
      </p:sp>
      <p:sp>
        <p:nvSpPr>
          <p:cNvPr id="3" name="Content Placeholder 2">
            <a:extLst>
              <a:ext uri="{FF2B5EF4-FFF2-40B4-BE49-F238E27FC236}">
                <a16:creationId xmlns:a16="http://schemas.microsoft.com/office/drawing/2014/main" id="{7E363AF7-7D50-CC1E-66D9-168A34D4F3A7}"/>
              </a:ext>
            </a:extLst>
          </p:cNvPr>
          <p:cNvSpPr>
            <a:spLocks noGrp="1"/>
          </p:cNvSpPr>
          <p:nvPr>
            <p:ph idx="1"/>
          </p:nvPr>
        </p:nvSpPr>
        <p:spPr>
          <a:xfrm>
            <a:off x="543109" y="1790617"/>
            <a:ext cx="9129195" cy="3880773"/>
          </a:xfrm>
        </p:spPr>
        <p:txBody>
          <a:bodyPr>
            <a:normAutofit/>
          </a:bodyPr>
          <a:lstStyle/>
          <a:p>
            <a:r>
              <a:rPr lang="en-GB" sz="2400" dirty="0"/>
              <a:t>Direct quote</a:t>
            </a:r>
          </a:p>
          <a:p>
            <a:pPr lvl="1"/>
            <a:r>
              <a:rPr lang="en-GB" sz="2400" dirty="0"/>
              <a:t>‘During the 1990s, a number of countries in both North America and Europe— including the United Kingdom, Ireland, Norway, and Canada—set explicit targets for the reduction of child poverty’ (Chen &amp; </a:t>
            </a:r>
            <a:r>
              <a:rPr lang="en-GB" sz="2400" dirty="0" err="1"/>
              <a:t>Corak</a:t>
            </a:r>
            <a:r>
              <a:rPr lang="en-GB" sz="2400" dirty="0"/>
              <a:t>, 2008, p.537).</a:t>
            </a:r>
          </a:p>
          <a:p>
            <a:r>
              <a:rPr lang="en-GB" sz="2400" dirty="0"/>
              <a:t>Summary Paraphrase</a:t>
            </a:r>
          </a:p>
          <a:p>
            <a:pPr lvl="1"/>
            <a:r>
              <a:rPr lang="en-GB" sz="2400" dirty="0"/>
              <a:t>The UK was one of a number of countries to set specific goals for reducing child poverty (Chen &amp; </a:t>
            </a:r>
            <a:r>
              <a:rPr lang="en-GB" sz="2400" dirty="0" err="1"/>
              <a:t>Corak</a:t>
            </a:r>
            <a:r>
              <a:rPr lang="en-GB" sz="2400" dirty="0"/>
              <a:t>, 2008).</a:t>
            </a:r>
          </a:p>
          <a:p>
            <a:pPr marL="0" indent="0">
              <a:buNone/>
            </a:pPr>
            <a:endParaRPr lang="en-GB" sz="2400" dirty="0"/>
          </a:p>
        </p:txBody>
      </p:sp>
    </p:spTree>
    <p:extLst>
      <p:ext uri="{BB962C8B-B14F-4D97-AF65-F5344CB8AC3E}">
        <p14:creationId xmlns:p14="http://schemas.microsoft.com/office/powerpoint/2010/main" val="3940885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66215-3B2C-EADF-BA3E-5007BF431824}"/>
              </a:ext>
            </a:extLst>
          </p:cNvPr>
          <p:cNvSpPr>
            <a:spLocks noGrp="1"/>
          </p:cNvSpPr>
          <p:nvPr>
            <p:ph type="title"/>
          </p:nvPr>
        </p:nvSpPr>
        <p:spPr/>
        <p:txBody>
          <a:bodyPr/>
          <a:lstStyle/>
          <a:p>
            <a:r>
              <a:rPr lang="en-GB" dirty="0"/>
              <a:t>Website</a:t>
            </a:r>
          </a:p>
        </p:txBody>
      </p:sp>
      <p:sp>
        <p:nvSpPr>
          <p:cNvPr id="3" name="Content Placeholder 2">
            <a:extLst>
              <a:ext uri="{FF2B5EF4-FFF2-40B4-BE49-F238E27FC236}">
                <a16:creationId xmlns:a16="http://schemas.microsoft.com/office/drawing/2014/main" id="{A7EC4D09-9A89-CC36-2176-FBF3866F4F4A}"/>
              </a:ext>
            </a:extLst>
          </p:cNvPr>
          <p:cNvSpPr>
            <a:spLocks noGrp="1"/>
          </p:cNvSpPr>
          <p:nvPr>
            <p:ph idx="1"/>
          </p:nvPr>
        </p:nvSpPr>
        <p:spPr>
          <a:xfrm>
            <a:off x="618611" y="1422357"/>
            <a:ext cx="8596668" cy="3880773"/>
          </a:xfrm>
        </p:spPr>
        <p:txBody>
          <a:bodyPr>
            <a:noAutofit/>
          </a:bodyPr>
          <a:lstStyle/>
          <a:p>
            <a:r>
              <a:rPr lang="en-GB" sz="2400" dirty="0"/>
              <a:t>Direct quote</a:t>
            </a:r>
          </a:p>
          <a:p>
            <a:pPr lvl="1"/>
            <a:r>
              <a:rPr lang="en-GB" sz="2400" dirty="0"/>
              <a:t>The Child Poverty Action Group (CPAG) state that schools should take ‘active steps to prevent poverty-related stigma, treating all children and their families with compassion, dignity and respect’. (Child Poverty Action Group, 2022, </a:t>
            </a:r>
            <a:r>
              <a:rPr lang="en-GB" sz="2400" dirty="0" err="1"/>
              <a:t>n.p.</a:t>
            </a:r>
            <a:r>
              <a:rPr lang="en-GB" sz="2400" dirty="0"/>
              <a:t>).</a:t>
            </a:r>
          </a:p>
          <a:p>
            <a:r>
              <a:rPr lang="en-GB" sz="2400" dirty="0"/>
              <a:t>Resume</a:t>
            </a:r>
          </a:p>
          <a:p>
            <a:pPr lvl="1"/>
            <a:r>
              <a:rPr lang="en-GB" sz="2400" dirty="0"/>
              <a:t>The Child Poverty Action Group (CPAG) (2022) have outlined a number of steps that schools can take to reduce the impact of poverty on their pupils. </a:t>
            </a:r>
          </a:p>
          <a:p>
            <a:pPr marL="0" indent="0">
              <a:buNone/>
            </a:pPr>
            <a:endParaRPr lang="en-GB" sz="2400" dirty="0"/>
          </a:p>
        </p:txBody>
      </p:sp>
    </p:spTree>
    <p:extLst>
      <p:ext uri="{BB962C8B-B14F-4D97-AF65-F5344CB8AC3E}">
        <p14:creationId xmlns:p14="http://schemas.microsoft.com/office/powerpoint/2010/main" val="2118077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92EF-E8B2-5693-0A03-7942EB262C9B}"/>
              </a:ext>
            </a:extLst>
          </p:cNvPr>
          <p:cNvSpPr>
            <a:spLocks noGrp="1"/>
          </p:cNvSpPr>
          <p:nvPr>
            <p:ph type="title"/>
          </p:nvPr>
        </p:nvSpPr>
        <p:spPr/>
        <p:txBody>
          <a:bodyPr/>
          <a:lstStyle/>
          <a:p>
            <a:r>
              <a:rPr lang="en-GB" dirty="0"/>
              <a:t>UK Government Source</a:t>
            </a:r>
          </a:p>
        </p:txBody>
      </p:sp>
      <p:sp>
        <p:nvSpPr>
          <p:cNvPr id="3" name="Content Placeholder 2">
            <a:extLst>
              <a:ext uri="{FF2B5EF4-FFF2-40B4-BE49-F238E27FC236}">
                <a16:creationId xmlns:a16="http://schemas.microsoft.com/office/drawing/2014/main" id="{31ACD67A-60E6-6F6E-05A7-D09A39E0C53B}"/>
              </a:ext>
            </a:extLst>
          </p:cNvPr>
          <p:cNvSpPr>
            <a:spLocks noGrp="1"/>
          </p:cNvSpPr>
          <p:nvPr>
            <p:ph idx="1"/>
          </p:nvPr>
        </p:nvSpPr>
        <p:spPr>
          <a:xfrm>
            <a:off x="487315" y="1488613"/>
            <a:ext cx="9264459" cy="3880773"/>
          </a:xfrm>
        </p:spPr>
        <p:txBody>
          <a:bodyPr>
            <a:noAutofit/>
          </a:bodyPr>
          <a:lstStyle/>
          <a:p>
            <a:r>
              <a:rPr lang="en-GB" sz="2200" dirty="0"/>
              <a:t>Direct quote</a:t>
            </a:r>
          </a:p>
          <a:p>
            <a:pPr lvl="1"/>
            <a:r>
              <a:rPr lang="en-GB" sz="2200" dirty="0"/>
              <a:t>A government report states that ‘The Government’s Child Poverty Unit, the Local Government Association, the Centre for Excellence and Outcomes, Save the Children and other partners have worked together to provide support to local areas and developed a range of tools to help local areas in tackling child poverty’ (Department for Work and Pensions &amp; Department for Education, 2012, p.27).</a:t>
            </a:r>
          </a:p>
          <a:p>
            <a:r>
              <a:rPr lang="en-GB" sz="2200" dirty="0"/>
              <a:t>Resume</a:t>
            </a:r>
          </a:p>
          <a:p>
            <a:pPr lvl="1"/>
            <a:r>
              <a:rPr lang="en-GB" sz="2200" dirty="0"/>
              <a:t>The UK Government has acknowledged a number of key partners in the fight against child poverty (Department for Work and Pensions &amp; Department for Education, 2012).</a:t>
            </a:r>
          </a:p>
          <a:p>
            <a:pPr marL="0" indent="0">
              <a:buNone/>
            </a:pPr>
            <a:endParaRPr lang="en-GB" sz="2200" dirty="0"/>
          </a:p>
        </p:txBody>
      </p:sp>
    </p:spTree>
    <p:extLst>
      <p:ext uri="{BB962C8B-B14F-4D97-AF65-F5344CB8AC3E}">
        <p14:creationId xmlns:p14="http://schemas.microsoft.com/office/powerpoint/2010/main" val="616633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92EF-E8B2-5693-0A03-7942EB262C9B}"/>
              </a:ext>
            </a:extLst>
          </p:cNvPr>
          <p:cNvSpPr>
            <a:spLocks noGrp="1"/>
          </p:cNvSpPr>
          <p:nvPr>
            <p:ph type="title"/>
          </p:nvPr>
        </p:nvSpPr>
        <p:spPr/>
        <p:txBody>
          <a:bodyPr/>
          <a:lstStyle/>
          <a:p>
            <a:r>
              <a:rPr lang="en-GB" dirty="0"/>
              <a:t>Welsh Government Source</a:t>
            </a:r>
          </a:p>
        </p:txBody>
      </p:sp>
      <p:sp>
        <p:nvSpPr>
          <p:cNvPr id="3" name="Content Placeholder 2">
            <a:extLst>
              <a:ext uri="{FF2B5EF4-FFF2-40B4-BE49-F238E27FC236}">
                <a16:creationId xmlns:a16="http://schemas.microsoft.com/office/drawing/2014/main" id="{31ACD67A-60E6-6F6E-05A7-D09A39E0C53B}"/>
              </a:ext>
            </a:extLst>
          </p:cNvPr>
          <p:cNvSpPr>
            <a:spLocks noGrp="1"/>
          </p:cNvSpPr>
          <p:nvPr>
            <p:ph idx="1"/>
          </p:nvPr>
        </p:nvSpPr>
        <p:spPr>
          <a:xfrm>
            <a:off x="677334" y="1410452"/>
            <a:ext cx="8596668" cy="3880773"/>
          </a:xfrm>
        </p:spPr>
        <p:txBody>
          <a:bodyPr>
            <a:normAutofit/>
          </a:bodyPr>
          <a:lstStyle/>
          <a:p>
            <a:r>
              <a:rPr lang="en-GB" sz="2400" dirty="0"/>
              <a:t>Direct quote</a:t>
            </a:r>
          </a:p>
          <a:p>
            <a:pPr lvl="1"/>
            <a:r>
              <a:rPr lang="en-GB" sz="2400" dirty="0"/>
              <a:t>The Welsh Government have stated that ‘There are no simple solutions to influencing headline poverty figures. Often there are multiple factors at work’ (Welsh Government, 2015, p.6).</a:t>
            </a:r>
          </a:p>
          <a:p>
            <a:r>
              <a:rPr lang="en-GB" sz="2400" dirty="0"/>
              <a:t>Resume</a:t>
            </a:r>
          </a:p>
          <a:p>
            <a:pPr lvl="1"/>
            <a:r>
              <a:rPr lang="en-GB" sz="2400" dirty="0"/>
              <a:t>The complexity of the problem of child poverty has been acknowledged by the Welsh Government, among others (Welsh Government, 2015).</a:t>
            </a:r>
          </a:p>
          <a:p>
            <a:pPr marL="0" indent="0">
              <a:buNone/>
            </a:pPr>
            <a:endParaRPr lang="en-GB" sz="2400" dirty="0"/>
          </a:p>
          <a:p>
            <a:endParaRPr lang="en-GB" sz="2400" dirty="0"/>
          </a:p>
        </p:txBody>
      </p:sp>
    </p:spTree>
    <p:extLst>
      <p:ext uri="{BB962C8B-B14F-4D97-AF65-F5344CB8AC3E}">
        <p14:creationId xmlns:p14="http://schemas.microsoft.com/office/powerpoint/2010/main" val="2032576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92EF-E8B2-5693-0A03-7942EB262C9B}"/>
              </a:ext>
            </a:extLst>
          </p:cNvPr>
          <p:cNvSpPr>
            <a:spLocks noGrp="1"/>
          </p:cNvSpPr>
          <p:nvPr>
            <p:ph type="title"/>
          </p:nvPr>
        </p:nvSpPr>
        <p:spPr/>
        <p:txBody>
          <a:bodyPr/>
          <a:lstStyle/>
          <a:p>
            <a:r>
              <a:rPr lang="en-GB" dirty="0"/>
              <a:t>Legislation</a:t>
            </a:r>
          </a:p>
        </p:txBody>
      </p:sp>
      <p:sp>
        <p:nvSpPr>
          <p:cNvPr id="3" name="Content Placeholder 2">
            <a:extLst>
              <a:ext uri="{FF2B5EF4-FFF2-40B4-BE49-F238E27FC236}">
                <a16:creationId xmlns:a16="http://schemas.microsoft.com/office/drawing/2014/main" id="{31ACD67A-60E6-6F6E-05A7-D09A39E0C53B}"/>
              </a:ext>
            </a:extLst>
          </p:cNvPr>
          <p:cNvSpPr>
            <a:spLocks noGrp="1"/>
          </p:cNvSpPr>
          <p:nvPr>
            <p:ph idx="1"/>
          </p:nvPr>
        </p:nvSpPr>
        <p:spPr>
          <a:xfrm>
            <a:off x="732088" y="1488613"/>
            <a:ext cx="8596668" cy="3880773"/>
          </a:xfrm>
        </p:spPr>
        <p:txBody>
          <a:bodyPr>
            <a:noAutofit/>
          </a:bodyPr>
          <a:lstStyle/>
          <a:p>
            <a:r>
              <a:rPr lang="en-GB" sz="2400" dirty="0"/>
              <a:t>Direct quote</a:t>
            </a:r>
          </a:p>
          <a:p>
            <a:pPr lvl="1"/>
            <a:r>
              <a:rPr lang="en-GB" sz="2400" dirty="0"/>
              <a:t>Legislation has defined a child as ‘</a:t>
            </a:r>
            <a:r>
              <a:rPr lang="en-GB" sz="2400" b="0" i="0" dirty="0">
                <a:solidFill>
                  <a:srgbClr val="1E1E1E"/>
                </a:solidFill>
                <a:effectLst/>
                <a:latin typeface="arial" panose="020B0604020202020204" pitchFamily="34" charset="0"/>
              </a:rPr>
              <a:t>a person who has not attained the age of 16’ </a:t>
            </a:r>
            <a:r>
              <a:rPr lang="en-GB" sz="2400" i="1" dirty="0"/>
              <a:t>(Welfare Reform and Work Act,</a:t>
            </a:r>
            <a:r>
              <a:rPr lang="en-GB" sz="2400" dirty="0"/>
              <a:t> 2016, Section 3.10.a).</a:t>
            </a:r>
          </a:p>
          <a:p>
            <a:r>
              <a:rPr lang="en-GB" sz="2400" dirty="0"/>
              <a:t>Resume</a:t>
            </a:r>
          </a:p>
          <a:p>
            <a:pPr lvl="1"/>
            <a:r>
              <a:rPr lang="en-GB" sz="2200" dirty="0">
                <a:latin typeface="Arial" panose="020B0604020202020204" pitchFamily="34" charset="0"/>
                <a:cs typeface="Arial" panose="020B0604020202020204" pitchFamily="34" charset="0"/>
              </a:rPr>
              <a:t>The government has passed legislation which includes measures to tackle child poverty (</a:t>
            </a:r>
            <a:r>
              <a:rPr lang="en-GB" sz="2200" i="1" dirty="0">
                <a:latin typeface="Arial" panose="020B0604020202020204" pitchFamily="34" charset="0"/>
                <a:cs typeface="Arial" panose="020B0604020202020204" pitchFamily="34" charset="0"/>
              </a:rPr>
              <a:t>Welfare Reform and Work Act,</a:t>
            </a:r>
            <a:r>
              <a:rPr lang="en-GB" sz="2200" dirty="0">
                <a:latin typeface="Arial" panose="020B0604020202020204" pitchFamily="34" charset="0"/>
                <a:cs typeface="Arial" panose="020B0604020202020204" pitchFamily="34" charset="0"/>
              </a:rPr>
              <a:t> 2016)</a:t>
            </a:r>
          </a:p>
          <a:p>
            <a:endParaRPr lang="en-GB" sz="2400" dirty="0"/>
          </a:p>
        </p:txBody>
      </p:sp>
    </p:spTree>
    <p:extLst>
      <p:ext uri="{BB962C8B-B14F-4D97-AF65-F5344CB8AC3E}">
        <p14:creationId xmlns:p14="http://schemas.microsoft.com/office/powerpoint/2010/main" val="550267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C666-F51F-3709-468A-76E857269D37}"/>
              </a:ext>
            </a:extLst>
          </p:cNvPr>
          <p:cNvSpPr>
            <a:spLocks noGrp="1"/>
          </p:cNvSpPr>
          <p:nvPr>
            <p:ph type="title"/>
          </p:nvPr>
        </p:nvSpPr>
        <p:spPr>
          <a:xfrm>
            <a:off x="847072" y="2768600"/>
            <a:ext cx="8596668" cy="1320800"/>
          </a:xfrm>
        </p:spPr>
        <p:txBody>
          <a:bodyPr/>
          <a:lstStyle/>
          <a:p>
            <a:pPr algn="ctr"/>
            <a:r>
              <a:rPr lang="en-GB" dirty="0"/>
              <a:t>How to Use TurnItIn DRAFT to check </a:t>
            </a:r>
            <a:r>
              <a:rPr lang="en-GB"/>
              <a:t>your referencing.</a:t>
            </a:r>
            <a:endParaRPr lang="en-GB" dirty="0"/>
          </a:p>
        </p:txBody>
      </p:sp>
    </p:spTree>
    <p:extLst>
      <p:ext uri="{BB962C8B-B14F-4D97-AF65-F5344CB8AC3E}">
        <p14:creationId xmlns:p14="http://schemas.microsoft.com/office/powerpoint/2010/main" val="4265530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C666-F51F-3709-468A-76E857269D37}"/>
              </a:ext>
            </a:extLst>
          </p:cNvPr>
          <p:cNvSpPr>
            <a:spLocks noGrp="1"/>
          </p:cNvSpPr>
          <p:nvPr>
            <p:ph type="title"/>
          </p:nvPr>
        </p:nvSpPr>
        <p:spPr>
          <a:xfrm>
            <a:off x="752835" y="2622958"/>
            <a:ext cx="8596668" cy="1320800"/>
          </a:xfrm>
        </p:spPr>
        <p:txBody>
          <a:bodyPr>
            <a:noAutofit/>
          </a:bodyPr>
          <a:lstStyle/>
          <a:p>
            <a:pPr algn="ctr"/>
            <a:r>
              <a:rPr lang="en-GB" sz="5400" dirty="0"/>
              <a:t>If in doubt check with your Tutor</a:t>
            </a:r>
          </a:p>
        </p:txBody>
      </p:sp>
    </p:spTree>
    <p:extLst>
      <p:ext uri="{BB962C8B-B14F-4D97-AF65-F5344CB8AC3E}">
        <p14:creationId xmlns:p14="http://schemas.microsoft.com/office/powerpoint/2010/main" val="1715362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64411-E6FE-4D50-D13A-C22DCFC97279}"/>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56A6EB15-E814-F233-1481-BC6796AE35E4}"/>
              </a:ext>
            </a:extLst>
          </p:cNvPr>
          <p:cNvSpPr>
            <a:spLocks noGrp="1"/>
          </p:cNvSpPr>
          <p:nvPr>
            <p:ph idx="1"/>
          </p:nvPr>
        </p:nvSpPr>
        <p:spPr>
          <a:xfrm>
            <a:off x="677334" y="1346857"/>
            <a:ext cx="8596668" cy="3880773"/>
          </a:xfrm>
        </p:spPr>
        <p:txBody>
          <a:bodyPr>
            <a:noAutofit/>
          </a:bodyPr>
          <a:lstStyle/>
          <a:p>
            <a:r>
              <a:rPr lang="en-GB" dirty="0"/>
              <a:t>Chen, W.-H. and </a:t>
            </a:r>
            <a:r>
              <a:rPr lang="en-GB" dirty="0" err="1"/>
              <a:t>Corak</a:t>
            </a:r>
            <a:r>
              <a:rPr lang="en-GB" dirty="0"/>
              <a:t>, M. (2008) ‘Child Poverty and Changes in Child Poverty’, </a:t>
            </a:r>
            <a:r>
              <a:rPr lang="en-GB" i="1" dirty="0"/>
              <a:t>Demography</a:t>
            </a:r>
            <a:r>
              <a:rPr lang="en-GB" dirty="0"/>
              <a:t>, 45(3), pp. 537–553. Available at: </a:t>
            </a:r>
            <a:r>
              <a:rPr lang="en-GB" dirty="0">
                <a:hlinkClick r:id="rId2"/>
              </a:rPr>
              <a:t>https://doi.org/10.1353/dem.0.0024</a:t>
            </a:r>
            <a:r>
              <a:rPr lang="en-GB" dirty="0"/>
              <a:t> [Accessed 14/01/2024]</a:t>
            </a:r>
          </a:p>
          <a:p>
            <a:r>
              <a:rPr lang="en-GB" dirty="0"/>
              <a:t>Child Poverty Action Group (2022) </a:t>
            </a:r>
            <a:r>
              <a:rPr lang="en-GB" i="1" dirty="0"/>
              <a:t>Tackling Poverty Together: A Guide for Schools in Wales</a:t>
            </a:r>
            <a:r>
              <a:rPr lang="en-GB" dirty="0"/>
              <a:t> Available at: </a:t>
            </a:r>
            <a:r>
              <a:rPr lang="en-GB" dirty="0">
                <a:hlinkClick r:id="rId3"/>
              </a:rPr>
              <a:t>https://cpag.org.uk/policy-and-campaigns/report/tackling-poverty-together-guide-schools-wales</a:t>
            </a:r>
            <a:r>
              <a:rPr lang="en-GB" dirty="0"/>
              <a:t> [Accessed 14/01/2024]</a:t>
            </a:r>
          </a:p>
          <a:p>
            <a:r>
              <a:rPr lang="en-GB" dirty="0"/>
              <a:t>Department for Work and Pensions &amp; Department for Education (2012) </a:t>
            </a:r>
            <a:r>
              <a:rPr lang="en-GB" i="1" dirty="0"/>
              <a:t>Child Poverty in the UK: The report on the 2010 target </a:t>
            </a:r>
            <a:r>
              <a:rPr lang="en-GB" dirty="0"/>
              <a:t>London: The Stationary Office Available at: </a:t>
            </a:r>
            <a:r>
              <a:rPr lang="en-GB" dirty="0">
                <a:hlinkClick r:id="rId4"/>
              </a:rPr>
              <a:t>https://www.gov.uk/government/publications/child-poverty-in-the-uk-the-report-on-the-2010-target</a:t>
            </a:r>
            <a:r>
              <a:rPr lang="en-GB" dirty="0"/>
              <a:t> [Accessed 14/01/2024]</a:t>
            </a:r>
          </a:p>
          <a:p>
            <a:r>
              <a:rPr lang="en-GB" dirty="0"/>
              <a:t>Imperial College London (2024) </a:t>
            </a:r>
            <a:r>
              <a:rPr lang="en-GB" i="1" dirty="0"/>
              <a:t>Plagiarism and Academic Integrity</a:t>
            </a:r>
            <a:r>
              <a:rPr lang="en-GB" dirty="0"/>
              <a:t> Available at: </a:t>
            </a:r>
            <a:r>
              <a:rPr lang="en-GB" dirty="0">
                <a:hlinkClick r:id="rId5"/>
              </a:rPr>
              <a:t>https://www.imperial.ac.uk/students/success-guide/ug/assessments-and-feedback/academic-writing/plagiarism-and-academic-integrity/#:~:text=Plagiarism%20is%20not%20as%20simple,you%20are%20still%20committing%20plagiarism</a:t>
            </a:r>
            <a:r>
              <a:rPr lang="en-GB" dirty="0"/>
              <a:t>. [Accessed 14/01/2024]</a:t>
            </a:r>
          </a:p>
        </p:txBody>
      </p:sp>
    </p:spTree>
    <p:extLst>
      <p:ext uri="{BB962C8B-B14F-4D97-AF65-F5344CB8AC3E}">
        <p14:creationId xmlns:p14="http://schemas.microsoft.com/office/powerpoint/2010/main" val="988912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64411-E6FE-4D50-D13A-C22DCFC97279}"/>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56A6EB15-E814-F233-1481-BC6796AE35E4}"/>
              </a:ext>
            </a:extLst>
          </p:cNvPr>
          <p:cNvSpPr>
            <a:spLocks noGrp="1"/>
          </p:cNvSpPr>
          <p:nvPr>
            <p:ph idx="1"/>
          </p:nvPr>
        </p:nvSpPr>
        <p:spPr>
          <a:xfrm>
            <a:off x="677334" y="1346857"/>
            <a:ext cx="8596668" cy="3880773"/>
          </a:xfrm>
        </p:spPr>
        <p:txBody>
          <a:bodyPr>
            <a:noAutofit/>
          </a:bodyPr>
          <a:lstStyle/>
          <a:p>
            <a:r>
              <a:rPr lang="en-GB" dirty="0"/>
              <a:t>O’Neill, S. (2010) ‘Child Poverty in Wales: Where There’s A Will, Is There a Way?’ in Bevan Foundation, The </a:t>
            </a:r>
            <a:r>
              <a:rPr lang="en-GB" i="1" dirty="0"/>
              <a:t>Poverty and Social Exclusion in Wales</a:t>
            </a:r>
            <a:r>
              <a:rPr lang="en-GB" dirty="0"/>
              <a:t> Ebbw Vale: The Bevan Foundation pp.29-41</a:t>
            </a:r>
          </a:p>
          <a:p>
            <a:r>
              <a:rPr lang="en-GB" dirty="0"/>
              <a:t>UWTSD (2023) </a:t>
            </a:r>
            <a:r>
              <a:rPr lang="en-GB" i="1" dirty="0"/>
              <a:t>Academic Misconduct Policy </a:t>
            </a:r>
            <a:r>
              <a:rPr lang="en-GB" dirty="0"/>
              <a:t>Available at: </a:t>
            </a:r>
            <a:r>
              <a:rPr lang="en-GB" dirty="0">
                <a:hlinkClick r:id="rId2"/>
              </a:rPr>
              <a:t>https://www.uwtsd.ac.uk/academic-office/academic-quality-handbook/</a:t>
            </a:r>
            <a:r>
              <a:rPr lang="en-GB" dirty="0"/>
              <a:t> [Accessed 14/01/2024]</a:t>
            </a:r>
          </a:p>
          <a:p>
            <a:r>
              <a:rPr lang="en-GB" dirty="0"/>
              <a:t>Welsh Government (2015) </a:t>
            </a:r>
            <a:r>
              <a:rPr lang="en-GB" i="1" dirty="0"/>
              <a:t>Child Poverty Strategy for Wales </a:t>
            </a:r>
            <a:r>
              <a:rPr lang="en-GB" dirty="0"/>
              <a:t>Cardiff: Welsh Government Available at: </a:t>
            </a:r>
            <a:r>
              <a:rPr lang="en-GB" dirty="0">
                <a:hlinkClick r:id="rId3"/>
              </a:rPr>
              <a:t>https://www.gov.wales/child-poverty-strategy-wales</a:t>
            </a:r>
            <a:r>
              <a:rPr lang="en-GB" dirty="0"/>
              <a:t> [Accessed 14/01/2024</a:t>
            </a:r>
          </a:p>
          <a:p>
            <a:r>
              <a:rPr lang="en-GB" i="1" dirty="0"/>
              <a:t>Welfare Reform and Work Act 2016 c.7 </a:t>
            </a:r>
            <a:r>
              <a:rPr lang="en-GB" dirty="0"/>
              <a:t>Available at: </a:t>
            </a:r>
            <a:r>
              <a:rPr lang="en-GB" dirty="0">
                <a:hlinkClick r:id="rId4"/>
              </a:rPr>
              <a:t>https://www.legislation.gov.uk/ukpga/2016/7/contents</a:t>
            </a:r>
            <a:r>
              <a:rPr lang="en-GB" dirty="0"/>
              <a:t> [Accessed 14/01/2024]</a:t>
            </a:r>
            <a:endParaRPr lang="en-GB" i="1" dirty="0"/>
          </a:p>
        </p:txBody>
      </p:sp>
    </p:spTree>
    <p:extLst>
      <p:ext uri="{BB962C8B-B14F-4D97-AF65-F5344CB8AC3E}">
        <p14:creationId xmlns:p14="http://schemas.microsoft.com/office/powerpoint/2010/main" val="35546442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139</TotalTime>
  <Words>964</Words>
  <Application>Microsoft Office PowerPoint</Application>
  <PresentationFormat>Widescreen</PresentationFormat>
  <Paragraphs>66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vt:lpstr>
      <vt:lpstr>Trebuchet MS</vt:lpstr>
      <vt:lpstr>Wingdings 3</vt:lpstr>
      <vt:lpstr>Facet</vt:lpstr>
      <vt:lpstr>Referencing and Plagiarism </vt:lpstr>
      <vt:lpstr>What is Plagiarism?</vt:lpstr>
      <vt:lpstr>What is Plagiarism?</vt:lpstr>
      <vt:lpstr>What does Referencing Apply to?</vt:lpstr>
      <vt:lpstr>Referencing a Book</vt:lpstr>
      <vt:lpstr>Research Paper / Journal Article</vt:lpstr>
      <vt:lpstr>Website</vt:lpstr>
      <vt:lpstr>UK Government Source</vt:lpstr>
      <vt:lpstr>Welsh Government Source</vt:lpstr>
      <vt:lpstr>Legislation</vt:lpstr>
      <vt:lpstr>How to Use TurnItIn DRAFT to check your referencing.</vt:lpstr>
      <vt:lpstr>If in doubt check with your Tutor</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Referencing and Plagiarism</dc:title>
  <dc:creator>Dr Caroline Lohmann-Hancock (Associate Professor)</dc:creator>
  <cp:lastModifiedBy>Ken Dicks</cp:lastModifiedBy>
  <cp:revision>5</cp:revision>
  <dcterms:created xsi:type="dcterms:W3CDTF">2024-01-12T11:59:25Z</dcterms:created>
  <dcterms:modified xsi:type="dcterms:W3CDTF">2024-01-14T16:10:23Z</dcterms:modified>
</cp:coreProperties>
</file>