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7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63" y="3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E0CEF-D811-41D7-8316-C03AEE1CCC5A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EBB97-CEAF-4776-9582-80F9D49E20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966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E0CEF-D811-41D7-8316-C03AEE1CCC5A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EBB97-CEAF-4776-9582-80F9D49E20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2387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E0CEF-D811-41D7-8316-C03AEE1CCC5A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EBB97-CEAF-4776-9582-80F9D49E20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2730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E0CEF-D811-41D7-8316-C03AEE1CCC5A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EBB97-CEAF-4776-9582-80F9D49E20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615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E0CEF-D811-41D7-8316-C03AEE1CCC5A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EBB97-CEAF-4776-9582-80F9D49E20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1142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E0CEF-D811-41D7-8316-C03AEE1CCC5A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EBB97-CEAF-4776-9582-80F9D49E20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0525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E0CEF-D811-41D7-8316-C03AEE1CCC5A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EBB97-CEAF-4776-9582-80F9D49E20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2728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E0CEF-D811-41D7-8316-C03AEE1CCC5A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EBB97-CEAF-4776-9582-80F9D49E20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0280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E0CEF-D811-41D7-8316-C03AEE1CCC5A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EBB97-CEAF-4776-9582-80F9D49E20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600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E0CEF-D811-41D7-8316-C03AEE1CCC5A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EBB97-CEAF-4776-9582-80F9D49E20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7787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E0CEF-D811-41D7-8316-C03AEE1CCC5A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EBB97-CEAF-4776-9582-80F9D49E20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9488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3E0CEF-D811-41D7-8316-C03AEE1CCC5A}" type="datetimeFigureOut">
              <a:rPr lang="en-GB" smtClean="0"/>
              <a:t>27/03/2019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AEBB97-CEAF-4776-9582-80F9D49E20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6108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Poke-Yoke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02202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• History</a:t>
            </a:r>
          </a:p>
          <a:p>
            <a:pPr marL="0" indent="0">
              <a:buNone/>
            </a:pPr>
            <a:r>
              <a:rPr lang="en-GB" dirty="0"/>
              <a:t>• What is </a:t>
            </a:r>
            <a:r>
              <a:rPr lang="en-GB" dirty="0" err="1"/>
              <a:t>Poka</a:t>
            </a:r>
            <a:r>
              <a:rPr lang="en-GB" dirty="0"/>
              <a:t> Yoke</a:t>
            </a:r>
          </a:p>
          <a:p>
            <a:pPr marL="0" indent="0">
              <a:buNone/>
            </a:pPr>
            <a:r>
              <a:rPr lang="en-GB" dirty="0"/>
              <a:t>• Why is it important?</a:t>
            </a:r>
          </a:p>
          <a:p>
            <a:pPr marL="0" indent="0">
              <a:buNone/>
            </a:pPr>
            <a:r>
              <a:rPr lang="en-GB" dirty="0"/>
              <a:t>• Example</a:t>
            </a:r>
          </a:p>
          <a:p>
            <a:pPr marL="0" indent="0">
              <a:buNone/>
            </a:pPr>
            <a:r>
              <a:rPr lang="en-GB" dirty="0"/>
              <a:t>• Key Principle</a:t>
            </a:r>
          </a:p>
          <a:p>
            <a:pPr marL="0" indent="0">
              <a:buNone/>
            </a:pPr>
            <a:r>
              <a:rPr lang="en-GB" dirty="0"/>
              <a:t>• Types of </a:t>
            </a:r>
            <a:r>
              <a:rPr lang="en-GB" dirty="0" err="1"/>
              <a:t>Poka</a:t>
            </a:r>
            <a:r>
              <a:rPr lang="en-GB" dirty="0"/>
              <a:t> Yoke</a:t>
            </a:r>
          </a:p>
          <a:p>
            <a:pPr marL="0" indent="0">
              <a:buNone/>
            </a:pPr>
            <a:r>
              <a:rPr lang="en-GB" dirty="0"/>
              <a:t>• </a:t>
            </a:r>
            <a:r>
              <a:rPr lang="en-GB" dirty="0" err="1"/>
              <a:t>Poka</a:t>
            </a:r>
            <a:r>
              <a:rPr lang="en-GB" dirty="0"/>
              <a:t> Yoke System Design</a:t>
            </a:r>
          </a:p>
          <a:p>
            <a:pPr marL="0" indent="0">
              <a:buNone/>
            </a:pPr>
            <a:r>
              <a:rPr lang="en-GB" dirty="0" smtClean="0"/>
              <a:t>• Sources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33095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‘Poke-Yoke’ mean?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3080501" y="2699050"/>
            <a:ext cx="8515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latin typeface="Times New Roman" panose="02020603050405020304" pitchFamily="18" charset="0"/>
              </a:rPr>
              <a:t>POKA</a:t>
            </a:r>
            <a:endParaRPr lang="en-GB" b="1" dirty="0"/>
          </a:p>
        </p:txBody>
      </p:sp>
      <p:sp>
        <p:nvSpPr>
          <p:cNvPr id="8" name="Rectangle 7"/>
          <p:cNvSpPr/>
          <p:nvPr/>
        </p:nvSpPr>
        <p:spPr>
          <a:xfrm>
            <a:off x="6096000" y="2699050"/>
            <a:ext cx="17684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latin typeface="Times New Roman" panose="02020603050405020304" pitchFamily="18" charset="0"/>
              </a:rPr>
              <a:t>YOKE (</a:t>
            </a:r>
            <a:r>
              <a:rPr lang="en-GB" b="1" dirty="0" err="1">
                <a:latin typeface="Times New Roman" panose="02020603050405020304" pitchFamily="18" charset="0"/>
              </a:rPr>
              <a:t>yokeru</a:t>
            </a:r>
            <a:r>
              <a:rPr lang="en-GB" b="1" dirty="0">
                <a:latin typeface="Times New Roman" panose="02020603050405020304" pitchFamily="18" charset="0"/>
              </a:rPr>
              <a:t>)</a:t>
            </a:r>
            <a:endParaRPr lang="en-GB" b="1" dirty="0"/>
          </a:p>
        </p:txBody>
      </p:sp>
      <p:sp>
        <p:nvSpPr>
          <p:cNvPr id="9" name="Rectangle 8"/>
          <p:cNvSpPr/>
          <p:nvPr/>
        </p:nvSpPr>
        <p:spPr>
          <a:xfrm>
            <a:off x="2920200" y="4678851"/>
            <a:ext cx="12105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latin typeface="Times New Roman" panose="02020603050405020304" pitchFamily="18" charset="0"/>
              </a:rPr>
              <a:t>“Mistake”</a:t>
            </a:r>
            <a:endParaRPr lang="en-GB" b="1" dirty="0"/>
          </a:p>
        </p:txBody>
      </p:sp>
      <p:sp>
        <p:nvSpPr>
          <p:cNvPr id="10" name="Rectangle 9"/>
          <p:cNvSpPr/>
          <p:nvPr/>
        </p:nvSpPr>
        <p:spPr>
          <a:xfrm>
            <a:off x="6460426" y="4678851"/>
            <a:ext cx="9882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latin typeface="Times New Roman" panose="02020603050405020304" pitchFamily="18" charset="0"/>
              </a:rPr>
              <a:t>“Avoid”</a:t>
            </a:r>
            <a:endParaRPr lang="en-GB" b="1" dirty="0"/>
          </a:p>
        </p:txBody>
      </p:sp>
      <p:cxnSp>
        <p:nvCxnSpPr>
          <p:cNvPr id="12" name="Straight Arrow Connector 11"/>
          <p:cNvCxnSpPr/>
          <p:nvPr/>
        </p:nvCxnSpPr>
        <p:spPr>
          <a:xfrm flipH="1">
            <a:off x="3443681" y="3242345"/>
            <a:ext cx="4194" cy="1132514"/>
          </a:xfrm>
          <a:prstGeom prst="straightConnector1">
            <a:avLst/>
          </a:prstGeom>
          <a:ln w="1428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flipH="1">
            <a:off x="6931138" y="3242345"/>
            <a:ext cx="4194" cy="1132514"/>
          </a:xfrm>
          <a:prstGeom prst="straightConnector1">
            <a:avLst/>
          </a:prstGeom>
          <a:ln w="1428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67450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term </a:t>
            </a:r>
            <a:r>
              <a:rPr lang="en-GB" dirty="0" err="1"/>
              <a:t>Poka</a:t>
            </a:r>
            <a:r>
              <a:rPr lang="en-GB" dirty="0"/>
              <a:t>-Yoke was adopted by </a:t>
            </a:r>
            <a:r>
              <a:rPr lang="en-GB" dirty="0" err="1" smtClean="0"/>
              <a:t>Dr.Shigeo</a:t>
            </a:r>
            <a:r>
              <a:rPr lang="en-GB" dirty="0" smtClean="0"/>
              <a:t> Shingo </a:t>
            </a:r>
            <a:r>
              <a:rPr lang="en-GB" dirty="0"/>
              <a:t>as part of the Toyota Production </a:t>
            </a:r>
            <a:r>
              <a:rPr lang="en-GB" dirty="0" smtClean="0"/>
              <a:t>System in </a:t>
            </a:r>
            <a:r>
              <a:rPr lang="en-GB" dirty="0"/>
              <a:t>1960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It was originally described as “</a:t>
            </a:r>
            <a:r>
              <a:rPr lang="en-GB" dirty="0" err="1"/>
              <a:t>baka</a:t>
            </a:r>
            <a:r>
              <a:rPr lang="en-GB" dirty="0"/>
              <a:t>-</a:t>
            </a:r>
            <a:r>
              <a:rPr lang="en-GB" dirty="0" err="1"/>
              <a:t>yoke”,but</a:t>
            </a:r>
            <a:r>
              <a:rPr lang="en-GB" dirty="0"/>
              <a:t> </a:t>
            </a:r>
            <a:r>
              <a:rPr lang="en-GB" dirty="0" smtClean="0"/>
              <a:t>this name means </a:t>
            </a:r>
            <a:r>
              <a:rPr lang="en-GB" dirty="0"/>
              <a:t>“Fool Proofing", so the name </a:t>
            </a:r>
            <a:r>
              <a:rPr lang="en-GB" dirty="0" smtClean="0"/>
              <a:t>was changed </a:t>
            </a:r>
            <a:r>
              <a:rPr lang="en-GB" dirty="0"/>
              <a:t>to the </a:t>
            </a:r>
            <a:r>
              <a:rPr lang="en-GB" dirty="0" err="1"/>
              <a:t>Poka</a:t>
            </a:r>
            <a:r>
              <a:rPr lang="en-GB" dirty="0"/>
              <a:t>-Yoke.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2928" y="2923085"/>
            <a:ext cx="1566204" cy="1914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2297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Poke-Yoke?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Poka</a:t>
            </a:r>
            <a:r>
              <a:rPr lang="en-GB" dirty="0"/>
              <a:t>-Yoke is a Quality Assurance Technique, </a:t>
            </a:r>
            <a:r>
              <a:rPr lang="en-GB" dirty="0" smtClean="0"/>
              <a:t>its purpose </a:t>
            </a:r>
            <a:r>
              <a:rPr lang="en-GB" dirty="0"/>
              <a:t>is to eliminate the product defects </a:t>
            </a:r>
            <a:r>
              <a:rPr lang="en-GB" dirty="0" smtClean="0"/>
              <a:t>by </a:t>
            </a:r>
            <a:r>
              <a:rPr lang="en-GB" b="1" dirty="0" smtClean="0"/>
              <a:t>preventing</a:t>
            </a:r>
            <a:r>
              <a:rPr lang="en-GB" dirty="0"/>
              <a:t>, </a:t>
            </a:r>
            <a:r>
              <a:rPr lang="en-GB" b="1" dirty="0"/>
              <a:t>correcting</a:t>
            </a:r>
            <a:r>
              <a:rPr lang="en-GB" dirty="0"/>
              <a:t> or drawing </a:t>
            </a:r>
            <a:r>
              <a:rPr lang="en-GB" dirty="0" smtClean="0"/>
              <a:t>attention </a:t>
            </a:r>
            <a:r>
              <a:rPr lang="en-GB" b="1" dirty="0" smtClean="0"/>
              <a:t>(detecting) </a:t>
            </a:r>
            <a:r>
              <a:rPr lang="en-GB" dirty="0"/>
              <a:t>to </a:t>
            </a:r>
            <a:r>
              <a:rPr lang="en-GB" dirty="0" smtClean="0"/>
              <a:t>human errors </a:t>
            </a:r>
            <a:r>
              <a:rPr lang="en-GB" dirty="0"/>
              <a:t>as they occur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Its </a:t>
            </a:r>
            <a:r>
              <a:rPr lang="en-GB" dirty="0"/>
              <a:t>objective is to achieve “Zero Defects”.</a:t>
            </a:r>
          </a:p>
        </p:txBody>
      </p:sp>
    </p:spTree>
    <p:extLst>
      <p:ext uri="{BB962C8B-B14F-4D97-AF65-F5344CB8AC3E}">
        <p14:creationId xmlns:p14="http://schemas.microsoft.com/office/powerpoint/2010/main" val="9878879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is it important to organisations?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Poka</a:t>
            </a:r>
            <a:r>
              <a:rPr lang="en-GB" dirty="0"/>
              <a:t> Yoke refers to the technique which can drive </a:t>
            </a:r>
            <a:r>
              <a:rPr lang="en-GB" dirty="0" smtClean="0"/>
              <a:t>the defects </a:t>
            </a:r>
            <a:r>
              <a:rPr lang="en-GB" dirty="0"/>
              <a:t>out of the products and improve quality </a:t>
            </a:r>
            <a:r>
              <a:rPr lang="en-GB" dirty="0" smtClean="0"/>
              <a:t>and reliability.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By </a:t>
            </a:r>
            <a:r>
              <a:rPr lang="en-GB" dirty="0"/>
              <a:t>eliminating the defects at the source, the cost </a:t>
            </a:r>
            <a:r>
              <a:rPr lang="en-GB" dirty="0" smtClean="0"/>
              <a:t>of mistakes </a:t>
            </a:r>
            <a:r>
              <a:rPr lang="en-GB" dirty="0"/>
              <a:t>within a company is reduced.</a:t>
            </a:r>
          </a:p>
        </p:txBody>
      </p:sp>
    </p:spTree>
    <p:extLst>
      <p:ext uri="{BB962C8B-B14F-4D97-AF65-F5344CB8AC3E}">
        <p14:creationId xmlns:p14="http://schemas.microsoft.com/office/powerpoint/2010/main" val="26280177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example of a lift / elevator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797170" y="1834051"/>
            <a:ext cx="842185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</a:rPr>
              <a:t>A traditional lift set up by an engineer in a </a:t>
            </a:r>
            <a:r>
              <a:rPr lang="en-GB" dirty="0" smtClean="0">
                <a:latin typeface="Times New Roman" panose="02020603050405020304" pitchFamily="18" charset="0"/>
              </a:rPr>
              <a:t>building has </a:t>
            </a:r>
            <a:r>
              <a:rPr lang="en-GB" dirty="0">
                <a:latin typeface="Times New Roman" panose="02020603050405020304" pitchFamily="18" charset="0"/>
              </a:rPr>
              <a:t>maximum weight capacity is 200 kg</a:t>
            </a:r>
            <a:r>
              <a:rPr lang="en-GB" dirty="0" smtClean="0">
                <a:latin typeface="Times New Roman" panose="02020603050405020304" pitchFamily="18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</a:rPr>
              <a:t>						Person </a:t>
            </a:r>
            <a:r>
              <a:rPr lang="en-GB" dirty="0">
                <a:latin typeface="Times New Roman" panose="02020603050405020304" pitchFamily="18" charset="0"/>
              </a:rPr>
              <a:t>1=60 kg</a:t>
            </a:r>
          </a:p>
          <a:p>
            <a:r>
              <a:rPr lang="en-GB" dirty="0" smtClean="0">
                <a:latin typeface="Times New Roman" panose="02020603050405020304" pitchFamily="18" charset="0"/>
              </a:rPr>
              <a:t>						Person </a:t>
            </a:r>
            <a:r>
              <a:rPr lang="en-GB" dirty="0">
                <a:latin typeface="Times New Roman" panose="02020603050405020304" pitchFamily="18" charset="0"/>
              </a:rPr>
              <a:t>2=90kg</a:t>
            </a:r>
          </a:p>
          <a:p>
            <a:r>
              <a:rPr lang="en-GB" dirty="0" smtClean="0">
                <a:latin typeface="Times New Roman" panose="02020603050405020304" pitchFamily="18" charset="0"/>
              </a:rPr>
              <a:t>						Person </a:t>
            </a:r>
            <a:r>
              <a:rPr lang="en-GB" dirty="0">
                <a:latin typeface="Times New Roman" panose="02020603050405020304" pitchFamily="18" charset="0"/>
              </a:rPr>
              <a:t>3=50 kg</a:t>
            </a:r>
          </a:p>
          <a:p>
            <a:r>
              <a:rPr lang="en-GB" b="1" dirty="0" smtClean="0">
                <a:latin typeface="Times New Roman" panose="02020603050405020304" pitchFamily="18" charset="0"/>
              </a:rPr>
              <a:t>					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364480" y="5168706"/>
            <a:ext cx="5608321" cy="5847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10160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LIFT CAPACITY = TOTAL WEIGHT</a:t>
            </a:r>
            <a:endParaRPr lang="en-GB" sz="32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8224" y="2763446"/>
            <a:ext cx="2203837" cy="3468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2661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example of a lift / elevator </a:t>
            </a:r>
            <a:r>
              <a:rPr lang="en-GB" dirty="0" err="1" smtClean="0"/>
              <a:t>cont</a:t>
            </a:r>
            <a:r>
              <a:rPr lang="en-GB" dirty="0" smtClean="0"/>
              <a:t>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39692"/>
            <a:ext cx="10515600" cy="4351338"/>
          </a:xfrm>
        </p:spPr>
        <p:txBody>
          <a:bodyPr/>
          <a:lstStyle/>
          <a:p>
            <a:r>
              <a:rPr lang="en-GB" dirty="0"/>
              <a:t>If more people enter the lift then weight will </a:t>
            </a:r>
            <a:r>
              <a:rPr lang="en-GB" dirty="0" smtClean="0"/>
              <a:t>increase, which </a:t>
            </a:r>
            <a:r>
              <a:rPr lang="en-GB" dirty="0"/>
              <a:t>increases the possibility of break down </a:t>
            </a:r>
            <a:r>
              <a:rPr lang="en-GB" dirty="0" smtClean="0"/>
              <a:t>of lift’s </a:t>
            </a:r>
            <a:r>
              <a:rPr lang="en-GB" dirty="0"/>
              <a:t>wire because there is no warning mechanism </a:t>
            </a:r>
            <a:r>
              <a:rPr lang="en-GB" dirty="0" smtClean="0"/>
              <a:t>on excess </a:t>
            </a:r>
            <a:r>
              <a:rPr lang="en-GB" dirty="0"/>
              <a:t>weight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4095414"/>
            <a:ext cx="1483809" cy="235261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248255" y="3223217"/>
            <a:ext cx="65649" cy="872197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2330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example of a lift / elevator </a:t>
            </a:r>
            <a:r>
              <a:rPr lang="en-GB" dirty="0" err="1" smtClean="0"/>
              <a:t>cont</a:t>
            </a:r>
            <a:r>
              <a:rPr lang="en-GB" dirty="0" smtClean="0"/>
              <a:t>….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003495" y="1762203"/>
            <a:ext cx="957071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latin typeface="Times New Roman" panose="02020603050405020304" pitchFamily="18" charset="0"/>
              </a:rPr>
              <a:t>Modern </a:t>
            </a:r>
            <a:r>
              <a:rPr lang="en-GB" dirty="0">
                <a:latin typeface="Times New Roman" panose="02020603050405020304" pitchFamily="18" charset="0"/>
              </a:rPr>
              <a:t>lifts are </a:t>
            </a:r>
            <a:r>
              <a:rPr lang="en-GB" dirty="0" smtClean="0">
                <a:latin typeface="Times New Roman" panose="02020603050405020304" pitchFamily="18" charset="0"/>
              </a:rPr>
              <a:t>more advanced. </a:t>
            </a:r>
            <a:r>
              <a:rPr lang="en-GB" dirty="0">
                <a:latin typeface="Times New Roman" panose="02020603050405020304" pitchFamily="18" charset="0"/>
              </a:rPr>
              <a:t>W</a:t>
            </a:r>
            <a:r>
              <a:rPr lang="en-GB" dirty="0" smtClean="0">
                <a:latin typeface="Times New Roman" panose="02020603050405020304" pitchFamily="18" charset="0"/>
              </a:rPr>
              <a:t>hen they are over-weight an alarm </a:t>
            </a:r>
            <a:r>
              <a:rPr lang="en-GB" dirty="0">
                <a:latin typeface="Times New Roman" panose="02020603050405020304" pitchFamily="18" charset="0"/>
              </a:rPr>
              <a:t>will </a:t>
            </a:r>
            <a:r>
              <a:rPr lang="en-GB" dirty="0" smtClean="0">
                <a:latin typeface="Times New Roman" panose="02020603050405020304" pitchFamily="18" charset="0"/>
              </a:rPr>
              <a:t>sound and a light will illuminate until weight is </a:t>
            </a:r>
            <a:r>
              <a:rPr lang="en-GB" dirty="0">
                <a:latin typeface="Times New Roman" panose="02020603050405020304" pitchFamily="18" charset="0"/>
              </a:rPr>
              <a:t>reduced, this </a:t>
            </a:r>
            <a:r>
              <a:rPr lang="en-GB" dirty="0" smtClean="0">
                <a:latin typeface="Times New Roman" panose="02020603050405020304" pitchFamily="18" charset="0"/>
              </a:rPr>
              <a:t>is a form of </a:t>
            </a:r>
            <a:r>
              <a:rPr lang="en-GB" dirty="0" err="1">
                <a:latin typeface="Times New Roman" panose="02020603050405020304" pitchFamily="18" charset="0"/>
              </a:rPr>
              <a:t>Poka</a:t>
            </a:r>
            <a:r>
              <a:rPr lang="en-GB" dirty="0">
                <a:latin typeface="Times New Roman" panose="02020603050405020304" pitchFamily="18" charset="0"/>
              </a:rPr>
              <a:t> yoke.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003495" y="3667874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b="1" dirty="0">
              <a:latin typeface="Times New Roman" panose="02020603050405020304" pitchFamily="18" charset="0"/>
            </a:endParaRPr>
          </a:p>
          <a:p>
            <a:r>
              <a:rPr lang="en-GB" b="1" dirty="0">
                <a:latin typeface="Times New Roman,Bold"/>
              </a:rPr>
              <a:t>L</a:t>
            </a:r>
            <a:r>
              <a:rPr lang="en-GB" b="1" dirty="0" smtClean="0">
                <a:latin typeface="Times New Roman,Bold"/>
              </a:rPr>
              <a:t>ift </a:t>
            </a:r>
            <a:r>
              <a:rPr lang="en-GB" b="1" dirty="0">
                <a:latin typeface="Times New Roman,Bold"/>
              </a:rPr>
              <a:t>can’t run on overload. </a:t>
            </a:r>
            <a:r>
              <a:rPr lang="en-GB" dirty="0">
                <a:latin typeface="Times New Roman,Bold"/>
              </a:rPr>
              <a:t>This is good</a:t>
            </a:r>
          </a:p>
          <a:p>
            <a:r>
              <a:rPr lang="en-GB" dirty="0">
                <a:latin typeface="Times New Roman" panose="02020603050405020304" pitchFamily="18" charset="0"/>
              </a:rPr>
              <a:t>for our safety, so here no any defect comes out .</a:t>
            </a:r>
          </a:p>
          <a:p>
            <a:r>
              <a:rPr lang="en-GB" dirty="0">
                <a:latin typeface="Times New Roman" panose="02020603050405020304" pitchFamily="18" charset="0"/>
              </a:rPr>
              <a:t>This is also called zero defect.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06185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Principle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8539" y="1806868"/>
            <a:ext cx="10515600" cy="4351338"/>
          </a:xfrm>
        </p:spPr>
        <p:txBody>
          <a:bodyPr/>
          <a:lstStyle/>
          <a:p>
            <a:r>
              <a:rPr lang="en-GB" dirty="0"/>
              <a:t>Error is inevitable, but it should </a:t>
            </a:r>
            <a:r>
              <a:rPr lang="en-GB" dirty="0" smtClean="0"/>
              <a:t>be reduced.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020233" y="5617085"/>
            <a:ext cx="18585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</a:rPr>
              <a:t>Before </a:t>
            </a:r>
            <a:r>
              <a:rPr lang="en-GB" dirty="0" err="1">
                <a:latin typeface="Times New Roman" panose="02020603050405020304" pitchFamily="18" charset="0"/>
              </a:rPr>
              <a:t>Poka</a:t>
            </a:r>
            <a:r>
              <a:rPr lang="en-GB" dirty="0">
                <a:latin typeface="Times New Roman" panose="02020603050405020304" pitchFamily="18" charset="0"/>
              </a:rPr>
              <a:t> Yoke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7900722" y="5617085"/>
            <a:ext cx="17175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</a:rPr>
              <a:t>After </a:t>
            </a:r>
            <a:r>
              <a:rPr lang="en-GB" dirty="0" err="1">
                <a:latin typeface="Times New Roman" panose="02020603050405020304" pitchFamily="18" charset="0"/>
              </a:rPr>
              <a:t>Poka</a:t>
            </a:r>
            <a:r>
              <a:rPr lang="en-GB" dirty="0">
                <a:latin typeface="Times New Roman" panose="02020603050405020304" pitchFamily="18" charset="0"/>
              </a:rPr>
              <a:t> Yoke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6203" y="2812995"/>
            <a:ext cx="2957040" cy="280409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7150" y="3049485"/>
            <a:ext cx="2334923" cy="2334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3664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Poke Yoke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Dr.Shingo</a:t>
            </a:r>
            <a:r>
              <a:rPr lang="en-GB" dirty="0"/>
              <a:t> recognized 3 types of </a:t>
            </a:r>
            <a:r>
              <a:rPr lang="en-GB" dirty="0" err="1"/>
              <a:t>Poka</a:t>
            </a:r>
            <a:r>
              <a:rPr lang="en-GB" dirty="0"/>
              <a:t>-yoke </a:t>
            </a:r>
            <a:r>
              <a:rPr lang="en-GB" dirty="0" smtClean="0"/>
              <a:t>for detecting </a:t>
            </a:r>
            <a:r>
              <a:rPr lang="en-GB" dirty="0"/>
              <a:t>and preventing errors:</a:t>
            </a:r>
          </a:p>
          <a:p>
            <a:pPr lvl="1">
              <a:lnSpc>
                <a:spcPct val="300000"/>
              </a:lnSpc>
            </a:pPr>
            <a:r>
              <a:rPr lang="en-GB" dirty="0" smtClean="0"/>
              <a:t>The </a:t>
            </a:r>
            <a:r>
              <a:rPr lang="en-GB" dirty="0"/>
              <a:t>Contact Method</a:t>
            </a:r>
          </a:p>
          <a:p>
            <a:pPr lvl="1">
              <a:lnSpc>
                <a:spcPct val="300000"/>
              </a:lnSpc>
            </a:pPr>
            <a:r>
              <a:rPr lang="en-GB" dirty="0" smtClean="0"/>
              <a:t>The </a:t>
            </a:r>
            <a:r>
              <a:rPr lang="en-GB" dirty="0"/>
              <a:t>fixed value (or constant number)</a:t>
            </a:r>
          </a:p>
          <a:p>
            <a:pPr lvl="1">
              <a:lnSpc>
                <a:spcPct val="300000"/>
              </a:lnSpc>
            </a:pPr>
            <a:r>
              <a:rPr lang="en-GB" dirty="0" smtClean="0"/>
              <a:t>The </a:t>
            </a:r>
            <a:r>
              <a:rPr lang="en-GB" dirty="0"/>
              <a:t>motion step (or sequence method)</a:t>
            </a:r>
          </a:p>
        </p:txBody>
      </p:sp>
    </p:spTree>
    <p:extLst>
      <p:ext uri="{BB962C8B-B14F-4D97-AF65-F5344CB8AC3E}">
        <p14:creationId xmlns:p14="http://schemas.microsoft.com/office/powerpoint/2010/main" val="42087244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Contact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This method identifies product defects by testing </a:t>
            </a:r>
            <a:r>
              <a:rPr lang="en-GB" dirty="0" smtClean="0"/>
              <a:t>the product’s </a:t>
            </a:r>
            <a:r>
              <a:rPr lang="en-GB" dirty="0" err="1"/>
              <a:t>shape,size,color</a:t>
            </a:r>
            <a:r>
              <a:rPr lang="en-GB" dirty="0"/>
              <a:t> or other physical attributes.</a:t>
            </a:r>
          </a:p>
          <a:p>
            <a:pPr marL="0" indent="0">
              <a:buNone/>
            </a:pPr>
            <a:r>
              <a:rPr lang="en-GB" dirty="0"/>
              <a:t>Example: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7734" y="3327678"/>
            <a:ext cx="10356532" cy="2849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2889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Fixed Value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This method alerts the operator if a certain number </a:t>
            </a:r>
            <a:r>
              <a:rPr lang="en-GB" dirty="0" smtClean="0"/>
              <a:t>of movements </a:t>
            </a:r>
            <a:r>
              <a:rPr lang="en-GB" dirty="0"/>
              <a:t>are not made.</a:t>
            </a:r>
          </a:p>
          <a:p>
            <a:pPr marL="0" indent="0">
              <a:buNone/>
            </a:pPr>
            <a:r>
              <a:rPr lang="en-GB" dirty="0"/>
              <a:t>Example: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6378" y="3986093"/>
            <a:ext cx="9852994" cy="219087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004649" y="3549293"/>
            <a:ext cx="19693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</a:rPr>
              <a:t>Control or shut out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7978334" y="3549293"/>
            <a:ext cx="21250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</a:rPr>
              <a:t>Warning &amp; Attention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96540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Motion Step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58450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This method determines whether the prescribed </a:t>
            </a:r>
            <a:r>
              <a:rPr lang="en-GB" dirty="0" smtClean="0"/>
              <a:t>steps of </a:t>
            </a:r>
            <a:r>
              <a:rPr lang="en-GB" dirty="0"/>
              <a:t>the process have been followed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smtClean="0"/>
              <a:t>Example: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239" y="3873304"/>
            <a:ext cx="10091435" cy="217111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055571" y="3420091"/>
            <a:ext cx="19693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</a:rPr>
              <a:t>Control or shut out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7968955" y="3420091"/>
            <a:ext cx="21250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</a:rPr>
              <a:t>Warning &amp; Attention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70913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433" t="13386" r="52760" b="5688"/>
          <a:stretch/>
        </p:blipFill>
        <p:spPr>
          <a:xfrm>
            <a:off x="1916054" y="356381"/>
            <a:ext cx="8367427" cy="6283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04239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http://www.tektron.ie/vision_sensors.htm</a:t>
            </a:r>
          </a:p>
          <a:p>
            <a:r>
              <a:rPr lang="en-GB" dirty="0"/>
              <a:t> http://www.cognex.com/Connect/BlogMain.aspx?id=</a:t>
            </a:r>
          </a:p>
          <a:p>
            <a:r>
              <a:rPr lang="en-GB" dirty="0"/>
              <a:t>12365&amp;blogid=1825</a:t>
            </a:r>
          </a:p>
          <a:p>
            <a:r>
              <a:rPr lang="en-GB" dirty="0" smtClean="0"/>
              <a:t>http</a:t>
            </a:r>
            <a:r>
              <a:rPr lang="en-GB" dirty="0"/>
              <a:t>://en.wikipedia.org/wiki/Fail-safe</a:t>
            </a:r>
          </a:p>
          <a:p>
            <a:r>
              <a:rPr lang="en-GB" dirty="0" smtClean="0"/>
              <a:t>www.hubpages.com</a:t>
            </a:r>
            <a:endParaRPr lang="en-GB" dirty="0"/>
          </a:p>
          <a:p>
            <a:r>
              <a:rPr lang="en-GB" dirty="0" smtClean="0"/>
              <a:t>http</a:t>
            </a:r>
            <a:r>
              <a:rPr lang="en-GB" dirty="0"/>
              <a:t>://www.thetoyotasystem.com/lean_inventions/pok</a:t>
            </a:r>
          </a:p>
          <a:p>
            <a:r>
              <a:rPr lang="en-GB" dirty="0"/>
              <a:t>a_yoke-you-can%E2%80%99t-go-wrong.php</a:t>
            </a:r>
          </a:p>
        </p:txBody>
      </p:sp>
    </p:spTree>
    <p:extLst>
      <p:ext uri="{BB962C8B-B14F-4D97-AF65-F5344CB8AC3E}">
        <p14:creationId xmlns:p14="http://schemas.microsoft.com/office/powerpoint/2010/main" val="2946527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471</Words>
  <Application>Microsoft Office PowerPoint</Application>
  <PresentationFormat>Widescreen</PresentationFormat>
  <Paragraphs>78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Calibri Light</vt:lpstr>
      <vt:lpstr>Times New Roman</vt:lpstr>
      <vt:lpstr>Times New Roman,Bold</vt:lpstr>
      <vt:lpstr>Office Theme</vt:lpstr>
      <vt:lpstr>Poke-Yoke</vt:lpstr>
      <vt:lpstr>Contents</vt:lpstr>
      <vt:lpstr>What does ‘Poke-Yoke’ mean?</vt:lpstr>
      <vt:lpstr>History </vt:lpstr>
      <vt:lpstr>What is Poke-Yoke?</vt:lpstr>
      <vt:lpstr>Why is it important to organisations?</vt:lpstr>
      <vt:lpstr>An example of a lift / elevator</vt:lpstr>
      <vt:lpstr>An example of a lift / elevator cont….</vt:lpstr>
      <vt:lpstr>An example of a lift / elevator cont….</vt:lpstr>
      <vt:lpstr>Key Principle </vt:lpstr>
      <vt:lpstr>Types of Poke Yoke</vt:lpstr>
      <vt:lpstr>The Contact Method</vt:lpstr>
      <vt:lpstr>The Fixed Value Method</vt:lpstr>
      <vt:lpstr>The Motion Step Method</vt:lpstr>
      <vt:lpstr>PowerPoint Presentation</vt:lpstr>
      <vt:lpstr>Sources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Poke-Yoke</dc:title>
  <dc:creator>Richard Morgan (Engineering)</dc:creator>
  <cp:lastModifiedBy>Richard Morgan (Engineering)</cp:lastModifiedBy>
  <cp:revision>4</cp:revision>
  <dcterms:created xsi:type="dcterms:W3CDTF">2019-03-27T14:06:16Z</dcterms:created>
  <dcterms:modified xsi:type="dcterms:W3CDTF">2019-03-27T14:31:11Z</dcterms:modified>
</cp:coreProperties>
</file>