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handoutMasterIdLst>
    <p:handoutMasterId r:id="rId28"/>
  </p:handoutMasterIdLst>
  <p:sldIdLst>
    <p:sldId id="256" r:id="rId2"/>
    <p:sldId id="273" r:id="rId3"/>
    <p:sldId id="279" r:id="rId4"/>
    <p:sldId id="274" r:id="rId5"/>
    <p:sldId id="275" r:id="rId6"/>
    <p:sldId id="277" r:id="rId7"/>
    <p:sldId id="258" r:id="rId8"/>
    <p:sldId id="262" r:id="rId9"/>
    <p:sldId id="288" r:id="rId10"/>
    <p:sldId id="289" r:id="rId11"/>
    <p:sldId id="263" r:id="rId12"/>
    <p:sldId id="280" r:id="rId13"/>
    <p:sldId id="285" r:id="rId14"/>
    <p:sldId id="283" r:id="rId15"/>
    <p:sldId id="287" r:id="rId16"/>
    <p:sldId id="281" r:id="rId17"/>
    <p:sldId id="286" r:id="rId18"/>
    <p:sldId id="284" r:id="rId19"/>
    <p:sldId id="282" r:id="rId20"/>
    <p:sldId id="290" r:id="rId21"/>
    <p:sldId id="291" r:id="rId22"/>
    <p:sldId id="292" r:id="rId23"/>
    <p:sldId id="293" r:id="rId24"/>
    <p:sldId id="294" r:id="rId25"/>
    <p:sldId id="295" r:id="rId26"/>
  </p:sldIdLst>
  <p:sldSz cx="12188825"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5" pos="3839"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D8A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5000" autoAdjust="0"/>
  </p:normalViewPr>
  <p:slideViewPr>
    <p:cSldViewPr showGuides="1">
      <p:cViewPr varScale="1">
        <p:scale>
          <a:sx n="107" d="100"/>
          <a:sy n="107" d="100"/>
        </p:scale>
        <p:origin x="52" y="96"/>
      </p:cViewPr>
      <p:guideLst>
        <p:guide orient="horz" pos="2160"/>
        <p:guide pos="3839"/>
      </p:guideLst>
    </p:cSldViewPr>
  </p:slideViewPr>
  <p:notesTextViewPr>
    <p:cViewPr>
      <p:scale>
        <a:sx n="1" d="1"/>
        <a:sy n="1" d="1"/>
      </p:scale>
      <p:origin x="0" y="0"/>
    </p:cViewPr>
  </p:notesTextViewPr>
  <p:notesViewPr>
    <p:cSldViewPr>
      <p:cViewPr varScale="1">
        <p:scale>
          <a:sx n="83" d="100"/>
          <a:sy n="83" d="100"/>
        </p:scale>
        <p:origin x="316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zh-CN" altLang="en-US">
              <a:latin typeface="微软雅黑" panose="020B0503020204020204" pitchFamily="34" charset="-122"/>
              <a:ea typeface="微软雅黑" panose="020B0503020204020204" pitchFamily="34" charset="-122"/>
            </a:endParaRPr>
          </a:p>
        </p:txBody>
      </p:sp>
      <p:sp>
        <p:nvSpPr>
          <p:cNvPr id="3" name="日期占位符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59A6AAA8-26B8-495E-9AA9-5EE859B89406}" type="datetime2">
              <a:rPr lang="zh-CN" altLang="en-US" smtClean="0">
                <a:latin typeface="微软雅黑" panose="020B0503020204020204" pitchFamily="34" charset="-122"/>
                <a:ea typeface="微软雅黑" panose="020B0503020204020204" pitchFamily="34" charset="-122"/>
              </a:rPr>
              <a:t>2026年5月5日</a:t>
            </a:fld>
            <a:endParaRPr dirty="0">
              <a:latin typeface="微软雅黑" panose="020B0503020204020204" pitchFamily="34" charset="-122"/>
              <a:ea typeface="微软雅黑" panose="020B0503020204020204" pitchFamily="34" charset="-122"/>
            </a:endParaRPr>
          </a:p>
        </p:txBody>
      </p:sp>
      <p:sp>
        <p:nvSpPr>
          <p:cNvPr id="4" name="页脚占位符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zh-CN" altLang="en-US">
              <a:latin typeface="微软雅黑" panose="020B0503020204020204" pitchFamily="34" charset="-122"/>
              <a:ea typeface="微软雅黑" panose="020B0503020204020204" pitchFamily="34" charset="-122"/>
            </a:endParaRPr>
          </a:p>
        </p:txBody>
      </p:sp>
      <p:sp>
        <p:nvSpPr>
          <p:cNvPr id="5" name="灯片编号占位符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92837A6B-DAA4-4C2D-AEAB-4E9E70095794}" type="slidenum">
              <a:rPr>
                <a:latin typeface="微软雅黑" panose="020B0503020204020204" pitchFamily="34" charset="-122"/>
                <a:ea typeface="微软雅黑" panose="020B0503020204020204" pitchFamily="34" charset="-122"/>
              </a:rPr>
              <a:t>‹#›</a:t>
            </a:fld>
            <a:endParaRPr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F0484B94-2980-4B9C-A329-0BBBEB862626}" type="datetime2">
              <a:rPr lang="zh-CN" altLang="en-US" smtClean="0"/>
              <a:t>2026年5月5日</a:t>
            </a:fld>
            <a:endParaRPr lang="zh-CN" altLang="en-US" dirty="0"/>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dirty="0"/>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zh-CN" altLang="en-US" noProof="0" dirty="0"/>
              <a:t>单击此处编辑母版文本样式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03266150-FA26-45B5-BF0B-186B42A09DC9}" type="slidenum">
              <a:rPr lang="en-US" altLang="zh-CN" smtClean="0"/>
              <a:t>‹#›</a:t>
            </a:fld>
            <a:endParaRPr lang="en-US" altLang="zh-CN" dirty="0"/>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1</a:t>
            </a:fld>
            <a:endParaRPr lang="en-US" altLang="zh-C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2</a:t>
            </a:fld>
            <a:endParaRPr lang="en-US" altLang="zh-C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4</a:t>
            </a:fld>
            <a:endParaRPr lang="en-US" altLang="zh-C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5</a:t>
            </a:fld>
            <a:endParaRPr lang="en-US" altLang="zh-C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6</a:t>
            </a:fld>
            <a:endParaRPr lang="en-US" altLang="zh-C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rtlCol="0"/>
          <a:lstStyle/>
          <a:p>
            <a:pPr rtl="0"/>
            <a:fld id="{3A2CC701-D80A-463B-8415-A85485312088}"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baseline="0" dirty="0">
              <a:ea typeface="微软雅黑" panose="020B0503020204020204" pitchFamily="34" charset="-122"/>
            </a:endParaRPr>
          </a:p>
        </p:txBody>
      </p:sp>
      <p:sp>
        <p:nvSpPr>
          <p:cNvPr id="4" name="灯片编号占位符 3"/>
          <p:cNvSpPr>
            <a:spLocks noGrp="1"/>
          </p:cNvSpPr>
          <p:nvPr>
            <p:ph type="sldNum" sz="quarter" idx="10"/>
          </p:nvPr>
        </p:nvSpPr>
        <p:spPr/>
        <p:txBody>
          <a:bodyPr rtlCol="0"/>
          <a:lstStyle/>
          <a:p>
            <a:pPr rtl="0"/>
            <a:fld id="{3A2CC701-D80A-463B-8415-A85485312088}" type="slidenum">
              <a:rPr lang="en-US" altLang="zh-CN" smtClean="0"/>
              <a:t>11</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baseline="0" dirty="0">
              <a:ea typeface="微软雅黑" panose="020B0503020204020204" pitchFamily="34" charset="-122"/>
            </a:endParaRPr>
          </a:p>
        </p:txBody>
      </p:sp>
      <p:sp>
        <p:nvSpPr>
          <p:cNvPr id="4" name="灯片编号占位符 3"/>
          <p:cNvSpPr>
            <a:spLocks noGrp="1"/>
          </p:cNvSpPr>
          <p:nvPr>
            <p:ph type="sldNum" sz="quarter" idx="10"/>
          </p:nvPr>
        </p:nvSpPr>
        <p:spPr/>
        <p:txBody>
          <a:bodyPr rtlCol="0"/>
          <a:lstStyle/>
          <a:p>
            <a:pPr rtl="0"/>
            <a:fld id="{3A2CC701-D80A-463B-8415-A85485312088}" type="slidenum">
              <a:rPr lang="en-US" altLang="zh-CN" smtClean="0"/>
              <a:t>12</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266150-FA26-45B5-BF0B-186B42A09DC9}" type="slidenum">
              <a:rPr kumimoji="0" lang="en-US" altLang="zh-CN" sz="1200" b="0" i="0" u="none" strike="noStrike" kern="1200" cap="none" spc="0" normalizeH="0" baseline="0" noProof="0" smtClean="0">
                <a:ln>
                  <a:noFill/>
                </a:ln>
                <a:solidFill>
                  <a:srgbClr val="652825"/>
                </a:solidFill>
                <a:effectLst/>
                <a:uLnTx/>
                <a:uFillTx/>
                <a:latin typeface="微软雅黑" panose="020B0503020204020204" pitchFamily="34" charset="-122"/>
                <a:ea typeface="微软雅黑" panose="020B0503020204020204" pitchFamily="34"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zh-CN" altLang="en-US" sz="1200" b="0" i="0" u="none" strike="noStrike" kern="1200" cap="none" spc="0" normalizeH="0" baseline="0" noProof="0">
              <a:ln>
                <a:noFill/>
              </a:ln>
              <a:solidFill>
                <a:srgbClr val="652825"/>
              </a:solidFill>
              <a:effectLst/>
              <a:uLnTx/>
              <a:uFillTx/>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24233826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pic>
        <p:nvPicPr>
          <p:cNvPr id="17" name="图片 16"/>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13" name="矩形 12"/>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15" name="矩形 14"/>
          <p:cNvSpPr/>
          <p:nvPr/>
        </p:nvSpPr>
        <p:spPr bwMode="hidden">
          <a:xfrm>
            <a:off x="0" y="4810562"/>
            <a:ext cx="12188825" cy="204743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2" name="标题 1"/>
          <p:cNvSpPr>
            <a:spLocks noGrp="1"/>
          </p:cNvSpPr>
          <p:nvPr>
            <p:ph type="ctrTitle"/>
          </p:nvPr>
        </p:nvSpPr>
        <p:spPr>
          <a:xfrm>
            <a:off x="1522413" y="1905000"/>
            <a:ext cx="9144000" cy="2667000"/>
          </a:xfrm>
        </p:spPr>
        <p:txBody>
          <a:bodyPr rtlCol="0">
            <a:normAutofit/>
          </a:bodyPr>
          <a:lstStyle>
            <a:lvl1pPr>
              <a:lnSpc>
                <a:spcPct val="80000"/>
              </a:lnSpc>
              <a:defRPr sz="6000"/>
            </a:lvl1pPr>
          </a:lstStyle>
          <a:p>
            <a:pPr rtl="0"/>
            <a:r>
              <a:rPr lang="zh-CN" altLang="en-US" noProof="0"/>
              <a:t>单击此处编辑母版标题样式</a:t>
            </a:r>
            <a:endParaRPr lang="zh-CN" altLang="en-US" noProof="0" dirty="0"/>
          </a:p>
        </p:txBody>
      </p:sp>
      <p:sp>
        <p:nvSpPr>
          <p:cNvPr id="3" name="副标题 2"/>
          <p:cNvSpPr>
            <a:spLocks noGrp="1"/>
          </p:cNvSpPr>
          <p:nvPr>
            <p:ph type="subTitle" idx="1"/>
          </p:nvPr>
        </p:nvSpPr>
        <p:spPr>
          <a:xfrm>
            <a:off x="1522413" y="5029200"/>
            <a:ext cx="8229600" cy="1143000"/>
          </a:xfrm>
        </p:spPr>
        <p:txBody>
          <a:bodyPr rtlCol="0"/>
          <a:lstStyle>
            <a:lvl1pPr marL="0" indent="0" algn="l">
              <a:spcBef>
                <a:spcPts val="0"/>
              </a:spcBef>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dirty="0"/>
          </a:p>
        </p:txBody>
      </p:sp>
      <p:sp>
        <p:nvSpPr>
          <p:cNvPr id="5" name="页脚占位符 4"/>
          <p:cNvSpPr>
            <a:spLocks noGrp="1"/>
          </p:cNvSpPr>
          <p:nvPr>
            <p:ph type="ftr" sz="quarter" idx="11"/>
          </p:nvPr>
        </p:nvSpPr>
        <p:spPr/>
        <p:txBody>
          <a:bodyPr rtlCol="0"/>
          <a:lstStyle/>
          <a:p>
            <a:pPr rtl="0"/>
            <a:r>
              <a:rPr lang="zh-CN" altLang="en-US" noProof="0" dirty="0"/>
              <a:t>添加页脚</a:t>
            </a:r>
          </a:p>
        </p:txBody>
      </p:sp>
      <p:sp>
        <p:nvSpPr>
          <p:cNvPr id="4" name="日期占位符 3"/>
          <p:cNvSpPr>
            <a:spLocks noGrp="1"/>
          </p:cNvSpPr>
          <p:nvPr>
            <p:ph type="dt" sz="half" idx="10"/>
          </p:nvPr>
        </p:nvSpPr>
        <p:spPr/>
        <p:txBody>
          <a:bodyPr rtlCol="0"/>
          <a:lstStyle/>
          <a:p>
            <a:pPr rtl="0"/>
            <a:fld id="{9825E45E-4FC5-4201-9764-CB656E0A7CED}" type="datetime2">
              <a:rPr lang="zh-CN" altLang="en-US" noProof="0" smtClean="0"/>
              <a:t>2026年5月5日</a:t>
            </a:fld>
            <a:endParaRPr lang="zh-CN" altLang="en-US" noProof="0" dirty="0"/>
          </a:p>
        </p:txBody>
      </p:sp>
      <p:sp>
        <p:nvSpPr>
          <p:cNvPr id="6" name="幻灯片编号占位符 5"/>
          <p:cNvSpPr>
            <a:spLocks noGrp="1"/>
          </p:cNvSpPr>
          <p:nvPr>
            <p:ph type="sldNum" sz="quarter" idx="12"/>
          </p:nvPr>
        </p:nvSpPr>
        <p:spPr/>
        <p:txBody>
          <a:bodyPr rtlCol="0"/>
          <a:lstStyle/>
          <a:p>
            <a:pPr rtl="0"/>
            <a:fld id="{693B167E-EA96-4147-81DE-549160052C22}" type="slidenum">
              <a:rPr lang="en-US" altLang="zh-CN" noProof="0" smtClean="0"/>
              <a:t>‹#›</a:t>
            </a:fld>
            <a:endParaRPr lang="zh-CN" altLang="en-US" noProof="0" dirty="0"/>
          </a:p>
        </p:txBody>
      </p:sp>
      <p:sp useBgFill="1">
        <p:nvSpPr>
          <p:cNvPr id="20" name="任意多边形 9"/>
          <p:cNvSpPr/>
          <p:nvPr/>
        </p:nvSpPr>
        <p:spPr bwMode="white">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ln>
            <a:noFill/>
          </a:ln>
        </p:spPr>
        <p:txBody>
          <a:bodyPr vert="horz" wrap="square" lIns="91440" tIns="45720" rIns="91440" bIns="45720" numCol="1" rtlCol="0" anchor="t" anchorCtr="0" compatLnSpc="1"/>
          <a:lstStyle/>
          <a:p>
            <a:pPr rtl="0"/>
            <a:endParaRPr lang="zh-CN" altLang="en-US" noProof="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内容占位符 2"/>
          <p:cNvSpPr>
            <a:spLocks noGrp="1"/>
          </p:cNvSpPr>
          <p:nvPr>
            <p:ph idx="1"/>
          </p:nvPr>
        </p:nvSpPr>
        <p:spPr>
          <a:xfrm>
            <a:off x="1522413" y="1905000"/>
            <a:ext cx="9144000" cy="4267200"/>
          </a:xfrm>
        </p:spPr>
        <p:txBody>
          <a:bodyPr rtlCol="0"/>
          <a:lstStyle>
            <a:lvl1pPr>
              <a:defRPr/>
            </a:lvl1pPr>
            <a:lvl5pPr>
              <a:defRPr/>
            </a:lvl5pPr>
            <a:lvl6pPr>
              <a:defRPr/>
            </a:lvl6pPr>
            <a:lvl7pPr>
              <a:defRPr/>
            </a:lvl7pPr>
            <a:lvl8pPr>
              <a:defRPr baseline="0"/>
            </a:lvl8pPr>
            <a:lvl9pPr>
              <a:defRPr baseline="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页脚占位符 4"/>
          <p:cNvSpPr>
            <a:spLocks noGrp="1"/>
          </p:cNvSpPr>
          <p:nvPr>
            <p:ph type="ftr" sz="quarter" idx="11"/>
          </p:nvPr>
        </p:nvSpPr>
        <p:spPr/>
        <p:txBody>
          <a:bodyPr rtlCol="0"/>
          <a:lstStyle/>
          <a:p>
            <a:pPr rtl="0"/>
            <a:r>
              <a:rPr lang="en-US" dirty="0"/>
              <a:t>添加页脚</a:t>
            </a:r>
          </a:p>
        </p:txBody>
      </p:sp>
      <p:sp>
        <p:nvSpPr>
          <p:cNvPr id="4" name="日期占位符 3"/>
          <p:cNvSpPr>
            <a:spLocks noGrp="1"/>
          </p:cNvSpPr>
          <p:nvPr>
            <p:ph type="dt" sz="half" idx="10"/>
          </p:nvPr>
        </p:nvSpPr>
        <p:spPr/>
        <p:txBody>
          <a:bodyPr rtlCol="0"/>
          <a:lstStyle/>
          <a:p>
            <a:pPr rtl="0"/>
            <a:fld id="{2AE3E0C1-1816-45AD-8ADD-23B780D4C068}" type="datetime2">
              <a:rPr lang="zh-CN" altLang="en-US" smtClean="0"/>
              <a:t>2026年5月5日</a:t>
            </a:fld>
            <a:endParaRPr dirty="0"/>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pic>
        <p:nvPicPr>
          <p:cNvPr id="14" name="图片 13"/>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bwMode="hidden">
          <a:xfrm>
            <a:off x="0" y="0"/>
            <a:ext cx="12188825" cy="4810561"/>
          </a:xfrm>
          <a:prstGeom prst="rect">
            <a:avLst/>
          </a:prstGeom>
        </p:spPr>
      </p:pic>
      <p:sp>
        <p:nvSpPr>
          <p:cNvPr id="18" name="矩形 17"/>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dirty="0">
              <a:latin typeface="微软雅黑" panose="020B0503020204020204" pitchFamily="34" charset="-122"/>
            </a:endParaRPr>
          </a:p>
        </p:txBody>
      </p:sp>
      <p:sp>
        <p:nvSpPr>
          <p:cNvPr id="2" name="标题 1"/>
          <p:cNvSpPr>
            <a:spLocks noGrp="1"/>
          </p:cNvSpPr>
          <p:nvPr>
            <p:ph type="title"/>
          </p:nvPr>
        </p:nvSpPr>
        <p:spPr>
          <a:xfrm>
            <a:off x="1522360" y="1905000"/>
            <a:ext cx="9142999" cy="2667000"/>
          </a:xfrm>
        </p:spPr>
        <p:txBody>
          <a:bodyPr rtlCol="0" anchor="b">
            <a:noAutofit/>
          </a:bodyPr>
          <a:lstStyle>
            <a:lvl1pPr algn="l">
              <a:defRPr sz="4800" b="0" cap="none" baseline="0"/>
            </a:lvl1pPr>
          </a:lstStyle>
          <a:p>
            <a:pPr rtl="0"/>
            <a:r>
              <a:rPr lang="zh-CN" altLang="en-US" noProof="0" dirty="0"/>
              <a:t>单击此处编辑母版标题样式</a:t>
            </a:r>
          </a:p>
        </p:txBody>
      </p:sp>
      <p:sp>
        <p:nvSpPr>
          <p:cNvPr id="3" name="文本占位符 2"/>
          <p:cNvSpPr>
            <a:spLocks noGrp="1"/>
          </p:cNvSpPr>
          <p:nvPr>
            <p:ph type="body" idx="1"/>
          </p:nvPr>
        </p:nvSpPr>
        <p:spPr>
          <a:xfrm>
            <a:off x="1522412" y="5029200"/>
            <a:ext cx="8229601" cy="1143000"/>
          </a:xfrm>
        </p:spPr>
        <p:txBody>
          <a:bodyPr rtlCol="0" anchor="t">
            <a:normAutofit/>
          </a:bodyPr>
          <a:lstStyle>
            <a:lvl1pPr marL="0" indent="0" rtl="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5" name="页脚占位符 4"/>
          <p:cNvSpPr>
            <a:spLocks noGrp="1"/>
          </p:cNvSpPr>
          <p:nvPr>
            <p:ph type="ftr" sz="quarter" idx="11"/>
          </p:nvPr>
        </p:nvSpPr>
        <p:spPr/>
        <p:txBody>
          <a:bodyPr rtlCol="0"/>
          <a:lstStyle/>
          <a:p>
            <a:pPr rtl="0"/>
            <a:r>
              <a:rPr lang="en-US" dirty="0"/>
              <a:t>添加页脚</a:t>
            </a:r>
          </a:p>
        </p:txBody>
      </p:sp>
      <p:sp>
        <p:nvSpPr>
          <p:cNvPr id="4" name="日期占位符 3"/>
          <p:cNvSpPr>
            <a:spLocks noGrp="1"/>
          </p:cNvSpPr>
          <p:nvPr>
            <p:ph type="dt" sz="half" idx="10"/>
          </p:nvPr>
        </p:nvSpPr>
        <p:spPr/>
        <p:txBody>
          <a:bodyPr rtlCol="0"/>
          <a:lstStyle/>
          <a:p>
            <a:pPr rtl="0"/>
            <a:fld id="{5230E412-C121-4EB3-B7A4-AC87C6105433}" type="datetime2">
              <a:rPr lang="zh-CN" altLang="en-US" smtClean="0"/>
              <a:t>2026年5月5日</a:t>
            </a:fld>
            <a:endParaRPr dirty="0"/>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a:p>
        </p:txBody>
      </p:sp>
      <p:sp>
        <p:nvSpPr>
          <p:cNvPr id="16" name="任意多边形 9"/>
          <p:cNvSpPr/>
          <p:nvPr/>
        </p:nvSpPr>
        <p:spPr bwMode="hidden">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内容占位符 2"/>
          <p:cNvSpPr>
            <a:spLocks noGrp="1"/>
          </p:cNvSpPr>
          <p:nvPr>
            <p:ph sz="half" idx="1"/>
          </p:nvPr>
        </p:nvSpPr>
        <p:spPr>
          <a:xfrm>
            <a:off x="1522413" y="1905000"/>
            <a:ext cx="4416552" cy="4267200"/>
          </a:xfrm>
        </p:spPr>
        <p:txBody>
          <a:bodyPr rtlCol="0">
            <a:normAutofit/>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a:lvl8pPr>
            <a:lvl9pPr marL="1920240">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4" name="内容占位符 3"/>
          <p:cNvSpPr>
            <a:spLocks noGrp="1"/>
          </p:cNvSpPr>
          <p:nvPr>
            <p:ph sz="half" idx="2"/>
          </p:nvPr>
        </p:nvSpPr>
        <p:spPr>
          <a:xfrm>
            <a:off x="6246812" y="1905000"/>
            <a:ext cx="4416552" cy="4267200"/>
          </a:xfrm>
        </p:spPr>
        <p:txBody>
          <a:bodyPr rtlCol="0">
            <a:normAutofit/>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6" name="页脚占位符 5"/>
          <p:cNvSpPr>
            <a:spLocks noGrp="1"/>
          </p:cNvSpPr>
          <p:nvPr>
            <p:ph type="ftr" sz="quarter" idx="11"/>
          </p:nvPr>
        </p:nvSpPr>
        <p:spPr/>
        <p:txBody>
          <a:bodyPr rtlCol="0"/>
          <a:lstStyle/>
          <a:p>
            <a:pPr rtl="0"/>
            <a:r>
              <a:rPr lang="en-US"/>
              <a:t>添加页脚</a:t>
            </a:r>
          </a:p>
        </p:txBody>
      </p:sp>
      <p:sp>
        <p:nvSpPr>
          <p:cNvPr id="5" name="日期占位符 4"/>
          <p:cNvSpPr>
            <a:spLocks noGrp="1"/>
          </p:cNvSpPr>
          <p:nvPr>
            <p:ph type="dt" sz="half" idx="10"/>
          </p:nvPr>
        </p:nvSpPr>
        <p:spPr/>
        <p:txBody>
          <a:bodyPr rtlCol="0"/>
          <a:lstStyle/>
          <a:p>
            <a:pPr rtl="0"/>
            <a:fld id="{1ED53E6A-6AE5-43AD-BEDF-3BC7BC96AF7B}" type="datetime2">
              <a:rPr lang="zh-CN" altLang="en-US" smtClean="0"/>
              <a:t>2026年5月5日</a:t>
            </a:fld>
            <a:endParaRPr lang="zh-CN" altLang="en-US"/>
          </a:p>
        </p:txBody>
      </p:sp>
      <p:sp>
        <p:nvSpPr>
          <p:cNvPr id="7" name="幻灯片编号占位符 6"/>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lvl1pPr>
              <a:defRPr/>
            </a:lvl1pPr>
          </a:lstStyle>
          <a:p>
            <a:pPr rtl="0"/>
            <a:r>
              <a:rPr lang="zh-CN" altLang="en-US" noProof="0"/>
              <a:t>单击此处编辑母版标题样式</a:t>
            </a:r>
          </a:p>
        </p:txBody>
      </p:sp>
      <p:sp>
        <p:nvSpPr>
          <p:cNvPr id="3" name="文本占位符 2"/>
          <p:cNvSpPr>
            <a:spLocks noGrp="1"/>
          </p:cNvSpPr>
          <p:nvPr>
            <p:ph type="body" idx="1"/>
          </p:nvPr>
        </p:nvSpPr>
        <p:spPr>
          <a:xfrm>
            <a:off x="1522413" y="1905000"/>
            <a:ext cx="4416552" cy="762000"/>
          </a:xfrm>
        </p:spPr>
        <p:txBody>
          <a:bodyPr rtlCol="0"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1522413" y="2743200"/>
            <a:ext cx="4416552" cy="3429001"/>
          </a:xfrm>
        </p:spPr>
        <p:txBody>
          <a:bodyPr rtlCol="0"/>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baseline="0"/>
            </a:lvl8pPr>
            <a:lvl9pPr marL="1920240">
              <a:defRPr sz="1600" baseline="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文本占位符 4"/>
          <p:cNvSpPr>
            <a:spLocks noGrp="1"/>
          </p:cNvSpPr>
          <p:nvPr>
            <p:ph type="body" sz="quarter" idx="3"/>
          </p:nvPr>
        </p:nvSpPr>
        <p:spPr>
          <a:xfrm>
            <a:off x="6246812" y="1905000"/>
            <a:ext cx="4416552" cy="762000"/>
          </a:xfrm>
        </p:spPr>
        <p:txBody>
          <a:bodyPr rtlCol="0"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246812" y="2743200"/>
            <a:ext cx="4416552" cy="3429001"/>
          </a:xfrm>
        </p:spPr>
        <p:txBody>
          <a:bodyPr rtlCol="0"/>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8" name="页脚占位符 7"/>
          <p:cNvSpPr>
            <a:spLocks noGrp="1"/>
          </p:cNvSpPr>
          <p:nvPr>
            <p:ph type="ftr" sz="quarter" idx="11"/>
          </p:nvPr>
        </p:nvSpPr>
        <p:spPr/>
        <p:txBody>
          <a:bodyPr rtlCol="0"/>
          <a:lstStyle/>
          <a:p>
            <a:pPr rtl="0"/>
            <a:r>
              <a:rPr lang="en-US" dirty="0"/>
              <a:t>添加页脚</a:t>
            </a:r>
          </a:p>
        </p:txBody>
      </p:sp>
      <p:sp>
        <p:nvSpPr>
          <p:cNvPr id="7" name="日期占位符 6"/>
          <p:cNvSpPr>
            <a:spLocks noGrp="1"/>
          </p:cNvSpPr>
          <p:nvPr>
            <p:ph type="dt" sz="half" idx="10"/>
          </p:nvPr>
        </p:nvSpPr>
        <p:spPr/>
        <p:txBody>
          <a:bodyPr rtlCol="0"/>
          <a:lstStyle/>
          <a:p>
            <a:pPr rtl="0"/>
            <a:fld id="{8866C9D2-F86A-4DC7-91F8-B078D37BA005}" type="datetime2">
              <a:rPr lang="zh-CN" altLang="en-US" smtClean="0"/>
              <a:t>2026年5月5日</a:t>
            </a:fld>
            <a:endParaRPr lang="zh-CN" altLang="en-US"/>
          </a:p>
        </p:txBody>
      </p:sp>
      <p:sp>
        <p:nvSpPr>
          <p:cNvPr id="9" name="幻灯片编号占位符 8"/>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p>
        </p:txBody>
      </p:sp>
      <p:sp>
        <p:nvSpPr>
          <p:cNvPr id="4" name="页脚占位符 3"/>
          <p:cNvSpPr>
            <a:spLocks noGrp="1"/>
          </p:cNvSpPr>
          <p:nvPr>
            <p:ph type="ftr" sz="quarter" idx="11"/>
          </p:nvPr>
        </p:nvSpPr>
        <p:spPr/>
        <p:txBody>
          <a:bodyPr rtlCol="0"/>
          <a:lstStyle/>
          <a:p>
            <a:pPr rtl="0"/>
            <a:r>
              <a:rPr lang="en-US"/>
              <a:t>添加页脚</a:t>
            </a:r>
          </a:p>
        </p:txBody>
      </p:sp>
      <p:sp>
        <p:nvSpPr>
          <p:cNvPr id="3" name="日期占位符 2"/>
          <p:cNvSpPr>
            <a:spLocks noGrp="1"/>
          </p:cNvSpPr>
          <p:nvPr>
            <p:ph type="dt" sz="half" idx="10"/>
          </p:nvPr>
        </p:nvSpPr>
        <p:spPr/>
        <p:txBody>
          <a:bodyPr rtlCol="0"/>
          <a:lstStyle/>
          <a:p>
            <a:pPr rtl="0"/>
            <a:fld id="{91955CDD-9B94-4AE7-BCB2-7CC30E4A93C1}" type="datetime2">
              <a:rPr lang="zh-CN" altLang="en-US" smtClean="0"/>
              <a:t>2026年5月5日</a:t>
            </a:fld>
            <a:endParaRPr lang="zh-CN" altLang="en-US"/>
          </a:p>
        </p:txBody>
      </p:sp>
      <p:sp>
        <p:nvSpPr>
          <p:cNvPr id="5" name="幻灯片编号占位符 4"/>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
    <p:spTree>
      <p:nvGrpSpPr>
        <p:cNvPr id="1" name=""/>
        <p:cNvGrpSpPr/>
        <p:nvPr/>
      </p:nvGrpSpPr>
      <p:grpSpPr>
        <a:xfrm>
          <a:off x="0" y="0"/>
          <a:ext cx="0" cy="0"/>
          <a:chOff x="0" y="0"/>
          <a:chExt cx="0" cy="0"/>
        </a:xfrm>
      </p:grpSpPr>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5" name="矩形​ 4"/>
          <p:cNvSpPr/>
          <p:nvPr/>
        </p:nvSpPr>
        <p:spPr bwMode="hidden">
          <a:xfrm>
            <a:off x="0" y="1"/>
            <a:ext cx="12188825"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dirty="0">
              <a:latin typeface="微软雅黑" panose="020B0503020204020204" pitchFamily="34" charset="-122"/>
            </a:endParaRPr>
          </a:p>
        </p:txBody>
      </p:sp>
      <p:sp>
        <p:nvSpPr>
          <p:cNvPr id="3" name="页脚占位符 2"/>
          <p:cNvSpPr>
            <a:spLocks noGrp="1"/>
          </p:cNvSpPr>
          <p:nvPr>
            <p:ph type="ftr" sz="quarter" idx="11"/>
          </p:nvPr>
        </p:nvSpPr>
        <p:spPr/>
        <p:txBody>
          <a:bodyPr rtlCol="0"/>
          <a:lstStyle/>
          <a:p>
            <a:pPr rtl="0"/>
            <a:r>
              <a:rPr lang="en-US"/>
              <a:t>添加页脚</a:t>
            </a:r>
          </a:p>
        </p:txBody>
      </p:sp>
      <p:sp>
        <p:nvSpPr>
          <p:cNvPr id="2" name="日期占位符 1"/>
          <p:cNvSpPr>
            <a:spLocks noGrp="1"/>
          </p:cNvSpPr>
          <p:nvPr>
            <p:ph type="dt" sz="half" idx="10"/>
          </p:nvPr>
        </p:nvSpPr>
        <p:spPr/>
        <p:txBody>
          <a:bodyPr rtlCol="0"/>
          <a:lstStyle/>
          <a:p>
            <a:pPr rtl="0"/>
            <a:fld id="{5E323499-576F-41F7-BBFC-51DB7656514F}" type="datetime2">
              <a:rPr lang="zh-CN" altLang="en-US" smtClean="0"/>
              <a:t>2026年5月5日</a:t>
            </a:fld>
            <a:endParaRPr lang="zh-CN" altLang="en-US"/>
          </a:p>
        </p:txBody>
      </p:sp>
      <p:sp>
        <p:nvSpPr>
          <p:cNvPr id="4" name="幻灯片编号占位符 3"/>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带标题的内容">
    <p:spTree>
      <p:nvGrpSpPr>
        <p:cNvPr id="1" name=""/>
        <p:cNvGrpSpPr/>
        <p:nvPr/>
      </p:nvGrpSpPr>
      <p:grpSpPr>
        <a:xfrm>
          <a:off x="0" y="0"/>
          <a:ext cx="0" cy="0"/>
          <a:chOff x="0" y="0"/>
          <a:chExt cx="0" cy="0"/>
        </a:xfrm>
      </p:grpSpPr>
      <p:sp>
        <p:nvSpPr>
          <p:cNvPr id="9" name="任意多边形 15"/>
          <p:cNvSpPr/>
          <p:nvPr/>
        </p:nvSpPr>
        <p:spPr bwMode="auto">
          <a:xfrm>
            <a:off x="4494212"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
        <p:nvSpPr>
          <p:cNvPr id="2" name="标题 1"/>
          <p:cNvSpPr>
            <a:spLocks noGrp="1"/>
          </p:cNvSpPr>
          <p:nvPr>
            <p:ph type="title"/>
          </p:nvPr>
        </p:nvSpPr>
        <p:spPr/>
        <p:txBody>
          <a:bodyPr rtlCol="0" anchor="b">
            <a:normAutofit/>
          </a:bodyPr>
          <a:lstStyle>
            <a:lvl1pPr algn="l">
              <a:defRPr sz="3600" b="0"/>
            </a:lvl1pPr>
          </a:lstStyle>
          <a:p>
            <a:pPr rtl="0"/>
            <a:r>
              <a:rPr lang="zh-CN" altLang="en-US" noProof="0"/>
              <a:t>单击此处编辑母版标题样式</a:t>
            </a:r>
          </a:p>
        </p:txBody>
      </p:sp>
      <p:sp>
        <p:nvSpPr>
          <p:cNvPr id="3" name="内容占位符 2"/>
          <p:cNvSpPr>
            <a:spLocks noGrp="1"/>
          </p:cNvSpPr>
          <p:nvPr>
            <p:ph idx="1"/>
          </p:nvPr>
        </p:nvSpPr>
        <p:spPr>
          <a:xfrm>
            <a:off x="4675568" y="2087880"/>
            <a:ext cx="5791200" cy="38862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zh-CN" altLang="en-US" noProof="0"/>
              <a:t>单击此处编辑母版文本样式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p>
        </p:txBody>
      </p:sp>
      <p:sp>
        <p:nvSpPr>
          <p:cNvPr id="4" name="文本占位符 3"/>
          <p:cNvSpPr>
            <a:spLocks noGrp="1"/>
          </p:cNvSpPr>
          <p:nvPr>
            <p:ph type="body" sz="half" idx="2"/>
          </p:nvPr>
        </p:nvSpPr>
        <p:spPr>
          <a:xfrm>
            <a:off x="1522413" y="3429000"/>
            <a:ext cx="2743200" cy="2514600"/>
          </a:xfrm>
        </p:spPr>
        <p:txBody>
          <a:bodyPr rtlCol="0">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6" name="页脚占位符 5"/>
          <p:cNvSpPr>
            <a:spLocks noGrp="1"/>
          </p:cNvSpPr>
          <p:nvPr>
            <p:ph type="ftr" sz="quarter" idx="11"/>
          </p:nvPr>
        </p:nvSpPr>
        <p:spPr/>
        <p:txBody>
          <a:bodyPr rtlCol="0"/>
          <a:lstStyle/>
          <a:p>
            <a:pPr rtl="0"/>
            <a:r>
              <a:rPr lang="en-US"/>
              <a:t>添加页脚</a:t>
            </a:r>
          </a:p>
        </p:txBody>
      </p:sp>
      <p:sp>
        <p:nvSpPr>
          <p:cNvPr id="5" name="日期占位符 4"/>
          <p:cNvSpPr>
            <a:spLocks noGrp="1"/>
          </p:cNvSpPr>
          <p:nvPr>
            <p:ph type="dt" sz="half" idx="10"/>
          </p:nvPr>
        </p:nvSpPr>
        <p:spPr/>
        <p:txBody>
          <a:bodyPr rtlCol="0"/>
          <a:lstStyle/>
          <a:p>
            <a:pPr rtl="0"/>
            <a:fld id="{A2C2828D-C041-4BCB-860F-FC010AE2F3A4}" type="datetime2">
              <a:rPr lang="zh-CN" altLang="en-US" smtClean="0"/>
              <a:t>2026年5月5日</a:t>
            </a:fld>
            <a:endParaRPr lang="zh-CN" altLang="en-US"/>
          </a:p>
        </p:txBody>
      </p:sp>
      <p:sp>
        <p:nvSpPr>
          <p:cNvPr id="7" name="幻灯片编号占位符 6"/>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带标题的图片">
    <p:spTree>
      <p:nvGrpSpPr>
        <p:cNvPr id="1" name=""/>
        <p:cNvGrpSpPr/>
        <p:nvPr/>
      </p:nvGrpSpPr>
      <p:grpSpPr>
        <a:xfrm>
          <a:off x="0" y="0"/>
          <a:ext cx="0" cy="0"/>
          <a:chOff x="0" y="0"/>
          <a:chExt cx="0" cy="0"/>
        </a:xfrm>
      </p:grpSpPr>
      <p:sp>
        <p:nvSpPr>
          <p:cNvPr id="9" name="任意多边形 15"/>
          <p:cNvSpPr/>
          <p:nvPr/>
        </p:nvSpPr>
        <p:spPr bwMode="auto">
          <a:xfrm>
            <a:off x="1522413"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
        <p:nvSpPr>
          <p:cNvPr id="2" name="标题 1"/>
          <p:cNvSpPr>
            <a:spLocks noGrp="1"/>
          </p:cNvSpPr>
          <p:nvPr>
            <p:ph type="title"/>
          </p:nvPr>
        </p:nvSpPr>
        <p:spPr/>
        <p:txBody>
          <a:bodyPr rtlCol="0" anchor="b">
            <a:normAutofit/>
          </a:bodyPr>
          <a:lstStyle>
            <a:lvl1pPr algn="l">
              <a:defRPr sz="3600" b="0"/>
            </a:lvl1pPr>
          </a:lstStyle>
          <a:p>
            <a:pPr rtl="0"/>
            <a:r>
              <a:rPr lang="zh-CN" altLang="en-US" noProof="0"/>
              <a:t>单击此处编辑母版标题样式</a:t>
            </a:r>
          </a:p>
        </p:txBody>
      </p:sp>
      <p:sp>
        <p:nvSpPr>
          <p:cNvPr id="3" name="图片占位符 2" descr="为添加图像预留的空占位符。单击占位符，选择要添加的图像。"/>
          <p:cNvSpPr>
            <a:spLocks noGrp="1"/>
          </p:cNvSpPr>
          <p:nvPr>
            <p:ph type="pic" idx="1" hasCustomPrompt="1"/>
          </p:nvPr>
        </p:nvSpPr>
        <p:spPr>
          <a:xfrm>
            <a:off x="1706880" y="2087880"/>
            <a:ext cx="5784978" cy="3886200"/>
          </a:xfrm>
          <a:solidFill>
            <a:schemeClr val="bg2">
              <a:lumMod val="40000"/>
              <a:lumOff val="60000"/>
            </a:schemeClr>
          </a:solidFill>
        </p:spPr>
        <p:txBody>
          <a:bodyPr rtlCol="0">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zh-CN" altLang="en-US" noProof="0"/>
              <a:t>单击图标以添加图片</a:t>
            </a:r>
          </a:p>
        </p:txBody>
      </p:sp>
      <p:sp>
        <p:nvSpPr>
          <p:cNvPr id="4" name="文本占位符 3"/>
          <p:cNvSpPr>
            <a:spLocks noGrp="1"/>
          </p:cNvSpPr>
          <p:nvPr>
            <p:ph type="body" sz="half" idx="2"/>
          </p:nvPr>
        </p:nvSpPr>
        <p:spPr>
          <a:xfrm>
            <a:off x="7923211" y="3429000"/>
            <a:ext cx="2743200" cy="2514600"/>
          </a:xfrm>
        </p:spPr>
        <p:txBody>
          <a:bodyPr rtlCol="0">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6" name="页脚占位符 5"/>
          <p:cNvSpPr>
            <a:spLocks noGrp="1"/>
          </p:cNvSpPr>
          <p:nvPr>
            <p:ph type="ftr" sz="quarter" idx="11"/>
          </p:nvPr>
        </p:nvSpPr>
        <p:spPr/>
        <p:txBody>
          <a:bodyPr rtlCol="0"/>
          <a:lstStyle/>
          <a:p>
            <a:pPr rtl="0"/>
            <a:r>
              <a:rPr lang="en-US"/>
              <a:t>添加页脚</a:t>
            </a:r>
          </a:p>
        </p:txBody>
      </p:sp>
      <p:sp>
        <p:nvSpPr>
          <p:cNvPr id="5" name="日期占位符 4"/>
          <p:cNvSpPr>
            <a:spLocks noGrp="1"/>
          </p:cNvSpPr>
          <p:nvPr>
            <p:ph type="dt" sz="half" idx="10"/>
          </p:nvPr>
        </p:nvSpPr>
        <p:spPr/>
        <p:txBody>
          <a:bodyPr rtlCol="0"/>
          <a:lstStyle/>
          <a:p>
            <a:pPr rtl="0"/>
            <a:fld id="{FBC7F85A-BFC9-4EBF-A343-C658A4CDBDE9}" type="datetime2">
              <a:rPr lang="zh-CN" altLang="en-US" smtClean="0"/>
              <a:t>2026年5月5日</a:t>
            </a:fld>
            <a:endParaRPr lang="zh-CN" altLang="en-US"/>
          </a:p>
        </p:txBody>
      </p:sp>
      <p:sp>
        <p:nvSpPr>
          <p:cNvPr id="7" name="幻灯片编号占位符 6"/>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p>
        </p:txBody>
      </p:sp>
      <p:sp>
        <p:nvSpPr>
          <p:cNvPr id="3" name="垂直文本占位符 2"/>
          <p:cNvSpPr>
            <a:spLocks noGrp="1"/>
          </p:cNvSpPr>
          <p:nvPr>
            <p:ph type="body" orient="vert" idx="1"/>
          </p:nvPr>
        </p:nvSpPr>
        <p:spPr/>
        <p:txBody>
          <a:bodyPr vert="eaVert" rtlCol="0"/>
          <a:lstStyle>
            <a:lvl1pPr>
              <a:defRPr/>
            </a:lvl1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页脚占位符 4"/>
          <p:cNvSpPr>
            <a:spLocks noGrp="1"/>
          </p:cNvSpPr>
          <p:nvPr>
            <p:ph type="ftr" sz="quarter" idx="11"/>
          </p:nvPr>
        </p:nvSpPr>
        <p:spPr/>
        <p:txBody>
          <a:bodyPr rtlCol="0"/>
          <a:lstStyle/>
          <a:p>
            <a:pPr rtl="0"/>
            <a:r>
              <a:rPr lang="en-US"/>
              <a:t>添加页脚</a:t>
            </a:r>
          </a:p>
        </p:txBody>
      </p:sp>
      <p:sp>
        <p:nvSpPr>
          <p:cNvPr id="4" name="日期占位符 3"/>
          <p:cNvSpPr>
            <a:spLocks noGrp="1"/>
          </p:cNvSpPr>
          <p:nvPr>
            <p:ph type="dt" sz="half" idx="10"/>
          </p:nvPr>
        </p:nvSpPr>
        <p:spPr/>
        <p:txBody>
          <a:bodyPr rtlCol="0"/>
          <a:lstStyle/>
          <a:p>
            <a:pPr rtl="0"/>
            <a:fld id="{76F1308C-99B1-4515-8928-CEB153F46850}" type="datetime2">
              <a:rPr lang="zh-CN" altLang="en-US" smtClean="0"/>
              <a:t>2026年5月5日</a:t>
            </a:fld>
            <a:endParaRPr lang="zh-CN" altLang="en-US"/>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垂直标题和文本">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bwMode="hidden">
          <a:xfrm>
            <a:off x="1" y="0"/>
            <a:ext cx="9314539" cy="6858000"/>
          </a:xfrm>
          <a:prstGeom prst="rect">
            <a:avLst/>
          </a:prstGeom>
        </p:spPr>
      </p:pic>
      <p:sp>
        <p:nvSpPr>
          <p:cNvPr id="8" name="长方形 7"/>
          <p:cNvSpPr/>
          <p:nvPr/>
        </p:nvSpPr>
        <p:spPr bwMode="hidden">
          <a:xfrm>
            <a:off x="1" y="1"/>
            <a:ext cx="9218611"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dirty="0">
              <a:latin typeface="微软雅黑" panose="020B0503020204020204" pitchFamily="34" charset="-122"/>
            </a:endParaRPr>
          </a:p>
        </p:txBody>
      </p:sp>
      <p:sp>
        <p:nvSpPr>
          <p:cNvPr id="9" name="任意多边形 9"/>
          <p:cNvSpPr/>
          <p:nvPr/>
        </p:nvSpPr>
        <p:spPr bwMode="hidden">
          <a:xfrm rot="5400000">
            <a:off x="5885540" y="3333074"/>
            <a:ext cx="685800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
        <p:nvSpPr>
          <p:cNvPr id="2" name="垂直标题 1"/>
          <p:cNvSpPr>
            <a:spLocks noGrp="1"/>
          </p:cNvSpPr>
          <p:nvPr>
            <p:ph type="title" orient="vert"/>
          </p:nvPr>
        </p:nvSpPr>
        <p:spPr>
          <a:xfrm>
            <a:off x="9558667" y="685800"/>
            <a:ext cx="1295401" cy="5486400"/>
          </a:xfrm>
        </p:spPr>
        <p:txBody>
          <a:bodyPr vert="eaVert" rtlCol="0"/>
          <a:lstStyle/>
          <a:p>
            <a:pPr rtl="0"/>
            <a:r>
              <a:rPr lang="zh-CN" altLang="en-US" noProof="0"/>
              <a:t>单击此处编辑母版标题样式</a:t>
            </a:r>
          </a:p>
        </p:txBody>
      </p:sp>
      <p:sp>
        <p:nvSpPr>
          <p:cNvPr id="3" name="垂直文本占位符 2"/>
          <p:cNvSpPr>
            <a:spLocks noGrp="1"/>
          </p:cNvSpPr>
          <p:nvPr>
            <p:ph type="body" orient="vert" idx="1"/>
          </p:nvPr>
        </p:nvSpPr>
        <p:spPr>
          <a:xfrm>
            <a:off x="1522413" y="685800"/>
            <a:ext cx="7460842" cy="5486400"/>
          </a:xfrm>
        </p:spPr>
        <p:txBody>
          <a:bodyPr vert="eaVert" rtlCol="0"/>
          <a:lstStyle>
            <a:lvl1pPr>
              <a:defRPr/>
            </a:lvl1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页脚占位符 4"/>
          <p:cNvSpPr>
            <a:spLocks noGrp="1"/>
          </p:cNvSpPr>
          <p:nvPr>
            <p:ph type="ftr" sz="quarter" idx="11"/>
          </p:nvPr>
        </p:nvSpPr>
        <p:spPr/>
        <p:txBody>
          <a:bodyPr rtlCol="0"/>
          <a:lstStyle/>
          <a:p>
            <a:pPr rtl="0"/>
            <a:r>
              <a:rPr lang="en-US" dirty="0"/>
              <a:t>添加页脚</a:t>
            </a:r>
          </a:p>
        </p:txBody>
      </p:sp>
      <p:sp>
        <p:nvSpPr>
          <p:cNvPr id="4" name="日期占位符 3"/>
          <p:cNvSpPr>
            <a:spLocks noGrp="1"/>
          </p:cNvSpPr>
          <p:nvPr>
            <p:ph type="dt" sz="half" idx="10"/>
          </p:nvPr>
        </p:nvSpPr>
        <p:spPr/>
        <p:txBody>
          <a:bodyPr rtlCol="0"/>
          <a:lstStyle/>
          <a:p>
            <a:pPr rtl="0"/>
            <a:fld id="{D89112F2-B8B4-449D-8DC5-3AF822D8A5ED}" type="datetime2">
              <a:rPr lang="zh-CN" altLang="en-US" smtClean="0"/>
              <a:t>2026年5月5日</a:t>
            </a:fld>
            <a:endParaRPr dirty="0"/>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3">
        <a:schemeClr val="bg2"/>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522413" y="189723"/>
            <a:ext cx="9144000" cy="1144556"/>
          </a:xfrm>
          <a:prstGeom prst="rect">
            <a:avLst/>
          </a:prstGeom>
        </p:spPr>
        <p:txBody>
          <a:bodyPr vert="horz" lIns="91440" tIns="45720" rIns="91440" bIns="45720" rtlCol="0" anchor="b">
            <a:normAutofit/>
          </a:bodyPr>
          <a:lstStyle/>
          <a:p>
            <a:pPr rtl="0"/>
            <a:r>
              <a:rPr lang="zh-CN" altLang="en-US" noProof="0"/>
              <a:t>单击此处编辑母版标题样式</a:t>
            </a:r>
          </a:p>
        </p:txBody>
      </p:sp>
      <p:pic>
        <p:nvPicPr>
          <p:cNvPr id="13" name="图片 12"/>
          <p:cNvPicPr>
            <a:picLocks noChangeAspect="1"/>
          </p:cNvPicPr>
          <p:nvPr/>
        </p:nvPicPr>
        <p:blipFill rotWithShape="1">
          <a:blip r:embed="rId13">
            <a:extLst>
              <a:ext uri="{28A0092B-C50C-407E-A947-70E740481C1C}">
                <a14:useLocalDpi xmlns:a14="http://schemas.microsoft.com/office/drawing/2010/main" val="0"/>
              </a:ext>
            </a:extLst>
          </a:blip>
          <a:srcRect/>
          <a:stretch>
            <a:fillRect/>
          </a:stretch>
        </p:blipFill>
        <p:spPr bwMode="hidden">
          <a:xfrm>
            <a:off x="0" y="1628776"/>
            <a:ext cx="12188825" cy="5229225"/>
          </a:xfrm>
          <a:prstGeom prst="rect">
            <a:avLst/>
          </a:prstGeom>
          <a:noFill/>
          <a:ln>
            <a:noFill/>
          </a:ln>
        </p:spPr>
      </p:pic>
      <p:sp>
        <p:nvSpPr>
          <p:cNvPr id="17" name="矩形 16"/>
          <p:cNvSpPr/>
          <p:nvPr/>
        </p:nvSpPr>
        <p:spPr bwMode="hidden">
          <a:xfrm>
            <a:off x="0" y="1535908"/>
            <a:ext cx="12188825" cy="5322093"/>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noProof="0">
              <a:latin typeface="微软雅黑" panose="020B0503020204020204" pitchFamily="34" charset="-122"/>
              <a:ea typeface="微软雅黑" panose="020B0503020204020204" pitchFamily="34" charset="-122"/>
            </a:endParaRPr>
          </a:p>
        </p:txBody>
      </p:sp>
      <p:sp>
        <p:nvSpPr>
          <p:cNvPr id="3" name="文本占位符 2"/>
          <p:cNvSpPr>
            <a:spLocks noGrp="1"/>
          </p:cNvSpPr>
          <p:nvPr>
            <p:ph type="body" idx="1"/>
          </p:nvPr>
        </p:nvSpPr>
        <p:spPr>
          <a:xfrm>
            <a:off x="1522413" y="1905000"/>
            <a:ext cx="9144000" cy="4267200"/>
          </a:xfrm>
          <a:prstGeom prst="rect">
            <a:avLst/>
          </a:prstGeom>
        </p:spPr>
        <p:txBody>
          <a:bodyPr vert="horz" lIns="91440" tIns="45720" rIns="91440" bIns="45720" rtlCol="0">
            <a:normAutofit/>
          </a:bodyPr>
          <a:lstStyle/>
          <a:p>
            <a:pPr lvl="0"/>
            <a:r>
              <a:rPr lang="zh-CN" altLang="en-US" dirty="0"/>
              <a:t>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5" name="页脚占位符 4"/>
          <p:cNvSpPr>
            <a:spLocks noGrp="1"/>
          </p:cNvSpPr>
          <p:nvPr>
            <p:ph type="ftr" sz="quarter" idx="3"/>
          </p:nvPr>
        </p:nvSpPr>
        <p:spPr>
          <a:xfrm>
            <a:off x="1522413" y="6420898"/>
            <a:ext cx="7010399" cy="236030"/>
          </a:xfrm>
          <a:prstGeom prst="rect">
            <a:avLst/>
          </a:prstGeom>
        </p:spPr>
        <p:txBody>
          <a:bodyPr vert="horz" lIns="91440" tIns="45720" rIns="91440" bIns="45720" rtlCol="0" anchor="ctr"/>
          <a:lstStyle>
            <a:lvl1pPr algn="l">
              <a:defRPr sz="1100">
                <a:solidFill>
                  <a:schemeClr val="tx1"/>
                </a:solidFill>
                <a:latin typeface="微软雅黑" panose="020B0503020204020204" pitchFamily="34" charset="-122"/>
                <a:ea typeface="微软雅黑" panose="020B0503020204020204" pitchFamily="34" charset="-122"/>
              </a:defRPr>
            </a:lvl1pPr>
          </a:lstStyle>
          <a:p>
            <a:r>
              <a:rPr lang="zh-CN" altLang="en-US"/>
              <a:t>添加页脚</a:t>
            </a:r>
          </a:p>
        </p:txBody>
      </p:sp>
      <p:sp>
        <p:nvSpPr>
          <p:cNvPr id="4" name="日期占位符 3"/>
          <p:cNvSpPr>
            <a:spLocks noGrp="1"/>
          </p:cNvSpPr>
          <p:nvPr>
            <p:ph type="dt" sz="half" idx="2"/>
          </p:nvPr>
        </p:nvSpPr>
        <p:spPr>
          <a:xfrm>
            <a:off x="8677066" y="6420898"/>
            <a:ext cx="1227346" cy="236030"/>
          </a:xfrm>
          <a:prstGeom prst="rect">
            <a:avLst/>
          </a:prstGeom>
        </p:spPr>
        <p:txBody>
          <a:bodyPr vert="horz" lIns="91440" tIns="45720" rIns="91440" bIns="45720" rtlCol="0" anchor="ctr"/>
          <a:lstStyle>
            <a:lvl1pPr algn="r">
              <a:defRPr sz="1100">
                <a:solidFill>
                  <a:schemeClr val="tx1"/>
                </a:solidFill>
                <a:latin typeface="微软雅黑" panose="020B0503020204020204" pitchFamily="34" charset="-122"/>
                <a:ea typeface="微软雅黑" panose="020B0503020204020204" pitchFamily="34" charset="-122"/>
              </a:defRPr>
            </a:lvl1pPr>
          </a:lstStyle>
          <a:p>
            <a:fld id="{743FDAE1-3755-461B-A024-CBD6D97F6182}" type="datetime2">
              <a:rPr lang="zh-CN" altLang="en-US" smtClean="0"/>
              <a:t>2026年5月5日</a:t>
            </a:fld>
            <a:endParaRPr lang="zh-CN" altLang="en-US" dirty="0"/>
          </a:p>
        </p:txBody>
      </p:sp>
      <p:sp>
        <p:nvSpPr>
          <p:cNvPr id="6" name="幻灯片编号占位符 5"/>
          <p:cNvSpPr>
            <a:spLocks noGrp="1"/>
          </p:cNvSpPr>
          <p:nvPr>
            <p:ph type="sldNum" sz="quarter" idx="4"/>
          </p:nvPr>
        </p:nvSpPr>
        <p:spPr>
          <a:xfrm>
            <a:off x="10027920" y="6420898"/>
            <a:ext cx="638493" cy="236030"/>
          </a:xfrm>
          <a:prstGeom prst="rect">
            <a:avLst/>
          </a:prstGeom>
        </p:spPr>
        <p:txBody>
          <a:bodyPr vert="horz" lIns="91440" tIns="45720" rIns="91440" bIns="45720" rtlCol="0" anchor="ctr"/>
          <a:lstStyle>
            <a:lvl1pPr algn="r">
              <a:defRPr sz="1100">
                <a:solidFill>
                  <a:schemeClr val="tx1"/>
                </a:solidFill>
                <a:latin typeface="微软雅黑" panose="020B0503020204020204" pitchFamily="34" charset="-122"/>
                <a:ea typeface="微软雅黑" panose="020B0503020204020204" pitchFamily="34" charset="-122"/>
              </a:defRPr>
            </a:lvl1pPr>
          </a:lstStyle>
          <a:p>
            <a:fld id="{693B167E-EA96-4147-81DE-549160052C22}" type="slidenum">
              <a:rPr lang="en-US" altLang="zh-CN" smtClean="0"/>
              <a:t>‹#›</a:t>
            </a:fld>
            <a:endParaRPr lang="zh-CN" altLang="en-US"/>
          </a:p>
        </p:txBody>
      </p:sp>
      <p:sp>
        <p:nvSpPr>
          <p:cNvPr id="38" name="任意多边形 9"/>
          <p:cNvSpPr/>
          <p:nvPr/>
        </p:nvSpPr>
        <p:spPr bwMode="white">
          <a:xfrm>
            <a:off x="1057" y="1470256"/>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lang="zh-CN" altLang="en-US" noProof="0">
              <a:latin typeface="微软雅黑" panose="020B0503020204020204" pitchFamily="34" charset="-122"/>
              <a:ea typeface="微软雅黑" panose="020B0503020204020204" pitchFamily="34" charset="-122"/>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b="0" kern="1200">
          <a:solidFill>
            <a:schemeClr val="tx1"/>
          </a:solidFill>
          <a:latin typeface="微软雅黑" panose="020B0503020204020204" pitchFamily="34" charset="-122"/>
          <a:ea typeface="微软雅黑" panose="020B0503020204020204" pitchFamily="34" charset="-122"/>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lnSpc>
          <a:spcPct val="90000"/>
        </a:lnSpc>
        <a:spcBef>
          <a:spcPts val="1800"/>
        </a:spcBef>
        <a:buSzPct val="110000"/>
        <a:buFont typeface="Arial" panose="020B0604020202020204"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1pPr>
      <a:lvl2pPr marL="682625" indent="-274320" algn="l" defTabSz="914400" rtl="0" eaLnBrk="1" latinLnBrk="0" hangingPunct="1">
        <a:lnSpc>
          <a:spcPct val="90000"/>
        </a:lnSpc>
        <a:spcBef>
          <a:spcPts val="600"/>
        </a:spcBef>
        <a:buSzPct val="110000"/>
        <a:buFont typeface="Arial" panose="020B0604020202020204"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2pPr>
      <a:lvl3pPr marL="1097280" indent="-274320" algn="l" defTabSz="914400" rtl="0" eaLnBrk="1" latinLnBrk="0" hangingPunct="1">
        <a:lnSpc>
          <a:spcPct val="90000"/>
        </a:lnSpc>
        <a:spcBef>
          <a:spcPts val="600"/>
        </a:spcBef>
        <a:buSzPct val="110000"/>
        <a:buFont typeface="Arial" panose="020B0604020202020204"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3pPr>
      <a:lvl4pPr marL="150876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4pPr>
      <a:lvl5pPr marL="192024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5pPr>
      <a:lvl6pPr marL="233172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522412" y="1905000"/>
            <a:ext cx="10548663" cy="2667000"/>
          </a:xfrm>
        </p:spPr>
        <p:txBody>
          <a:bodyPr rtlCol="0"/>
          <a:lstStyle/>
          <a:p>
            <a:pPr rtl="0"/>
            <a:r>
              <a:rPr lang="en-US" altLang="zh-CN" dirty="0">
                <a:latin typeface="Arial" panose="020B0604020202020204" pitchFamily="34" charset="0"/>
                <a:cs typeface="Arial" panose="020B0604020202020204" pitchFamily="34" charset="0"/>
              </a:rPr>
              <a:t>Animated World Building</a:t>
            </a:r>
            <a:endParaRPr lang="en-US" dirty="0">
              <a:latin typeface="Arial" panose="020B0604020202020204" pitchFamily="34" charset="0"/>
              <a:cs typeface="Arial" panose="020B0604020202020204" pitchFamily="34" charset="0"/>
            </a:endParaRPr>
          </a:p>
        </p:txBody>
      </p:sp>
      <p:sp>
        <p:nvSpPr>
          <p:cNvPr id="3" name="副标题 2"/>
          <p:cNvSpPr>
            <a:spLocks noGrp="1"/>
          </p:cNvSpPr>
          <p:nvPr>
            <p:ph type="subTitle" idx="1"/>
          </p:nvPr>
        </p:nvSpPr>
        <p:spPr>
          <a:xfrm>
            <a:off x="1629728" y="5012690"/>
            <a:ext cx="8229600" cy="1143000"/>
          </a:xfrm>
        </p:spPr>
        <p:txBody>
          <a:bodyPr rtlCol="0"/>
          <a:lstStyle/>
          <a:p>
            <a:pPr algn="r" rtl="0"/>
            <a:r>
              <a:rPr lang="en-US" dirty="0">
                <a:ea typeface="微软雅黑" panose="020B0503020204020204" pitchFamily="34" charset="-122"/>
              </a:rPr>
              <a:t>Yuxin Li</a:t>
            </a:r>
          </a:p>
          <a:p>
            <a:pPr algn="r" rtl="0"/>
            <a:r>
              <a:rPr lang="en-US" dirty="0">
                <a:ea typeface="微软雅黑" panose="020B0503020204020204" pitchFamily="34" charset="-122"/>
              </a:rPr>
              <a:t>2026.5.18</a:t>
            </a:r>
          </a:p>
          <a:p>
            <a:pPr algn="r" rtl="0"/>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title"/>
          </p:nvPr>
        </p:nvSpPr>
        <p:spPr>
          <a:xfrm>
            <a:off x="1413892" y="332656"/>
            <a:ext cx="9144000" cy="648479"/>
          </a:xfrm>
        </p:spPr>
        <p:txBody>
          <a:bodyPr rtlCol="0"/>
          <a:lstStyle/>
          <a:p>
            <a:pPr algn="ctr" rtl="0"/>
            <a:r>
              <a:rPr lang="en-US" altLang="zh-CN">
                <a:latin typeface="Arial" panose="020B0604020202020204" pitchFamily="34" charset="0"/>
                <a:cs typeface="Arial" panose="020B0604020202020204" pitchFamily="34" charset="0"/>
              </a:rPr>
              <a:t>CONTENT</a:t>
            </a:r>
            <a:endParaRPr lang="en-US" dirty="0">
              <a:latin typeface="Arial" panose="020B0604020202020204" pitchFamily="34" charset="0"/>
              <a:cs typeface="Arial" panose="020B0604020202020204" pitchFamily="34" charset="0"/>
            </a:endParaRPr>
          </a:p>
        </p:txBody>
      </p:sp>
      <p:sp>
        <p:nvSpPr>
          <p:cNvPr id="14" name="内容占位符 13"/>
          <p:cNvSpPr>
            <a:spLocks noGrp="1"/>
          </p:cNvSpPr>
          <p:nvPr>
            <p:ph idx="1"/>
          </p:nvPr>
        </p:nvSpPr>
        <p:spPr>
          <a:xfrm>
            <a:off x="1701924" y="1988840"/>
            <a:ext cx="3960440" cy="4267200"/>
          </a:xfrm>
        </p:spPr>
        <p:txBody>
          <a:bodyPr rtlCol="0">
            <a:normAutofit/>
          </a:bodyPr>
          <a:lstStyle/>
          <a:p>
            <a:pPr rtl="0"/>
            <a:r>
              <a:rPr lang="en-US" altLang="zh-CN" dirty="0">
                <a:latin typeface="Arial" panose="020B0604020202020204" pitchFamily="34" charset="0"/>
                <a:cs typeface="Arial" panose="020B0604020202020204" pitchFamily="34" charset="0"/>
              </a:rPr>
              <a:t>Front Cover </a:t>
            </a:r>
          </a:p>
          <a:p>
            <a:pPr marL="0" indent="0" rtl="0">
              <a:buNone/>
            </a:pPr>
            <a:endParaRPr lang="en-US" altLang="zh-CN" dirty="0">
              <a:latin typeface="Arial" panose="020B0604020202020204" pitchFamily="34" charset="0"/>
              <a:cs typeface="Arial" panose="020B0604020202020204" pitchFamily="34" charset="0"/>
            </a:endParaRPr>
          </a:p>
          <a:p>
            <a:pPr rtl="0"/>
            <a:r>
              <a:rPr lang="en-US" altLang="zh-CN" dirty="0">
                <a:latin typeface="Arial" panose="020B0604020202020204" pitchFamily="34" charset="0"/>
                <a:cs typeface="Arial" panose="020B0604020202020204" pitchFamily="34" charset="0"/>
              </a:rPr>
              <a:t>Overview &amp; Pitch </a:t>
            </a:r>
          </a:p>
          <a:p>
            <a:pPr marL="0" indent="0" rtl="0">
              <a:buNone/>
            </a:pPr>
            <a:endParaRPr lang="en-US" altLang="zh-CN" dirty="0">
              <a:latin typeface="Arial" panose="020B0604020202020204" pitchFamily="34" charset="0"/>
              <a:cs typeface="Arial" panose="020B0604020202020204" pitchFamily="34" charset="0"/>
            </a:endParaRPr>
          </a:p>
          <a:p>
            <a:pPr rtl="0"/>
            <a:r>
              <a:rPr lang="en-US" altLang="zh-CN" dirty="0">
                <a:latin typeface="Arial" panose="020B0604020202020204" pitchFamily="34" charset="0"/>
                <a:cs typeface="Arial" panose="020B0604020202020204" pitchFamily="34" charset="0"/>
              </a:rPr>
              <a:t>Premise</a:t>
            </a:r>
          </a:p>
          <a:p>
            <a:pPr rtl="0"/>
            <a:endParaRPr lang="en-US" altLang="zh-CN" dirty="0">
              <a:latin typeface="Arial" panose="020B0604020202020204" pitchFamily="34" charset="0"/>
              <a:cs typeface="Arial" panose="020B0604020202020204" pitchFamily="34" charset="0"/>
            </a:endParaRPr>
          </a:p>
          <a:p>
            <a:r>
              <a:rPr kumimoji="0" lang="zh-CN" altLang="zh-CN" sz="2400" b="0" i="0" u="none" strike="noStrike" cap="none" normalizeH="0" baseline="0" dirty="0">
                <a:ln>
                  <a:noFill/>
                </a:ln>
                <a:solidFill>
                  <a:schemeClr val="tx1"/>
                </a:solidFill>
                <a:effectLst/>
                <a:latin typeface="Arial" panose="020B0604020202020204" pitchFamily="34" charset="0"/>
              </a:rPr>
              <a:t>Concepts and Research</a:t>
            </a:r>
            <a:endParaRPr lang="en-US" altLang="zh-CN" dirty="0">
              <a:latin typeface="Arial" panose="020B0604020202020204" pitchFamily="34" charset="0"/>
              <a:cs typeface="Arial" panose="020B0604020202020204" pitchFamily="34" charset="0"/>
            </a:endParaRPr>
          </a:p>
          <a:p>
            <a:pPr marL="0" indent="0" rtl="0">
              <a:buNone/>
            </a:pPr>
            <a:endParaRPr lang="en-US" altLang="zh-CN" dirty="0">
              <a:latin typeface="Arial" panose="020B0604020202020204" pitchFamily="34" charset="0"/>
              <a:cs typeface="Arial" panose="020B0604020202020204" pitchFamily="34" charset="0"/>
            </a:endParaRPr>
          </a:p>
        </p:txBody>
      </p:sp>
      <p:sp>
        <p:nvSpPr>
          <p:cNvPr id="4" name="内容占位符 13"/>
          <p:cNvSpPr txBox="1"/>
          <p:nvPr/>
        </p:nvSpPr>
        <p:spPr>
          <a:xfrm>
            <a:off x="6670476" y="2132856"/>
            <a:ext cx="6552728" cy="4267200"/>
          </a:xfrm>
          <a:prstGeom prst="rect">
            <a:avLst/>
          </a:prstGeom>
        </p:spPr>
        <p:txBody>
          <a:bodyPr vert="horz" lIns="91440" tIns="45720" rIns="91440" bIns="45720" rtlCol="0">
            <a:normAutofit/>
          </a:bodyPr>
          <a:lstStyle>
            <a:lvl1pPr marL="274320" indent="-274320" algn="l" defTabSz="914400" rtl="0" eaLnBrk="1" latinLnBrk="0" hangingPunct="1">
              <a:lnSpc>
                <a:spcPct val="90000"/>
              </a:lnSpc>
              <a:spcBef>
                <a:spcPts val="1800"/>
              </a:spcBef>
              <a:buSzPct val="110000"/>
              <a:buFont typeface="Arial" panose="020B0604020202020204"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1pPr>
            <a:lvl2pPr marL="682625" indent="-274320" algn="l" defTabSz="914400" rtl="0" eaLnBrk="1" latinLnBrk="0" hangingPunct="1">
              <a:lnSpc>
                <a:spcPct val="90000"/>
              </a:lnSpc>
              <a:spcBef>
                <a:spcPts val="600"/>
              </a:spcBef>
              <a:buSzPct val="110000"/>
              <a:buFont typeface="Arial" panose="020B0604020202020204"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2pPr>
            <a:lvl3pPr marL="1097280" indent="-274320" algn="l" defTabSz="914400" rtl="0" eaLnBrk="1" latinLnBrk="0" hangingPunct="1">
              <a:lnSpc>
                <a:spcPct val="90000"/>
              </a:lnSpc>
              <a:spcBef>
                <a:spcPts val="600"/>
              </a:spcBef>
              <a:buSzPct val="110000"/>
              <a:buFont typeface="Arial" panose="020B0604020202020204"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3pPr>
            <a:lvl4pPr marL="150876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4pPr>
            <a:lvl5pPr marL="192024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5pPr>
            <a:lvl6pPr marL="233172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anose="020B0604020202020204" pitchFamily="34" charset="0"/>
              <a:buChar char="▪"/>
              <a:defRPr sz="1600" kern="1200" baseline="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anose="020B0604020202020204" pitchFamily="34" charset="0"/>
              <a:buChar char="▪"/>
              <a:defRPr sz="1600" kern="1200" baseline="0">
                <a:solidFill>
                  <a:schemeClr val="tx1"/>
                </a:solidFill>
                <a:latin typeface="+mn-lt"/>
                <a:ea typeface="+mn-ea"/>
                <a:cs typeface="+mn-cs"/>
              </a:defRPr>
            </a:lvl9pPr>
          </a:lstStyle>
          <a:p>
            <a:r>
              <a:rPr lang="en-US" altLang="zh-CN" dirty="0">
                <a:latin typeface="Arial" panose="020B0604020202020204" pitchFamily="34" charset="0"/>
                <a:cs typeface="Arial" panose="020B0604020202020204" pitchFamily="34" charset="0"/>
              </a:rPr>
              <a:t>Backstory and Setting</a:t>
            </a:r>
          </a:p>
          <a:p>
            <a:pPr marL="0" indent="0">
              <a:buNone/>
            </a:pPr>
            <a:r>
              <a:rPr lang="en-US" altLang="zh-CN" dirty="0">
                <a:latin typeface="Arial" panose="020B0604020202020204" pitchFamily="34" charset="0"/>
                <a:cs typeface="Arial" panose="020B0604020202020204" pitchFamily="34" charset="0"/>
              </a:rPr>
              <a:t> </a:t>
            </a:r>
          </a:p>
          <a:p>
            <a:r>
              <a:rPr lang="en-US" altLang="zh-CN" dirty="0">
                <a:latin typeface="Arial" panose="020B0604020202020204" pitchFamily="34" charset="0"/>
                <a:cs typeface="Arial" panose="020B0604020202020204" pitchFamily="34" charset="0"/>
              </a:rPr>
              <a:t>Storyboards &amp; Mood Boards</a:t>
            </a:r>
          </a:p>
          <a:p>
            <a:pPr marL="0" indent="0">
              <a:buNone/>
            </a:pPr>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Script</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1804" y="361560"/>
            <a:ext cx="9144000" cy="648479"/>
          </a:xfrm>
        </p:spPr>
        <p:txBody>
          <a:bodyPr/>
          <a:lstStyle/>
          <a:p>
            <a:r>
              <a:rPr lang="en-US" altLang="zh-CN" dirty="0">
                <a:latin typeface="Arial" panose="020B0604020202020204" pitchFamily="34" charset="0"/>
                <a:cs typeface="Arial" panose="020B0604020202020204" pitchFamily="34" charset="0"/>
              </a:rPr>
              <a:t>Front Cover </a:t>
            </a:r>
            <a:endParaRPr lang="zh-CN" altLang="en-US" dirty="0">
              <a:latin typeface="Arial" panose="020B0604020202020204" pitchFamily="34" charset="0"/>
              <a:cs typeface="Arial" panose="020B0604020202020204" pitchFamily="34" charset="0"/>
            </a:endParaRPr>
          </a:p>
        </p:txBody>
      </p:sp>
      <p:sp>
        <p:nvSpPr>
          <p:cNvPr id="7" name="文本框 6"/>
          <p:cNvSpPr txBox="1"/>
          <p:nvPr/>
        </p:nvSpPr>
        <p:spPr>
          <a:xfrm>
            <a:off x="3718148" y="1786883"/>
            <a:ext cx="8208912" cy="4708981"/>
          </a:xfrm>
          <a:prstGeom prst="rect">
            <a:avLst/>
          </a:prstGeom>
          <a:noFill/>
        </p:spPr>
        <p:txBody>
          <a:bodyPr wrap="square">
            <a:spAutoFit/>
          </a:bodyPr>
          <a:lstStyle/>
          <a:p>
            <a:pPr algn="just"/>
            <a:r>
              <a:rPr lang="en-US" altLang="zh-CN" sz="2000" dirty="0">
                <a:latin typeface="Arial" panose="020B0604020202020204" pitchFamily="34" charset="0"/>
                <a:cs typeface="Arial" panose="020B0604020202020204" pitchFamily="34" charset="0"/>
              </a:rPr>
              <a:t>This poster visualizes the central theme of </a:t>
            </a:r>
            <a:r>
              <a:rPr lang="en-US" altLang="zh-CN" sz="2000" i="1" dirty="0">
                <a:latin typeface="Arial" panose="020B0604020202020204" pitchFamily="34" charset="0"/>
                <a:cs typeface="Arial" panose="020B0604020202020204" pitchFamily="34" charset="0"/>
              </a:rPr>
              <a:t>Beneath the Surface</a:t>
            </a:r>
            <a:r>
              <a:rPr lang="en-US" altLang="zh-CN" sz="2000" dirty="0">
                <a:latin typeface="Arial" panose="020B0604020202020204" pitchFamily="34" charset="0"/>
                <a:cs typeface="Arial" panose="020B0604020202020204" pitchFamily="34" charset="0"/>
              </a:rPr>
              <a:t>: the exploration of the unknown. A lone figure stands in shallow water inside a vast underground cavern, emphasizing the contrast between human presence and the overwhelming scale of the environment.</a:t>
            </a:r>
          </a:p>
          <a:p>
            <a:pPr algn="just"/>
            <a:r>
              <a:rPr lang="en-US" altLang="zh-CN" sz="2000" dirty="0">
                <a:latin typeface="Arial" panose="020B0604020202020204" pitchFamily="34" charset="0"/>
                <a:cs typeface="Arial" panose="020B0604020202020204" pitchFamily="34" charset="0"/>
              </a:rPr>
              <a:t>The composition uses a centralized structure, with the cave opening and beam of light naturally guiding the viewer’s attention toward the character. Placing the figure slightly below the center allows the cavern’s vertical depth to dominate the frame, reinforcing the sense of isolation.</a:t>
            </a:r>
          </a:p>
          <a:p>
            <a:pPr algn="just"/>
            <a:r>
              <a:rPr lang="en-US" altLang="zh-CN" sz="2000" dirty="0">
                <a:latin typeface="Arial" panose="020B0604020202020204" pitchFamily="34" charset="0"/>
                <a:cs typeface="Arial" panose="020B0604020202020204" pitchFamily="34" charset="0"/>
              </a:rPr>
              <a:t>A single overhead light source creates strong contrast between illuminated space and surrounding darkness, establishing a mysterious and atmospheric tone. The cool, desaturated color palette of blues and greys further enhances the sense of stillness and uncertainty.</a:t>
            </a:r>
          </a:p>
          <a:p>
            <a:pPr algn="just"/>
            <a:r>
              <a:rPr lang="en-US" altLang="zh-CN" sz="2000" dirty="0">
                <a:latin typeface="Arial" panose="020B0604020202020204" pitchFamily="34" charset="0"/>
                <a:cs typeface="Arial" panose="020B0604020202020204" pitchFamily="34" charset="0"/>
              </a:rPr>
              <a:t>Together, these visual elements create a moment of quiet tension, inviting the viewer to imagine what lies beneath the surface.</a:t>
            </a:r>
          </a:p>
        </p:txBody>
      </p:sp>
      <p:pic>
        <p:nvPicPr>
          <p:cNvPr id="11" name="图片 10" descr="男人站在水里"/>
          <p:cNvPicPr>
            <a:picLocks noChangeAspect="1"/>
          </p:cNvPicPr>
          <p:nvPr/>
        </p:nvPicPr>
        <p:blipFill>
          <a:blip r:embed="rId2"/>
          <a:stretch>
            <a:fillRect/>
          </a:stretch>
        </p:blipFill>
        <p:spPr>
          <a:xfrm>
            <a:off x="549796" y="1916832"/>
            <a:ext cx="2761483" cy="4142224"/>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93812" y="332656"/>
            <a:ext cx="9144000" cy="785599"/>
          </a:xfrm>
        </p:spPr>
        <p:txBody>
          <a:bodyPr rtlCol="0"/>
          <a:lstStyle/>
          <a:p>
            <a:pPr rtl="0"/>
            <a:r>
              <a:rPr lang="en-US" altLang="zh-CN" dirty="0">
                <a:latin typeface="Arial" panose="020B0604020202020204" pitchFamily="34" charset="0"/>
                <a:cs typeface="Arial" panose="020B0604020202020204" pitchFamily="34" charset="0"/>
              </a:rPr>
              <a:t>Overview &amp; Pitch </a:t>
            </a:r>
          </a:p>
        </p:txBody>
      </p:sp>
      <p:sp>
        <p:nvSpPr>
          <p:cNvPr id="6" name="文本框 5"/>
          <p:cNvSpPr txBox="1"/>
          <p:nvPr/>
        </p:nvSpPr>
        <p:spPr>
          <a:xfrm>
            <a:off x="837828" y="1844824"/>
            <a:ext cx="9828585" cy="4278094"/>
          </a:xfrm>
          <a:prstGeom prst="rect">
            <a:avLst/>
          </a:prstGeom>
          <a:noFill/>
        </p:spPr>
        <p:txBody>
          <a:bodyPr wrap="square">
            <a:spAutoFit/>
          </a:bodyPr>
          <a:lstStyle/>
          <a:p>
            <a:pPr algn="just"/>
            <a:r>
              <a:rPr lang="en-US" altLang="zh-CN" sz="3200" b="1" dirty="0">
                <a:latin typeface="Arial" panose="020B0604020202020204" pitchFamily="34" charset="0"/>
                <a:cs typeface="Arial" panose="020B0604020202020204" pitchFamily="34" charset="0"/>
              </a:rPr>
              <a:t>Overview</a:t>
            </a:r>
          </a:p>
          <a:p>
            <a:pPr algn="just"/>
            <a:r>
              <a:rPr lang="en-US" altLang="zh-CN" sz="2000" i="1" dirty="0">
                <a:latin typeface="Arial" panose="020B0604020202020204" pitchFamily="34" charset="0"/>
                <a:cs typeface="Arial" panose="020B0604020202020204" pitchFamily="34" charset="0"/>
              </a:rPr>
              <a:t>Beneath the Surface</a:t>
            </a:r>
            <a:r>
              <a:rPr lang="en-US" altLang="zh-CN" sz="2000" dirty="0">
                <a:latin typeface="Arial" panose="020B0604020202020204" pitchFamily="34" charset="0"/>
                <a:cs typeface="Arial" panose="020B0604020202020204" pitchFamily="34" charset="0"/>
              </a:rPr>
              <a:t> is a minimalist atmospheric short film that explores the fragile relationship between perception, space, and the unknown.</a:t>
            </a:r>
          </a:p>
          <a:p>
            <a:pPr algn="just"/>
            <a:r>
              <a:rPr lang="en-US" altLang="zh-CN" sz="2000" dirty="0">
                <a:latin typeface="Arial" panose="020B0604020202020204" pitchFamily="34" charset="0"/>
                <a:cs typeface="Arial" panose="020B0604020202020204" pitchFamily="34" charset="0"/>
              </a:rPr>
              <a:t>The film follows a lone figure entering a subterranean environment where familiar spatial references slowly dissolve. As the character moves deeper into the cavern, direction becomes ambiguous, light loses its source, and sound behaves unnaturally. The space itself begins to feel alive — not abandoned, but waiting.</a:t>
            </a:r>
          </a:p>
          <a:p>
            <a:pPr algn="just"/>
            <a:r>
              <a:rPr lang="en-US" altLang="zh-CN" sz="2000" dirty="0">
                <a:latin typeface="Arial" panose="020B0604020202020204" pitchFamily="34" charset="0"/>
                <a:cs typeface="Arial" panose="020B0604020202020204" pitchFamily="34" charset="0"/>
              </a:rPr>
              <a:t>At the edge of a dark, silent body of water, the figure hesitates. When contact is finally made with the surface, the environment subtly responds, drawing both light and presence downward into the unknown.</a:t>
            </a:r>
          </a:p>
          <a:p>
            <a:pPr algn="just"/>
            <a:r>
              <a:rPr lang="en-US" altLang="zh-CN" sz="2000" dirty="0">
                <a:latin typeface="Arial" panose="020B0604020202020204" pitchFamily="34" charset="0"/>
                <a:cs typeface="Arial" panose="020B0604020202020204" pitchFamily="34" charset="0"/>
              </a:rPr>
              <a:t>Rather than relying on dialogue or conventional storytelling, the film emphasizes </a:t>
            </a:r>
            <a:r>
              <a:rPr lang="en-US" altLang="zh-CN" sz="2000" b="1" dirty="0">
                <a:latin typeface="Arial" panose="020B0604020202020204" pitchFamily="34" charset="0"/>
                <a:cs typeface="Arial" panose="020B0604020202020204" pitchFamily="34" charset="0"/>
              </a:rPr>
              <a:t>atmosphere, sensory experience, and spatial disorientation</a:t>
            </a:r>
            <a:r>
              <a:rPr lang="en-US" altLang="zh-CN" sz="2000" dirty="0">
                <a:latin typeface="Arial" panose="020B0604020202020204" pitchFamily="34" charset="0"/>
                <a:cs typeface="Arial" panose="020B0604020202020204" pitchFamily="34" charset="0"/>
              </a:rPr>
              <a:t>, inviting the audience to experience the descent alongside the character.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1804" y="176601"/>
            <a:ext cx="9144000" cy="907656"/>
          </a:xfrm>
        </p:spPr>
        <p:txBody>
          <a:bodyPr rtlCol="0"/>
          <a:lstStyle/>
          <a:p>
            <a:pPr rtl="0"/>
            <a:r>
              <a:rPr lang="en-US" altLang="zh-CN" dirty="0">
                <a:latin typeface="+mj-lt"/>
              </a:rPr>
              <a:t>Overview &amp; Pitch </a:t>
            </a:r>
            <a:endParaRPr lang="en-US" dirty="0">
              <a:latin typeface="+mj-lt"/>
              <a:ea typeface="微软雅黑" panose="020B0503020204020204" pitchFamily="34" charset="-122"/>
            </a:endParaRPr>
          </a:p>
        </p:txBody>
      </p:sp>
      <p:sp>
        <p:nvSpPr>
          <p:cNvPr id="10" name="文本框 9"/>
          <p:cNvSpPr txBox="1"/>
          <p:nvPr/>
        </p:nvSpPr>
        <p:spPr>
          <a:xfrm>
            <a:off x="261764" y="2060848"/>
            <a:ext cx="5472608" cy="1200329"/>
          </a:xfrm>
          <a:prstGeom prst="rect">
            <a:avLst/>
          </a:prstGeom>
          <a:noFill/>
        </p:spPr>
        <p:txBody>
          <a:bodyPr wrap="square">
            <a:spAutoFit/>
          </a:bodyPr>
          <a:lstStyle/>
          <a:p>
            <a:r>
              <a:rPr lang="en-US" altLang="zh-CN" sz="2400" b="1" dirty="0">
                <a:latin typeface="Arial" panose="020B0604020202020204" pitchFamily="34" charset="0"/>
                <a:cs typeface="Arial" panose="020B0604020202020204" pitchFamily="34" charset="0"/>
              </a:rPr>
              <a:t>Genre</a:t>
            </a:r>
          </a:p>
          <a:p>
            <a:r>
              <a:rPr lang="en-US" altLang="zh-CN" sz="2400" dirty="0">
                <a:latin typeface="Arial" panose="020B0604020202020204" pitchFamily="34" charset="0"/>
                <a:cs typeface="Arial" panose="020B0604020202020204" pitchFamily="34" charset="0"/>
              </a:rPr>
              <a:t>Atmospheric / Experimental Short Film</a:t>
            </a:r>
            <a:br>
              <a:rPr lang="en-US" altLang="zh-CN" sz="2400" dirty="0">
                <a:latin typeface="Arial" panose="020B0604020202020204" pitchFamily="34" charset="0"/>
                <a:cs typeface="Arial" panose="020B0604020202020204" pitchFamily="34" charset="0"/>
              </a:rPr>
            </a:br>
            <a:r>
              <a:rPr lang="en-US" altLang="zh-CN" sz="2400" dirty="0">
                <a:latin typeface="Arial" panose="020B0604020202020204" pitchFamily="34" charset="0"/>
                <a:cs typeface="Arial" panose="020B0604020202020204" pitchFamily="34" charset="0"/>
              </a:rPr>
              <a:t>Psychological Environmental Cinema</a:t>
            </a:r>
          </a:p>
        </p:txBody>
      </p:sp>
      <p:sp>
        <p:nvSpPr>
          <p:cNvPr id="12" name="文本框 11"/>
          <p:cNvSpPr txBox="1"/>
          <p:nvPr/>
        </p:nvSpPr>
        <p:spPr>
          <a:xfrm>
            <a:off x="6520122" y="1918878"/>
            <a:ext cx="6093500" cy="830997"/>
          </a:xfrm>
          <a:prstGeom prst="rect">
            <a:avLst/>
          </a:prstGeom>
          <a:noFill/>
        </p:spPr>
        <p:txBody>
          <a:bodyPr wrap="square">
            <a:spAutoFit/>
          </a:bodyPr>
          <a:lstStyle/>
          <a:p>
            <a:r>
              <a:rPr lang="en-US" altLang="zh-CN" sz="2400" b="1" dirty="0">
                <a:latin typeface="Arial" panose="020B0604020202020204" pitchFamily="34" charset="0"/>
                <a:cs typeface="Arial" panose="020B0604020202020204" pitchFamily="34" charset="0"/>
              </a:rPr>
              <a:t>Project Length</a:t>
            </a:r>
          </a:p>
          <a:p>
            <a:r>
              <a:rPr lang="en-US" altLang="zh-CN" sz="2400" dirty="0">
                <a:latin typeface="Arial" panose="020B0604020202020204" pitchFamily="34" charset="0"/>
                <a:cs typeface="Arial" panose="020B0604020202020204" pitchFamily="34" charset="0"/>
              </a:rPr>
              <a:t>2 Minutes</a:t>
            </a:r>
          </a:p>
        </p:txBody>
      </p:sp>
      <p:sp>
        <p:nvSpPr>
          <p:cNvPr id="16" name="文本框 15"/>
          <p:cNvSpPr txBox="1"/>
          <p:nvPr/>
        </p:nvSpPr>
        <p:spPr>
          <a:xfrm>
            <a:off x="207677" y="3658380"/>
            <a:ext cx="6513226" cy="2000548"/>
          </a:xfrm>
          <a:prstGeom prst="rect">
            <a:avLst/>
          </a:prstGeom>
          <a:noFill/>
        </p:spPr>
        <p:txBody>
          <a:bodyPr wrap="square">
            <a:spAutoFit/>
          </a:bodyPr>
          <a:lstStyle/>
          <a:p>
            <a:r>
              <a:rPr lang="en-US" altLang="zh-CN" sz="2800" b="1" dirty="0">
                <a:latin typeface="Arial" panose="020B0604020202020204" pitchFamily="34" charset="0"/>
                <a:cs typeface="Arial" panose="020B0604020202020204" pitchFamily="34" charset="0"/>
              </a:rPr>
              <a:t>Key Themes</a:t>
            </a:r>
          </a:p>
          <a:p>
            <a:r>
              <a:rPr lang="en-US" altLang="zh-CN" sz="2400" dirty="0">
                <a:latin typeface="Arial" panose="020B0604020202020204" pitchFamily="34" charset="0"/>
                <a:cs typeface="Arial" panose="020B0604020202020204" pitchFamily="34" charset="0"/>
              </a:rPr>
              <a:t>Exploration of the unknown</a:t>
            </a:r>
          </a:p>
          <a:p>
            <a:r>
              <a:rPr lang="en-US" altLang="zh-CN" sz="2400" dirty="0">
                <a:latin typeface="Arial" panose="020B0604020202020204" pitchFamily="34" charset="0"/>
                <a:cs typeface="Arial" panose="020B0604020202020204" pitchFamily="34" charset="0"/>
              </a:rPr>
              <a:t>Disorientation and perception</a:t>
            </a:r>
          </a:p>
          <a:p>
            <a:r>
              <a:rPr lang="en-US" altLang="zh-CN" sz="2400" dirty="0">
                <a:latin typeface="Arial" panose="020B0604020202020204" pitchFamily="34" charset="0"/>
                <a:cs typeface="Arial" panose="020B0604020202020204" pitchFamily="34" charset="0"/>
              </a:rPr>
              <a:t>Human presence within unfamiliar space</a:t>
            </a:r>
          </a:p>
          <a:p>
            <a:r>
              <a:rPr lang="en-US" altLang="zh-CN" sz="2400" dirty="0">
                <a:latin typeface="Arial" panose="020B0604020202020204" pitchFamily="34" charset="0"/>
                <a:cs typeface="Arial" panose="020B0604020202020204" pitchFamily="34" charset="0"/>
              </a:rPr>
              <a:t>The boundary between curiosity and surrender</a:t>
            </a:r>
          </a:p>
        </p:txBody>
      </p:sp>
      <p:sp>
        <p:nvSpPr>
          <p:cNvPr id="18" name="文本框 17"/>
          <p:cNvSpPr txBox="1"/>
          <p:nvPr/>
        </p:nvSpPr>
        <p:spPr>
          <a:xfrm>
            <a:off x="6598468" y="3429000"/>
            <a:ext cx="5668703" cy="2739211"/>
          </a:xfrm>
          <a:prstGeom prst="rect">
            <a:avLst/>
          </a:prstGeom>
          <a:noFill/>
        </p:spPr>
        <p:txBody>
          <a:bodyPr wrap="square">
            <a:spAutoFit/>
          </a:bodyPr>
          <a:lstStyle/>
          <a:p>
            <a:r>
              <a:rPr lang="en-US" altLang="zh-CN" sz="2400" b="1" dirty="0">
                <a:latin typeface="Arial" panose="020B0604020202020204" pitchFamily="34" charset="0"/>
                <a:cs typeface="Arial" panose="020B0604020202020204" pitchFamily="34" charset="0"/>
              </a:rPr>
              <a:t>Visual Tone</a:t>
            </a:r>
          </a:p>
          <a:p>
            <a:r>
              <a:rPr lang="en-US" altLang="zh-CN" sz="2400" dirty="0">
                <a:latin typeface="Arial" panose="020B0604020202020204" pitchFamily="34" charset="0"/>
                <a:cs typeface="Arial" panose="020B0604020202020204" pitchFamily="34" charset="0"/>
              </a:rPr>
              <a:t>Dark, minimal, and immersive.</a:t>
            </a:r>
            <a:br>
              <a:rPr lang="en-US" altLang="zh-CN" sz="2400" dirty="0">
                <a:latin typeface="Arial" panose="020B0604020202020204" pitchFamily="34" charset="0"/>
                <a:cs typeface="Arial" panose="020B0604020202020204" pitchFamily="34" charset="0"/>
              </a:rPr>
            </a:br>
            <a:r>
              <a:rPr lang="en-US" altLang="zh-CN" sz="2400" dirty="0">
                <a:latin typeface="Arial" panose="020B0604020202020204" pitchFamily="34" charset="0"/>
                <a:cs typeface="Arial" panose="020B0604020202020204" pitchFamily="34" charset="0"/>
              </a:rPr>
              <a:t>Natural cavern textures, diffused light, still water surfaces, and subtle environmental movement create a contemplative and mysterious cinematic space.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7828" y="404664"/>
            <a:ext cx="9144000" cy="713591"/>
          </a:xfrm>
        </p:spPr>
        <p:txBody>
          <a:bodyPr rtlCol="0">
            <a:normAutofit/>
          </a:bodyPr>
          <a:lstStyle/>
          <a:p>
            <a:pPr rtl="0"/>
            <a:r>
              <a:rPr lang="en-US" altLang="zh-CN" sz="4000" dirty="0">
                <a:latin typeface="Arial" panose="020B0604020202020204" pitchFamily="34" charset="0"/>
                <a:cs typeface="Arial" panose="020B0604020202020204" pitchFamily="34" charset="0"/>
              </a:rPr>
              <a:t>Premise</a:t>
            </a:r>
          </a:p>
        </p:txBody>
      </p:sp>
      <p:sp>
        <p:nvSpPr>
          <p:cNvPr id="10" name="文本框 9"/>
          <p:cNvSpPr txBox="1"/>
          <p:nvPr/>
        </p:nvSpPr>
        <p:spPr>
          <a:xfrm>
            <a:off x="45740" y="1628800"/>
            <a:ext cx="12097344" cy="5324535"/>
          </a:xfrm>
          <a:prstGeom prst="rect">
            <a:avLst/>
          </a:prstGeom>
          <a:noFill/>
        </p:spPr>
        <p:txBody>
          <a:bodyPr wrap="square">
            <a:spAutoFit/>
          </a:bodyPr>
          <a:lstStyle/>
          <a:p>
            <a:pPr algn="just"/>
            <a:r>
              <a:rPr lang="en-US" altLang="zh-CN" sz="2000" i="1" dirty="0">
                <a:latin typeface="Arial" panose="020B0604020202020204" pitchFamily="34" charset="0"/>
                <a:cs typeface="Arial" panose="020B0604020202020204" pitchFamily="34" charset="0"/>
              </a:rPr>
              <a:t>Beneath the Surface</a:t>
            </a:r>
            <a:r>
              <a:rPr lang="en-US" altLang="zh-CN" sz="2000" dirty="0">
                <a:latin typeface="Arial" panose="020B0604020202020204" pitchFamily="34" charset="0"/>
                <a:cs typeface="Arial" panose="020B0604020202020204" pitchFamily="34" charset="0"/>
              </a:rPr>
              <a:t> tells the story of a lone figure who enters a mysterious underground world where space, direction, and perception gradually become uncertain.</a:t>
            </a:r>
          </a:p>
          <a:p>
            <a:pPr algn="just"/>
            <a:r>
              <a:rPr lang="en-US" altLang="zh-CN" sz="2000" b="1" dirty="0">
                <a:latin typeface="Arial" panose="020B0604020202020204" pitchFamily="34" charset="0"/>
                <a:cs typeface="Arial" panose="020B0604020202020204" pitchFamily="34" charset="0"/>
              </a:rPr>
              <a:t>    At the beginning</a:t>
            </a:r>
            <a:r>
              <a:rPr lang="en-US" altLang="zh-CN" sz="2000" dirty="0">
                <a:latin typeface="Arial" panose="020B0604020202020204" pitchFamily="34" charset="0"/>
                <a:cs typeface="Arial" panose="020B0604020202020204" pitchFamily="34" charset="0"/>
              </a:rPr>
              <a:t>, the animation opens in complete darkness before a faint light slowly reveals a subterranean environment. </a:t>
            </a:r>
            <a:r>
              <a:rPr lang="en-US" altLang="zh-CN" sz="2000" dirty="0" err="1">
                <a:latin typeface="Arial" panose="020B0604020202020204" pitchFamily="34" charset="0"/>
                <a:cs typeface="Arial" panose="020B0604020202020204" pitchFamily="34" charset="0"/>
              </a:rPr>
              <a:t>Eryx</a:t>
            </a:r>
            <a:r>
              <a:rPr lang="en-US" altLang="zh-CN" sz="2000" dirty="0"/>
              <a:t> </a:t>
            </a:r>
            <a:r>
              <a:rPr lang="en-US" altLang="zh-CN" sz="2000" dirty="0">
                <a:latin typeface="Arial" panose="020B0604020202020204" pitchFamily="34" charset="0"/>
                <a:cs typeface="Arial" panose="020B0604020202020204" pitchFamily="34" charset="0"/>
              </a:rPr>
              <a:t>enters the space and walks through narrow corridors and damp caverns. As the figure moves deeper, echoes linger unnaturally and the normal sense of direction—up, down, forward, and backward—begins to dissolve.</a:t>
            </a:r>
          </a:p>
          <a:p>
            <a:pPr algn="just"/>
            <a:r>
              <a:rPr lang="en-US" altLang="zh-CN" sz="2000" b="1" dirty="0">
                <a:latin typeface="Arial" panose="020B0604020202020204" pitchFamily="34" charset="0"/>
                <a:cs typeface="Arial" panose="020B0604020202020204" pitchFamily="34" charset="0"/>
              </a:rPr>
              <a:t>    In the middle</a:t>
            </a:r>
            <a:r>
              <a:rPr lang="en-US" altLang="zh-CN" sz="2000" dirty="0">
                <a:latin typeface="Arial" panose="020B0604020202020204" pitchFamily="34" charset="0"/>
                <a:cs typeface="Arial" panose="020B0604020202020204" pitchFamily="34" charset="0"/>
              </a:rPr>
              <a:t>, </a:t>
            </a:r>
            <a:r>
              <a:rPr lang="en-US" altLang="zh-CN" sz="2000" dirty="0" err="1">
                <a:latin typeface="Arial" panose="020B0604020202020204" pitchFamily="34" charset="0"/>
                <a:cs typeface="Arial" panose="020B0604020202020204" pitchFamily="34" charset="0"/>
              </a:rPr>
              <a:t>Eryx</a:t>
            </a:r>
            <a:r>
              <a:rPr lang="en-US" altLang="zh-CN" sz="2000" dirty="0"/>
              <a:t> </a:t>
            </a:r>
            <a:r>
              <a:rPr lang="en-US" altLang="zh-CN" sz="2000" dirty="0">
                <a:latin typeface="Arial" panose="020B0604020202020204" pitchFamily="34" charset="0"/>
                <a:cs typeface="Arial" panose="020B0604020202020204" pitchFamily="34" charset="0"/>
              </a:rPr>
              <a:t>continues through the underground space and reaches a larger chamber partially covered by still water. The environment feels strangely alive, as if the cavern itself has been waiting for the figure’s arrival. The light has no clear source and seems to come from the water, the stone walls, or the air itself. When </a:t>
            </a:r>
            <a:r>
              <a:rPr lang="en-US" altLang="zh-CN" sz="2000" dirty="0" err="1">
                <a:latin typeface="Arial" panose="020B0604020202020204" pitchFamily="34" charset="0"/>
                <a:cs typeface="Arial" panose="020B0604020202020204" pitchFamily="34" charset="0"/>
              </a:rPr>
              <a:t>Eryx</a:t>
            </a:r>
            <a:r>
              <a:rPr lang="en-US" altLang="zh-CN" sz="2000" dirty="0">
                <a:latin typeface="Arial" panose="020B0604020202020204" pitchFamily="34" charset="0"/>
                <a:cs typeface="Arial" panose="020B0604020202020204" pitchFamily="34" charset="0"/>
              </a:rPr>
              <a:t> pauses, subtle changes begin to occur in the space, and the water beneath the surface starts to react.</a:t>
            </a:r>
          </a:p>
          <a:p>
            <a:pPr algn="just"/>
            <a:r>
              <a:rPr lang="en-US" altLang="zh-CN" sz="2000" b="1" dirty="0">
                <a:latin typeface="Arial" panose="020B0604020202020204" pitchFamily="34" charset="0"/>
                <a:cs typeface="Arial" panose="020B0604020202020204" pitchFamily="34" charset="0"/>
              </a:rPr>
              <a:t>    At the end</a:t>
            </a:r>
            <a:r>
              <a:rPr lang="en-US" altLang="zh-CN" sz="2000" dirty="0">
                <a:latin typeface="Arial" panose="020B0604020202020204" pitchFamily="34" charset="0"/>
                <a:cs typeface="Arial" panose="020B0604020202020204" pitchFamily="34" charset="0"/>
              </a:rPr>
              <a:t>, </a:t>
            </a:r>
            <a:r>
              <a:rPr lang="en-US" altLang="zh-CN" sz="2000" dirty="0" err="1">
                <a:latin typeface="Arial" panose="020B0604020202020204" pitchFamily="34" charset="0"/>
                <a:cs typeface="Arial" panose="020B0604020202020204" pitchFamily="34" charset="0"/>
              </a:rPr>
              <a:t>Eryx</a:t>
            </a:r>
            <a:r>
              <a:rPr lang="en-US" altLang="zh-CN" sz="2000" dirty="0">
                <a:latin typeface="Arial" panose="020B0604020202020204" pitchFamily="34" charset="0"/>
                <a:cs typeface="Arial" panose="020B0604020202020204" pitchFamily="34" charset="0"/>
              </a:rPr>
              <a:t> slowly approaches the water and steps into it. As the body becomes submerged, the surroundings grow darker and quieter. Underwater, the sense of direction disappears completely. A faint glow begins to appear and gradually surrounds the figure before the image fades into total darkness, leaving the ending open and ambiguous.</a:t>
            </a:r>
          </a:p>
          <a:p>
            <a:pPr algn="just"/>
            <a:r>
              <a:rPr lang="en-US" altLang="zh-CN" sz="2000" dirty="0">
                <a:latin typeface="Arial" panose="020B0604020202020204" pitchFamily="34" charset="0"/>
                <a:cs typeface="Arial" panose="020B0604020202020204" pitchFamily="34" charset="0"/>
              </a:rPr>
              <a:t>The animation focuses on atmosphere and perception, exploring themes of immersion, the unknown, and the moment when someone crosses from a familiar world into a deeper and more mysterious space.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1764" y="188640"/>
            <a:ext cx="5580164" cy="638944"/>
          </a:xfrm>
        </p:spPr>
        <p:txBody>
          <a:bodyPr rtlCol="0"/>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5" name="图片 4" descr="冰箱里有许多照片"/>
          <p:cNvPicPr>
            <a:picLocks noChangeAspect="1"/>
          </p:cNvPicPr>
          <p:nvPr/>
        </p:nvPicPr>
        <p:blipFill>
          <a:blip r:embed="rId3"/>
          <a:stretch>
            <a:fillRect/>
          </a:stretch>
        </p:blipFill>
        <p:spPr>
          <a:xfrm>
            <a:off x="5806380" y="260648"/>
            <a:ext cx="5760640" cy="3720109"/>
          </a:xfrm>
          <a:prstGeom prst="rect">
            <a:avLst/>
          </a:prstGeom>
        </p:spPr>
      </p:pic>
      <p:sp>
        <p:nvSpPr>
          <p:cNvPr id="7" name="文本框 6"/>
          <p:cNvSpPr txBox="1"/>
          <p:nvPr/>
        </p:nvSpPr>
        <p:spPr>
          <a:xfrm>
            <a:off x="189756" y="1065594"/>
            <a:ext cx="4248472" cy="5632311"/>
          </a:xfrm>
          <a:prstGeom prst="rect">
            <a:avLst/>
          </a:prstGeom>
          <a:noFill/>
        </p:spPr>
        <p:txBody>
          <a:bodyPr wrap="square">
            <a:spAutoFit/>
          </a:bodyPr>
          <a:lstStyle/>
          <a:p>
            <a:pPr algn="just"/>
            <a:r>
              <a:rPr kumimoji="0" lang="zh-CN" altLang="zh-CN"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design of this environment was informed by preliminary research into the topography of real underground caves, with a focus on cave spatial structures, water distribution, and rock formations. Many natural caves are typically formed by the long-term erosion of rock by groundwater. Particularly in limestone regions, flowing water gradually dissolves rock layers, creating complex cave systems. Such caves often feature a distinct spatial progression, such as an entrance area, narrow passages, and larger interior chambers. As erosion continues over time, larger underground chambers may form within the cave, along with underground rivers or areas of standing water.</a:t>
            </a:r>
          </a:p>
          <a:p>
            <a:endParaRPr lang="en-US" altLang="zh-CN" dirty="0"/>
          </a:p>
        </p:txBody>
      </p:sp>
      <p:sp>
        <p:nvSpPr>
          <p:cNvPr id="10" name="文本框 9"/>
          <p:cNvSpPr txBox="1"/>
          <p:nvPr/>
        </p:nvSpPr>
        <p:spPr>
          <a:xfrm>
            <a:off x="4798268" y="4077072"/>
            <a:ext cx="6912768" cy="2862322"/>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Arial" panose="020B0604020202020204" pitchFamily="34" charset="0"/>
              </a:rPr>
              <a:t>In terms of topography, caves typically consist of irregular rock walls, fissures, and gradually expanding spaces. Narrow passages connect different areas of the cave, while wider chambers form the main spatial nodes. Due to the long-term action of groundwater, shallow pools or deeper pools often form at the bottom of caves; these bodies of water not only influence the topography but also alter the visual perception of the space. The water’s surface reflects ambient light, making the light inside the cave softer and more diffused.</a:t>
            </a:r>
          </a:p>
          <a:p>
            <a:endParaRPr lang="en-US"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1"/>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11" name="图片 10" descr="手机截图图人的照片上写着字"/>
          <p:cNvPicPr>
            <a:picLocks noChangeAspect="1"/>
          </p:cNvPicPr>
          <p:nvPr/>
        </p:nvPicPr>
        <p:blipFill>
          <a:blip r:embed="rId3"/>
          <a:stretch>
            <a:fillRect/>
          </a:stretch>
        </p:blipFill>
        <p:spPr>
          <a:xfrm>
            <a:off x="405780" y="1700808"/>
            <a:ext cx="1788635" cy="2528239"/>
          </a:xfrm>
          <a:prstGeom prst="rect">
            <a:avLst/>
          </a:prstGeom>
        </p:spPr>
      </p:pic>
      <p:sp>
        <p:nvSpPr>
          <p:cNvPr id="17" name="文本框 16"/>
          <p:cNvSpPr txBox="1"/>
          <p:nvPr/>
        </p:nvSpPr>
        <p:spPr>
          <a:xfrm>
            <a:off x="2277988" y="1923993"/>
            <a:ext cx="9721080" cy="1569660"/>
          </a:xfrm>
          <a:prstGeom prst="rect">
            <a:avLst/>
          </a:prstGeom>
          <a:noFill/>
        </p:spPr>
        <p:txBody>
          <a:bodyPr wrap="square">
            <a:spAutoFit/>
          </a:bodyPr>
          <a:lstStyle/>
          <a:p>
            <a:pPr algn="just"/>
            <a:r>
              <a:rPr kumimoji="0" lang="zh-CN" altLang="zh-CN"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Blade Runner 2049, the character K is a futuristic enforcer who lives in a highly technologically advanced society where emotions are gradually fading away. Cool-headed, reserved, and solitary, K begins to question his own identity and purpose as he carries out his missions. Visually, the character’s attire and equipment feature a predominantly dark, industrial aesthetic, emphasizing functionality and minimalist technology. The overall look portrays an individual operating alone in a technological society, while also reflecting the sense of alienation between humans and their technological environment.</a:t>
            </a:r>
          </a:p>
        </p:txBody>
      </p:sp>
      <p:pic>
        <p:nvPicPr>
          <p:cNvPr id="18" name="图片 17" descr="男人拿着枪"/>
          <p:cNvPicPr>
            <a:picLocks noChangeAspect="1"/>
          </p:cNvPicPr>
          <p:nvPr/>
        </p:nvPicPr>
        <p:blipFill>
          <a:blip r:embed="rId4"/>
          <a:stretch>
            <a:fillRect/>
          </a:stretch>
        </p:blipFill>
        <p:spPr>
          <a:xfrm>
            <a:off x="9838828" y="3717032"/>
            <a:ext cx="2052148" cy="3014170"/>
          </a:xfrm>
          <a:prstGeom prst="rect">
            <a:avLst/>
          </a:prstGeom>
        </p:spPr>
      </p:pic>
      <p:sp>
        <p:nvSpPr>
          <p:cNvPr id="19" name="文本框 18"/>
          <p:cNvSpPr txBox="1"/>
          <p:nvPr/>
        </p:nvSpPr>
        <p:spPr>
          <a:xfrm>
            <a:off x="261764" y="4366999"/>
            <a:ext cx="9361040" cy="1815882"/>
          </a:xfrm>
          <a:prstGeom prst="rect">
            <a:avLst/>
          </a:prstGeom>
          <a:noFill/>
        </p:spPr>
        <p:txBody>
          <a:bodyPr wrap="square">
            <a:spAutoFit/>
          </a:bodyPr>
          <a:lstStyle/>
          <a:p>
            <a:pPr algn="just"/>
            <a:r>
              <a:rPr kumimoji="0" lang="en-US" altLang="zh-CN"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Oblivion, the character Jack Harper is a futuristic environmental maintenance engineer tasked with monitoring equipment and maintaining systems on a devastated Earth. Rational, professional, and driven by a spirit of exploration, he gradually begins to question the true nature of the world as he carries out his missions. The character’s visual design centers on practical tech gear and engineer-style attire, emphasizing the fusion of futuristic technology and exploratory missions. It portrays a technician working in an isolated environment while also symbolizing humanity’s gradual awakening within technological systems and its proactive search for the truth.</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a:extLst>
              <a:ext uri="{FF2B5EF4-FFF2-40B4-BE49-F238E27FC236}">
                <a16:creationId xmlns:a16="http://schemas.microsoft.com/office/drawing/2014/main" id="{E728E218-2E34-16C9-E39E-58800DD75E23}"/>
              </a:ext>
            </a:extLst>
          </p:cNvPr>
          <p:cNvSpPr txBox="1"/>
          <p:nvPr/>
        </p:nvSpPr>
        <p:spPr>
          <a:xfrm>
            <a:off x="4366222" y="2287175"/>
            <a:ext cx="7488832" cy="2800767"/>
          </a:xfrm>
          <a:prstGeom prst="rect">
            <a:avLst/>
          </a:prstGeom>
          <a:noFill/>
        </p:spPr>
        <p:txBody>
          <a:bodyPr wrap="square">
            <a:spAutoFit/>
          </a:bodyPr>
          <a:lstStyle/>
          <a:p>
            <a:pPr algn="just"/>
            <a:r>
              <a:rPr lang="zh-CN" altLang="en-US" sz="1600" dirty="0">
                <a:latin typeface="Arial" panose="020B0604020202020204" pitchFamily="34" charset="0"/>
                <a:cs typeface="Arial" panose="020B0604020202020204" pitchFamily="34" charset="0"/>
              </a:rPr>
              <a:t>The walking sequence after entering the Zone in Stalker is an important reference for Beneath the Surface, as it uses a slow pace, long takes, and minimal dialogue to focus the audience on the psychological pressure imposed by the space itself. The characters proceed cautiously among ruins, grass, and puddles, with the environment appearing calm on the surface yet full of unknown threats, making the Zone seem like a sentient entity. This approach of shaping space as a narrative subject aligns closely with my concept of underground caves in my work, which are 'not abandoned but seem to be waiting for the protagonist.' At the same time, the use of wet ground, water reflections, and natural ambient sounds in the sequence has also inspired my expression of immersion, disorientation, and mysterious atmosphere in cave scenes.</a:t>
            </a:r>
          </a:p>
        </p:txBody>
      </p:sp>
      <p:sp>
        <p:nvSpPr>
          <p:cNvPr id="9" name="标题 1">
            <a:extLst>
              <a:ext uri="{FF2B5EF4-FFF2-40B4-BE49-F238E27FC236}">
                <a16:creationId xmlns:a16="http://schemas.microsoft.com/office/drawing/2014/main" id="{D70BF8C2-CA8B-435C-1345-AF1BE3981E97}"/>
              </a:ext>
            </a:extLst>
          </p:cNvPr>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11" name="图片 10" descr="人在黑暗中">
            <a:extLst>
              <a:ext uri="{FF2B5EF4-FFF2-40B4-BE49-F238E27FC236}">
                <a16:creationId xmlns:a16="http://schemas.microsoft.com/office/drawing/2014/main" id="{B9B89CE4-E89A-8237-3585-C52DA0C3EC8B}"/>
              </a:ext>
            </a:extLst>
          </p:cNvPr>
          <p:cNvPicPr>
            <a:picLocks noChangeAspect="1"/>
          </p:cNvPicPr>
          <p:nvPr/>
        </p:nvPicPr>
        <p:blipFill>
          <a:blip r:embed="rId2"/>
          <a:srcRect l="11282" t="4851" r="11937" b="4851"/>
          <a:stretch/>
        </p:blipFill>
        <p:spPr>
          <a:xfrm>
            <a:off x="477788" y="2287175"/>
            <a:ext cx="3600400" cy="2646448"/>
          </a:xfrm>
          <a:prstGeom prst="rect">
            <a:avLst/>
          </a:prstGeom>
        </p:spPr>
      </p:pic>
    </p:spTree>
    <p:extLst>
      <p:ext uri="{BB962C8B-B14F-4D97-AF65-F5344CB8AC3E}">
        <p14:creationId xmlns:p14="http://schemas.microsoft.com/office/powerpoint/2010/main" val="4011547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a:extLst>
              <a:ext uri="{FF2B5EF4-FFF2-40B4-BE49-F238E27FC236}">
                <a16:creationId xmlns:a16="http://schemas.microsoft.com/office/drawing/2014/main" id="{E728E218-2E34-16C9-E39E-58800DD75E23}"/>
              </a:ext>
            </a:extLst>
          </p:cNvPr>
          <p:cNvSpPr txBox="1"/>
          <p:nvPr/>
        </p:nvSpPr>
        <p:spPr>
          <a:xfrm>
            <a:off x="6386066" y="2434535"/>
            <a:ext cx="5180954" cy="3293209"/>
          </a:xfrm>
          <a:prstGeom prst="rect">
            <a:avLst/>
          </a:prstGeom>
          <a:noFill/>
        </p:spPr>
        <p:txBody>
          <a:bodyPr wrap="square">
            <a:spAutoFit/>
          </a:bodyPr>
          <a:lstStyle/>
          <a:p>
            <a:pPr algn="just"/>
            <a:r>
              <a:rPr lang="en-US" altLang="zh-CN" sz="1600" dirty="0">
                <a:latin typeface="Arial" panose="020B0604020202020204" pitchFamily="34" charset="0"/>
                <a:cs typeface="Arial" panose="020B0604020202020204" pitchFamily="34" charset="0"/>
              </a:rPr>
              <a:t>Annihilation is a strong reference for Beneath the Surface because it presents exploration as both a physical journey and a psychological transformation. In particular, the final lighthouse sequence uses distorted light, unfamiliar spatial logic, and an environment that seems to react to human presence, creating a sense of awe and unease. This closely relates to my project, where the underground cavern gradually becomes unstable and responsive as the explorer moves deeper inside. The film’s use of silence, atmospheric sound, and glowing visual elements also influenced my approach to portraying the water chamber as a threshold between reality and the unknown.</a:t>
            </a:r>
            <a:endParaRPr lang="zh-CN" altLang="en-US" sz="1600" dirty="0">
              <a:latin typeface="Arial" panose="020B0604020202020204" pitchFamily="34" charset="0"/>
              <a:cs typeface="Arial" panose="020B0604020202020204" pitchFamily="34" charset="0"/>
            </a:endParaRPr>
          </a:p>
        </p:txBody>
      </p:sp>
      <p:sp>
        <p:nvSpPr>
          <p:cNvPr id="9" name="标题 1">
            <a:extLst>
              <a:ext uri="{FF2B5EF4-FFF2-40B4-BE49-F238E27FC236}">
                <a16:creationId xmlns:a16="http://schemas.microsoft.com/office/drawing/2014/main" id="{D70BF8C2-CA8B-435C-1345-AF1BE3981E97}"/>
              </a:ext>
            </a:extLst>
          </p:cNvPr>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3" name="图片 2" descr="电脑的屏幕截图">
            <a:extLst>
              <a:ext uri="{FF2B5EF4-FFF2-40B4-BE49-F238E27FC236}">
                <a16:creationId xmlns:a16="http://schemas.microsoft.com/office/drawing/2014/main" id="{2778EE30-1664-A8DB-0420-94BE6A5CF478}"/>
              </a:ext>
            </a:extLst>
          </p:cNvPr>
          <p:cNvPicPr>
            <a:picLocks noChangeAspect="1"/>
          </p:cNvPicPr>
          <p:nvPr/>
        </p:nvPicPr>
        <p:blipFill>
          <a:blip r:embed="rId2"/>
          <a:srcRect t="16401" r="126" b="5901"/>
          <a:stretch/>
        </p:blipFill>
        <p:spPr>
          <a:xfrm>
            <a:off x="1125860" y="1772816"/>
            <a:ext cx="4747397" cy="2308324"/>
          </a:xfrm>
          <a:prstGeom prst="rect">
            <a:avLst/>
          </a:prstGeom>
        </p:spPr>
      </p:pic>
      <p:pic>
        <p:nvPicPr>
          <p:cNvPr id="5" name="图片 4" descr="图片包含 照片, 看着, 男人, 玻璃&#10;&#10;AI 生成的内容可能不正确。">
            <a:extLst>
              <a:ext uri="{FF2B5EF4-FFF2-40B4-BE49-F238E27FC236}">
                <a16:creationId xmlns:a16="http://schemas.microsoft.com/office/drawing/2014/main" id="{AAA37B59-5746-E7A6-8D89-393A1C5573C4}"/>
              </a:ext>
            </a:extLst>
          </p:cNvPr>
          <p:cNvPicPr>
            <a:picLocks noChangeAspect="1"/>
          </p:cNvPicPr>
          <p:nvPr/>
        </p:nvPicPr>
        <p:blipFill>
          <a:blip r:embed="rId3"/>
          <a:srcRect t="16849" b="16849"/>
          <a:stretch/>
        </p:blipFill>
        <p:spPr>
          <a:xfrm>
            <a:off x="1110952" y="4528187"/>
            <a:ext cx="4691808" cy="1944216"/>
          </a:xfrm>
          <a:prstGeom prst="rect">
            <a:avLst/>
          </a:prstGeom>
        </p:spPr>
      </p:pic>
    </p:spTree>
    <p:extLst>
      <p:ext uri="{BB962C8B-B14F-4D97-AF65-F5344CB8AC3E}">
        <p14:creationId xmlns:p14="http://schemas.microsoft.com/office/powerpoint/2010/main" val="2693011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1"/>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sp>
        <p:nvSpPr>
          <p:cNvPr id="10" name="文本框 9"/>
          <p:cNvSpPr txBox="1"/>
          <p:nvPr/>
        </p:nvSpPr>
        <p:spPr>
          <a:xfrm>
            <a:off x="6130874" y="1043608"/>
            <a:ext cx="5688632" cy="5632311"/>
          </a:xfrm>
          <a:prstGeom prst="rect">
            <a:avLst/>
          </a:prstGeom>
          <a:noFill/>
        </p:spPr>
        <p:txBody>
          <a:bodyPr wrap="square">
            <a:spAutoFit/>
          </a:bodyPr>
          <a:lstStyle/>
          <a:p>
            <a:pPr algn="just"/>
            <a:r>
              <a:rPr lang="zh-CN" altLang="en-US" dirty="0">
                <a:latin typeface="Arial" panose="020B0604020202020204" pitchFamily="34" charset="0"/>
                <a:cs typeface="Arial" panose="020B0604020202020204" pitchFamily="34" charset="0"/>
              </a:rPr>
              <a:t>Key Character: </a:t>
            </a:r>
            <a:r>
              <a:rPr lang="en-US" altLang="zh-CN" sz="1800" dirty="0" err="1">
                <a:latin typeface="Arial" panose="020B0604020202020204" pitchFamily="34" charset="0"/>
                <a:cs typeface="Arial" panose="020B0604020202020204" pitchFamily="34" charset="0"/>
              </a:rPr>
              <a:t>Eryx</a:t>
            </a:r>
            <a:r>
              <a:rPr lang="en-US" altLang="zh-CN" sz="1800" dirty="0">
                <a:latin typeface="Arial" panose="020B0604020202020204" pitchFamily="34" charset="0"/>
                <a:cs typeface="Arial" panose="020B0604020202020204" pitchFamily="34" charset="0"/>
              </a:rPr>
              <a:t>.</a:t>
            </a:r>
            <a:r>
              <a:rPr lang="zh-CN" altLang="en-US" sz="1800" dirty="0">
                <a:latin typeface="Arial" panose="020B0604020202020204" pitchFamily="34" charset="0"/>
                <a:cs typeface="Arial" panose="020B0604020202020204" pitchFamily="34" charset="0"/>
              </a:rPr>
              <a:t> </a:t>
            </a:r>
            <a:r>
              <a:rPr lang="zh-CN" altLang="en-US" dirty="0">
                <a:latin typeface="Arial" panose="020B0604020202020204" pitchFamily="34" charset="0"/>
                <a:cs typeface="Arial" panose="020B0604020202020204" pitchFamily="34" charset="0"/>
              </a:rPr>
              <a:t>The character is portrayed as an underground environmental investigator in a near-future world who lost an arm in a cave-in during an underground exploration mission. He subsequently replaced it with an industrial-style mechanical prosthesis and gradually broke away from his original organization to become an independent explorer. </a:t>
            </a:r>
            <a:r>
              <a:rPr lang="en-US" altLang="zh-CN" dirty="0">
                <a:latin typeface="Arial" panose="020B0604020202020204" pitchFamily="34" charset="0"/>
                <a:cs typeface="Arial" panose="020B0604020202020204" pitchFamily="34" charset="0"/>
              </a:rPr>
              <a:t>On the right is the design drawing of the character and the robotic arm.</a:t>
            </a:r>
            <a:r>
              <a:rPr lang="zh-CN" altLang="en-US" dirty="0">
                <a:latin typeface="Arial" panose="020B0604020202020204" pitchFamily="34" charset="0"/>
                <a:cs typeface="Arial" panose="020B0604020202020204" pitchFamily="34" charset="0"/>
              </a:rPr>
              <a:t> The mechanical arm not only symbolizes the enhancement of the human body through future technology but also serves functional purposes such as environmental scanning, sample collection, and structural inspection, reflecting the character’s ability to survive and explore in extreme underground environments. The overall design emphasizes an industrial aesthetic and functionality, with clothing and gear leaning toward practical exploration equipment suited for low-light, damp, and unknown underground spaces.</a:t>
            </a:r>
            <a:r>
              <a:rPr lang="en-US" altLang="zh-CN" dirty="0">
                <a:latin typeface="Arial" panose="020B0604020202020204" pitchFamily="34" charset="0"/>
                <a:cs typeface="Arial" panose="020B0604020202020204" pitchFamily="34" charset="0"/>
              </a:rPr>
              <a:t> </a:t>
            </a:r>
          </a:p>
          <a:p>
            <a:pPr algn="just"/>
            <a:endParaRPr lang="en-US" altLang="zh-CN" dirty="0">
              <a:latin typeface="Arial" panose="020B0604020202020204" pitchFamily="34" charset="0"/>
              <a:cs typeface="Arial" panose="020B0604020202020204" pitchFamily="34" charset="0"/>
            </a:endParaRPr>
          </a:p>
        </p:txBody>
      </p:sp>
      <p:pic>
        <p:nvPicPr>
          <p:cNvPr id="3" name="图片 2" descr="卡通画&#10;&#10;AI 生成的内容可能不正确。">
            <a:extLst>
              <a:ext uri="{FF2B5EF4-FFF2-40B4-BE49-F238E27FC236}">
                <a16:creationId xmlns:a16="http://schemas.microsoft.com/office/drawing/2014/main" id="{C867C215-AB6E-0EE9-A92F-39119C0320DC}"/>
              </a:ext>
            </a:extLst>
          </p:cNvPr>
          <p:cNvPicPr>
            <a:picLocks noChangeAspect="1"/>
          </p:cNvPicPr>
          <p:nvPr/>
        </p:nvPicPr>
        <p:blipFill>
          <a:blip r:embed="rId3"/>
          <a:stretch>
            <a:fillRect/>
          </a:stretch>
        </p:blipFill>
        <p:spPr>
          <a:xfrm>
            <a:off x="616611" y="1340768"/>
            <a:ext cx="3672407" cy="2563083"/>
          </a:xfrm>
          <a:prstGeom prst="rect">
            <a:avLst/>
          </a:prstGeom>
        </p:spPr>
      </p:pic>
      <p:pic>
        <p:nvPicPr>
          <p:cNvPr id="6" name="图片 5" descr="画着卡通人物">
            <a:extLst>
              <a:ext uri="{FF2B5EF4-FFF2-40B4-BE49-F238E27FC236}">
                <a16:creationId xmlns:a16="http://schemas.microsoft.com/office/drawing/2014/main" id="{F4A72F63-266B-D076-27EE-84A019293425}"/>
              </a:ext>
            </a:extLst>
          </p:cNvPr>
          <p:cNvPicPr>
            <a:picLocks noChangeAspect="1"/>
          </p:cNvPicPr>
          <p:nvPr/>
        </p:nvPicPr>
        <p:blipFill>
          <a:blip r:embed="rId4"/>
          <a:srcRect l="9687" t="15453" r="12811" b="19029"/>
          <a:stretch/>
        </p:blipFill>
        <p:spPr>
          <a:xfrm>
            <a:off x="1629917" y="4243841"/>
            <a:ext cx="3888432" cy="22942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1"/>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Research</a:t>
            </a:r>
          </a:p>
        </p:txBody>
      </p:sp>
      <p:sp>
        <p:nvSpPr>
          <p:cNvPr id="10" name="文本框 9"/>
          <p:cNvSpPr txBox="1"/>
          <p:nvPr/>
        </p:nvSpPr>
        <p:spPr>
          <a:xfrm>
            <a:off x="346106" y="1700808"/>
            <a:ext cx="5688632" cy="5078313"/>
          </a:xfrm>
          <a:prstGeom prst="rect">
            <a:avLst/>
          </a:prstGeom>
          <a:noFill/>
        </p:spPr>
        <p:txBody>
          <a:bodyPr wrap="square">
            <a:spAutoFit/>
          </a:bodyPr>
          <a:lstStyle/>
          <a:p>
            <a:pPr algn="just"/>
            <a:r>
              <a:rPr lang="en-US" altLang="zh-CN" dirty="0">
                <a:latin typeface="Arial" panose="020B0604020202020204" pitchFamily="34" charset="0"/>
                <a:cs typeface="Arial" panose="020B0604020202020204" pitchFamily="34" charset="0"/>
              </a:rPr>
              <a:t>From the perspective of character personality and narrative, the character’s core motivation is to uncover the secrets of the unknown underground world. Personality traits include loneliness, determination, caution, curiosity, and the air of an explorer who is somewhat weary of the world; these qualities drive him to venture ever deeper into dangerous underground spaces. The visual design research section revolves around keywords such as “underground exploration,” “industrial technology,” “low-light environments,” and “atmospheric sci-fi,” using environmental references and gear design to reinforce the world-building. The overall character design not only serves the narrative but also symbolizes humanity’s enduring desire to explore the unknown in the age of technology, reflecting the tension between technological civilization and the unknown natural world.</a:t>
            </a:r>
            <a:endParaRPr lang="zh-CN" altLang="en-US" dirty="0">
              <a:latin typeface="Arial" panose="020B0604020202020204" pitchFamily="34" charset="0"/>
              <a:cs typeface="Arial" panose="020B0604020202020204" pitchFamily="34" charset="0"/>
            </a:endParaRPr>
          </a:p>
        </p:txBody>
      </p:sp>
      <p:pic>
        <p:nvPicPr>
          <p:cNvPr id="12" name="图片 11" descr="图片包含 文本"/>
          <p:cNvPicPr>
            <a:picLocks noChangeAspect="1"/>
          </p:cNvPicPr>
          <p:nvPr/>
        </p:nvPicPr>
        <p:blipFill>
          <a:blip r:embed="rId3"/>
          <a:stretch>
            <a:fillRect/>
          </a:stretch>
        </p:blipFill>
        <p:spPr>
          <a:xfrm>
            <a:off x="9308487" y="2420888"/>
            <a:ext cx="2735510" cy="4103265"/>
          </a:xfrm>
          <a:prstGeom prst="rect">
            <a:avLst/>
          </a:prstGeom>
        </p:spPr>
      </p:pic>
      <p:pic>
        <p:nvPicPr>
          <p:cNvPr id="14" name="图片 13" descr="游戏机里面的人物手上拿着枪"/>
          <p:cNvPicPr>
            <a:picLocks noChangeAspect="1"/>
          </p:cNvPicPr>
          <p:nvPr/>
        </p:nvPicPr>
        <p:blipFill>
          <a:blip r:embed="rId4"/>
          <a:stretch>
            <a:fillRect/>
          </a:stretch>
        </p:blipFill>
        <p:spPr>
          <a:xfrm>
            <a:off x="6382444" y="395536"/>
            <a:ext cx="2674540" cy="403244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1804" y="908720"/>
            <a:ext cx="9144000" cy="504056"/>
          </a:xfrm>
        </p:spPr>
        <p:txBody>
          <a:bodyPr>
            <a:normAutofit fontScale="90000"/>
          </a:bodyPr>
          <a:lstStyle/>
          <a:p>
            <a:r>
              <a:rPr lang="en-US" altLang="zh-CN" sz="4000" dirty="0">
                <a:latin typeface="Arial" panose="020B0604020202020204" pitchFamily="34" charset="0"/>
                <a:cs typeface="Arial" panose="020B0604020202020204" pitchFamily="34" charset="0"/>
              </a:rPr>
              <a:t>Backstory and Setting</a:t>
            </a:r>
            <a:br>
              <a:rPr lang="en-US" altLang="zh-CN" dirty="0">
                <a:latin typeface="Arial" panose="020B0604020202020204" pitchFamily="34" charset="0"/>
                <a:cs typeface="Arial" panose="020B0604020202020204" pitchFamily="34" charset="0"/>
              </a:rPr>
            </a:br>
            <a:endParaRPr lang="zh-CN" altLang="en-US" dirty="0"/>
          </a:p>
        </p:txBody>
      </p:sp>
      <p:sp>
        <p:nvSpPr>
          <p:cNvPr id="4" name="文本框 3"/>
          <p:cNvSpPr txBox="1"/>
          <p:nvPr/>
        </p:nvSpPr>
        <p:spPr>
          <a:xfrm>
            <a:off x="765820" y="1731578"/>
            <a:ext cx="10513168" cy="2308324"/>
          </a:xfrm>
          <a:prstGeom prst="rect">
            <a:avLst/>
          </a:prstGeom>
          <a:noFill/>
        </p:spPr>
        <p:txBody>
          <a:bodyPr wrap="square">
            <a:spAutoFit/>
          </a:bodyPr>
          <a:lstStyle/>
          <a:p>
            <a:pPr algn="just"/>
            <a:r>
              <a:rPr lang="en-US" altLang="zh-CN" sz="2400" b="1" dirty="0">
                <a:latin typeface="Arial" panose="020B0604020202020204" pitchFamily="34" charset="0"/>
                <a:cs typeface="Arial" panose="020B0604020202020204" pitchFamily="34" charset="0"/>
              </a:rPr>
              <a:t>Backstory</a:t>
            </a:r>
            <a:r>
              <a:rPr lang="zh-CN" altLang="en-US" sz="2400" b="1" dirty="0">
                <a:latin typeface="Arial" panose="020B0604020202020204" pitchFamily="34" charset="0"/>
                <a:cs typeface="Arial" panose="020B0604020202020204" pitchFamily="34" charset="0"/>
              </a:rPr>
              <a:t>：</a:t>
            </a:r>
            <a:endParaRPr lang="en-US" altLang="zh-CN" sz="2400" b="1" dirty="0">
              <a:latin typeface="Arial" panose="020B0604020202020204" pitchFamily="34" charset="0"/>
              <a:cs typeface="Arial" panose="020B0604020202020204" pitchFamily="34" charset="0"/>
            </a:endParaRPr>
          </a:p>
          <a:p>
            <a:pPr algn="just"/>
            <a:r>
              <a:rPr lang="en-US" altLang="zh-CN" sz="2000" dirty="0">
                <a:latin typeface="Arial" panose="020B0604020202020204" pitchFamily="34" charset="0"/>
                <a:cs typeface="Arial" panose="020B0604020202020204" pitchFamily="34" charset="0"/>
              </a:rPr>
              <a:t>The story takes place in an undefined time where the boundary between reality and perception begins to blur. The underground space is not just physical—it may represent memory, consciousness, or an unknown force.</a:t>
            </a:r>
          </a:p>
          <a:p>
            <a:pPr algn="just"/>
            <a:r>
              <a:rPr lang="en-US" altLang="zh-CN" sz="2000" dirty="0">
                <a:latin typeface="Arial" panose="020B0604020202020204" pitchFamily="34" charset="0"/>
                <a:cs typeface="Arial" panose="020B0604020202020204" pitchFamily="34" charset="0"/>
              </a:rPr>
              <a:t>The lone figure enters without a clear past, but their actions suggest a personal journey driven by an internal pull. The mechanical arm hints at loss or transformation, placing the character between human and altered states.</a:t>
            </a:r>
          </a:p>
        </p:txBody>
      </p:sp>
      <p:sp>
        <p:nvSpPr>
          <p:cNvPr id="6" name="文本框 5"/>
          <p:cNvSpPr txBox="1"/>
          <p:nvPr/>
        </p:nvSpPr>
        <p:spPr>
          <a:xfrm>
            <a:off x="765820" y="4054322"/>
            <a:ext cx="10513168" cy="2616101"/>
          </a:xfrm>
          <a:prstGeom prst="rect">
            <a:avLst/>
          </a:prstGeom>
          <a:noFill/>
        </p:spPr>
        <p:txBody>
          <a:bodyPr wrap="square">
            <a:spAutoFit/>
          </a:bodyPr>
          <a:lstStyle/>
          <a:p>
            <a:pPr algn="just"/>
            <a:r>
              <a:rPr lang="en-US" altLang="zh-CN" sz="2400" b="1" dirty="0">
                <a:latin typeface="Arial" panose="020B0604020202020204" pitchFamily="34" charset="0"/>
                <a:cs typeface="Arial" panose="020B0604020202020204" pitchFamily="34" charset="0"/>
              </a:rPr>
              <a:t>Setting</a:t>
            </a:r>
            <a:r>
              <a:rPr lang="zh-CN" altLang="en-US" sz="2400" b="1" dirty="0">
                <a:latin typeface="Arial" panose="020B0604020202020204" pitchFamily="34" charset="0"/>
                <a:cs typeface="Arial" panose="020B0604020202020204" pitchFamily="34" charset="0"/>
              </a:rPr>
              <a:t>：</a:t>
            </a:r>
            <a:endParaRPr lang="en-US" altLang="zh-CN" sz="2400" b="1" dirty="0">
              <a:latin typeface="Arial" panose="020B0604020202020204" pitchFamily="34" charset="0"/>
              <a:cs typeface="Arial" panose="020B0604020202020204" pitchFamily="34" charset="0"/>
            </a:endParaRPr>
          </a:p>
          <a:p>
            <a:pPr algn="just"/>
            <a:r>
              <a:rPr lang="en-US" altLang="zh-CN" sz="2000" dirty="0">
                <a:latin typeface="Arial" panose="020B0604020202020204" pitchFamily="34" charset="0"/>
                <a:cs typeface="Arial" panose="020B0604020202020204" pitchFamily="34" charset="0"/>
              </a:rPr>
              <a:t>The animation is set in a vast underground world of narrow corridors, caverns, and water-filled chambers. The space defies logic—light has no clear source and seems to come from the environment itself.</a:t>
            </a:r>
          </a:p>
          <a:p>
            <a:pPr algn="just"/>
            <a:r>
              <a:rPr lang="en-US" altLang="zh-CN" sz="2000" dirty="0">
                <a:latin typeface="Arial" panose="020B0604020202020204" pitchFamily="34" charset="0"/>
                <a:cs typeface="Arial" panose="020B0604020202020204" pitchFamily="34" charset="0"/>
              </a:rPr>
              <a:t>Sound behaves unnaturally, and the damp, heavy air enhances the sense of immersion. Water is central: its surface is still yet responsive, with an undefined depth below.</a:t>
            </a:r>
          </a:p>
          <a:p>
            <a:pPr algn="just"/>
            <a:r>
              <a:rPr lang="en-US" altLang="zh-CN" sz="2000" dirty="0">
                <a:latin typeface="Arial" panose="020B0604020202020204" pitchFamily="34" charset="0"/>
                <a:cs typeface="Arial" panose="020B0604020202020204" pitchFamily="34" charset="0"/>
              </a:rPr>
              <a:t>The setting acts like a living presence, interacting with the figure and blurring the line between external space and inner experience</a:t>
            </a:r>
            <a:r>
              <a:rPr lang="en-US" altLang="zh-CN"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4" name="图片 3" descr="形状"/>
          <p:cNvPicPr>
            <a:picLocks noChangeAspect="1"/>
          </p:cNvPicPr>
          <p:nvPr/>
        </p:nvPicPr>
        <p:blipFill>
          <a:blip r:embed="rId2"/>
          <a:srcRect b="27070"/>
          <a:stretch>
            <a:fillRect/>
          </a:stretch>
        </p:blipFill>
        <p:spPr>
          <a:xfrm>
            <a:off x="981710" y="1772920"/>
            <a:ext cx="3874770" cy="2315845"/>
          </a:xfrm>
          <a:prstGeom prst="rect">
            <a:avLst/>
          </a:prstGeom>
        </p:spPr>
      </p:pic>
      <p:pic>
        <p:nvPicPr>
          <p:cNvPr id="6" name="图片 5" descr="卡通人物"/>
          <p:cNvPicPr>
            <a:picLocks noChangeAspect="1"/>
          </p:cNvPicPr>
          <p:nvPr/>
        </p:nvPicPr>
        <p:blipFill>
          <a:blip r:embed="rId3"/>
          <a:srcRect t="4455" b="28131"/>
          <a:stretch>
            <a:fillRect/>
          </a:stretch>
        </p:blipFill>
        <p:spPr>
          <a:xfrm>
            <a:off x="7534054" y="4364757"/>
            <a:ext cx="3344985" cy="1883129"/>
          </a:xfrm>
          <a:prstGeom prst="rect">
            <a:avLst/>
          </a:prstGeom>
        </p:spPr>
      </p:pic>
      <p:sp>
        <p:nvSpPr>
          <p:cNvPr id="3" name="文本框 2"/>
          <p:cNvSpPr txBox="1"/>
          <p:nvPr/>
        </p:nvSpPr>
        <p:spPr>
          <a:xfrm>
            <a:off x="477520" y="4220845"/>
            <a:ext cx="4777105" cy="2922905"/>
          </a:xfrm>
          <a:prstGeom prst="rect">
            <a:avLst/>
          </a:prstGeom>
        </p:spPr>
        <p:txBody>
          <a:bodyPr wrap="square">
            <a:spAutoFit/>
          </a:bodyPr>
          <a:lstStyle/>
          <a:p>
            <a:pPr indent="0" algn="just" fontAlgn="auto">
              <a:lnSpc>
                <a:spcPct val="100000"/>
              </a:lnSpc>
            </a:pPr>
            <a:r>
              <a:rPr lang="en-US" altLang="zh-CN" sz="1600" dirty="0">
                <a:latin typeface="Arial" panose="020B0604020202020204" pitchFamily="34" charset="0"/>
                <a:cs typeface="Arial" panose="020B0604020202020204" pitchFamily="34" charset="0"/>
              </a:rPr>
              <a:t>The screen is pitch black, with only a faint, low-frequency hum slowly emerging. No breath, no sense of space—the darkness heightens the senses, setting the stage for the light about to appear. Then, a faint glimmer gradually emerges from the darkness, without source or direction, simply “existing,” slowly outlining the contours of the space. The image remains blurry, yet its depth is now perceptible; the light stands still, yet seems to seep in.</a:t>
            </a:r>
          </a:p>
          <a:p>
            <a:pPr indent="0" algn="just" fontAlgn="auto">
              <a:lnSpc>
                <a:spcPct val="150000"/>
              </a:lnSpc>
            </a:pPr>
            <a:endParaRPr lang="en-US" altLang="zh-CN" sz="1600" i="1" dirty="0">
              <a:latin typeface="Arial" panose="020B0604020202020204" pitchFamily="34" charset="0"/>
              <a:cs typeface="Arial" panose="020B0604020202020204" pitchFamily="34" charset="0"/>
            </a:endParaRPr>
          </a:p>
        </p:txBody>
      </p:sp>
      <p:sp>
        <p:nvSpPr>
          <p:cNvPr id="5" name="文本框 4"/>
          <p:cNvSpPr txBox="1"/>
          <p:nvPr/>
        </p:nvSpPr>
        <p:spPr>
          <a:xfrm>
            <a:off x="6958330" y="2420620"/>
            <a:ext cx="4313555" cy="1322070"/>
          </a:xfrm>
          <a:prstGeom prst="rect">
            <a:avLst/>
          </a:prstGeom>
        </p:spPr>
        <p:txBody>
          <a:bodyPr wrap="square">
            <a:spAutoFit/>
          </a:bodyPr>
          <a:lstStyle/>
          <a:p>
            <a:pPr indent="0" algn="just" defTabSz="266700" fontAlgn="auto">
              <a:lnSpc>
                <a:spcPct val="100000"/>
              </a:lnSpc>
              <a:spcAft>
                <a:spcPts val="800"/>
              </a:spcAft>
            </a:pPr>
            <a:r>
              <a:rPr lang="en-US" altLang="zh-CN" sz="1600">
                <a:latin typeface="Arial" panose="020B0604020202020204"/>
                <a:ea typeface="Arial" panose="020B0604020202020204"/>
              </a:rPr>
              <a:t>A figure enters the frame. Initially, direction remains discernible. After a few strides, orientation begins to dissolve; the distinction between up and down grows ambiguous, the space offering no longer any reference points.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jimeng-2026-04-19-2518-走廊骤然变窄，宽度仅容一人侧身通过。人物侧过身体，贴着墙壁缓慢移动。衣物摩擦石壁..."/>
          <p:cNvPicPr>
            <a:picLocks noChangeAspect="1"/>
          </p:cNvPicPr>
          <p:nvPr/>
        </p:nvPicPr>
        <p:blipFill>
          <a:blip r:embed="rId2"/>
          <a:stretch>
            <a:fillRect/>
          </a:stretch>
        </p:blipFill>
        <p:spPr>
          <a:xfrm>
            <a:off x="837565" y="2636520"/>
            <a:ext cx="3371850" cy="2528570"/>
          </a:xfrm>
          <a:prstGeom prst="rect">
            <a:avLst/>
          </a:prstGeom>
        </p:spPr>
      </p:pic>
      <p:sp>
        <p:nvSpPr>
          <p:cNvPr id="4" name="文本框 3"/>
          <p:cNvSpPr txBox="1"/>
          <p:nvPr/>
        </p:nvSpPr>
        <p:spPr>
          <a:xfrm>
            <a:off x="4893310" y="3429000"/>
            <a:ext cx="6840220" cy="706755"/>
          </a:xfrm>
          <a:prstGeom prst="rect">
            <a:avLst/>
          </a:prstGeom>
        </p:spPr>
        <p:txBody>
          <a:bodyPr wrap="square">
            <a:spAutoFit/>
          </a:bodyPr>
          <a:lstStyle/>
          <a:p>
            <a:pPr defTabSz="266700"/>
            <a:r>
              <a:rPr lang="en-US" altLang="zh-CN" sz="2000">
                <a:latin typeface="Arial" panose="020B0604020202020204"/>
                <a:ea typeface="Arial" panose="020B0604020202020204"/>
              </a:rPr>
              <a:t>The corridor was exceptionally narrow, forcing people to walk sideways.</a:t>
            </a:r>
          </a:p>
        </p:txBody>
      </p:sp>
      <p:sp>
        <p:nvSpPr>
          <p:cNvPr id="5" name="标题 4"/>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4" name="图片 3" descr="墙上挂着一幅画&#10;&#10;AI 生成的内容可能不正确。"/>
          <p:cNvPicPr>
            <a:picLocks noChangeAspect="1"/>
          </p:cNvPicPr>
          <p:nvPr/>
        </p:nvPicPr>
        <p:blipFill>
          <a:blip r:embed="rId2"/>
          <a:srcRect b="27772"/>
          <a:stretch>
            <a:fillRect/>
          </a:stretch>
        </p:blipFill>
        <p:spPr>
          <a:xfrm>
            <a:off x="1125855" y="1772285"/>
            <a:ext cx="3888740" cy="2308860"/>
          </a:xfrm>
          <a:prstGeom prst="rect">
            <a:avLst/>
          </a:prstGeom>
        </p:spPr>
      </p:pic>
      <p:pic>
        <p:nvPicPr>
          <p:cNvPr id="3" name="图片 2" descr="卡通人物"/>
          <p:cNvPicPr>
            <a:picLocks noChangeAspect="1"/>
          </p:cNvPicPr>
          <p:nvPr/>
        </p:nvPicPr>
        <p:blipFill>
          <a:blip r:embed="rId3"/>
          <a:srcRect t="4291" b="26139"/>
          <a:stretch>
            <a:fillRect/>
          </a:stretch>
        </p:blipFill>
        <p:spPr>
          <a:xfrm>
            <a:off x="7678702" y="4436512"/>
            <a:ext cx="3240360" cy="1933956"/>
          </a:xfrm>
          <a:prstGeom prst="rect">
            <a:avLst/>
          </a:prstGeom>
        </p:spPr>
      </p:pic>
      <p:sp>
        <p:nvSpPr>
          <p:cNvPr id="5" name="文本框 4"/>
          <p:cNvSpPr txBox="1"/>
          <p:nvPr/>
        </p:nvSpPr>
        <p:spPr>
          <a:xfrm>
            <a:off x="693103" y="4220528"/>
            <a:ext cx="5080000" cy="2553335"/>
          </a:xfrm>
          <a:prstGeom prst="rect">
            <a:avLst/>
          </a:prstGeom>
        </p:spPr>
        <p:txBody>
          <a:bodyPr>
            <a:spAutoFit/>
          </a:bodyPr>
          <a:lstStyle/>
          <a:p>
            <a:pPr algn="just"/>
            <a:r>
              <a:rPr lang="en-US" altLang="zh-CN" sz="1600" dirty="0">
                <a:latin typeface="Arial" panose="020B0604020202020204" pitchFamily="34" charset="0"/>
                <a:cs typeface="Arial" panose="020B0604020202020204" pitchFamily="34" charset="0"/>
              </a:rPr>
              <a:t>The scene shifts to a natural cave. The rock walls are unpolished, with droplets of water seeping from the rough surface; the water trickles down the stone’s texture with extreme slowness, leaving layers of watermarks in its wake. The air is extremely humid, and one can almost smell the scent of limestone mixed with earth. The figure continues walking (footsteps continue), but the echo of each step lingers longer than usual, as if the sound were trapped within this space, reluctant to fade away.</a:t>
            </a:r>
            <a:endParaRPr lang="en-US" altLang="zh-CN" sz="1600" i="1" dirty="0">
              <a:latin typeface="Arial" panose="020B0604020202020204" pitchFamily="34" charset="0"/>
              <a:cs typeface="Arial" panose="020B0604020202020204" pitchFamily="34" charset="0"/>
            </a:endParaRPr>
          </a:p>
        </p:txBody>
      </p:sp>
      <p:sp>
        <p:nvSpPr>
          <p:cNvPr id="7" name="文本框 6"/>
          <p:cNvSpPr txBox="1"/>
          <p:nvPr/>
        </p:nvSpPr>
        <p:spPr>
          <a:xfrm>
            <a:off x="6757988" y="2780348"/>
            <a:ext cx="5080000" cy="829945"/>
          </a:xfrm>
          <a:prstGeom prst="rect">
            <a:avLst/>
          </a:prstGeom>
        </p:spPr>
        <p:txBody>
          <a:bodyPr>
            <a:spAutoFit/>
          </a:bodyPr>
          <a:lstStyle/>
          <a:p>
            <a:pPr indent="0" algn="just" defTabSz="266700" fontAlgn="auto">
              <a:lnSpc>
                <a:spcPct val="100000"/>
              </a:lnSpc>
              <a:spcAft>
                <a:spcPts val="800"/>
              </a:spcAft>
            </a:pPr>
            <a:r>
              <a:rPr lang="en-US" altLang="zh-CN" sz="1600">
                <a:latin typeface="Arial" panose="020B0604020202020204"/>
                <a:ea typeface="Arial" panose="020B0604020202020204"/>
              </a:rPr>
              <a:t>The figure approached the edge of the water.From this angle, the surface reflected nothing. No face, no silhouette</a:t>
            </a:r>
            <a:r>
              <a:rPr lang="en-US" altLang="zh-CN" sz="1600">
                <a:latin typeface="Arial" panose="020B0604020202020204"/>
                <a:ea typeface="等线" panose="02010600030101010101" charset="-122"/>
              </a:rPr>
              <a:t>—</a:t>
            </a:r>
            <a:r>
              <a:rPr lang="en-US" altLang="zh-CN" sz="1600">
                <a:latin typeface="Arial" panose="020B0604020202020204"/>
                <a:ea typeface="Arial" panose="020B0604020202020204"/>
              </a:rPr>
              <a:t>only depthless black.The figure hesitated.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卡通人物&#10;&#10;AI 生成的内容可能不正确。"/>
          <p:cNvPicPr>
            <a:picLocks noChangeAspect="1"/>
          </p:cNvPicPr>
          <p:nvPr/>
        </p:nvPicPr>
        <p:blipFill>
          <a:blip r:embed="rId2"/>
          <a:srcRect t="2083" b="23557"/>
          <a:stretch>
            <a:fillRect/>
          </a:stretch>
        </p:blipFill>
        <p:spPr>
          <a:xfrm>
            <a:off x="1053425" y="1773234"/>
            <a:ext cx="3695700" cy="2160240"/>
          </a:xfrm>
          <a:prstGeom prst="rect">
            <a:avLst/>
          </a:prstGeom>
        </p:spPr>
      </p:pic>
      <p:pic>
        <p:nvPicPr>
          <p:cNvPr id="8" name="图片 7" descr="卡通人物&#10;&#10;AI 生成的内容可能不正确。"/>
          <p:cNvPicPr>
            <a:picLocks noChangeAspect="1"/>
          </p:cNvPicPr>
          <p:nvPr/>
        </p:nvPicPr>
        <p:blipFill>
          <a:blip r:embed="rId3"/>
          <a:srcRect b="27412"/>
          <a:stretch>
            <a:fillRect/>
          </a:stretch>
        </p:blipFill>
        <p:spPr>
          <a:xfrm>
            <a:off x="7102380" y="4221693"/>
            <a:ext cx="3505200" cy="2136427"/>
          </a:xfrm>
          <a:prstGeom prst="rect">
            <a:avLst/>
          </a:prstGeom>
        </p:spPr>
      </p:pic>
      <p:sp>
        <p:nvSpPr>
          <p:cNvPr id="3" name="标题 2"/>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sp>
        <p:nvSpPr>
          <p:cNvPr id="4" name="文本框 3"/>
          <p:cNvSpPr txBox="1"/>
          <p:nvPr/>
        </p:nvSpPr>
        <p:spPr>
          <a:xfrm>
            <a:off x="837565" y="4293235"/>
            <a:ext cx="4382135" cy="1568450"/>
          </a:xfrm>
          <a:prstGeom prst="rect">
            <a:avLst/>
          </a:prstGeom>
          <a:noFill/>
        </p:spPr>
        <p:txBody>
          <a:bodyPr wrap="square" rtlCol="0" anchor="t">
            <a:spAutoFit/>
          </a:bodyPr>
          <a:lstStyle/>
          <a:p>
            <a:pPr indent="0" algn="just" defTabSz="266700" fontAlgn="auto">
              <a:lnSpc>
                <a:spcPct val="100000"/>
              </a:lnSpc>
              <a:spcAft>
                <a:spcPts val="800"/>
              </a:spcAft>
            </a:pPr>
            <a:r>
              <a:rPr lang="en-US" altLang="zh-CN" sz="1600" dirty="0">
                <a:latin typeface="Arial" panose="020B0604020202020204"/>
                <a:ea typeface="Arial" panose="020B0604020202020204"/>
                <a:sym typeface="+mn-ea"/>
              </a:rPr>
              <a:t>A hand slowly extended toward the </a:t>
            </a:r>
            <a:r>
              <a:rPr lang="en-US" altLang="zh-CN" sz="1600" dirty="0" err="1">
                <a:latin typeface="Arial" panose="020B0604020202020204"/>
                <a:ea typeface="Arial" panose="020B0604020202020204"/>
                <a:sym typeface="+mn-ea"/>
              </a:rPr>
              <a:t>water.Fingertips</a:t>
            </a:r>
            <a:r>
              <a:rPr lang="en-US" altLang="zh-CN" sz="1600" dirty="0">
                <a:latin typeface="Arial" panose="020B0604020202020204"/>
                <a:ea typeface="Arial" panose="020B0604020202020204"/>
                <a:sym typeface="+mn-ea"/>
              </a:rPr>
              <a:t> broke the </a:t>
            </a:r>
            <a:r>
              <a:rPr lang="en-US" altLang="zh-CN" sz="1600" dirty="0" err="1">
                <a:latin typeface="Arial" panose="020B0604020202020204"/>
                <a:ea typeface="Arial" panose="020B0604020202020204"/>
                <a:sym typeface="+mn-ea"/>
              </a:rPr>
              <a:t>surface.The</a:t>
            </a:r>
            <a:r>
              <a:rPr lang="en-US" altLang="zh-CN" sz="1600" dirty="0">
                <a:latin typeface="Arial" panose="020B0604020202020204"/>
                <a:ea typeface="Arial" panose="020B0604020202020204"/>
                <a:sym typeface="+mn-ea"/>
              </a:rPr>
              <a:t> water yielded without </a:t>
            </a:r>
            <a:r>
              <a:rPr lang="en-US" altLang="zh-CN" sz="1600" dirty="0" err="1">
                <a:latin typeface="Arial" panose="020B0604020202020204"/>
                <a:ea typeface="Arial" panose="020B0604020202020204"/>
                <a:sym typeface="+mn-ea"/>
              </a:rPr>
              <a:t>resistance.Ripples</a:t>
            </a:r>
            <a:r>
              <a:rPr lang="en-US" altLang="zh-CN" sz="1600" dirty="0">
                <a:latin typeface="Arial" panose="020B0604020202020204"/>
                <a:ea typeface="Arial" panose="020B0604020202020204"/>
                <a:sym typeface="+mn-ea"/>
              </a:rPr>
              <a:t> spread outward, slower than expected, as if time itself had </a:t>
            </a:r>
            <a:r>
              <a:rPr lang="en-US" altLang="zh-CN" sz="1600" dirty="0" err="1">
                <a:latin typeface="Arial" panose="020B0604020202020204"/>
                <a:ea typeface="Arial" panose="020B0604020202020204"/>
                <a:sym typeface="+mn-ea"/>
              </a:rPr>
              <a:t>thickened.Beneath</a:t>
            </a:r>
            <a:r>
              <a:rPr lang="en-US" altLang="zh-CN" sz="1600" dirty="0">
                <a:latin typeface="Arial" panose="020B0604020202020204"/>
                <a:ea typeface="Arial" panose="020B0604020202020204"/>
                <a:sym typeface="+mn-ea"/>
              </a:rPr>
              <a:t> the surface, darkness </a:t>
            </a:r>
            <a:r>
              <a:rPr lang="en-US" altLang="zh-CN" sz="1600" dirty="0" err="1">
                <a:latin typeface="Arial" panose="020B0604020202020204"/>
                <a:ea typeface="Arial" panose="020B0604020202020204"/>
                <a:sym typeface="+mn-ea"/>
              </a:rPr>
              <a:t>shifted.Not</a:t>
            </a:r>
            <a:r>
              <a:rPr lang="en-US" altLang="zh-CN" sz="1600" dirty="0">
                <a:latin typeface="Arial" panose="020B0604020202020204"/>
                <a:ea typeface="Arial" panose="020B0604020202020204"/>
                <a:sym typeface="+mn-ea"/>
              </a:rPr>
              <a:t> moving upward</a:t>
            </a:r>
            <a:r>
              <a:rPr lang="en-US" altLang="zh-CN" sz="1600" dirty="0">
                <a:latin typeface="Arial" panose="020B0604020202020204"/>
                <a:ea typeface="等线" panose="02010600030101010101" charset="-122"/>
                <a:sym typeface="+mn-ea"/>
              </a:rPr>
              <a:t>—</a:t>
            </a:r>
            <a:r>
              <a:rPr lang="en-US" altLang="zh-CN" sz="1600" dirty="0">
                <a:latin typeface="Arial" panose="020B0604020202020204"/>
                <a:ea typeface="Arial" panose="020B0604020202020204"/>
                <a:sym typeface="+mn-ea"/>
              </a:rPr>
              <a:t>but inward.</a:t>
            </a:r>
          </a:p>
        </p:txBody>
      </p:sp>
      <p:sp>
        <p:nvSpPr>
          <p:cNvPr id="5" name="文本框 4"/>
          <p:cNvSpPr txBox="1"/>
          <p:nvPr/>
        </p:nvSpPr>
        <p:spPr>
          <a:xfrm>
            <a:off x="6166168" y="1988820"/>
            <a:ext cx="5080000" cy="2061210"/>
          </a:xfrm>
          <a:prstGeom prst="rect">
            <a:avLst/>
          </a:prstGeom>
        </p:spPr>
        <p:txBody>
          <a:bodyPr>
            <a:spAutoFit/>
          </a:bodyPr>
          <a:lstStyle/>
          <a:p>
            <a:pPr algn="just"/>
            <a:r>
              <a:rPr lang="en-US" altLang="zh-CN" sz="1600">
                <a:latin typeface="Arial" panose="020B0604020202020204" pitchFamily="34" charset="0"/>
                <a:cs typeface="Arial" panose="020B0604020202020204" pitchFamily="34" charset="0"/>
              </a:rPr>
              <a:t>The character approaches the edge of a shallow body of water that covers the ground. He takes a step and steps into the water. At first, the surface is unusually calm, without even a ripple. After a few seconds—with no apparent cause—circles of ripples begin to slowly spread across the water’s surface. Beneath the surface lies bottomless darkness, with no glimmer or reflection. The character stops and stands motionless.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5" name="图片 4" descr="卡通人物"/>
          <p:cNvPicPr>
            <a:picLocks noChangeAspect="1"/>
          </p:cNvPicPr>
          <p:nvPr/>
        </p:nvPicPr>
        <p:blipFill>
          <a:blip r:embed="rId2"/>
          <a:srcRect b="27866"/>
          <a:stretch>
            <a:fillRect/>
          </a:stretch>
        </p:blipFill>
        <p:spPr>
          <a:xfrm>
            <a:off x="1197496" y="1772434"/>
            <a:ext cx="3600450" cy="2150550"/>
          </a:xfrm>
          <a:prstGeom prst="rect">
            <a:avLst/>
          </a:prstGeom>
        </p:spPr>
      </p:pic>
      <p:pic>
        <p:nvPicPr>
          <p:cNvPr id="9" name="图片 8" descr="墙上挂着一幅画"/>
          <p:cNvPicPr>
            <a:picLocks noChangeAspect="1"/>
          </p:cNvPicPr>
          <p:nvPr/>
        </p:nvPicPr>
        <p:blipFill>
          <a:blip r:embed="rId3"/>
          <a:srcRect b="28217"/>
          <a:stretch>
            <a:fillRect/>
          </a:stretch>
        </p:blipFill>
        <p:spPr>
          <a:xfrm>
            <a:off x="7678588" y="4437112"/>
            <a:ext cx="3714750" cy="2078542"/>
          </a:xfrm>
          <a:prstGeom prst="rect">
            <a:avLst/>
          </a:prstGeom>
        </p:spPr>
      </p:pic>
      <p:sp>
        <p:nvSpPr>
          <p:cNvPr id="3" name="文本框 2"/>
          <p:cNvSpPr txBox="1"/>
          <p:nvPr/>
        </p:nvSpPr>
        <p:spPr>
          <a:xfrm>
            <a:off x="6382068" y="1934210"/>
            <a:ext cx="5080000" cy="2061210"/>
          </a:xfrm>
          <a:prstGeom prst="rect">
            <a:avLst/>
          </a:prstGeom>
        </p:spPr>
        <p:txBody>
          <a:bodyPr>
            <a:spAutoFit/>
          </a:bodyPr>
          <a:lstStyle/>
          <a:p>
            <a:pPr algn="just"/>
            <a:r>
              <a:rPr lang="en-US" altLang="zh-CN" sz="1600">
                <a:latin typeface="Arial" panose="020B0604020202020204" pitchFamily="34" charset="0"/>
                <a:cs typeface="Arial" panose="020B0604020202020204" pitchFamily="34" charset="0"/>
              </a:rPr>
              <a:t>The screen gradually fades to black—not with a sudden cut, but as if the light were being slowly drawn away. The ambient sounds fade in tandem: footsteps, the dripping of water, and a low-frequency hum all fade away. Finally, only a single breath remains—an inhalation and an exhalation—before everything falls completely silent. The screen turns completely black, and the sound vanishes entirely.</a:t>
            </a:r>
          </a:p>
        </p:txBody>
      </p:sp>
      <p:sp>
        <p:nvSpPr>
          <p:cNvPr id="4" name="文本框 3"/>
          <p:cNvSpPr txBox="1"/>
          <p:nvPr/>
        </p:nvSpPr>
        <p:spPr>
          <a:xfrm>
            <a:off x="405448" y="4148773"/>
            <a:ext cx="5080000" cy="2554545"/>
          </a:xfrm>
          <a:prstGeom prst="rect">
            <a:avLst/>
          </a:prstGeom>
        </p:spPr>
        <p:txBody>
          <a:bodyPr>
            <a:spAutoFit/>
          </a:bodyPr>
          <a:lstStyle/>
          <a:p>
            <a:pPr algn="just"/>
            <a:r>
              <a:rPr lang="en-US" altLang="zh-CN" sz="1600" dirty="0">
                <a:latin typeface="Arial" panose="020B0604020202020204" pitchFamily="34" charset="0"/>
                <a:cs typeface="Arial" panose="020B0604020202020204" pitchFamily="34" charset="0"/>
              </a:rPr>
              <a:t>The air was cold and damp, clinging to the skin. Breathing became slow and distinct, each inhalation and exhalation as if deliberately slowed down. The space did not feel abandoned, but rather—as if it had been waiting all along. An extremely faint tremor began to appear on the water’s surface; not waves, but an internal pulsation. The light began to move downwards, as if drawn by the water’s surface, slowly sinking into the darkness. The pressure within the space seemed to be mounting.</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89235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4" name="图片 3" descr="墙上的海报"/>
          <p:cNvPicPr>
            <a:picLocks noChangeAspect="1"/>
          </p:cNvPicPr>
          <p:nvPr/>
        </p:nvPicPr>
        <p:blipFill>
          <a:blip r:embed="rId2"/>
          <a:stretch>
            <a:fillRect/>
          </a:stretch>
        </p:blipFill>
        <p:spPr>
          <a:xfrm>
            <a:off x="4238718" y="1830307"/>
            <a:ext cx="3079830" cy="4110246"/>
          </a:xfrm>
          <a:prstGeom prst="rect">
            <a:avLst/>
          </a:prstGeom>
        </p:spPr>
      </p:pic>
      <p:sp>
        <p:nvSpPr>
          <p:cNvPr id="5" name="Rectangle 1"/>
          <p:cNvSpPr>
            <a:spLocks noChangeArrowheads="1"/>
          </p:cNvSpPr>
          <p:nvPr/>
        </p:nvSpPr>
        <p:spPr bwMode="auto">
          <a:xfrm>
            <a:off x="117748" y="1665673"/>
            <a:ext cx="4248472"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Environment</a:t>
            </a:r>
            <a:r>
              <a:rPr lang="zh-CN" altLang="en-US" sz="2000" dirty="0">
                <a:latin typeface="Segoe UI Black" panose="020B0A02040204020203" pitchFamily="34" charset="0"/>
                <a:cs typeface="Cascadia Code ExtraLight" panose="020B0609020000020004" pitchFamily="49" charset="0"/>
              </a:rPr>
              <a:t>：</a:t>
            </a: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Cold</a:t>
            </a:r>
            <a:r>
              <a:rPr kumimoji="0" lang="en-US" altLang="zh-CN" sz="2000" b="0" i="0" u="none" strike="noStrike" cap="none" normalizeH="0" baseline="0" dirty="0">
                <a:ln>
                  <a:noFill/>
                </a:ln>
                <a:solidFill>
                  <a:schemeClr val="tx1"/>
                </a:solidFill>
                <a:effectLst/>
                <a:latin typeface="Segoe UI Black" panose="020B0A02040204020203" pitchFamily="34" charset="0"/>
                <a:ea typeface="Segoe UI Black" panose="020B0A02040204020203" pitchFamily="34" charset="0"/>
                <a:cs typeface="Cascadia Code ExtraLight" panose="020B0609020000020004" pitchFamily="49" charset="0"/>
              </a:rPr>
              <a:t> </a:t>
            </a:r>
            <a:r>
              <a:rPr lang="en-US" altLang="zh-CN" sz="2000" dirty="0">
                <a:latin typeface="Segoe UI Black" panose="020B0A02040204020203" pitchFamily="34" charset="0"/>
                <a:ea typeface="Segoe UI Black" panose="020B0A02040204020203" pitchFamily="34" charset="0"/>
                <a:cs typeface="Cascadia Code ExtraLight" panose="020B0609020000020004" pitchFamily="49" charset="0"/>
              </a:rPr>
              <a:t>,</a:t>
            </a:r>
            <a:r>
              <a:rPr lang="zh-CN" altLang="en-US" sz="2000" dirty="0">
                <a:latin typeface="Segoe UI Black" panose="020B0A02040204020203" pitchFamily="34" charset="0"/>
                <a:cs typeface="Cascadia Code ExtraLight" panose="020B0609020000020004" pitchFamily="49" charset="0"/>
              </a:rPr>
              <a:t> </a:t>
            </a: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Damp</a:t>
            </a:r>
            <a:r>
              <a:rPr kumimoji="0" lang="en-US" altLang="zh-CN" sz="2000" b="0" i="0" u="none" strike="noStrike" cap="none" normalizeH="0" baseline="0" dirty="0">
                <a:ln>
                  <a:noFill/>
                </a:ln>
                <a:solidFill>
                  <a:schemeClr val="tx1"/>
                </a:solidFill>
                <a:effectLst/>
                <a:latin typeface="Segoe UI Black" panose="020B0A02040204020203" pitchFamily="34" charset="0"/>
                <a:ea typeface="Segoe UI Black" panose="020B0A02040204020203" pitchFamily="34" charset="0"/>
                <a:cs typeface="Cascadia Code ExtraLight" panose="020B0609020000020004" pitchFamily="49" charset="0"/>
              </a:rPr>
              <a:t> , </a:t>
            </a: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Foggy / Misty</a:t>
            </a:r>
          </a:p>
          <a:p>
            <a:pPr marL="0" marR="0" lvl="0" indent="0" algn="l" defTabSz="914400" rtl="0" eaLnBrk="0" fontAlgn="base" latinLnBrk="0" hangingPunct="0">
              <a:lnSpc>
                <a:spcPct val="100000"/>
              </a:lnSpc>
              <a:spcBef>
                <a:spcPct val="0"/>
              </a:spcBef>
              <a:spcAft>
                <a:spcPct val="0"/>
              </a:spcAft>
              <a:buClrTx/>
              <a:buSzTx/>
              <a:buFontTx/>
              <a:buNone/>
            </a:pPr>
            <a:endParaRPr kumimoji="0" lang="en-US" altLang="zh-CN"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 name="Rectangle 3"/>
          <p:cNvSpPr>
            <a:spLocks noChangeArrowheads="1"/>
          </p:cNvSpPr>
          <p:nvPr/>
        </p:nvSpPr>
        <p:spPr bwMode="auto">
          <a:xfrm>
            <a:off x="405780" y="4581128"/>
            <a:ext cx="4448758"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50000"/>
              </a:lnSpc>
              <a:spcBef>
                <a:spcPct val="0"/>
              </a:spcBef>
              <a:spcAft>
                <a:spcPct val="0"/>
              </a:spcAft>
              <a:buClrTx/>
              <a:buSzTx/>
              <a:buFontTx/>
              <a:buNone/>
            </a:pPr>
            <a:r>
              <a:rPr kumimoji="0" lang="zh-CN" altLang="zh-CN" sz="2000" b="0" i="0" u="none" strike="noStrike" cap="none" normalizeH="0" baseline="0" dirty="0">
                <a:ln>
                  <a:noFill/>
                </a:ln>
                <a:solidFill>
                  <a:schemeClr val="tx1"/>
                </a:solidFill>
                <a:effectLst/>
                <a:latin typeface="Segoe UI Black" panose="020B0A02040204020203" pitchFamily="34" charset="0"/>
              </a:rPr>
              <a:t>psychological atmosphere</a:t>
            </a:r>
            <a:r>
              <a:rPr lang="en-US" altLang="zh-CN" sz="2000" dirty="0">
                <a:latin typeface="Segoe UI Black" panose="020B0A02040204020203" pitchFamily="34" charset="0"/>
              </a:rPr>
              <a:t>:</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Isolation</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Oppression</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Silence</a:t>
            </a:r>
          </a:p>
          <a:p>
            <a:pPr marL="0" marR="0" lvl="0" indent="0" algn="l" defTabSz="914400" rtl="0" eaLnBrk="0" fontAlgn="base" latinLnBrk="0" hangingPunct="0">
              <a:lnSpc>
                <a:spcPct val="100000"/>
              </a:lnSpc>
              <a:spcBef>
                <a:spcPct val="0"/>
              </a:spcBef>
              <a:spcAft>
                <a:spcPct val="0"/>
              </a:spcAft>
              <a:buClrTx/>
              <a:buSzTx/>
              <a:buFontTx/>
              <a:buNone/>
            </a:pPr>
            <a:endParaRPr kumimoji="0" lang="en-US" altLang="zh-CN" sz="2000" b="0" i="0" u="none" strike="noStrike" cap="none" normalizeH="0" baseline="0" dirty="0">
              <a:ln>
                <a:noFill/>
              </a:ln>
              <a:solidFill>
                <a:schemeClr val="tx1"/>
              </a:solidFill>
              <a:effectLst/>
              <a:latin typeface="Segoe UI Black" panose="020B0A02040204020203" pitchFamily="34" charset="0"/>
            </a:endParaRPr>
          </a:p>
        </p:txBody>
      </p:sp>
      <p:sp>
        <p:nvSpPr>
          <p:cNvPr id="9" name="Rectangle 5"/>
          <p:cNvSpPr>
            <a:spLocks noChangeArrowheads="1"/>
          </p:cNvSpPr>
          <p:nvPr/>
        </p:nvSpPr>
        <p:spPr bwMode="auto">
          <a:xfrm>
            <a:off x="1557908" y="2590100"/>
            <a:ext cx="3600400"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50000"/>
              </a:lnSpc>
              <a:spcBef>
                <a:spcPct val="0"/>
              </a:spcBef>
              <a:spcAft>
                <a:spcPct val="0"/>
              </a:spcAft>
              <a:buClrTx/>
              <a:buSzTx/>
              <a:buFontTx/>
              <a:buNone/>
            </a:pPr>
            <a:r>
              <a:rPr kumimoji="0" lang="zh-CN" altLang="zh-CN" sz="2000" b="0" i="0" u="none" strike="noStrike" cap="none" normalizeH="0" baseline="0" dirty="0">
                <a:ln>
                  <a:noFill/>
                </a:ln>
                <a:solidFill>
                  <a:schemeClr val="tx1"/>
                </a:solidFill>
                <a:effectLst/>
                <a:latin typeface="Segoe UI Black" panose="020B0A02040204020203" pitchFamily="34" charset="0"/>
              </a:rPr>
              <a:t>Spatial experience</a:t>
            </a:r>
            <a:r>
              <a:rPr kumimoji="0" lang="en-US" altLang="zh-CN" sz="2000" b="0" i="0" u="none" strike="noStrike" cap="none" normalizeH="0" baseline="0" dirty="0">
                <a:ln>
                  <a:noFill/>
                </a:ln>
                <a:solidFill>
                  <a:schemeClr val="tx1"/>
                </a:solidFill>
                <a:effectLst/>
                <a:latin typeface="Segoe UI Black" panose="020B0A02040204020203" pitchFamily="34" charset="0"/>
              </a:rPr>
              <a:t>:</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Spatial dominance</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Vertical depth</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Unknown cavern</a:t>
            </a: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sz="2000" b="0" i="0" u="none" strike="noStrike" cap="none" normalizeH="0" baseline="0" dirty="0">
              <a:ln>
                <a:noFill/>
              </a:ln>
              <a:solidFill>
                <a:schemeClr val="tx1"/>
              </a:solidFill>
              <a:effectLst/>
              <a:latin typeface="Segoe UI Black" panose="020B0A02040204020203" pitchFamily="34" charset="0"/>
            </a:endParaRPr>
          </a:p>
        </p:txBody>
      </p:sp>
      <p:sp>
        <p:nvSpPr>
          <p:cNvPr id="11" name="Rectangle 7"/>
          <p:cNvSpPr>
            <a:spLocks noChangeArrowheads="1"/>
          </p:cNvSpPr>
          <p:nvPr/>
        </p:nvSpPr>
        <p:spPr bwMode="auto">
          <a:xfrm>
            <a:off x="7497552" y="1558235"/>
            <a:ext cx="4248472" cy="2446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50000"/>
              </a:lnSpc>
              <a:spcBef>
                <a:spcPct val="0"/>
              </a:spcBef>
              <a:spcAft>
                <a:spcPct val="0"/>
              </a:spcAft>
              <a:buClrTx/>
              <a:buSzTx/>
              <a:buFontTx/>
              <a:buNone/>
            </a:pPr>
            <a:r>
              <a:rPr kumimoji="0" lang="zh-CN" altLang="zh-CN" b="0" i="0" u="none" strike="noStrike" cap="none" normalizeH="0" baseline="0" dirty="0">
                <a:ln>
                  <a:noFill/>
                </a:ln>
                <a:solidFill>
                  <a:schemeClr val="tx1"/>
                </a:solidFill>
                <a:effectLst/>
                <a:latin typeface="Segoe UI Black" panose="020B0A02040204020203" pitchFamily="34" charset="0"/>
              </a:rPr>
              <a:t>Underground Caverns / Abyssal Realms</a:t>
            </a:r>
            <a:r>
              <a:rPr kumimoji="0" lang="en-US" altLang="zh-CN" b="0" i="0" u="none" strike="noStrike" cap="none" normalizeH="0" baseline="0" dirty="0">
                <a:ln>
                  <a:noFill/>
                </a:ln>
                <a:solidFill>
                  <a:schemeClr val="tx1"/>
                </a:solidFill>
                <a:effectLst/>
                <a:latin typeface="Segoe UI Black" panose="020B0A02040204020203" pitchFamily="34" charset="0"/>
              </a:rPr>
              <a:t>:</a:t>
            </a:r>
          </a:p>
          <a:p>
            <a:pPr marL="0" marR="0" lvl="0" indent="0" algn="l" defTabSz="914400" rtl="0" eaLnBrk="0" fontAlgn="base" latinLnBrk="0" hangingPunct="0">
              <a:lnSpc>
                <a:spcPct val="15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Segoe UI Black" panose="020B0A02040204020203" pitchFamily="34" charset="0"/>
              </a:rPr>
              <a:t>Enormous spatial scale</a:t>
            </a:r>
          </a:p>
          <a:p>
            <a:pPr marL="0" marR="0" lvl="0" indent="0" algn="l" defTabSz="914400" rtl="0" eaLnBrk="0" fontAlgn="base" latinLnBrk="0" hangingPunct="0">
              <a:lnSpc>
                <a:spcPct val="15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Segoe UI Black" panose="020B0A02040204020203" pitchFamily="34" charset="0"/>
              </a:rPr>
              <a:t>Depth unknown</a:t>
            </a:r>
          </a:p>
          <a:p>
            <a:pPr marL="0" marR="0" lvl="0" indent="0" algn="l" defTabSz="914400" rtl="0" eaLnBrk="0" fontAlgn="base" latinLnBrk="0" hangingPunct="0">
              <a:lnSpc>
                <a:spcPct val="15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Segoe UI Black" panose="020B0A02040204020203" pitchFamily="34" charset="0"/>
              </a:rPr>
              <a:t>Light comes from above</a:t>
            </a: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b="0" i="0" u="none" strike="noStrike" cap="none" normalizeH="0" baseline="0" dirty="0">
              <a:ln>
                <a:noFill/>
              </a:ln>
              <a:solidFill>
                <a:schemeClr val="tx1"/>
              </a:solidFill>
              <a:effectLst/>
              <a:latin typeface="Segoe UI Black" panose="020B0A02040204020203" pitchFamily="34" charset="0"/>
            </a:endParaRPr>
          </a:p>
        </p:txBody>
      </p:sp>
      <p:sp>
        <p:nvSpPr>
          <p:cNvPr id="13" name="Rectangle 9"/>
          <p:cNvSpPr>
            <a:spLocks noChangeArrowheads="1"/>
          </p:cNvSpPr>
          <p:nvPr/>
        </p:nvSpPr>
        <p:spPr bwMode="auto">
          <a:xfrm>
            <a:off x="7463340" y="3909236"/>
            <a:ext cx="4069468"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eaLnBrk="0" fontAlgn="base" hangingPunct="0">
              <a:lnSpc>
                <a:spcPct val="150000"/>
              </a:lnSpc>
              <a:spcBef>
                <a:spcPct val="0"/>
              </a:spcBef>
              <a:spcAft>
                <a:spcPct val="0"/>
              </a:spcAft>
            </a:pPr>
            <a:r>
              <a:rPr kumimoji="0" lang="zh-CN" altLang="zh-CN" sz="1800" b="0" i="0" u="none" strike="noStrike" cap="none" normalizeH="0" baseline="0" dirty="0">
                <a:ln>
                  <a:noFill/>
                </a:ln>
                <a:solidFill>
                  <a:schemeClr val="tx1"/>
                </a:solidFill>
                <a:effectLst/>
                <a:latin typeface="Segoe UI Black" panose="020B0A02040204020203" pitchFamily="34" charset="0"/>
              </a:rPr>
              <a:t>Lighting Design</a:t>
            </a:r>
            <a:r>
              <a:rPr kumimoji="0" lang="en-US" altLang="zh-CN" sz="1800" b="0" i="0" u="none" strike="noStrike" cap="none" normalizeH="0" baseline="0" dirty="0">
                <a:ln>
                  <a:noFill/>
                </a:ln>
                <a:solidFill>
                  <a:schemeClr val="tx1"/>
                </a:solidFill>
                <a:effectLst/>
                <a:latin typeface="Segoe UI Black" panose="020B0A02040204020203" pitchFamily="34" charset="0"/>
                <a:ea typeface="Segoe UI Black" panose="020B0A02040204020203" pitchFamily="34" charset="0"/>
              </a:rPr>
              <a:t>:</a:t>
            </a:r>
            <a:r>
              <a:rPr kumimoji="0" lang="zh-CN" altLang="zh-CN" sz="1800" b="0" i="0" u="none" strike="noStrike" cap="none" normalizeH="0" baseline="0" dirty="0">
                <a:ln>
                  <a:noFill/>
                </a:ln>
                <a:solidFill>
                  <a:schemeClr val="tx1"/>
                </a:solidFill>
                <a:effectLst/>
                <a:latin typeface="Segoe UI Black" panose="020B0A02040204020203" pitchFamily="34" charset="0"/>
              </a:rPr>
              <a:t>Natural light streaming in from above through the cave entrance enhances the sense of mystery, sacredness and the sense of height</a:t>
            </a: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sz="1800" b="0" i="0" u="none" strike="noStrike" cap="none" normalizeH="0" baseline="0" dirty="0">
              <a:ln>
                <a:noFill/>
              </a:ln>
              <a:solidFill>
                <a:schemeClr val="tx1"/>
              </a:solidFill>
              <a:effectLst/>
              <a:latin typeface="Segoe UI Black" panose="020B0A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pPr>
            <a:br>
              <a:rPr kumimoji="0" lang="zh-CN" altLang="zh-CN" sz="1800" b="0" i="0" u="none" strike="noStrike" cap="none" normalizeH="0" baseline="0" dirty="0">
                <a:ln>
                  <a:noFill/>
                </a:ln>
                <a:solidFill>
                  <a:schemeClr val="tx1"/>
                </a:solidFill>
                <a:effectLst/>
                <a:latin typeface="Arial" panose="020B0604020202020204" pitchFamily="34" charset="0"/>
              </a:rPr>
            </a:b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sp>
        <p:nvSpPr>
          <p:cNvPr id="15" name="文本框 14"/>
          <p:cNvSpPr txBox="1"/>
          <p:nvPr/>
        </p:nvSpPr>
        <p:spPr>
          <a:xfrm>
            <a:off x="4438228" y="6015912"/>
            <a:ext cx="2592288" cy="52322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altLang="zh-CN" sz="2800" b="1" dirty="0">
                <a:solidFill>
                  <a:schemeClr val="accent1">
                    <a:lumMod val="50000"/>
                  </a:schemeClr>
                </a:solidFill>
              </a:rPr>
              <a:t>MOOD BOARD</a:t>
            </a:r>
            <a:endParaRPr lang="zh-CN" altLang="en-US" sz="2800" b="1" dirty="0">
              <a:solidFill>
                <a:schemeClr val="accent1">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93812" y="332656"/>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405780" y="1628800"/>
            <a:ext cx="11089232" cy="5027017"/>
          </a:xfrm>
          <a:prstGeom prst="rect">
            <a:avLst/>
          </a:prstGeom>
          <a:noFill/>
        </p:spPr>
        <p:txBody>
          <a:bodyPr wrap="square">
            <a:spAutoFit/>
          </a:bodyPr>
          <a:lstStyle/>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TITLE: BENEATH THE SURFACE</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Black.</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A faint, almost imperceptible glimmer slowly emerged.</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INT. SUBTERRANEAN SPACE – TIME UNKNOWN</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A confined subterranean space, depth unknown.</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A figure enters the frame. Initially, direction remains discernible. After a few strides, orientation begins to dissolve; the distinction between up and down grows ambiguous, the space offering no longer any reference points.</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NARROW CORRIDOR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corridor was exceptionally narrow, forcing people to walk sideways.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Turning the corner</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p:txBody>
      </p:sp>
    </p:spTree>
    <p:extLst>
      <p:ext uri="{BB962C8B-B14F-4D97-AF65-F5344CB8AC3E}">
        <p14:creationId xmlns:p14="http://schemas.microsoft.com/office/powerpoint/2010/main" val="1221420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61764" y="1742929"/>
            <a:ext cx="11783045" cy="5036122"/>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NATURAL CAVERN –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Unpolished rock walls seeped water that trickled slowly down the stone face, leaving layered traces behind. The air was exceedingly damp. The scent of limestone mingled with earthy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odours</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Footsteps echoed from within, yet the reverberations lingered, slow to fade.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SUBTERRANEAN SPACE –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No visible light source exists; the space is filled with low-intensity diffused light. The illumination emanates from the water's surface, the stone walls</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or the air itself. There is no clear demarcation between light and shadow; the light offers no directional guidance, merely rendering the space barely discernible.</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WIDE CHAMBER –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space abruptly opened up. The scale became unbalanced, clouding judgement; what lay near seemed distant, while the far-off appeared within reach. The figure stood rooted to the spot, no longer advancing.</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958644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02889" y="1340768"/>
            <a:ext cx="11783045" cy="6487802"/>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INT. SUBTERRANEAN SPACE</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The air was cold and damp, clinging to the skin's surface. Breathing slowed and became distinct. This place did not feel abandoned. Rather, it seemed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as though it had been waiting all along.</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INT. WIDE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CONTINUOUS</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The figure remained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still.A</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long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pause.The</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space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responded.A</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subtle shift</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almost imperceptible at first</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passed through the chamber. The air thickened, as if pressure had quietly increased. The faint light pulsed once, then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settled.The</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water beneath the surface trembled.</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INT. SUBMERGED EDGE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CONTINUOUS</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The figure approached the edge of the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water.From</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this angle, the surface reflected nothing. No face, no silhouette</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only depthless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black.The</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figure </a:t>
            </a:r>
            <a:r>
              <a:rPr lang="en-US" altLang="zh-CN" sz="1800" kern="100" dirty="0" err="1">
                <a:effectLst/>
                <a:latin typeface="Arial" panose="020B0604020202020204" pitchFamily="34" charset="0"/>
                <a:ea typeface="等线" panose="02010600030101010101" pitchFamily="2" charset="-122"/>
                <a:cs typeface="Arial" panose="020B0604020202020204" pitchFamily="34" charset="0"/>
              </a:rPr>
              <a:t>hesitated.A</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hand slowly extended toward the water.</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LOWER WATER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Fingertips broke the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surface.The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water yielded without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resistance.Ripples</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spread outward, slower than expected, as if time itself had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thickened.Beneath</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the surface, darkness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shifted.Not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moving upward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but inward.</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zh-CN" altLang="zh-CN" sz="1800" b="0" i="0" u="none" strike="noStrike" kern="100" cap="none" spc="0" normalizeH="0" baseline="0" noProof="0" dirty="0">
              <a:ln>
                <a:noFill/>
              </a:ln>
              <a:solidFill>
                <a:srgbClr val="652825"/>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74255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02889" y="1916832"/>
            <a:ext cx="11783045" cy="4620624"/>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WIDE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figure took a single step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forward.The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sound of the movement did not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echo.Instead</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it seemed absorbed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by the ground, by the walls, by the space itself.</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Another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step.Breathing</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grew louder, no longer lost in the cavern.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SUBTERRANEAN SPACE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light began to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dim.Not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fading out, but redistributing</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drawn downward, toward the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water.The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boundaries of the chamber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softened.Walls</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floor, and ceiling became increasingly indistinct.</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LOWER WATER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figure stepped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forward.Water</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rose to the ankles, then the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knees.No</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splash.No</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urgency.</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Breathing slowed again, synchronizing with the subtle movement of the space.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zh-CN" altLang="zh-CN" sz="1800" b="0" i="0" u="none" strike="noStrike" kern="100" cap="none" spc="0" normalizeH="0" baseline="0" noProof="0" dirty="0">
              <a:ln>
                <a:noFill/>
              </a:ln>
              <a:solidFill>
                <a:srgbClr val="652825"/>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972049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02889" y="1821878"/>
            <a:ext cx="11783045" cy="5036122"/>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SUBTERRANEAN SPACE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figure was now partially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submerged.The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surface of the water remained unnaturally calm, even as the body displaced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it.Light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clung to the skin, then gradually slipped away.</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UNDERWATER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TIME UNKNOWN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Silence.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Not absence of sound, but something denser</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a pressure that filled every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gap.The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figure was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suspended.No</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sense of up or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down.The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darkness here was not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empty.It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was enclosing.</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UNDERWATER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A faint glow appeared in the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distance.Not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ahead.Not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below.Everywhere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once.The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figure did not move toward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it.The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glow moved instead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slowly enveloping the frame.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FADE TO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BLACK.Silence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holds.One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breath.Then</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nothing.</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zh-CN" altLang="zh-CN" sz="1800" b="0" i="0" u="none" strike="noStrike" kern="100" cap="none" spc="0" normalizeH="0" baseline="0" noProof="0" dirty="0">
              <a:ln>
                <a:noFill/>
              </a:ln>
              <a:solidFill>
                <a:srgbClr val="652825"/>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32979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7828" y="476672"/>
            <a:ext cx="5580164" cy="638944"/>
          </a:xfrm>
        </p:spPr>
        <p:txBody>
          <a:bodyPr rtlCol="0"/>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zh-CN" sz="3600" b="0" i="0" u="none" strike="noStrike" cap="none" normalizeH="0" baseline="0" dirty="0">
                <a:ln>
                  <a:noFill/>
                </a:ln>
                <a:solidFill>
                  <a:schemeClr val="tx1"/>
                </a:solidFill>
                <a:effectLst/>
                <a:latin typeface="Arial" panose="020B0604020202020204" pitchFamily="34" charset="0"/>
              </a:rPr>
              <a:t>Reference</a:t>
            </a:r>
            <a:endParaRPr kumimoji="0" lang="zh-CN" altLang="zh-CN" sz="3600" b="0" i="0" u="none" strike="noStrike" cap="none" normalizeH="0" baseline="0" dirty="0">
              <a:ln>
                <a:noFill/>
              </a:ln>
              <a:solidFill>
                <a:schemeClr val="tx1"/>
              </a:solidFill>
              <a:effectLst/>
              <a:latin typeface="Arial" panose="020B0604020202020204" pitchFamily="34" charset="0"/>
            </a:endParaRPr>
          </a:p>
        </p:txBody>
      </p:sp>
      <p:sp>
        <p:nvSpPr>
          <p:cNvPr id="4" name="文本框 3">
            <a:extLst>
              <a:ext uri="{FF2B5EF4-FFF2-40B4-BE49-F238E27FC236}">
                <a16:creationId xmlns:a16="http://schemas.microsoft.com/office/drawing/2014/main" id="{17F2C7E1-08F0-2653-A898-47F7C312C3A3}"/>
              </a:ext>
            </a:extLst>
          </p:cNvPr>
          <p:cNvSpPr txBox="1"/>
          <p:nvPr/>
        </p:nvSpPr>
        <p:spPr>
          <a:xfrm>
            <a:off x="1341884" y="1988840"/>
            <a:ext cx="10441160" cy="3728649"/>
          </a:xfrm>
          <a:prstGeom prst="rect">
            <a:avLst/>
          </a:prstGeom>
          <a:noFill/>
        </p:spPr>
        <p:txBody>
          <a:bodyPr wrap="square">
            <a:spAutoFit/>
          </a:bodyPr>
          <a:lstStyle/>
          <a:p>
            <a:pPr>
              <a:lnSpc>
                <a:spcPct val="150000"/>
              </a:lnSpc>
            </a:pPr>
            <a:r>
              <a:rPr lang="en-US" altLang="zh-CN" sz="2000" dirty="0">
                <a:latin typeface="Arial" panose="020B0604020202020204" pitchFamily="34" charset="0"/>
                <a:cs typeface="Arial" panose="020B0604020202020204" pitchFamily="34" charset="0"/>
              </a:rPr>
              <a:t>Ford, D. C., &amp; Williams, P. W. (2007). </a:t>
            </a:r>
            <a:r>
              <a:rPr lang="en-US" altLang="zh-CN" sz="2000" i="1" dirty="0">
                <a:latin typeface="Arial" panose="020B0604020202020204" pitchFamily="34" charset="0"/>
                <a:cs typeface="Arial" panose="020B0604020202020204" pitchFamily="34" charset="0"/>
              </a:rPr>
              <a:t>Karst hydrogeology and geomorphology</a:t>
            </a:r>
            <a:r>
              <a:rPr lang="en-US" altLang="zh-CN" sz="2000" dirty="0">
                <a:latin typeface="Arial" panose="020B0604020202020204" pitchFamily="34" charset="0"/>
                <a:cs typeface="Arial" panose="020B0604020202020204" pitchFamily="34" charset="0"/>
              </a:rPr>
              <a:t>. John Wiley &amp; Sons.</a:t>
            </a:r>
          </a:p>
          <a:p>
            <a:pPr>
              <a:lnSpc>
                <a:spcPct val="150000"/>
              </a:lnSpc>
            </a:pPr>
            <a:r>
              <a:rPr lang="en-US" altLang="zh-CN" sz="2000" dirty="0">
                <a:latin typeface="Arial" panose="020B0604020202020204" pitchFamily="34" charset="0"/>
                <a:cs typeface="Arial" panose="020B0604020202020204" pitchFamily="34" charset="0"/>
              </a:rPr>
              <a:t>Garland, A. (Director) (2018) </a:t>
            </a:r>
            <a:r>
              <a:rPr lang="en-US" altLang="zh-CN" sz="2000" i="1" dirty="0">
                <a:latin typeface="Arial" panose="020B0604020202020204" pitchFamily="34" charset="0"/>
                <a:cs typeface="Arial" panose="020B0604020202020204" pitchFamily="34" charset="0"/>
              </a:rPr>
              <a:t>Annihilation</a:t>
            </a:r>
            <a:r>
              <a:rPr lang="en-US" altLang="zh-CN" sz="2000" dirty="0">
                <a:latin typeface="Arial" panose="020B0604020202020204" pitchFamily="34" charset="0"/>
                <a:cs typeface="Arial" panose="020B0604020202020204" pitchFamily="34" charset="0"/>
              </a:rPr>
              <a:t> [Film]. United States: Paramount Pictures.</a:t>
            </a:r>
          </a:p>
          <a:p>
            <a:pPr>
              <a:lnSpc>
                <a:spcPct val="150000"/>
              </a:lnSpc>
            </a:pPr>
            <a:r>
              <a:rPr lang="en-US" altLang="zh-CN" sz="2000" dirty="0">
                <a:latin typeface="Arial" panose="020B0604020202020204" pitchFamily="34" charset="0"/>
                <a:cs typeface="Arial" panose="020B0604020202020204" pitchFamily="34" charset="0"/>
              </a:rPr>
              <a:t>Kosinski, J. (Director) (2013) </a:t>
            </a:r>
            <a:r>
              <a:rPr lang="en-US" altLang="zh-CN" sz="2000" i="1" dirty="0">
                <a:latin typeface="Arial" panose="020B0604020202020204" pitchFamily="34" charset="0"/>
                <a:cs typeface="Arial" panose="020B0604020202020204" pitchFamily="34" charset="0"/>
              </a:rPr>
              <a:t>Oblivion</a:t>
            </a:r>
            <a:r>
              <a:rPr lang="en-US" altLang="zh-CN" sz="2000" dirty="0">
                <a:latin typeface="Arial" panose="020B0604020202020204" pitchFamily="34" charset="0"/>
                <a:cs typeface="Arial" panose="020B0604020202020204" pitchFamily="34" charset="0"/>
              </a:rPr>
              <a:t> [Film]. United States: Universal Pictures.</a:t>
            </a:r>
          </a:p>
          <a:p>
            <a:pPr>
              <a:lnSpc>
                <a:spcPct val="150000"/>
              </a:lnSpc>
            </a:pPr>
            <a:r>
              <a:rPr lang="en-US" altLang="zh-CN" sz="2000" dirty="0">
                <a:latin typeface="Arial" panose="020B0604020202020204" pitchFamily="34" charset="0"/>
                <a:cs typeface="Arial" panose="020B0604020202020204" pitchFamily="34" charset="0"/>
              </a:rPr>
              <a:t>Palmer, A. N. (2007). </a:t>
            </a:r>
            <a:r>
              <a:rPr lang="en-US" altLang="zh-CN" sz="2000" i="1" dirty="0">
                <a:latin typeface="Arial" panose="020B0604020202020204" pitchFamily="34" charset="0"/>
                <a:cs typeface="Arial" panose="020B0604020202020204" pitchFamily="34" charset="0"/>
              </a:rPr>
              <a:t>Cave geology</a:t>
            </a:r>
            <a:r>
              <a:rPr lang="en-US" altLang="zh-CN" sz="2000" dirty="0">
                <a:latin typeface="Arial" panose="020B0604020202020204" pitchFamily="34" charset="0"/>
                <a:cs typeface="Arial" panose="020B0604020202020204" pitchFamily="34" charset="0"/>
              </a:rPr>
              <a:t>. Cave Books.</a:t>
            </a:r>
          </a:p>
          <a:p>
            <a:pPr>
              <a:lnSpc>
                <a:spcPct val="150000"/>
              </a:lnSpc>
            </a:pPr>
            <a:r>
              <a:rPr lang="en-US" altLang="zh-CN" sz="2000" dirty="0">
                <a:latin typeface="Arial" panose="020B0604020202020204" pitchFamily="34" charset="0"/>
                <a:cs typeface="Arial" panose="020B0604020202020204" pitchFamily="34" charset="0"/>
              </a:rPr>
              <a:t>Tarkovsky, A. (Director) (1979) </a:t>
            </a:r>
            <a:r>
              <a:rPr lang="en-US" altLang="zh-CN" sz="2000" i="1" dirty="0">
                <a:latin typeface="Arial" panose="020B0604020202020204" pitchFamily="34" charset="0"/>
                <a:cs typeface="Arial" panose="020B0604020202020204" pitchFamily="34" charset="0"/>
              </a:rPr>
              <a:t>Stalker</a:t>
            </a:r>
            <a:r>
              <a:rPr lang="en-US" altLang="zh-CN" sz="2000" dirty="0">
                <a:latin typeface="Arial" panose="020B0604020202020204" pitchFamily="34" charset="0"/>
                <a:cs typeface="Arial" panose="020B0604020202020204" pitchFamily="34" charset="0"/>
              </a:rPr>
              <a:t> [Film]. Soviet Union: </a:t>
            </a:r>
            <a:r>
              <a:rPr lang="en-US" altLang="zh-CN" sz="2000" dirty="0" err="1">
                <a:latin typeface="Arial" panose="020B0604020202020204" pitchFamily="34" charset="0"/>
                <a:cs typeface="Arial" panose="020B0604020202020204" pitchFamily="34" charset="0"/>
              </a:rPr>
              <a:t>Mosfilm</a:t>
            </a:r>
            <a:r>
              <a:rPr lang="en-US" altLang="zh-CN" sz="2000" dirty="0">
                <a:latin typeface="Arial" panose="020B0604020202020204" pitchFamily="34" charset="0"/>
                <a:cs typeface="Arial" panose="020B0604020202020204" pitchFamily="34" charset="0"/>
              </a:rPr>
              <a:t>.</a:t>
            </a:r>
          </a:p>
          <a:p>
            <a:pPr>
              <a:lnSpc>
                <a:spcPct val="150000"/>
              </a:lnSpc>
            </a:pPr>
            <a:r>
              <a:rPr lang="en-US" altLang="zh-CN" sz="2000" dirty="0">
                <a:latin typeface="Arial" panose="020B0604020202020204" pitchFamily="34" charset="0"/>
                <a:cs typeface="Arial" panose="020B0604020202020204" pitchFamily="34" charset="0"/>
              </a:rPr>
              <a:t>Villeneuve, D. (Director) (2017) </a:t>
            </a:r>
            <a:r>
              <a:rPr lang="en-US" altLang="zh-CN" sz="2000" i="1" dirty="0">
                <a:latin typeface="Arial" panose="020B0604020202020204" pitchFamily="34" charset="0"/>
                <a:cs typeface="Arial" panose="020B0604020202020204" pitchFamily="34" charset="0"/>
              </a:rPr>
              <a:t>Blade Runner 2049</a:t>
            </a:r>
            <a:r>
              <a:rPr lang="en-US" altLang="zh-CN" sz="2000" dirty="0">
                <a:latin typeface="Arial" panose="020B0604020202020204" pitchFamily="34" charset="0"/>
                <a:cs typeface="Arial" panose="020B0604020202020204" pitchFamily="34" charset="0"/>
              </a:rPr>
              <a:t> [Film]. United States: Warner Bros. Pictures.</a:t>
            </a:r>
            <a:endParaRPr lang="zh-CN"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2173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大地色 16x9">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lumMod val="100000"/>
              </a:schemeClr>
            </a:gs>
            <a:gs pos="100000">
              <a:schemeClr val="phClr">
                <a:tint val="80000"/>
              </a:schemeClr>
            </a:gs>
          </a:gsLst>
          <a:lin ang="5400000" scaled="0"/>
        </a:gradFill>
        <a:blipFill>
          <a:blip xmlns:r="http://schemas.openxmlformats.org/officeDocument/2006/relationships" r:embed="rId1">
            <a:duotone>
              <a:schemeClr val="phClr">
                <a:shade val="50000"/>
              </a:schemeClr>
              <a:schemeClr val="phClr">
                <a:tint val="80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大地色系演示文稿（宽屏）</Template>
  <TotalTime>177</TotalTime>
  <Words>3400</Words>
  <Application>Microsoft Office PowerPoint</Application>
  <PresentationFormat>自定义</PresentationFormat>
  <Paragraphs>160</Paragraphs>
  <Slides>25</Slides>
  <Notes>10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25</vt:i4>
      </vt:variant>
    </vt:vector>
  </HeadingPairs>
  <TitlesOfParts>
    <vt:vector size="30" baseType="lpstr">
      <vt:lpstr>等线</vt:lpstr>
      <vt:lpstr>微软雅黑</vt:lpstr>
      <vt:lpstr>Arial</vt:lpstr>
      <vt:lpstr>Segoe UI Black</vt:lpstr>
      <vt:lpstr>大地色 16x9</vt:lpstr>
      <vt:lpstr>Animated World Building</vt:lpstr>
      <vt:lpstr>CONTENT</vt:lpstr>
      <vt:lpstr>Front Cover </vt:lpstr>
      <vt:lpstr>Overview &amp; Pitch </vt:lpstr>
      <vt:lpstr>Overview &amp; Pitch </vt:lpstr>
      <vt:lpstr>Premise</vt:lpstr>
      <vt:lpstr>Concepts and Research</vt:lpstr>
      <vt:lpstr>Concepts and Research</vt:lpstr>
      <vt:lpstr>Concepts and Research</vt:lpstr>
      <vt:lpstr>Concepts and Research</vt:lpstr>
      <vt:lpstr>Concepts and Research</vt:lpstr>
      <vt:lpstr>Concepts and Research</vt:lpstr>
      <vt:lpstr>Backstory and Setting </vt:lpstr>
      <vt:lpstr>Storyboards &amp; Mood Boards </vt:lpstr>
      <vt:lpstr>Storyboards &amp; Mood Boards </vt:lpstr>
      <vt:lpstr>Storyboards &amp; Mood Boards </vt:lpstr>
      <vt:lpstr>Storyboards &amp; Mood Boards </vt:lpstr>
      <vt:lpstr>Storyboards &amp; Mood Boards </vt:lpstr>
      <vt:lpstr>Storyboards &amp; Mood Boards </vt:lpstr>
      <vt:lpstr>Script</vt:lpstr>
      <vt:lpstr>Script</vt:lpstr>
      <vt:lpstr>Script</vt:lpstr>
      <vt:lpstr>Script</vt:lpstr>
      <vt:lpstr>Script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雨欣 李</dc:creator>
  <cp:lastModifiedBy>Yuxin Li (2228381)</cp:lastModifiedBy>
  <cp:revision>19</cp:revision>
  <dcterms:created xsi:type="dcterms:W3CDTF">2026-03-14T15:41:00Z</dcterms:created>
  <dcterms:modified xsi:type="dcterms:W3CDTF">2026-05-05T10:14:38Z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KSOProductBuildVer">
    <vt:lpwstr>2052-12.1.0.25865</vt:lpwstr>
  </property>
  <property fmtid="{D5CDD505-2E9C-101B-9397-08002B2CF9AE}" pid="9" name="ICV">
    <vt:lpwstr>584ACC1CDC124B1987B6AF6B1FF4B402_12</vt:lpwstr>
  </property>
</Properties>
</file>