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9"/>
  </p:notesMasterIdLst>
  <p:sldIdLst>
    <p:sldId id="256" r:id="rId2"/>
    <p:sldId id="257" r:id="rId3"/>
    <p:sldId id="259" r:id="rId4"/>
    <p:sldId id="267" r:id="rId5"/>
    <p:sldId id="258" r:id="rId6"/>
    <p:sldId id="279" r:id="rId7"/>
    <p:sldId id="280" r:id="rId8"/>
    <p:sldId id="281" r:id="rId9"/>
    <p:sldId id="283" r:id="rId10"/>
    <p:sldId id="284" r:id="rId11"/>
    <p:sldId id="285" r:id="rId12"/>
    <p:sldId id="286" r:id="rId13"/>
    <p:sldId id="287" r:id="rId14"/>
    <p:sldId id="288" r:id="rId15"/>
    <p:sldId id="289" r:id="rId16"/>
    <p:sldId id="290" r:id="rId17"/>
    <p:sldId id="291"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8DD00"/>
    <a:srgbClr val="6CCED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9246"/>
    <p:restoredTop sz="86511"/>
  </p:normalViewPr>
  <p:slideViewPr>
    <p:cSldViewPr snapToGrid="0" snapToObjects="1">
      <p:cViewPr varScale="1">
        <p:scale>
          <a:sx n="45" d="100"/>
          <a:sy n="45" d="100"/>
        </p:scale>
        <p:origin x="192" y="960"/>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notesViewPr>
    <p:cSldViewPr snapToGrid="0" snapToObjects="1">
      <p:cViewPr varScale="1">
        <p:scale>
          <a:sx n="72" d="100"/>
          <a:sy n="72" d="100"/>
        </p:scale>
        <p:origin x="2384" y="21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hyperlink" Target="https://moodle.uwtsd.ac.uk/course/view.php?id=6959" TargetMode="External"/></Relationships>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microsoft.com/office/2007/relationships/hdphoto" Target="../media/hdphoto2.wdp"/><Relationship Id="rId1" Type="http://schemas.openxmlformats.org/officeDocument/2006/relationships/image" Target="../media/image10.png"/><Relationship Id="rId5" Type="http://schemas.openxmlformats.org/officeDocument/2006/relationships/image" Target="../media/image12.jpeg"/><Relationship Id="rId4" Type="http://schemas.microsoft.com/office/2007/relationships/hdphoto" Target="../media/hdphoto3.wdp"/></Relationships>
</file>

<file path=ppt/diagrams/_rels/data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image" Target="../media/image14.jpg"/><Relationship Id="rId4" Type="http://schemas.openxmlformats.org/officeDocument/2006/relationships/image" Target="../media/image17.jpg"/></Relationships>
</file>

<file path=ppt/diagrams/_rels/drawing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hyperlink" Target="https://moodle.uwtsd.ac.uk/course/view.php?id=6959" TargetMode="External"/></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microsoft.com/office/2007/relationships/hdphoto" Target="../media/hdphoto2.wdp"/><Relationship Id="rId1" Type="http://schemas.openxmlformats.org/officeDocument/2006/relationships/image" Target="../media/image10.png"/><Relationship Id="rId5" Type="http://schemas.openxmlformats.org/officeDocument/2006/relationships/image" Target="../media/image12.jpeg"/><Relationship Id="rId4" Type="http://schemas.microsoft.com/office/2007/relationships/hdphoto" Target="../media/hdphoto3.wdp"/></Relationships>
</file>

<file path=ppt/diagrams/_rels/drawing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image" Target="../media/image14.jpg"/><Relationship Id="rId4" Type="http://schemas.openxmlformats.org/officeDocument/2006/relationships/image" Target="../media/image17.jpg"/></Relationships>
</file>

<file path=ppt/diagrams/colors1.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D386EE-0A96-184A-8E7A-906A3406E5FA}" type="doc">
      <dgm:prSet loTypeId="urn:microsoft.com/office/officeart/2005/8/layout/vList3" loCatId="list" qsTypeId="urn:microsoft.com/office/officeart/2005/8/quickstyle/simple4" qsCatId="simple" csTypeId="urn:microsoft.com/office/officeart/2005/8/colors/accent3_4" csCatId="accent3" phldr="1"/>
      <dgm:spPr/>
      <dgm:t>
        <a:bodyPr/>
        <a:lstStyle/>
        <a:p>
          <a:endParaRPr lang="en-GB"/>
        </a:p>
      </dgm:t>
    </dgm:pt>
    <dgm:pt modelId="{3C38B912-A8F0-8D4D-87E7-7738B27E0D2D}">
      <dgm:prSet custT="1"/>
      <dgm:spPr>
        <a:gradFill flip="none" rotWithShape="1">
          <a:gsLst>
            <a:gs pos="0">
              <a:schemeClr val="accent3">
                <a:shade val="50000"/>
                <a:hueOff val="0"/>
                <a:satOff val="0"/>
                <a:lumOff val="0"/>
                <a:alphaOff val="0"/>
                <a:tint val="94000"/>
                <a:satMod val="100000"/>
                <a:lumMod val="104000"/>
              </a:schemeClr>
            </a:gs>
            <a:gs pos="20000">
              <a:schemeClr val="accent3">
                <a:shade val="50000"/>
                <a:hueOff val="0"/>
                <a:satOff val="0"/>
                <a:lumOff val="0"/>
                <a:alphaOff val="0"/>
                <a:shade val="86000"/>
                <a:satMod val="130000"/>
                <a:lumMod val="102000"/>
              </a:schemeClr>
            </a:gs>
            <a:gs pos="48000">
              <a:schemeClr val="bg2">
                <a:lumMod val="75000"/>
              </a:schemeClr>
            </a:gs>
          </a:gsLst>
          <a:path path="rect">
            <a:fillToRect l="100000" t="100000"/>
          </a:path>
          <a:tileRect r="-100000" b="-100000"/>
        </a:gradFill>
      </dgm:spPr>
      <dgm:t>
        <a:bodyPr/>
        <a:lstStyle/>
        <a:p>
          <a:pPr algn="l"/>
          <a:r>
            <a:rPr lang="en-US" sz="4000" b="1" i="1" dirty="0">
              <a:solidFill>
                <a:srgbClr val="6CCEDF"/>
              </a:solidFill>
              <a:latin typeface="Times New Roman" panose="02020603050405020304" pitchFamily="18" charset="0"/>
              <a:cs typeface="Times New Roman" panose="02020603050405020304" pitchFamily="18" charset="0"/>
            </a:rPr>
            <a:t>DIGITAL SKILLS AND RESEARCH METHODS</a:t>
          </a:r>
        </a:p>
        <a:p>
          <a:pPr algn="l"/>
          <a:r>
            <a:rPr lang="en-GB" sz="3200" b="0" i="1" dirty="0">
              <a:solidFill>
                <a:schemeClr val="tx1">
                  <a:lumMod val="85000"/>
                </a:schemeClr>
              </a:solidFill>
              <a:hlinkClick xmlns:r="http://schemas.openxmlformats.org/officeDocument/2006/relationships" r:id="rId1">
                <a:extLst>
                  <a:ext uri="{A12FA001-AC4F-418D-AE19-62706E023703}">
                    <ahyp:hlinkClr xmlns:ahyp="http://schemas.microsoft.com/office/drawing/2018/hyperlinkcolor" val="tx"/>
                  </a:ext>
                </a:extLst>
              </a:hlinkClick>
            </a:rPr>
            <a:t>(BMSW4003, LCHS4002_LON)</a:t>
          </a:r>
          <a:r>
            <a:rPr lang="en-US" sz="3200" b="1" i="1" dirty="0">
              <a:solidFill>
                <a:schemeClr val="tx1">
                  <a:lumMod val="85000"/>
                </a:schemeClr>
              </a:solidFill>
              <a:latin typeface="Times New Roman" panose="02020603050405020304" pitchFamily="18" charset="0"/>
              <a:cs typeface="Times New Roman" panose="02020603050405020304" pitchFamily="18" charset="0"/>
            </a:rPr>
            <a:t> </a:t>
          </a:r>
          <a:endParaRPr lang="en-GB" sz="3200" b="1" i="1" dirty="0">
            <a:solidFill>
              <a:schemeClr val="tx1">
                <a:lumMod val="85000"/>
              </a:schemeClr>
            </a:solidFill>
            <a:latin typeface="Times New Roman" panose="02020603050405020304" pitchFamily="18" charset="0"/>
            <a:cs typeface="Times New Roman" panose="02020603050405020304" pitchFamily="18" charset="0"/>
          </a:endParaRPr>
        </a:p>
      </dgm:t>
    </dgm:pt>
    <dgm:pt modelId="{713B6C06-2E2F-FC4D-8DC7-4E5CD2421A3A}" type="parTrans" cxnId="{9D8E45B4-DDB2-F740-B9FE-29711396FA92}">
      <dgm:prSet/>
      <dgm:spPr/>
      <dgm:t>
        <a:bodyPr/>
        <a:lstStyle/>
        <a:p>
          <a:endParaRPr lang="en-GB"/>
        </a:p>
      </dgm:t>
    </dgm:pt>
    <dgm:pt modelId="{E5010F37-57EB-1140-8E32-78452C0381C0}" type="sibTrans" cxnId="{9D8E45B4-DDB2-F740-B9FE-29711396FA92}">
      <dgm:prSet/>
      <dgm:spPr/>
      <dgm:t>
        <a:bodyPr/>
        <a:lstStyle/>
        <a:p>
          <a:endParaRPr lang="en-GB"/>
        </a:p>
      </dgm:t>
    </dgm:pt>
    <dgm:pt modelId="{75B70208-47DC-724A-9010-ECA372D20ACE}" type="pres">
      <dgm:prSet presAssocID="{5ED386EE-0A96-184A-8E7A-906A3406E5FA}" presName="linearFlow" presStyleCnt="0">
        <dgm:presLayoutVars>
          <dgm:dir/>
          <dgm:resizeHandles val="exact"/>
        </dgm:presLayoutVars>
      </dgm:prSet>
      <dgm:spPr/>
    </dgm:pt>
    <dgm:pt modelId="{DAB96506-A376-3A41-A53A-B5D7C7B094E4}" type="pres">
      <dgm:prSet presAssocID="{3C38B912-A8F0-8D4D-87E7-7738B27E0D2D}" presName="composite" presStyleCnt="0"/>
      <dgm:spPr/>
    </dgm:pt>
    <dgm:pt modelId="{A54BEFA3-41AA-114E-9BE4-5952CFE17EB5}" type="pres">
      <dgm:prSet presAssocID="{3C38B912-A8F0-8D4D-87E7-7738B27E0D2D}" presName="imgShp" presStyleLbl="fgImgPlace1" presStyleIdx="0" presStyleCnt="1" custLinFactNeighborX="-30174"/>
      <dgm:spPr>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pt>
    <dgm:pt modelId="{0C9CFCBE-D67D-DB47-8536-7B31179FFB3A}" type="pres">
      <dgm:prSet presAssocID="{3C38B912-A8F0-8D4D-87E7-7738B27E0D2D}" presName="txShp" presStyleLbl="node1" presStyleIdx="0" presStyleCnt="1" custLinFactNeighborX="-9025">
        <dgm:presLayoutVars>
          <dgm:bulletEnabled val="1"/>
        </dgm:presLayoutVars>
      </dgm:prSet>
      <dgm:spPr/>
    </dgm:pt>
  </dgm:ptLst>
  <dgm:cxnLst>
    <dgm:cxn modelId="{1E07719B-A087-7B41-8D48-F6F9C2602CC4}" type="presOf" srcId="{5ED386EE-0A96-184A-8E7A-906A3406E5FA}" destId="{75B70208-47DC-724A-9010-ECA372D20ACE}" srcOrd="0" destOrd="0" presId="urn:microsoft.com/office/officeart/2005/8/layout/vList3"/>
    <dgm:cxn modelId="{9D8E45B4-DDB2-F740-B9FE-29711396FA92}" srcId="{5ED386EE-0A96-184A-8E7A-906A3406E5FA}" destId="{3C38B912-A8F0-8D4D-87E7-7738B27E0D2D}" srcOrd="0" destOrd="0" parTransId="{713B6C06-2E2F-FC4D-8DC7-4E5CD2421A3A}" sibTransId="{E5010F37-57EB-1140-8E32-78452C0381C0}"/>
    <dgm:cxn modelId="{4DB0F4C0-E9E5-E942-B5A4-430BEC47085C}" type="presOf" srcId="{3C38B912-A8F0-8D4D-87E7-7738B27E0D2D}" destId="{0C9CFCBE-D67D-DB47-8536-7B31179FFB3A}" srcOrd="0" destOrd="0" presId="urn:microsoft.com/office/officeart/2005/8/layout/vList3"/>
    <dgm:cxn modelId="{E0CD26C2-1E9F-D542-855D-E41EDDCB7E79}" type="presParOf" srcId="{75B70208-47DC-724A-9010-ECA372D20ACE}" destId="{DAB96506-A376-3A41-A53A-B5D7C7B094E4}" srcOrd="0" destOrd="0" presId="urn:microsoft.com/office/officeart/2005/8/layout/vList3"/>
    <dgm:cxn modelId="{ABEFC056-1EA6-9541-B11B-D9C03B8B7092}" type="presParOf" srcId="{DAB96506-A376-3A41-A53A-B5D7C7B094E4}" destId="{A54BEFA3-41AA-114E-9BE4-5952CFE17EB5}" srcOrd="0" destOrd="0" presId="urn:microsoft.com/office/officeart/2005/8/layout/vList3"/>
    <dgm:cxn modelId="{81F05C35-81B8-5943-A178-F6FB88D22667}" type="presParOf" srcId="{DAB96506-A376-3A41-A53A-B5D7C7B094E4}" destId="{0C9CFCBE-D67D-DB47-8536-7B31179FFB3A}" srcOrd="1" destOrd="0" presId="urn:microsoft.com/office/officeart/2005/8/layout/vList3"/>
  </dgm:cxnLst>
  <dgm:bg>
    <a:effectLst>
      <a:outerShdw blurRad="50800" dist="50800" dir="5400000" algn="ctr" rotWithShape="0">
        <a:srgbClr val="000000"/>
      </a:outerShdw>
    </a:effect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0B87B39-F92E-E14E-8CC6-177A036FA2E7}" type="doc">
      <dgm:prSet loTypeId="urn:microsoft.com/office/officeart/2005/8/layout/pList2" loCatId="" qsTypeId="urn:microsoft.com/office/officeart/2005/8/quickstyle/3d1" qsCatId="3D" csTypeId="urn:microsoft.com/office/officeart/2005/8/colors/accent0_3" csCatId="mainScheme" phldr="1"/>
      <dgm:spPr/>
    </dgm:pt>
    <dgm:pt modelId="{F4F815F7-6A7C-F249-95FC-729951388E00}">
      <dgm:prSet phldrT="[Text]" custT="1"/>
      <dgm:spPr/>
      <dgm:t>
        <a:bodyPr anchor="ctr"/>
        <a:lstStyle/>
        <a:p>
          <a:r>
            <a:rPr lang="en-GB" sz="1800" b="0" i="0" dirty="0">
              <a:solidFill>
                <a:schemeClr val="lt1"/>
              </a:solidFill>
              <a:effectLst>
                <a:outerShdw blurRad="50800" dist="101600" dir="2700000" algn="tl" rotWithShape="0">
                  <a:prstClr val="black">
                    <a:alpha val="40000"/>
                  </a:prstClr>
                </a:outerShdw>
              </a:effectLst>
              <a:latin typeface="Times New Roman" panose="02020603050405020304" pitchFamily="18" charset="0"/>
              <a:cs typeface="Times New Roman" panose="02020603050405020304" pitchFamily="18" charset="0"/>
            </a:rPr>
            <a:t>In 1972, the first Cashpoint machine was installed, in Brentwood, Essex. The Cashpoint was the UK’s first online real time ATM. It issued variable amounts of cash and immediately debited the amount from the customer's account</a:t>
          </a:r>
          <a:r>
            <a:rPr lang="en-GB" sz="1800" b="0" i="1" dirty="0">
              <a:latin typeface="Times New Roman" panose="02020603050405020304" pitchFamily="18" charset="0"/>
              <a:cs typeface="Times New Roman" panose="02020603050405020304" pitchFamily="18" charset="0"/>
            </a:rPr>
            <a:t>.</a:t>
          </a:r>
        </a:p>
      </dgm:t>
    </dgm:pt>
    <dgm:pt modelId="{80D2C4DF-66E6-8D49-8665-C0600D415043}" type="parTrans" cxnId="{D5C10AEE-1AE4-5C43-B956-71D6C2F7580E}">
      <dgm:prSet/>
      <dgm:spPr/>
      <dgm:t>
        <a:bodyPr/>
        <a:lstStyle/>
        <a:p>
          <a:endParaRPr lang="en-GB"/>
        </a:p>
      </dgm:t>
    </dgm:pt>
    <dgm:pt modelId="{CD97CE63-73E1-0B40-A434-EF7484E92679}" type="sibTrans" cxnId="{D5C10AEE-1AE4-5C43-B956-71D6C2F7580E}">
      <dgm:prSet/>
      <dgm:spPr/>
      <dgm:t>
        <a:bodyPr/>
        <a:lstStyle/>
        <a:p>
          <a:endParaRPr lang="en-GB"/>
        </a:p>
      </dgm:t>
    </dgm:pt>
    <dgm:pt modelId="{B7CA332E-E72D-A448-AB75-D2D06A658AB5}">
      <dgm:prSet phldrT="[Text]" custT="1"/>
      <dgm:spPr>
        <a:scene3d>
          <a:camera prst="orthographicFront"/>
          <a:lightRig rig="flat" dir="t"/>
        </a:scene3d>
        <a:sp3d prstMaterial="plastic">
          <a:bevelT w="120900" h="88900"/>
          <a:bevelB w="88900" h="31750" prst="angle"/>
        </a:sp3d>
      </dgm:spPr>
      <dgm:t>
        <a:bodyPr/>
        <a:lstStyle/>
        <a:p>
          <a:r>
            <a:rPr lang="en-GB" sz="1800" b="0" i="0" dirty="0">
              <a:solidFill>
                <a:schemeClr val="lt1"/>
              </a:solidFill>
              <a:effectLst>
                <a:outerShdw blurRad="50800" dist="101600" dir="5400000" algn="ctr" rotWithShape="0">
                  <a:srgbClr val="000000">
                    <a:alpha val="40000"/>
                  </a:srgbClr>
                </a:outerShdw>
              </a:effectLst>
              <a:latin typeface="Times New Roman" panose="02020603050405020304" pitchFamily="18" charset="0"/>
              <a:cs typeface="Times New Roman" panose="02020603050405020304" pitchFamily="18" charset="0"/>
            </a:rPr>
            <a:t>The first most notable technological advancement in the financial industry was the advent of the credit card in 1950.</a:t>
          </a:r>
          <a:endParaRPr lang="en-GB" sz="1800" dirty="0">
            <a:solidFill>
              <a:schemeClr val="lt1"/>
            </a:solidFill>
            <a:effectLst>
              <a:outerShdw blurRad="50800" dist="101600" dir="5400000" algn="ctr" rotWithShape="0">
                <a:srgbClr val="000000">
                  <a:alpha val="40000"/>
                </a:srgbClr>
              </a:outerShdw>
            </a:effectLst>
            <a:latin typeface="Times New Roman" panose="02020603050405020304" pitchFamily="18" charset="0"/>
            <a:cs typeface="Times New Roman" panose="02020603050405020304" pitchFamily="18" charset="0"/>
          </a:endParaRPr>
        </a:p>
      </dgm:t>
    </dgm:pt>
    <dgm:pt modelId="{E55C29F5-9F85-A443-AFC9-0DE4C262E47A}" type="parTrans" cxnId="{D464D2F7-4147-8145-AF35-3D54E6B37BF6}">
      <dgm:prSet/>
      <dgm:spPr/>
      <dgm:t>
        <a:bodyPr/>
        <a:lstStyle/>
        <a:p>
          <a:endParaRPr lang="en-GB"/>
        </a:p>
      </dgm:t>
    </dgm:pt>
    <dgm:pt modelId="{117B2A68-B82E-B34A-84C2-A9535C8BF79A}" type="sibTrans" cxnId="{D464D2F7-4147-8145-AF35-3D54E6B37BF6}">
      <dgm:prSet/>
      <dgm:spPr/>
      <dgm:t>
        <a:bodyPr/>
        <a:lstStyle/>
        <a:p>
          <a:endParaRPr lang="en-GB"/>
        </a:p>
      </dgm:t>
    </dgm:pt>
    <dgm:pt modelId="{6AC1D694-A860-D24F-9BA2-593324BCEC41}">
      <dgm:prSet phldrT="[Text]"/>
      <dgm:spPr/>
      <dgm:t>
        <a:bodyPr/>
        <a:lstStyle/>
        <a:p>
          <a:r>
            <a:rPr lang="en-GB" b="0" i="0" dirty="0">
              <a:effectLst>
                <a:outerShdw blurRad="50800" dist="101600" dir="5400000" algn="ctr" rotWithShape="0">
                  <a:srgbClr val="000000">
                    <a:alpha val="40000"/>
                  </a:srgbClr>
                </a:outerShdw>
              </a:effectLst>
              <a:latin typeface="Times New Roman" panose="02020603050405020304" pitchFamily="18" charset="0"/>
              <a:cs typeface="Times New Roman" panose="02020603050405020304" pitchFamily="18" charset="0"/>
            </a:rPr>
            <a:t>In the 1980s, with digital technology well underway, the “term 'online' which referred to the use of a terminal, keyboard and TV to access the banking system using a phone line” gained popularity.</a:t>
          </a:r>
          <a:endParaRPr lang="en-GB" dirty="0">
            <a:effectLst>
              <a:outerShdw blurRad="50800" dist="101600" dir="5400000" algn="ctr" rotWithShape="0">
                <a:srgbClr val="000000">
                  <a:alpha val="40000"/>
                </a:srgbClr>
              </a:outerShdw>
            </a:effectLst>
            <a:latin typeface="Times New Roman" panose="02020603050405020304" pitchFamily="18" charset="0"/>
            <a:cs typeface="Times New Roman" panose="02020603050405020304" pitchFamily="18" charset="0"/>
          </a:endParaRPr>
        </a:p>
      </dgm:t>
    </dgm:pt>
    <dgm:pt modelId="{85A3764F-B6FC-8C48-AA02-F746F6A63787}" type="parTrans" cxnId="{4EC5B2FA-4576-6F49-A1F6-32A646F27F89}">
      <dgm:prSet/>
      <dgm:spPr/>
      <dgm:t>
        <a:bodyPr/>
        <a:lstStyle/>
        <a:p>
          <a:endParaRPr lang="en-GB"/>
        </a:p>
      </dgm:t>
    </dgm:pt>
    <dgm:pt modelId="{9E754D34-EA6F-A84E-8E91-AEC9E5D6C61A}" type="sibTrans" cxnId="{4EC5B2FA-4576-6F49-A1F6-32A646F27F89}">
      <dgm:prSet/>
      <dgm:spPr/>
      <dgm:t>
        <a:bodyPr/>
        <a:lstStyle/>
        <a:p>
          <a:endParaRPr lang="en-GB"/>
        </a:p>
      </dgm:t>
    </dgm:pt>
    <dgm:pt modelId="{1B8DF0FB-3B17-084D-8386-4BBD2C7C5B1F}" type="pres">
      <dgm:prSet presAssocID="{A0B87B39-F92E-E14E-8CC6-177A036FA2E7}" presName="Name0" presStyleCnt="0">
        <dgm:presLayoutVars>
          <dgm:dir/>
          <dgm:resizeHandles val="exact"/>
        </dgm:presLayoutVars>
      </dgm:prSet>
      <dgm:spPr/>
    </dgm:pt>
    <dgm:pt modelId="{A20C4CF1-FA4E-2B42-BB1F-07EC46C5822C}" type="pres">
      <dgm:prSet presAssocID="{A0B87B39-F92E-E14E-8CC6-177A036FA2E7}" presName="bkgdShp" presStyleLbl="alignAccFollowNode1" presStyleIdx="0" presStyleCnt="1" custLinFactNeighborX="-256"/>
      <dgm:spPr>
        <a:gradFill rotWithShape="0">
          <a:gsLst>
            <a:gs pos="0">
              <a:schemeClr val="tx2">
                <a:lumMod val="25000"/>
              </a:schemeClr>
            </a:gs>
            <a:gs pos="87000">
              <a:schemeClr val="accent1">
                <a:lumMod val="40000"/>
                <a:lumOff val="60000"/>
              </a:schemeClr>
            </a:gs>
            <a:gs pos="58000">
              <a:schemeClr val="tx2">
                <a:lumMod val="25000"/>
              </a:schemeClr>
            </a:gs>
            <a:gs pos="96000">
              <a:schemeClr val="bg2">
                <a:lumMod val="75000"/>
              </a:schemeClr>
            </a:gs>
          </a:gsLst>
          <a:lin ang="5400000" scaled="0"/>
        </a:gradFill>
      </dgm:spPr>
    </dgm:pt>
    <dgm:pt modelId="{42DF1E9D-AC36-9C4F-875C-FDABBE075DB5}" type="pres">
      <dgm:prSet presAssocID="{A0B87B39-F92E-E14E-8CC6-177A036FA2E7}" presName="linComp" presStyleCnt="0"/>
      <dgm:spPr/>
    </dgm:pt>
    <dgm:pt modelId="{86054F57-4C53-2F4C-9F2C-AD0CDCF5A8D8}" type="pres">
      <dgm:prSet presAssocID="{F4F815F7-6A7C-F249-95FC-729951388E00}" presName="compNode" presStyleCnt="0"/>
      <dgm:spPr/>
    </dgm:pt>
    <dgm:pt modelId="{FAFB9347-DDA5-3A4A-BF02-04D034AC20B9}" type="pres">
      <dgm:prSet presAssocID="{F4F815F7-6A7C-F249-95FC-729951388E00}" presName="node" presStyleLbl="node1" presStyleIdx="0" presStyleCnt="3" custLinFactX="9913" custLinFactNeighborX="100000">
        <dgm:presLayoutVars>
          <dgm:bulletEnabled val="1"/>
        </dgm:presLayoutVars>
      </dgm:prSet>
      <dgm:spPr/>
    </dgm:pt>
    <dgm:pt modelId="{817428B4-B1B3-3042-B1CA-15B72D10FA23}" type="pres">
      <dgm:prSet presAssocID="{F4F815F7-6A7C-F249-95FC-729951388E00}" presName="invisiNode" presStyleLbl="node1" presStyleIdx="0" presStyleCnt="3"/>
      <dgm:spPr/>
    </dgm:pt>
    <dgm:pt modelId="{B52460B1-67B0-304C-9623-8D415A80E579}" type="pres">
      <dgm:prSet presAssocID="{F4F815F7-6A7C-F249-95FC-729951388E00}" presName="imagNode" presStyleLbl="fgImgPlace1" presStyleIdx="0" presStyleCnt="3" custScaleX="70086" custScaleY="78901" custLinFactX="10208" custLinFactNeighborX="100000" custLinFactNeighborY="13000"/>
      <dgm:spPr>
        <a:blipFill dpi="0" rotWithShape="1">
          <a:blip xmlns:r="http://schemas.openxmlformats.org/officeDocument/2006/relationships" r:embed="rId1">
            <a:extLst>
              <a:ext uri="{BEBA8EAE-BF5A-486C-A8C5-ECC9F3942E4B}">
                <a14:imgProps xmlns:a14="http://schemas.microsoft.com/office/drawing/2010/main">
                  <a14:imgLayer r:embed="rId2">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a:stretch>
            <a:fillRect t="-5000" b="-5000"/>
          </a:stretch>
        </a:blipFill>
        <a:effectLst>
          <a:glow rad="193056">
            <a:schemeClr val="accent4">
              <a:lumMod val="40000"/>
              <a:lumOff val="60000"/>
              <a:alpha val="40000"/>
            </a:schemeClr>
          </a:glow>
          <a:outerShdw blurRad="10492" dist="38100" dir="2700000" sx="18000" sy="18000" algn="tl" rotWithShape="0">
            <a:schemeClr val="bg2">
              <a:alpha val="53000"/>
            </a:schemeClr>
          </a:outerShdw>
          <a:reflection stA="0" endPos="65000" dist="50800" dir="5400000" sy="-100000" algn="bl" rotWithShape="0"/>
          <a:softEdge rad="0"/>
        </a:effectLst>
      </dgm:spPr>
    </dgm:pt>
    <dgm:pt modelId="{F3B4485E-F0F0-AE42-80FD-CFC9A89D17B3}" type="pres">
      <dgm:prSet presAssocID="{CD97CE63-73E1-0B40-A434-EF7484E92679}" presName="sibTrans" presStyleLbl="sibTrans2D1" presStyleIdx="0" presStyleCnt="0"/>
      <dgm:spPr/>
    </dgm:pt>
    <dgm:pt modelId="{6582AB0D-A28E-6B46-B6AF-49D457EA3DBE}" type="pres">
      <dgm:prSet presAssocID="{B7CA332E-E72D-A448-AB75-D2D06A658AB5}" presName="compNode" presStyleCnt="0"/>
      <dgm:spPr/>
    </dgm:pt>
    <dgm:pt modelId="{96824C8A-D899-E041-ACA5-31356E75F777}" type="pres">
      <dgm:prSet presAssocID="{B7CA332E-E72D-A448-AB75-D2D06A658AB5}" presName="node" presStyleLbl="node1" presStyleIdx="1" presStyleCnt="3" custLinFactX="-11465" custLinFactNeighborX="-100000" custLinFactNeighborY="1078">
        <dgm:presLayoutVars>
          <dgm:bulletEnabled val="1"/>
        </dgm:presLayoutVars>
      </dgm:prSet>
      <dgm:spPr/>
    </dgm:pt>
    <dgm:pt modelId="{091A6DFC-5239-044A-8326-7E4A0EB03A91}" type="pres">
      <dgm:prSet presAssocID="{B7CA332E-E72D-A448-AB75-D2D06A658AB5}" presName="invisiNode" presStyleLbl="node1" presStyleIdx="1" presStyleCnt="3"/>
      <dgm:spPr/>
    </dgm:pt>
    <dgm:pt modelId="{136DCF78-D42D-6D42-A63A-4BBADE97C864}" type="pres">
      <dgm:prSet presAssocID="{B7CA332E-E72D-A448-AB75-D2D06A658AB5}" presName="imagNode" presStyleLbl="fgImgPlace1" presStyleIdx="1" presStyleCnt="3" custScaleX="74374" custScaleY="78393" custLinFactX="-8868" custLinFactNeighborX="-100000" custLinFactNeighborY="11391"/>
      <dgm:spPr>
        <a:blipFill dpi="0" rotWithShape="1">
          <a:blip xmlns:r="http://schemas.openxmlformats.org/officeDocument/2006/relationships" r:embed="rId3">
            <a:extLst>
              <a:ext uri="{BEBA8EAE-BF5A-486C-A8C5-ECC9F3942E4B}">
                <a14:imgProps xmlns:a14="http://schemas.microsoft.com/office/drawing/2010/main">
                  <a14:imgLayer r:embed="rId4">
                    <a14:imgEffect>
                      <a14:colorTemperature colorTemp="6085"/>
                    </a14:imgEffect>
                  </a14:imgLayer>
                </a14:imgProps>
              </a:ext>
              <a:ext uri="{28A0092B-C50C-407E-A947-70E740481C1C}">
                <a14:useLocalDpi xmlns:a14="http://schemas.microsoft.com/office/drawing/2010/main" val="0"/>
              </a:ext>
            </a:extLst>
          </a:blip>
          <a:srcRect/>
          <a:stretch>
            <a:fillRect l="-34856" t="-8216" r="-37708" b="-8216"/>
          </a:stretch>
        </a:blipFill>
        <a:effectLst>
          <a:glow rad="190500">
            <a:schemeClr val="accent4">
              <a:alpha val="40000"/>
            </a:schemeClr>
          </a:glow>
          <a:outerShdw dist="38100" dir="2520000" sx="18000" sy="18000" algn="ctr" rotWithShape="0">
            <a:schemeClr val="bg2">
              <a:alpha val="53000"/>
            </a:schemeClr>
          </a:outerShdw>
          <a:reflection stA="0" endPos="65000" dist="50800" dir="5400000" sy="-100000" algn="bl" rotWithShape="0"/>
        </a:effectLst>
        <a:scene3d>
          <a:camera prst="orthographicFront">
            <a:rot lat="0" lon="0" rev="0"/>
          </a:camera>
          <a:lightRig rig="flat" dir="t"/>
        </a:scene3d>
        <a:sp3d z="127000" prstMaterial="plastic">
          <a:bevelT w="88900" h="88900"/>
          <a:bevelB w="88900" h="31750" prst="angle"/>
        </a:sp3d>
      </dgm:spPr>
    </dgm:pt>
    <dgm:pt modelId="{2F0E57A6-D9B3-A443-AB1E-924E3AADC5FF}" type="pres">
      <dgm:prSet presAssocID="{117B2A68-B82E-B34A-84C2-A9535C8BF79A}" presName="sibTrans" presStyleLbl="sibTrans2D1" presStyleIdx="0" presStyleCnt="0"/>
      <dgm:spPr/>
    </dgm:pt>
    <dgm:pt modelId="{DED0A6DC-CD71-7644-A305-128F7DD131CF}" type="pres">
      <dgm:prSet presAssocID="{6AC1D694-A860-D24F-9BA2-593324BCEC41}" presName="compNode" presStyleCnt="0"/>
      <dgm:spPr/>
    </dgm:pt>
    <dgm:pt modelId="{C83A4531-18B9-0F4A-B886-47E9893AB63D}" type="pres">
      <dgm:prSet presAssocID="{6AC1D694-A860-D24F-9BA2-593324BCEC41}" presName="node" presStyleLbl="node1" presStyleIdx="2" presStyleCnt="3">
        <dgm:presLayoutVars>
          <dgm:bulletEnabled val="1"/>
        </dgm:presLayoutVars>
      </dgm:prSet>
      <dgm:spPr/>
    </dgm:pt>
    <dgm:pt modelId="{E76720EB-9957-3D49-AF08-B5C89DA62B31}" type="pres">
      <dgm:prSet presAssocID="{6AC1D694-A860-D24F-9BA2-593324BCEC41}" presName="invisiNode" presStyleLbl="node1" presStyleIdx="2" presStyleCnt="3"/>
      <dgm:spPr/>
    </dgm:pt>
    <dgm:pt modelId="{B5C3E525-7467-9745-BA71-B25B96314751}" type="pres">
      <dgm:prSet presAssocID="{6AC1D694-A860-D24F-9BA2-593324BCEC41}" presName="imagNode" presStyleLbl="fgImgPlace1" presStyleIdx="2" presStyleCnt="3" custScaleX="77434" custScaleY="74384" custLinFactNeighborX="-2527" custLinFactNeighborY="12738"/>
      <dgm:spPr>
        <a:blipFill dpi="0" rotWithShape="1">
          <a:blip xmlns:r="http://schemas.openxmlformats.org/officeDocument/2006/relationships" r:embed="rId5">
            <a:alphaModFix/>
            <a:extLst>
              <a:ext uri="{28A0092B-C50C-407E-A947-70E740481C1C}">
                <a14:useLocalDpi xmlns:a14="http://schemas.microsoft.com/office/drawing/2010/main" val="0"/>
              </a:ext>
            </a:extLst>
          </a:blip>
          <a:srcRect/>
          <a:stretch>
            <a:fillRect l="-14000" r="-14000"/>
          </a:stretch>
        </a:blipFill>
        <a:effectLst>
          <a:glow rad="174440">
            <a:schemeClr val="accent4">
              <a:alpha val="40000"/>
            </a:schemeClr>
          </a:glow>
          <a:outerShdw dist="38100" dir="2520000" sx="17000" sy="17000" algn="ctr" rotWithShape="0">
            <a:schemeClr val="bg2">
              <a:alpha val="53363"/>
            </a:schemeClr>
          </a:outerShdw>
          <a:reflection stA="0" endPos="65000" dist="50800" dir="5400000" sy="-100000" algn="bl" rotWithShape="0"/>
        </a:effectLst>
        <a:scene3d>
          <a:camera prst="orthographicFront">
            <a:rot lat="0" lon="0" rev="0"/>
          </a:camera>
          <a:lightRig rig="flat" dir="t"/>
        </a:scene3d>
        <a:sp3d z="127000" prstMaterial="plastic">
          <a:bevelT w="88900" h="88900"/>
          <a:bevelB w="88900" h="31750" prst="angle"/>
        </a:sp3d>
      </dgm:spPr>
    </dgm:pt>
  </dgm:ptLst>
  <dgm:cxnLst>
    <dgm:cxn modelId="{A9261B09-0F73-AC41-BFD1-00EDAED8A890}" type="presOf" srcId="{A0B87B39-F92E-E14E-8CC6-177A036FA2E7}" destId="{1B8DF0FB-3B17-084D-8386-4BBD2C7C5B1F}" srcOrd="0" destOrd="0" presId="urn:microsoft.com/office/officeart/2005/8/layout/pList2"/>
    <dgm:cxn modelId="{4D2C2858-D7E3-F74E-9B9A-8ABDCFE8EBED}" type="presOf" srcId="{B7CA332E-E72D-A448-AB75-D2D06A658AB5}" destId="{96824C8A-D899-E041-ACA5-31356E75F777}" srcOrd="0" destOrd="0" presId="urn:microsoft.com/office/officeart/2005/8/layout/pList2"/>
    <dgm:cxn modelId="{1E80DDBD-9288-E64E-BFAA-35DE66DB3C17}" type="presOf" srcId="{CD97CE63-73E1-0B40-A434-EF7484E92679}" destId="{F3B4485E-F0F0-AE42-80FD-CFC9A89D17B3}" srcOrd="0" destOrd="0" presId="urn:microsoft.com/office/officeart/2005/8/layout/pList2"/>
    <dgm:cxn modelId="{C3ACA2D0-0AB9-8C4F-B40A-0C52E8E81085}" type="presOf" srcId="{117B2A68-B82E-B34A-84C2-A9535C8BF79A}" destId="{2F0E57A6-D9B3-A443-AB1E-924E3AADC5FF}" srcOrd="0" destOrd="0" presId="urn:microsoft.com/office/officeart/2005/8/layout/pList2"/>
    <dgm:cxn modelId="{A464AADB-EDF0-8548-97D9-B6D75E6B2F1C}" type="presOf" srcId="{6AC1D694-A860-D24F-9BA2-593324BCEC41}" destId="{C83A4531-18B9-0F4A-B886-47E9893AB63D}" srcOrd="0" destOrd="0" presId="urn:microsoft.com/office/officeart/2005/8/layout/pList2"/>
    <dgm:cxn modelId="{D5C10AEE-1AE4-5C43-B956-71D6C2F7580E}" srcId="{A0B87B39-F92E-E14E-8CC6-177A036FA2E7}" destId="{F4F815F7-6A7C-F249-95FC-729951388E00}" srcOrd="0" destOrd="0" parTransId="{80D2C4DF-66E6-8D49-8665-C0600D415043}" sibTransId="{CD97CE63-73E1-0B40-A434-EF7484E92679}"/>
    <dgm:cxn modelId="{5EBA31F7-9F81-6442-AA41-4F2CBF521CBA}" type="presOf" srcId="{F4F815F7-6A7C-F249-95FC-729951388E00}" destId="{FAFB9347-DDA5-3A4A-BF02-04D034AC20B9}" srcOrd="0" destOrd="0" presId="urn:microsoft.com/office/officeart/2005/8/layout/pList2"/>
    <dgm:cxn modelId="{D464D2F7-4147-8145-AF35-3D54E6B37BF6}" srcId="{A0B87B39-F92E-E14E-8CC6-177A036FA2E7}" destId="{B7CA332E-E72D-A448-AB75-D2D06A658AB5}" srcOrd="1" destOrd="0" parTransId="{E55C29F5-9F85-A443-AFC9-0DE4C262E47A}" sibTransId="{117B2A68-B82E-B34A-84C2-A9535C8BF79A}"/>
    <dgm:cxn modelId="{4EC5B2FA-4576-6F49-A1F6-32A646F27F89}" srcId="{A0B87B39-F92E-E14E-8CC6-177A036FA2E7}" destId="{6AC1D694-A860-D24F-9BA2-593324BCEC41}" srcOrd="2" destOrd="0" parTransId="{85A3764F-B6FC-8C48-AA02-F746F6A63787}" sibTransId="{9E754D34-EA6F-A84E-8E91-AEC9E5D6C61A}"/>
    <dgm:cxn modelId="{7FFC690E-E991-B643-825F-57D9F2D1F821}" type="presParOf" srcId="{1B8DF0FB-3B17-084D-8386-4BBD2C7C5B1F}" destId="{A20C4CF1-FA4E-2B42-BB1F-07EC46C5822C}" srcOrd="0" destOrd="0" presId="urn:microsoft.com/office/officeart/2005/8/layout/pList2"/>
    <dgm:cxn modelId="{69C37A86-6F83-B248-A5E4-D2FEB5C813FB}" type="presParOf" srcId="{1B8DF0FB-3B17-084D-8386-4BBD2C7C5B1F}" destId="{42DF1E9D-AC36-9C4F-875C-FDABBE075DB5}" srcOrd="1" destOrd="0" presId="urn:microsoft.com/office/officeart/2005/8/layout/pList2"/>
    <dgm:cxn modelId="{231FA4E0-74E7-8649-93FF-B32488F2B3EC}" type="presParOf" srcId="{42DF1E9D-AC36-9C4F-875C-FDABBE075DB5}" destId="{86054F57-4C53-2F4C-9F2C-AD0CDCF5A8D8}" srcOrd="0" destOrd="0" presId="urn:microsoft.com/office/officeart/2005/8/layout/pList2"/>
    <dgm:cxn modelId="{BB57494F-B23F-E740-8F89-316A6E675803}" type="presParOf" srcId="{86054F57-4C53-2F4C-9F2C-AD0CDCF5A8D8}" destId="{FAFB9347-DDA5-3A4A-BF02-04D034AC20B9}" srcOrd="0" destOrd="0" presId="urn:microsoft.com/office/officeart/2005/8/layout/pList2"/>
    <dgm:cxn modelId="{BF335BAB-BC02-294C-96ED-BD89C8E3CB76}" type="presParOf" srcId="{86054F57-4C53-2F4C-9F2C-AD0CDCF5A8D8}" destId="{817428B4-B1B3-3042-B1CA-15B72D10FA23}" srcOrd="1" destOrd="0" presId="urn:microsoft.com/office/officeart/2005/8/layout/pList2"/>
    <dgm:cxn modelId="{3AF3FCD7-CF56-E040-BC8A-84CD3DEE6EAB}" type="presParOf" srcId="{86054F57-4C53-2F4C-9F2C-AD0CDCF5A8D8}" destId="{B52460B1-67B0-304C-9623-8D415A80E579}" srcOrd="2" destOrd="0" presId="urn:microsoft.com/office/officeart/2005/8/layout/pList2"/>
    <dgm:cxn modelId="{31D344C5-4AC8-494F-8D68-536FE1F29103}" type="presParOf" srcId="{42DF1E9D-AC36-9C4F-875C-FDABBE075DB5}" destId="{F3B4485E-F0F0-AE42-80FD-CFC9A89D17B3}" srcOrd="1" destOrd="0" presId="urn:microsoft.com/office/officeart/2005/8/layout/pList2"/>
    <dgm:cxn modelId="{3ADF1966-2D88-6541-8997-B458D3397E9D}" type="presParOf" srcId="{42DF1E9D-AC36-9C4F-875C-FDABBE075DB5}" destId="{6582AB0D-A28E-6B46-B6AF-49D457EA3DBE}" srcOrd="2" destOrd="0" presId="urn:microsoft.com/office/officeart/2005/8/layout/pList2"/>
    <dgm:cxn modelId="{AB9107AE-51B5-DD4F-850F-20BAAFD56A76}" type="presParOf" srcId="{6582AB0D-A28E-6B46-B6AF-49D457EA3DBE}" destId="{96824C8A-D899-E041-ACA5-31356E75F777}" srcOrd="0" destOrd="0" presId="urn:microsoft.com/office/officeart/2005/8/layout/pList2"/>
    <dgm:cxn modelId="{274B8D87-E031-9548-9102-73351D237D6C}" type="presParOf" srcId="{6582AB0D-A28E-6B46-B6AF-49D457EA3DBE}" destId="{091A6DFC-5239-044A-8326-7E4A0EB03A91}" srcOrd="1" destOrd="0" presId="urn:microsoft.com/office/officeart/2005/8/layout/pList2"/>
    <dgm:cxn modelId="{83B1C85F-5D04-8F49-A67F-15605BC1674F}" type="presParOf" srcId="{6582AB0D-A28E-6B46-B6AF-49D457EA3DBE}" destId="{136DCF78-D42D-6D42-A63A-4BBADE97C864}" srcOrd="2" destOrd="0" presId="urn:microsoft.com/office/officeart/2005/8/layout/pList2"/>
    <dgm:cxn modelId="{4387C703-3651-C24A-8D8C-2A6DEA63B108}" type="presParOf" srcId="{42DF1E9D-AC36-9C4F-875C-FDABBE075DB5}" destId="{2F0E57A6-D9B3-A443-AB1E-924E3AADC5FF}" srcOrd="3" destOrd="0" presId="urn:microsoft.com/office/officeart/2005/8/layout/pList2"/>
    <dgm:cxn modelId="{2A3B5BFE-6A56-5844-9217-65D8B4E0B9BC}" type="presParOf" srcId="{42DF1E9D-AC36-9C4F-875C-FDABBE075DB5}" destId="{DED0A6DC-CD71-7644-A305-128F7DD131CF}" srcOrd="4" destOrd="0" presId="urn:microsoft.com/office/officeart/2005/8/layout/pList2"/>
    <dgm:cxn modelId="{794BDFFD-FDC1-454B-B1D4-9CCBE99BCD81}" type="presParOf" srcId="{DED0A6DC-CD71-7644-A305-128F7DD131CF}" destId="{C83A4531-18B9-0F4A-B886-47E9893AB63D}" srcOrd="0" destOrd="0" presId="urn:microsoft.com/office/officeart/2005/8/layout/pList2"/>
    <dgm:cxn modelId="{3E34516A-8408-9A44-AA33-8FD1555CBD4C}" type="presParOf" srcId="{DED0A6DC-CD71-7644-A305-128F7DD131CF}" destId="{E76720EB-9957-3D49-AF08-B5C89DA62B31}" srcOrd="1" destOrd="0" presId="urn:microsoft.com/office/officeart/2005/8/layout/pList2"/>
    <dgm:cxn modelId="{6E037178-AEBC-C843-9B89-30A373D28BE1}" type="presParOf" srcId="{DED0A6DC-CD71-7644-A305-128F7DD131CF}" destId="{B5C3E525-7467-9745-BA71-B25B96314751}" srcOrd="2" destOrd="0" presId="urn:microsoft.com/office/officeart/2005/8/layout/pList2"/>
  </dgm:cxnLst>
  <dgm:bg>
    <a:gradFill>
      <a:gsLst>
        <a:gs pos="65000">
          <a:schemeClr val="tx2">
            <a:lumMod val="25000"/>
            <a:alpha val="90032"/>
          </a:schemeClr>
        </a:gs>
        <a:gs pos="38000">
          <a:schemeClr val="bg2">
            <a:lumMod val="75000"/>
          </a:schemeClr>
        </a:gs>
        <a:gs pos="92000">
          <a:schemeClr val="tx2">
            <a:lumMod val="25000"/>
          </a:schemeClr>
        </a:gs>
        <a:gs pos="81000">
          <a:schemeClr val="tx2">
            <a:lumMod val="10000"/>
          </a:schemeClr>
        </a:gs>
        <a:gs pos="7000">
          <a:schemeClr val="accent1">
            <a:lumMod val="45000"/>
            <a:lumOff val="55000"/>
          </a:schemeClr>
        </a:gs>
        <a:gs pos="100000">
          <a:schemeClr val="accent1">
            <a:lumMod val="30000"/>
            <a:lumOff val="70000"/>
          </a:schemeClr>
        </a:gs>
      </a:gsLst>
      <a:path path="circle">
        <a:fillToRect l="100000" t="100000"/>
      </a:path>
    </a:gradFill>
    <a:effectLst>
      <a:glow rad="127000">
        <a:schemeClr val="tx2">
          <a:lumMod val="25000"/>
        </a:schemeClr>
      </a:glow>
    </a:effectLst>
  </dgm:bg>
  <dgm:whole>
    <a:effectLst/>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FEA4711C-45AC-4221-A94A-45052B39FB7F}"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AE95B49-1FF3-48DA-91A2-1FAB17F7BEAE}">
      <dgm:prSet/>
      <dgm:spPr/>
      <dgm:t>
        <a:bodyPr/>
        <a:lstStyle/>
        <a:p>
          <a:pPr>
            <a:lnSpc>
              <a:spcPct val="100000"/>
            </a:lnSpc>
          </a:pPr>
          <a:r>
            <a:rPr lang="en-US" dirty="0"/>
            <a:t>ATM </a:t>
          </a:r>
        </a:p>
      </dgm:t>
    </dgm:pt>
    <dgm:pt modelId="{58ADE2BA-24A0-4055-98FF-DDBC7C32AB9C}" type="parTrans" cxnId="{6BF7C5CC-8D15-4968-98CA-9FC01337B9A7}">
      <dgm:prSet/>
      <dgm:spPr/>
      <dgm:t>
        <a:bodyPr/>
        <a:lstStyle/>
        <a:p>
          <a:endParaRPr lang="en-US"/>
        </a:p>
      </dgm:t>
    </dgm:pt>
    <dgm:pt modelId="{D473CFA7-3F05-4A1F-9869-FF50BC06702B}" type="sibTrans" cxnId="{6BF7C5CC-8D15-4968-98CA-9FC01337B9A7}">
      <dgm:prSet/>
      <dgm:spPr/>
      <dgm:t>
        <a:bodyPr/>
        <a:lstStyle/>
        <a:p>
          <a:pPr>
            <a:lnSpc>
              <a:spcPct val="100000"/>
            </a:lnSpc>
          </a:pPr>
          <a:endParaRPr lang="en-US"/>
        </a:p>
      </dgm:t>
    </dgm:pt>
    <dgm:pt modelId="{88727323-2067-4231-9EC4-DB566D5E9C72}">
      <dgm:prSet/>
      <dgm:spPr/>
      <dgm:t>
        <a:bodyPr/>
        <a:lstStyle/>
        <a:p>
          <a:pPr>
            <a:lnSpc>
              <a:spcPct val="100000"/>
            </a:lnSpc>
          </a:pPr>
          <a:r>
            <a:rPr lang="en-US" dirty="0"/>
            <a:t>Online banking</a:t>
          </a:r>
        </a:p>
      </dgm:t>
    </dgm:pt>
    <dgm:pt modelId="{B409B1E1-50B2-4748-8312-E9D44B78CB6C}" type="parTrans" cxnId="{7A0B82EE-5D0E-4735-B373-ECC47DE583A2}">
      <dgm:prSet/>
      <dgm:spPr/>
      <dgm:t>
        <a:bodyPr/>
        <a:lstStyle/>
        <a:p>
          <a:endParaRPr lang="en-US"/>
        </a:p>
      </dgm:t>
    </dgm:pt>
    <dgm:pt modelId="{52E18D37-A664-4A79-95D4-1C0CC2A30057}" type="sibTrans" cxnId="{7A0B82EE-5D0E-4735-B373-ECC47DE583A2}">
      <dgm:prSet/>
      <dgm:spPr/>
      <dgm:t>
        <a:bodyPr/>
        <a:lstStyle/>
        <a:p>
          <a:pPr>
            <a:lnSpc>
              <a:spcPct val="100000"/>
            </a:lnSpc>
          </a:pPr>
          <a:endParaRPr lang="en-US"/>
        </a:p>
      </dgm:t>
    </dgm:pt>
    <dgm:pt modelId="{AF6EF8ED-E8CF-43F4-B5C6-B46419C02B71}">
      <dgm:prSet/>
      <dgm:spPr/>
      <dgm:t>
        <a:bodyPr/>
        <a:lstStyle/>
        <a:p>
          <a:pPr>
            <a:lnSpc>
              <a:spcPct val="100000"/>
            </a:lnSpc>
          </a:pPr>
          <a:r>
            <a:rPr lang="en-US" dirty="0"/>
            <a:t>Mobile banking</a:t>
          </a:r>
        </a:p>
      </dgm:t>
    </dgm:pt>
    <dgm:pt modelId="{CC0D369E-A5D3-4687-8E3B-7804CEDCD278}" type="parTrans" cxnId="{551FB8FB-526A-48DC-9540-EDE906E14B72}">
      <dgm:prSet/>
      <dgm:spPr/>
      <dgm:t>
        <a:bodyPr/>
        <a:lstStyle/>
        <a:p>
          <a:endParaRPr lang="en-US"/>
        </a:p>
      </dgm:t>
    </dgm:pt>
    <dgm:pt modelId="{3B700BB2-82FB-4860-9DAC-BAE9011F5681}" type="sibTrans" cxnId="{551FB8FB-526A-48DC-9540-EDE906E14B72}">
      <dgm:prSet/>
      <dgm:spPr/>
      <dgm:t>
        <a:bodyPr/>
        <a:lstStyle/>
        <a:p>
          <a:pPr>
            <a:lnSpc>
              <a:spcPct val="100000"/>
            </a:lnSpc>
          </a:pPr>
          <a:endParaRPr lang="en-US"/>
        </a:p>
      </dgm:t>
    </dgm:pt>
    <dgm:pt modelId="{37609618-8429-4AFB-9B09-6676404A9C9D}">
      <dgm:prSet/>
      <dgm:spPr/>
      <dgm:t>
        <a:bodyPr/>
        <a:lstStyle/>
        <a:p>
          <a:pPr>
            <a:lnSpc>
              <a:spcPct val="100000"/>
            </a:lnSpc>
          </a:pPr>
          <a:r>
            <a:rPr lang="en-US"/>
            <a:t>Contactless payments</a:t>
          </a:r>
        </a:p>
      </dgm:t>
    </dgm:pt>
    <dgm:pt modelId="{0CDD82C5-C4BC-405F-8067-246CA49ED340}" type="parTrans" cxnId="{D5A016B2-9D7B-43DC-8A87-3D6C33C70338}">
      <dgm:prSet/>
      <dgm:spPr/>
      <dgm:t>
        <a:bodyPr/>
        <a:lstStyle/>
        <a:p>
          <a:endParaRPr lang="en-US"/>
        </a:p>
      </dgm:t>
    </dgm:pt>
    <dgm:pt modelId="{40EC8171-9A4D-42D5-8DF8-7565E2BB6810}" type="sibTrans" cxnId="{D5A016B2-9D7B-43DC-8A87-3D6C33C70338}">
      <dgm:prSet/>
      <dgm:spPr/>
      <dgm:t>
        <a:bodyPr/>
        <a:lstStyle/>
        <a:p>
          <a:endParaRPr lang="en-US"/>
        </a:p>
      </dgm:t>
    </dgm:pt>
    <dgm:pt modelId="{6CC4128F-8265-45E8-B68C-2275B96A18D4}" type="pres">
      <dgm:prSet presAssocID="{FEA4711C-45AC-4221-A94A-45052B39FB7F}" presName="root" presStyleCnt="0">
        <dgm:presLayoutVars>
          <dgm:dir/>
          <dgm:resizeHandles val="exact"/>
        </dgm:presLayoutVars>
      </dgm:prSet>
      <dgm:spPr/>
    </dgm:pt>
    <dgm:pt modelId="{8742F40C-D9B1-48F9-94F7-4B16E12F5B28}" type="pres">
      <dgm:prSet presAssocID="{FEA4711C-45AC-4221-A94A-45052B39FB7F}" presName="container" presStyleCnt="0">
        <dgm:presLayoutVars>
          <dgm:dir/>
          <dgm:resizeHandles val="exact"/>
        </dgm:presLayoutVars>
      </dgm:prSet>
      <dgm:spPr/>
    </dgm:pt>
    <dgm:pt modelId="{FC58C451-F666-4B0A-9B5F-F5DBB37A77FC}" type="pres">
      <dgm:prSet presAssocID="{8AE95B49-1FF3-48DA-91A2-1FAB17F7BEAE}" presName="compNode" presStyleCnt="0"/>
      <dgm:spPr/>
    </dgm:pt>
    <dgm:pt modelId="{7587DB5B-2465-4C58-A7DB-6FDDEBF2F462}" type="pres">
      <dgm:prSet presAssocID="{8AE95B49-1FF3-48DA-91A2-1FAB17F7BEAE}" presName="iconBgRect" presStyleLbl="bgShp" presStyleIdx="0" presStyleCnt="4" custLinFactNeighborX="-14347" custLinFactNeighborY="-3735"/>
      <dgm:spPr/>
    </dgm:pt>
    <dgm:pt modelId="{7D0B39FC-0F09-4719-81BE-081E839D8323}" type="pres">
      <dgm:prSet presAssocID="{8AE95B49-1FF3-48DA-91A2-1FAB17F7BEAE}" presName="iconRect" presStyleLbl="node1" presStyleIdx="0" presStyleCnt="4" custScaleX="237034" custScaleY="184360" custLinFactNeighborX="-13627" custLinFactNeighborY="953"/>
      <dgm:spPr>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a:ln>
          <a:noFill/>
        </a:ln>
      </dgm:spPr>
    </dgm:pt>
    <dgm:pt modelId="{126767A3-B3E4-4600-8F98-E565EE0D223F}" type="pres">
      <dgm:prSet presAssocID="{8AE95B49-1FF3-48DA-91A2-1FAB17F7BEAE}" presName="spaceRect" presStyleCnt="0"/>
      <dgm:spPr/>
    </dgm:pt>
    <dgm:pt modelId="{F4C3FD5B-7693-4CFD-B5A4-14EBF36B3EC5}" type="pres">
      <dgm:prSet presAssocID="{8AE95B49-1FF3-48DA-91A2-1FAB17F7BEAE}" presName="textRect" presStyleLbl="revTx" presStyleIdx="0" presStyleCnt="4">
        <dgm:presLayoutVars>
          <dgm:chMax val="1"/>
          <dgm:chPref val="1"/>
        </dgm:presLayoutVars>
      </dgm:prSet>
      <dgm:spPr/>
    </dgm:pt>
    <dgm:pt modelId="{A370E4A7-0D55-4E25-88B1-EEE372E7A642}" type="pres">
      <dgm:prSet presAssocID="{D473CFA7-3F05-4A1F-9869-FF50BC06702B}" presName="sibTrans" presStyleLbl="sibTrans2D1" presStyleIdx="0" presStyleCnt="0"/>
      <dgm:spPr/>
    </dgm:pt>
    <dgm:pt modelId="{5FE02F38-4986-42F0-B6F1-36A38ED6B9A8}" type="pres">
      <dgm:prSet presAssocID="{88727323-2067-4231-9EC4-DB566D5E9C72}" presName="compNode" presStyleCnt="0"/>
      <dgm:spPr/>
    </dgm:pt>
    <dgm:pt modelId="{A8B920F3-69D1-40BF-8505-33F8C98F3BB1}" type="pres">
      <dgm:prSet presAssocID="{88727323-2067-4231-9EC4-DB566D5E9C72}" presName="iconBgRect" presStyleLbl="bgShp" presStyleIdx="1" presStyleCnt="4"/>
      <dgm:spPr/>
    </dgm:pt>
    <dgm:pt modelId="{B391A7E5-874B-4BC7-AFF0-3123B8B28667}" type="pres">
      <dgm:prSet presAssocID="{88727323-2067-4231-9EC4-DB566D5E9C72}" presName="iconRect" presStyleLbl="node1" presStyleIdx="1" presStyleCnt="4" custScaleX="237034" custScaleY="184360" custLinFactNeighborX="-29091" custLinFactNeighborY="953"/>
      <dgm:spPr>
        <a:blipFill>
          <a:blip xmlns:r="http://schemas.openxmlformats.org/officeDocument/2006/relationships" r:embed="rId2">
            <a:extLst>
              <a:ext uri="{28A0092B-C50C-407E-A947-70E740481C1C}">
                <a14:useLocalDpi xmlns:a14="http://schemas.microsoft.com/office/drawing/2010/main" val="0"/>
              </a:ext>
            </a:extLst>
          </a:blip>
          <a:srcRect/>
          <a:stretch>
            <a:fillRect l="-45000" r="-45000"/>
          </a:stretch>
        </a:blipFill>
        <a:ln>
          <a:noFill/>
        </a:ln>
      </dgm:spPr>
    </dgm:pt>
    <dgm:pt modelId="{A0953012-01B7-4E24-90AB-CE79DB95F0D1}" type="pres">
      <dgm:prSet presAssocID="{88727323-2067-4231-9EC4-DB566D5E9C72}" presName="spaceRect" presStyleCnt="0"/>
      <dgm:spPr/>
    </dgm:pt>
    <dgm:pt modelId="{104C7FB5-CBCC-4DAE-9D12-489AF70ED6B0}" type="pres">
      <dgm:prSet presAssocID="{88727323-2067-4231-9EC4-DB566D5E9C72}" presName="textRect" presStyleLbl="revTx" presStyleIdx="1" presStyleCnt="4">
        <dgm:presLayoutVars>
          <dgm:chMax val="1"/>
          <dgm:chPref val="1"/>
        </dgm:presLayoutVars>
      </dgm:prSet>
      <dgm:spPr/>
    </dgm:pt>
    <dgm:pt modelId="{8F03C625-9365-460C-B798-4AB4EA7B6218}" type="pres">
      <dgm:prSet presAssocID="{52E18D37-A664-4A79-95D4-1C0CC2A30057}" presName="sibTrans" presStyleLbl="sibTrans2D1" presStyleIdx="0" presStyleCnt="0"/>
      <dgm:spPr/>
    </dgm:pt>
    <dgm:pt modelId="{D7480BBA-8484-4741-84A3-5B5F81398FAF}" type="pres">
      <dgm:prSet presAssocID="{AF6EF8ED-E8CF-43F4-B5C6-B46419C02B71}" presName="compNode" presStyleCnt="0"/>
      <dgm:spPr/>
    </dgm:pt>
    <dgm:pt modelId="{191B1197-C3BC-4F7E-9758-95C8A1F5A407}" type="pres">
      <dgm:prSet presAssocID="{AF6EF8ED-E8CF-43F4-B5C6-B46419C02B71}" presName="iconBgRect" presStyleLbl="bgShp" presStyleIdx="2" presStyleCnt="4" custLinFactNeighborX="-11938" custLinFactNeighborY="-11938"/>
      <dgm:spPr/>
    </dgm:pt>
    <dgm:pt modelId="{7B2ADA40-B730-4F88-AC85-1A9AFAAF408C}" type="pres">
      <dgm:prSet presAssocID="{AF6EF8ED-E8CF-43F4-B5C6-B46419C02B71}" presName="iconRect" presStyleLbl="node1" presStyleIdx="2" presStyleCnt="4" custScaleX="233370" custScaleY="183717" custLinFactNeighborX="-13627" custLinFactNeighborY="-19427"/>
      <dgm:spPr>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a:ln>
          <a:noFill/>
        </a:ln>
      </dgm:spPr>
    </dgm:pt>
    <dgm:pt modelId="{C787BBC2-ACE7-4BF2-A075-AD9972A2FF32}" type="pres">
      <dgm:prSet presAssocID="{AF6EF8ED-E8CF-43F4-B5C6-B46419C02B71}" presName="spaceRect" presStyleCnt="0"/>
      <dgm:spPr/>
    </dgm:pt>
    <dgm:pt modelId="{C8D04411-1ACD-4AD3-B6EC-302E21C04D10}" type="pres">
      <dgm:prSet presAssocID="{AF6EF8ED-E8CF-43F4-B5C6-B46419C02B71}" presName="textRect" presStyleLbl="revTx" presStyleIdx="2" presStyleCnt="4">
        <dgm:presLayoutVars>
          <dgm:chMax val="1"/>
          <dgm:chPref val="1"/>
        </dgm:presLayoutVars>
      </dgm:prSet>
      <dgm:spPr/>
    </dgm:pt>
    <dgm:pt modelId="{CF963231-DEFE-4571-9690-E157F54AA1AE}" type="pres">
      <dgm:prSet presAssocID="{3B700BB2-82FB-4860-9DAC-BAE9011F5681}" presName="sibTrans" presStyleLbl="sibTrans2D1" presStyleIdx="0" presStyleCnt="0"/>
      <dgm:spPr/>
    </dgm:pt>
    <dgm:pt modelId="{4E065624-3586-4E2C-9562-D40FF083BF12}" type="pres">
      <dgm:prSet presAssocID="{37609618-8429-4AFB-9B09-6676404A9C9D}" presName="compNode" presStyleCnt="0"/>
      <dgm:spPr/>
    </dgm:pt>
    <dgm:pt modelId="{94765E05-3117-4840-8C71-6C6A0E346742}" type="pres">
      <dgm:prSet presAssocID="{37609618-8429-4AFB-9B09-6676404A9C9D}" presName="iconBgRect" presStyleLbl="bgShp" presStyleIdx="3" presStyleCnt="4" custLinFactNeighborX="-15520" custLinFactNeighborY="-14326"/>
      <dgm:spPr/>
    </dgm:pt>
    <dgm:pt modelId="{7CE3F7ED-2FCF-473F-A42C-5DDA32EC74B4}" type="pres">
      <dgm:prSet presAssocID="{37609618-8429-4AFB-9B09-6676404A9C9D}" presName="iconRect" presStyleLbl="node1" presStyleIdx="3" presStyleCnt="4" custScaleX="237034" custScaleY="184360" custLinFactNeighborX="-29091" custLinFactNeighborY="-25399"/>
      <dgm:spPr>
        <a:blipFill>
          <a:blip xmlns:r="http://schemas.openxmlformats.org/officeDocument/2006/relationships" r:embed="rId4">
            <a:extLst>
              <a:ext uri="{28A0092B-C50C-407E-A947-70E740481C1C}">
                <a14:useLocalDpi xmlns:a14="http://schemas.microsoft.com/office/drawing/2010/main" val="0"/>
              </a:ext>
            </a:extLst>
          </a:blip>
          <a:srcRect/>
          <a:stretch>
            <a:fillRect l="-8000" r="-8000"/>
          </a:stretch>
        </a:blipFill>
        <a:ln>
          <a:noFill/>
        </a:ln>
      </dgm:spPr>
    </dgm:pt>
    <dgm:pt modelId="{25DDD71F-BF51-4F81-BF20-1AF33A8DAC29}" type="pres">
      <dgm:prSet presAssocID="{37609618-8429-4AFB-9B09-6676404A9C9D}" presName="spaceRect" presStyleCnt="0"/>
      <dgm:spPr/>
    </dgm:pt>
    <dgm:pt modelId="{15808919-A89E-4852-9560-050E3EB31B81}" type="pres">
      <dgm:prSet presAssocID="{37609618-8429-4AFB-9B09-6676404A9C9D}" presName="textRect" presStyleLbl="revTx" presStyleIdx="3" presStyleCnt="4">
        <dgm:presLayoutVars>
          <dgm:chMax val="1"/>
          <dgm:chPref val="1"/>
        </dgm:presLayoutVars>
      </dgm:prSet>
      <dgm:spPr/>
    </dgm:pt>
  </dgm:ptLst>
  <dgm:cxnLst>
    <dgm:cxn modelId="{EB334C14-EC61-46CE-B2B2-FABB5F911FA1}" type="presOf" srcId="{AF6EF8ED-E8CF-43F4-B5C6-B46419C02B71}" destId="{C8D04411-1ACD-4AD3-B6EC-302E21C04D10}" srcOrd="0" destOrd="0" presId="urn:microsoft.com/office/officeart/2018/2/layout/IconCircleList"/>
    <dgm:cxn modelId="{04C6861B-DAFC-4268-A6F4-40119C78686E}" type="presOf" srcId="{88727323-2067-4231-9EC4-DB566D5E9C72}" destId="{104C7FB5-CBCC-4DAE-9D12-489AF70ED6B0}" srcOrd="0" destOrd="0" presId="urn:microsoft.com/office/officeart/2018/2/layout/IconCircleList"/>
    <dgm:cxn modelId="{1EF4D22F-BF6A-4A71-90C3-3346447F4AB2}" type="presOf" srcId="{52E18D37-A664-4A79-95D4-1C0CC2A30057}" destId="{8F03C625-9365-460C-B798-4AB4EA7B6218}" srcOrd="0" destOrd="0" presId="urn:microsoft.com/office/officeart/2018/2/layout/IconCircleList"/>
    <dgm:cxn modelId="{47D98A31-1FFB-488E-8906-55FE7811B17C}" type="presOf" srcId="{37609618-8429-4AFB-9B09-6676404A9C9D}" destId="{15808919-A89E-4852-9560-050E3EB31B81}" srcOrd="0" destOrd="0" presId="urn:microsoft.com/office/officeart/2018/2/layout/IconCircleList"/>
    <dgm:cxn modelId="{4FBFFB91-9DE1-4F71-9B19-C38371D784CD}" type="presOf" srcId="{FEA4711C-45AC-4221-A94A-45052B39FB7F}" destId="{6CC4128F-8265-45E8-B68C-2275B96A18D4}" srcOrd="0" destOrd="0" presId="urn:microsoft.com/office/officeart/2018/2/layout/IconCircleList"/>
    <dgm:cxn modelId="{F624A2AF-BF9A-42AF-B471-9B4E1575B343}" type="presOf" srcId="{8AE95B49-1FF3-48DA-91A2-1FAB17F7BEAE}" destId="{F4C3FD5B-7693-4CFD-B5A4-14EBF36B3EC5}" srcOrd="0" destOrd="0" presId="urn:microsoft.com/office/officeart/2018/2/layout/IconCircleList"/>
    <dgm:cxn modelId="{D5A016B2-9D7B-43DC-8A87-3D6C33C70338}" srcId="{FEA4711C-45AC-4221-A94A-45052B39FB7F}" destId="{37609618-8429-4AFB-9B09-6676404A9C9D}" srcOrd="3" destOrd="0" parTransId="{0CDD82C5-C4BC-405F-8067-246CA49ED340}" sibTransId="{40EC8171-9A4D-42D5-8DF8-7565E2BB6810}"/>
    <dgm:cxn modelId="{6BF7C5CC-8D15-4968-98CA-9FC01337B9A7}" srcId="{FEA4711C-45AC-4221-A94A-45052B39FB7F}" destId="{8AE95B49-1FF3-48DA-91A2-1FAB17F7BEAE}" srcOrd="0" destOrd="0" parTransId="{58ADE2BA-24A0-4055-98FF-DDBC7C32AB9C}" sibTransId="{D473CFA7-3F05-4A1F-9869-FF50BC06702B}"/>
    <dgm:cxn modelId="{23103FCE-33F7-4756-A637-B7CCF751CD62}" type="presOf" srcId="{3B700BB2-82FB-4860-9DAC-BAE9011F5681}" destId="{CF963231-DEFE-4571-9690-E157F54AA1AE}" srcOrd="0" destOrd="0" presId="urn:microsoft.com/office/officeart/2018/2/layout/IconCircleList"/>
    <dgm:cxn modelId="{DD0542DB-FC2F-472B-A607-7C42D3468E1B}" type="presOf" srcId="{D473CFA7-3F05-4A1F-9869-FF50BC06702B}" destId="{A370E4A7-0D55-4E25-88B1-EEE372E7A642}" srcOrd="0" destOrd="0" presId="urn:microsoft.com/office/officeart/2018/2/layout/IconCircleList"/>
    <dgm:cxn modelId="{7A0B82EE-5D0E-4735-B373-ECC47DE583A2}" srcId="{FEA4711C-45AC-4221-A94A-45052B39FB7F}" destId="{88727323-2067-4231-9EC4-DB566D5E9C72}" srcOrd="1" destOrd="0" parTransId="{B409B1E1-50B2-4748-8312-E9D44B78CB6C}" sibTransId="{52E18D37-A664-4A79-95D4-1C0CC2A30057}"/>
    <dgm:cxn modelId="{551FB8FB-526A-48DC-9540-EDE906E14B72}" srcId="{FEA4711C-45AC-4221-A94A-45052B39FB7F}" destId="{AF6EF8ED-E8CF-43F4-B5C6-B46419C02B71}" srcOrd="2" destOrd="0" parTransId="{CC0D369E-A5D3-4687-8E3B-7804CEDCD278}" sibTransId="{3B700BB2-82FB-4860-9DAC-BAE9011F5681}"/>
    <dgm:cxn modelId="{2CC50EB0-FE8D-4364-BCE6-FB88C4E8754F}" type="presParOf" srcId="{6CC4128F-8265-45E8-B68C-2275B96A18D4}" destId="{8742F40C-D9B1-48F9-94F7-4B16E12F5B28}" srcOrd="0" destOrd="0" presId="urn:microsoft.com/office/officeart/2018/2/layout/IconCircleList"/>
    <dgm:cxn modelId="{E09C5ED1-C8A2-4827-8CE6-C49BE5778160}" type="presParOf" srcId="{8742F40C-D9B1-48F9-94F7-4B16E12F5B28}" destId="{FC58C451-F666-4B0A-9B5F-F5DBB37A77FC}" srcOrd="0" destOrd="0" presId="urn:microsoft.com/office/officeart/2018/2/layout/IconCircleList"/>
    <dgm:cxn modelId="{572E0F35-3013-439F-A7A7-D4BFF5175168}" type="presParOf" srcId="{FC58C451-F666-4B0A-9B5F-F5DBB37A77FC}" destId="{7587DB5B-2465-4C58-A7DB-6FDDEBF2F462}" srcOrd="0" destOrd="0" presId="urn:microsoft.com/office/officeart/2018/2/layout/IconCircleList"/>
    <dgm:cxn modelId="{AD8DF50A-0A7D-4C33-9ACC-30974ADCC0A5}" type="presParOf" srcId="{FC58C451-F666-4B0A-9B5F-F5DBB37A77FC}" destId="{7D0B39FC-0F09-4719-81BE-081E839D8323}" srcOrd="1" destOrd="0" presId="urn:microsoft.com/office/officeart/2018/2/layout/IconCircleList"/>
    <dgm:cxn modelId="{BE6B04AF-AFFE-4CBA-B795-7829E9ADAEE8}" type="presParOf" srcId="{FC58C451-F666-4B0A-9B5F-F5DBB37A77FC}" destId="{126767A3-B3E4-4600-8F98-E565EE0D223F}" srcOrd="2" destOrd="0" presId="urn:microsoft.com/office/officeart/2018/2/layout/IconCircleList"/>
    <dgm:cxn modelId="{E30245BC-4AD0-4FFB-B416-7ED00BD7B6A4}" type="presParOf" srcId="{FC58C451-F666-4B0A-9B5F-F5DBB37A77FC}" destId="{F4C3FD5B-7693-4CFD-B5A4-14EBF36B3EC5}" srcOrd="3" destOrd="0" presId="urn:microsoft.com/office/officeart/2018/2/layout/IconCircleList"/>
    <dgm:cxn modelId="{BD317C29-1F6E-4407-868A-81D25465D8C7}" type="presParOf" srcId="{8742F40C-D9B1-48F9-94F7-4B16E12F5B28}" destId="{A370E4A7-0D55-4E25-88B1-EEE372E7A642}" srcOrd="1" destOrd="0" presId="urn:microsoft.com/office/officeart/2018/2/layout/IconCircleList"/>
    <dgm:cxn modelId="{A6743AB5-DDE4-41A3-B022-C4D0C34DC0F3}" type="presParOf" srcId="{8742F40C-D9B1-48F9-94F7-4B16E12F5B28}" destId="{5FE02F38-4986-42F0-B6F1-36A38ED6B9A8}" srcOrd="2" destOrd="0" presId="urn:microsoft.com/office/officeart/2018/2/layout/IconCircleList"/>
    <dgm:cxn modelId="{D82A64FD-62E8-48FF-9B0D-EBB495F0C578}" type="presParOf" srcId="{5FE02F38-4986-42F0-B6F1-36A38ED6B9A8}" destId="{A8B920F3-69D1-40BF-8505-33F8C98F3BB1}" srcOrd="0" destOrd="0" presId="urn:microsoft.com/office/officeart/2018/2/layout/IconCircleList"/>
    <dgm:cxn modelId="{6DED73B4-4BFB-42AE-B2A1-FA46BA44A5F1}" type="presParOf" srcId="{5FE02F38-4986-42F0-B6F1-36A38ED6B9A8}" destId="{B391A7E5-874B-4BC7-AFF0-3123B8B28667}" srcOrd="1" destOrd="0" presId="urn:microsoft.com/office/officeart/2018/2/layout/IconCircleList"/>
    <dgm:cxn modelId="{0C81CD72-C7B8-4527-9DF5-27916663DBEE}" type="presParOf" srcId="{5FE02F38-4986-42F0-B6F1-36A38ED6B9A8}" destId="{A0953012-01B7-4E24-90AB-CE79DB95F0D1}" srcOrd="2" destOrd="0" presId="urn:microsoft.com/office/officeart/2018/2/layout/IconCircleList"/>
    <dgm:cxn modelId="{7407BE9C-04B5-4D56-86F6-99D55B5A1E5E}" type="presParOf" srcId="{5FE02F38-4986-42F0-B6F1-36A38ED6B9A8}" destId="{104C7FB5-CBCC-4DAE-9D12-489AF70ED6B0}" srcOrd="3" destOrd="0" presId="urn:microsoft.com/office/officeart/2018/2/layout/IconCircleList"/>
    <dgm:cxn modelId="{068AE29D-F978-4420-845B-FD5FFDAF4E30}" type="presParOf" srcId="{8742F40C-D9B1-48F9-94F7-4B16E12F5B28}" destId="{8F03C625-9365-460C-B798-4AB4EA7B6218}" srcOrd="3" destOrd="0" presId="urn:microsoft.com/office/officeart/2018/2/layout/IconCircleList"/>
    <dgm:cxn modelId="{BF242694-2295-41F3-B3AD-76DE52955846}" type="presParOf" srcId="{8742F40C-D9B1-48F9-94F7-4B16E12F5B28}" destId="{D7480BBA-8484-4741-84A3-5B5F81398FAF}" srcOrd="4" destOrd="0" presId="urn:microsoft.com/office/officeart/2018/2/layout/IconCircleList"/>
    <dgm:cxn modelId="{98B668AE-562A-41DE-83B9-2F9BE5C5C9B1}" type="presParOf" srcId="{D7480BBA-8484-4741-84A3-5B5F81398FAF}" destId="{191B1197-C3BC-4F7E-9758-95C8A1F5A407}" srcOrd="0" destOrd="0" presId="urn:microsoft.com/office/officeart/2018/2/layout/IconCircleList"/>
    <dgm:cxn modelId="{D8F579C7-AC00-43B7-9D3C-498042F39A8E}" type="presParOf" srcId="{D7480BBA-8484-4741-84A3-5B5F81398FAF}" destId="{7B2ADA40-B730-4F88-AC85-1A9AFAAF408C}" srcOrd="1" destOrd="0" presId="urn:microsoft.com/office/officeart/2018/2/layout/IconCircleList"/>
    <dgm:cxn modelId="{BD818170-E83B-4BBC-9123-B927B70C9486}" type="presParOf" srcId="{D7480BBA-8484-4741-84A3-5B5F81398FAF}" destId="{C787BBC2-ACE7-4BF2-A075-AD9972A2FF32}" srcOrd="2" destOrd="0" presId="urn:microsoft.com/office/officeart/2018/2/layout/IconCircleList"/>
    <dgm:cxn modelId="{89484906-C7DB-4C4B-9983-A94D86894D50}" type="presParOf" srcId="{D7480BBA-8484-4741-84A3-5B5F81398FAF}" destId="{C8D04411-1ACD-4AD3-B6EC-302E21C04D10}" srcOrd="3" destOrd="0" presId="urn:microsoft.com/office/officeart/2018/2/layout/IconCircleList"/>
    <dgm:cxn modelId="{7B29B10C-83A0-420E-A00F-6C290545C95D}" type="presParOf" srcId="{8742F40C-D9B1-48F9-94F7-4B16E12F5B28}" destId="{CF963231-DEFE-4571-9690-E157F54AA1AE}" srcOrd="5" destOrd="0" presId="urn:microsoft.com/office/officeart/2018/2/layout/IconCircleList"/>
    <dgm:cxn modelId="{A3C8CB76-4BBA-4A79-86CC-99BD96773356}" type="presParOf" srcId="{8742F40C-D9B1-48F9-94F7-4B16E12F5B28}" destId="{4E065624-3586-4E2C-9562-D40FF083BF12}" srcOrd="6" destOrd="0" presId="urn:microsoft.com/office/officeart/2018/2/layout/IconCircleList"/>
    <dgm:cxn modelId="{8B969E69-A4D3-4719-8EE9-91708C6C1C73}" type="presParOf" srcId="{4E065624-3586-4E2C-9562-D40FF083BF12}" destId="{94765E05-3117-4840-8C71-6C6A0E346742}" srcOrd="0" destOrd="0" presId="urn:microsoft.com/office/officeart/2018/2/layout/IconCircleList"/>
    <dgm:cxn modelId="{64748D34-2C12-43E6-9277-015662D2A0D3}" type="presParOf" srcId="{4E065624-3586-4E2C-9562-D40FF083BF12}" destId="{7CE3F7ED-2FCF-473F-A42C-5DDA32EC74B4}" srcOrd="1" destOrd="0" presId="urn:microsoft.com/office/officeart/2018/2/layout/IconCircleList"/>
    <dgm:cxn modelId="{45939C67-77BD-4BFC-BC8C-4D4E20ED2EDA}" type="presParOf" srcId="{4E065624-3586-4E2C-9562-D40FF083BF12}" destId="{25DDD71F-BF51-4F81-BF20-1AF33A8DAC29}" srcOrd="2" destOrd="0" presId="urn:microsoft.com/office/officeart/2018/2/layout/IconCircleList"/>
    <dgm:cxn modelId="{0187818F-062E-4C88-9FD7-4AD081EF182C}" type="presParOf" srcId="{4E065624-3586-4E2C-9562-D40FF083BF12}" destId="{15808919-A89E-4852-9560-050E3EB31B81}"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9821F86-36A9-4DEE-A176-DE920A63A120}" type="doc">
      <dgm:prSet loTypeId="urn:microsoft.com/office/officeart/2008/layout/LinedList" loCatId="list" qsTypeId="urn:microsoft.com/office/officeart/2005/8/quickstyle/simple2" qsCatId="simple" csTypeId="urn:microsoft.com/office/officeart/2005/8/colors/accent4_2" csCatId="accent4" phldr="1"/>
      <dgm:spPr/>
      <dgm:t>
        <a:bodyPr/>
        <a:lstStyle/>
        <a:p>
          <a:endParaRPr lang="en-US"/>
        </a:p>
      </dgm:t>
    </dgm:pt>
    <dgm:pt modelId="{4A0F587B-B495-4373-8755-97B98BF2C661}">
      <dgm:prSet/>
      <dgm:spPr/>
      <dgm:t>
        <a:bodyPr/>
        <a:lstStyle/>
        <a:p>
          <a:r>
            <a:rPr lang="en-US" dirty="0"/>
            <a:t>Contactless payments can be made by using </a:t>
          </a:r>
          <a:r>
            <a:rPr lang="en-US" b="0" i="0" dirty="0"/>
            <a:t>smartphones and other mobile devices, that use radio-frequency identification (RFID) or near-field communication (NFC)</a:t>
          </a:r>
        </a:p>
      </dgm:t>
    </dgm:pt>
    <dgm:pt modelId="{70D95EA7-32E5-42F3-BDB2-83681CF9253A}" type="parTrans" cxnId="{EB15DBF9-C2A2-4CF4-9E45-EFE48685311D}">
      <dgm:prSet/>
      <dgm:spPr/>
      <dgm:t>
        <a:bodyPr/>
        <a:lstStyle/>
        <a:p>
          <a:endParaRPr lang="en-US"/>
        </a:p>
      </dgm:t>
    </dgm:pt>
    <dgm:pt modelId="{79E133C6-3179-46B6-808B-3A88A4938370}" type="sibTrans" cxnId="{EB15DBF9-C2A2-4CF4-9E45-EFE48685311D}">
      <dgm:prSet/>
      <dgm:spPr/>
      <dgm:t>
        <a:bodyPr/>
        <a:lstStyle/>
        <a:p>
          <a:endParaRPr lang="en-US"/>
        </a:p>
      </dgm:t>
    </dgm:pt>
    <dgm:pt modelId="{494BB3D2-181D-4855-8551-BE8BA65DF616}">
      <dgm:prSet/>
      <dgm:spPr/>
      <dgm:t>
        <a:bodyPr/>
        <a:lstStyle/>
        <a:p>
          <a:r>
            <a:rPr lang="en-US" b="0" i="0" dirty="0"/>
            <a:t>In 2021, 90% of card transactions were made by contactless payments</a:t>
          </a:r>
          <a:endParaRPr lang="en-US" dirty="0"/>
        </a:p>
      </dgm:t>
    </dgm:pt>
    <dgm:pt modelId="{BDD9AE66-3F13-42B8-9CDD-F0C569B18CBC}" type="parTrans" cxnId="{23B33C27-1952-416B-8C32-C9DE13586FC2}">
      <dgm:prSet/>
      <dgm:spPr/>
      <dgm:t>
        <a:bodyPr/>
        <a:lstStyle/>
        <a:p>
          <a:endParaRPr lang="en-US"/>
        </a:p>
      </dgm:t>
    </dgm:pt>
    <dgm:pt modelId="{19B1F83D-DB23-4191-9DD2-877B4EF6D225}" type="sibTrans" cxnId="{23B33C27-1952-416B-8C32-C9DE13586FC2}">
      <dgm:prSet/>
      <dgm:spPr/>
      <dgm:t>
        <a:bodyPr/>
        <a:lstStyle/>
        <a:p>
          <a:endParaRPr lang="en-US"/>
        </a:p>
      </dgm:t>
    </dgm:pt>
    <dgm:pt modelId="{778EC7B5-A6BA-47D3-B552-20BACD3AF44B}">
      <dgm:prSet/>
      <dgm:spPr/>
      <dgm:t>
        <a:bodyPr/>
        <a:lstStyle/>
        <a:p>
          <a:r>
            <a:rPr lang="en-US" b="1" i="0" dirty="0"/>
            <a:t>83% of people in the UK are using contactless</a:t>
          </a:r>
          <a:r>
            <a:rPr lang="en-US" b="0" i="0" dirty="0"/>
            <a:t>, and there are 135 million contactless cards in circulation. </a:t>
          </a:r>
          <a:endParaRPr lang="en-US" dirty="0"/>
        </a:p>
      </dgm:t>
    </dgm:pt>
    <dgm:pt modelId="{E9AC4EB5-C729-4CE1-92FD-29A6917E940B}" type="parTrans" cxnId="{9139BE3B-5778-4FBE-AB2C-63F77CFDFA36}">
      <dgm:prSet/>
      <dgm:spPr/>
      <dgm:t>
        <a:bodyPr/>
        <a:lstStyle/>
        <a:p>
          <a:endParaRPr lang="en-US"/>
        </a:p>
      </dgm:t>
    </dgm:pt>
    <dgm:pt modelId="{5705E63C-A28A-4898-8C59-860255020F4F}" type="sibTrans" cxnId="{9139BE3B-5778-4FBE-AB2C-63F77CFDFA36}">
      <dgm:prSet/>
      <dgm:spPr/>
      <dgm:t>
        <a:bodyPr/>
        <a:lstStyle/>
        <a:p>
          <a:endParaRPr lang="en-US"/>
        </a:p>
      </dgm:t>
    </dgm:pt>
    <dgm:pt modelId="{EC15F885-D750-462D-A6FB-023B0DB9CC11}" type="pres">
      <dgm:prSet presAssocID="{09821F86-36A9-4DEE-A176-DE920A63A120}" presName="vert0" presStyleCnt="0">
        <dgm:presLayoutVars>
          <dgm:dir/>
          <dgm:animOne val="branch"/>
          <dgm:animLvl val="lvl"/>
        </dgm:presLayoutVars>
      </dgm:prSet>
      <dgm:spPr/>
    </dgm:pt>
    <dgm:pt modelId="{BCCBD836-1859-4C02-BBF8-3F8EBB012737}" type="pres">
      <dgm:prSet presAssocID="{4A0F587B-B495-4373-8755-97B98BF2C661}" presName="thickLine" presStyleLbl="alignNode1" presStyleIdx="0" presStyleCnt="3"/>
      <dgm:spPr/>
    </dgm:pt>
    <dgm:pt modelId="{C3CA2736-C080-4124-9CFE-5524F4894D2E}" type="pres">
      <dgm:prSet presAssocID="{4A0F587B-B495-4373-8755-97B98BF2C661}" presName="horz1" presStyleCnt="0"/>
      <dgm:spPr/>
    </dgm:pt>
    <dgm:pt modelId="{5F801F2C-AEA4-4EAB-A79E-D12D66DAEBE0}" type="pres">
      <dgm:prSet presAssocID="{4A0F587B-B495-4373-8755-97B98BF2C661}" presName="tx1" presStyleLbl="revTx" presStyleIdx="0" presStyleCnt="3"/>
      <dgm:spPr/>
    </dgm:pt>
    <dgm:pt modelId="{D46680F7-D326-441B-BDCA-CC18C3411A9D}" type="pres">
      <dgm:prSet presAssocID="{4A0F587B-B495-4373-8755-97B98BF2C661}" presName="vert1" presStyleCnt="0"/>
      <dgm:spPr/>
    </dgm:pt>
    <dgm:pt modelId="{33CD022F-A320-4173-8981-9D6BF8BE4CFA}" type="pres">
      <dgm:prSet presAssocID="{494BB3D2-181D-4855-8551-BE8BA65DF616}" presName="thickLine" presStyleLbl="alignNode1" presStyleIdx="1" presStyleCnt="3"/>
      <dgm:spPr/>
    </dgm:pt>
    <dgm:pt modelId="{66D410FE-C8D7-4B1C-AD00-A60BED479F8A}" type="pres">
      <dgm:prSet presAssocID="{494BB3D2-181D-4855-8551-BE8BA65DF616}" presName="horz1" presStyleCnt="0"/>
      <dgm:spPr/>
    </dgm:pt>
    <dgm:pt modelId="{77F26262-2B75-40E1-8E9F-93C0B7376CA9}" type="pres">
      <dgm:prSet presAssocID="{494BB3D2-181D-4855-8551-BE8BA65DF616}" presName="tx1" presStyleLbl="revTx" presStyleIdx="1" presStyleCnt="3"/>
      <dgm:spPr/>
    </dgm:pt>
    <dgm:pt modelId="{610A232E-4154-49DF-A498-3228242E3EA9}" type="pres">
      <dgm:prSet presAssocID="{494BB3D2-181D-4855-8551-BE8BA65DF616}" presName="vert1" presStyleCnt="0"/>
      <dgm:spPr/>
    </dgm:pt>
    <dgm:pt modelId="{9CBC076C-B6E0-4239-A1E6-B45880DF9588}" type="pres">
      <dgm:prSet presAssocID="{778EC7B5-A6BA-47D3-B552-20BACD3AF44B}" presName="thickLine" presStyleLbl="alignNode1" presStyleIdx="2" presStyleCnt="3"/>
      <dgm:spPr/>
    </dgm:pt>
    <dgm:pt modelId="{B4BA812B-0289-4166-B87C-9C209FEFAD72}" type="pres">
      <dgm:prSet presAssocID="{778EC7B5-A6BA-47D3-B552-20BACD3AF44B}" presName="horz1" presStyleCnt="0"/>
      <dgm:spPr/>
    </dgm:pt>
    <dgm:pt modelId="{C64CEFB6-51D2-4D56-820E-DE965BF5D7EC}" type="pres">
      <dgm:prSet presAssocID="{778EC7B5-A6BA-47D3-B552-20BACD3AF44B}" presName="tx1" presStyleLbl="revTx" presStyleIdx="2" presStyleCnt="3"/>
      <dgm:spPr/>
    </dgm:pt>
    <dgm:pt modelId="{A72FFC6C-136D-4153-A073-FB741A498A0B}" type="pres">
      <dgm:prSet presAssocID="{778EC7B5-A6BA-47D3-B552-20BACD3AF44B}" presName="vert1" presStyleCnt="0"/>
      <dgm:spPr/>
    </dgm:pt>
  </dgm:ptLst>
  <dgm:cxnLst>
    <dgm:cxn modelId="{23B33C27-1952-416B-8C32-C9DE13586FC2}" srcId="{09821F86-36A9-4DEE-A176-DE920A63A120}" destId="{494BB3D2-181D-4855-8551-BE8BA65DF616}" srcOrd="1" destOrd="0" parTransId="{BDD9AE66-3F13-42B8-9CDD-F0C569B18CBC}" sibTransId="{19B1F83D-DB23-4191-9DD2-877B4EF6D225}"/>
    <dgm:cxn modelId="{9139BE3B-5778-4FBE-AB2C-63F77CFDFA36}" srcId="{09821F86-36A9-4DEE-A176-DE920A63A120}" destId="{778EC7B5-A6BA-47D3-B552-20BACD3AF44B}" srcOrd="2" destOrd="0" parTransId="{E9AC4EB5-C729-4CE1-92FD-29A6917E940B}" sibTransId="{5705E63C-A28A-4898-8C59-860255020F4F}"/>
    <dgm:cxn modelId="{D303C847-899B-4AAC-AE4D-CCC410E7AD51}" type="presOf" srcId="{4A0F587B-B495-4373-8755-97B98BF2C661}" destId="{5F801F2C-AEA4-4EAB-A79E-D12D66DAEBE0}" srcOrd="0" destOrd="0" presId="urn:microsoft.com/office/officeart/2008/layout/LinedList"/>
    <dgm:cxn modelId="{0DA68F69-1892-4041-A04B-6C6B58132A90}" type="presOf" srcId="{778EC7B5-A6BA-47D3-B552-20BACD3AF44B}" destId="{C64CEFB6-51D2-4D56-820E-DE965BF5D7EC}" srcOrd="0" destOrd="0" presId="urn:microsoft.com/office/officeart/2008/layout/LinedList"/>
    <dgm:cxn modelId="{E4A44D93-2EA9-4FE1-A07A-B79836469DAC}" type="presOf" srcId="{09821F86-36A9-4DEE-A176-DE920A63A120}" destId="{EC15F885-D750-462D-A6FB-023B0DB9CC11}" srcOrd="0" destOrd="0" presId="urn:microsoft.com/office/officeart/2008/layout/LinedList"/>
    <dgm:cxn modelId="{3808E7CD-9248-4BAC-A174-F4E23070A0D9}" type="presOf" srcId="{494BB3D2-181D-4855-8551-BE8BA65DF616}" destId="{77F26262-2B75-40E1-8E9F-93C0B7376CA9}" srcOrd="0" destOrd="0" presId="urn:microsoft.com/office/officeart/2008/layout/LinedList"/>
    <dgm:cxn modelId="{EB15DBF9-C2A2-4CF4-9E45-EFE48685311D}" srcId="{09821F86-36A9-4DEE-A176-DE920A63A120}" destId="{4A0F587B-B495-4373-8755-97B98BF2C661}" srcOrd="0" destOrd="0" parTransId="{70D95EA7-32E5-42F3-BDB2-83681CF9253A}" sibTransId="{79E133C6-3179-46B6-808B-3A88A4938370}"/>
    <dgm:cxn modelId="{A29CA867-6D0F-4FA9-872D-F21B004FF6CA}" type="presParOf" srcId="{EC15F885-D750-462D-A6FB-023B0DB9CC11}" destId="{BCCBD836-1859-4C02-BBF8-3F8EBB012737}" srcOrd="0" destOrd="0" presId="urn:microsoft.com/office/officeart/2008/layout/LinedList"/>
    <dgm:cxn modelId="{A2124104-C064-4ECB-AA36-DD5E350F142F}" type="presParOf" srcId="{EC15F885-D750-462D-A6FB-023B0DB9CC11}" destId="{C3CA2736-C080-4124-9CFE-5524F4894D2E}" srcOrd="1" destOrd="0" presId="urn:microsoft.com/office/officeart/2008/layout/LinedList"/>
    <dgm:cxn modelId="{690B9828-D885-4A04-8A55-A183220DC187}" type="presParOf" srcId="{C3CA2736-C080-4124-9CFE-5524F4894D2E}" destId="{5F801F2C-AEA4-4EAB-A79E-D12D66DAEBE0}" srcOrd="0" destOrd="0" presId="urn:microsoft.com/office/officeart/2008/layout/LinedList"/>
    <dgm:cxn modelId="{04AAAB1A-C2C3-4351-8D06-10B36C93B38B}" type="presParOf" srcId="{C3CA2736-C080-4124-9CFE-5524F4894D2E}" destId="{D46680F7-D326-441B-BDCA-CC18C3411A9D}" srcOrd="1" destOrd="0" presId="urn:microsoft.com/office/officeart/2008/layout/LinedList"/>
    <dgm:cxn modelId="{B12DE111-65FF-40DE-8DAA-77C36371035E}" type="presParOf" srcId="{EC15F885-D750-462D-A6FB-023B0DB9CC11}" destId="{33CD022F-A320-4173-8981-9D6BF8BE4CFA}" srcOrd="2" destOrd="0" presId="urn:microsoft.com/office/officeart/2008/layout/LinedList"/>
    <dgm:cxn modelId="{5523D7E6-49BE-45D4-8D8B-1412AF80A00C}" type="presParOf" srcId="{EC15F885-D750-462D-A6FB-023B0DB9CC11}" destId="{66D410FE-C8D7-4B1C-AD00-A60BED479F8A}" srcOrd="3" destOrd="0" presId="urn:microsoft.com/office/officeart/2008/layout/LinedList"/>
    <dgm:cxn modelId="{A0773252-D111-43BD-96DA-B84C9EF3EE80}" type="presParOf" srcId="{66D410FE-C8D7-4B1C-AD00-A60BED479F8A}" destId="{77F26262-2B75-40E1-8E9F-93C0B7376CA9}" srcOrd="0" destOrd="0" presId="urn:microsoft.com/office/officeart/2008/layout/LinedList"/>
    <dgm:cxn modelId="{53F8643D-9768-4ACE-BBB9-E1577C28D6D4}" type="presParOf" srcId="{66D410FE-C8D7-4B1C-AD00-A60BED479F8A}" destId="{610A232E-4154-49DF-A498-3228242E3EA9}" srcOrd="1" destOrd="0" presId="urn:microsoft.com/office/officeart/2008/layout/LinedList"/>
    <dgm:cxn modelId="{A85DA743-E467-4967-AB21-576DD11B163D}" type="presParOf" srcId="{EC15F885-D750-462D-A6FB-023B0DB9CC11}" destId="{9CBC076C-B6E0-4239-A1E6-B45880DF9588}" srcOrd="4" destOrd="0" presId="urn:microsoft.com/office/officeart/2008/layout/LinedList"/>
    <dgm:cxn modelId="{D21C7188-07BE-4EAD-B8B3-0E673C0384C2}" type="presParOf" srcId="{EC15F885-D750-462D-A6FB-023B0DB9CC11}" destId="{B4BA812B-0289-4166-B87C-9C209FEFAD72}" srcOrd="5" destOrd="0" presId="urn:microsoft.com/office/officeart/2008/layout/LinedList"/>
    <dgm:cxn modelId="{94B8D7B4-F9D2-4BE2-A951-E683A098E8A9}" type="presParOf" srcId="{B4BA812B-0289-4166-B87C-9C209FEFAD72}" destId="{C64CEFB6-51D2-4D56-820E-DE965BF5D7EC}" srcOrd="0" destOrd="0" presId="urn:microsoft.com/office/officeart/2008/layout/LinedList"/>
    <dgm:cxn modelId="{87EDD225-3DF6-4E22-8ED7-0B72EC8A4A84}" type="presParOf" srcId="{B4BA812B-0289-4166-B87C-9C209FEFAD72}" destId="{A72FFC6C-136D-4153-A073-FB741A498A0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7C6A94D-A738-4196-BB9E-3F0BD24E43B3}" type="doc">
      <dgm:prSet loTypeId="urn:microsoft.com/office/officeart/2008/layout/LinedList" loCatId="list" qsTypeId="urn:microsoft.com/office/officeart/2005/8/quickstyle/simple2" qsCatId="simple" csTypeId="urn:microsoft.com/office/officeart/2005/8/colors/accent5_2" csCatId="accent5"/>
      <dgm:spPr/>
      <dgm:t>
        <a:bodyPr/>
        <a:lstStyle/>
        <a:p>
          <a:endParaRPr lang="en-US"/>
        </a:p>
      </dgm:t>
    </dgm:pt>
    <dgm:pt modelId="{40D81336-5149-4207-8D0D-AFC9401255D2}">
      <dgm:prSet/>
      <dgm:spPr/>
      <dgm:t>
        <a:bodyPr/>
        <a:lstStyle/>
        <a:p>
          <a:r>
            <a:rPr lang="en-GB"/>
            <a:t>Easy access to your statements, transactions, balance, pay bills, transfer money</a:t>
          </a:r>
          <a:endParaRPr lang="en-US"/>
        </a:p>
      </dgm:t>
    </dgm:pt>
    <dgm:pt modelId="{39D796CE-9BF8-4DBD-8347-3BAC4819CCD3}" type="parTrans" cxnId="{E2355873-F2B9-4928-9066-BFFDAE03DB58}">
      <dgm:prSet/>
      <dgm:spPr/>
      <dgm:t>
        <a:bodyPr/>
        <a:lstStyle/>
        <a:p>
          <a:endParaRPr lang="en-US"/>
        </a:p>
      </dgm:t>
    </dgm:pt>
    <dgm:pt modelId="{86D5F113-8534-4BE2-ACB4-6FD7B3761671}" type="sibTrans" cxnId="{E2355873-F2B9-4928-9066-BFFDAE03DB58}">
      <dgm:prSet/>
      <dgm:spPr/>
      <dgm:t>
        <a:bodyPr/>
        <a:lstStyle/>
        <a:p>
          <a:endParaRPr lang="en-US"/>
        </a:p>
      </dgm:t>
    </dgm:pt>
    <dgm:pt modelId="{FF95DDFE-E385-44B2-9FD4-88EA96447FC9}">
      <dgm:prSet/>
      <dgm:spPr/>
      <dgm:t>
        <a:bodyPr/>
        <a:lstStyle/>
        <a:p>
          <a:r>
            <a:rPr lang="en-GB"/>
            <a:t>First mobile app was introduced in 2012</a:t>
          </a:r>
          <a:endParaRPr lang="en-US"/>
        </a:p>
      </dgm:t>
    </dgm:pt>
    <dgm:pt modelId="{A60C77A3-EBD7-4EC5-B2BF-A7D210005716}" type="parTrans" cxnId="{98727D03-E221-4FCC-B1DB-0561EAFB1DC3}">
      <dgm:prSet/>
      <dgm:spPr/>
      <dgm:t>
        <a:bodyPr/>
        <a:lstStyle/>
        <a:p>
          <a:endParaRPr lang="en-US"/>
        </a:p>
      </dgm:t>
    </dgm:pt>
    <dgm:pt modelId="{F0F45D9D-1324-4DBA-8C18-1F3FE8B9D1E1}" type="sibTrans" cxnId="{98727D03-E221-4FCC-B1DB-0561EAFB1DC3}">
      <dgm:prSet/>
      <dgm:spPr/>
      <dgm:t>
        <a:bodyPr/>
        <a:lstStyle/>
        <a:p>
          <a:endParaRPr lang="en-US"/>
        </a:p>
      </dgm:t>
    </dgm:pt>
    <dgm:pt modelId="{FD1949A6-565D-4150-8C41-ABCD12FDCD25}">
      <dgm:prSet/>
      <dgm:spPr/>
      <dgm:t>
        <a:bodyPr/>
        <a:lstStyle/>
        <a:p>
          <a:r>
            <a:rPr lang="en-US" b="0" i="0"/>
            <a:t>Today, Lloyds Banking Group has more than 14 million mobile app users across Lloyds Bank, Halifax and Bank of Scotland</a:t>
          </a:r>
          <a:endParaRPr lang="en-US"/>
        </a:p>
      </dgm:t>
    </dgm:pt>
    <dgm:pt modelId="{4BD34E26-8B60-4FE5-99B6-7A850CB6037F}" type="parTrans" cxnId="{C8D808AF-24CC-4CBD-9ADF-9131F17D58C7}">
      <dgm:prSet/>
      <dgm:spPr/>
      <dgm:t>
        <a:bodyPr/>
        <a:lstStyle/>
        <a:p>
          <a:endParaRPr lang="en-US"/>
        </a:p>
      </dgm:t>
    </dgm:pt>
    <dgm:pt modelId="{BD9C1D6D-9611-4FDA-B7D7-967EEAB1AAE1}" type="sibTrans" cxnId="{C8D808AF-24CC-4CBD-9ADF-9131F17D58C7}">
      <dgm:prSet/>
      <dgm:spPr/>
      <dgm:t>
        <a:bodyPr/>
        <a:lstStyle/>
        <a:p>
          <a:endParaRPr lang="en-US"/>
        </a:p>
      </dgm:t>
    </dgm:pt>
    <dgm:pt modelId="{D703C233-443B-41F2-AE9D-B76D2DAC4B6C}" type="pres">
      <dgm:prSet presAssocID="{C7C6A94D-A738-4196-BB9E-3F0BD24E43B3}" presName="vert0" presStyleCnt="0">
        <dgm:presLayoutVars>
          <dgm:dir/>
          <dgm:animOne val="branch"/>
          <dgm:animLvl val="lvl"/>
        </dgm:presLayoutVars>
      </dgm:prSet>
      <dgm:spPr/>
    </dgm:pt>
    <dgm:pt modelId="{94DDD050-7CED-4321-85B6-AF81D5616062}" type="pres">
      <dgm:prSet presAssocID="{40D81336-5149-4207-8D0D-AFC9401255D2}" presName="thickLine" presStyleLbl="alignNode1" presStyleIdx="0" presStyleCnt="3"/>
      <dgm:spPr/>
    </dgm:pt>
    <dgm:pt modelId="{142D3992-0155-4C4C-B468-B22A710FD344}" type="pres">
      <dgm:prSet presAssocID="{40D81336-5149-4207-8D0D-AFC9401255D2}" presName="horz1" presStyleCnt="0"/>
      <dgm:spPr/>
    </dgm:pt>
    <dgm:pt modelId="{420D8345-FA23-4EC2-B0A9-7B6CA49796D6}" type="pres">
      <dgm:prSet presAssocID="{40D81336-5149-4207-8D0D-AFC9401255D2}" presName="tx1" presStyleLbl="revTx" presStyleIdx="0" presStyleCnt="3"/>
      <dgm:spPr/>
    </dgm:pt>
    <dgm:pt modelId="{2995D8AF-66A7-49BB-AF79-9DCD746B96E3}" type="pres">
      <dgm:prSet presAssocID="{40D81336-5149-4207-8D0D-AFC9401255D2}" presName="vert1" presStyleCnt="0"/>
      <dgm:spPr/>
    </dgm:pt>
    <dgm:pt modelId="{E84DE673-E5DC-48E9-B0BC-C8442E8FBEA5}" type="pres">
      <dgm:prSet presAssocID="{FF95DDFE-E385-44B2-9FD4-88EA96447FC9}" presName="thickLine" presStyleLbl="alignNode1" presStyleIdx="1" presStyleCnt="3"/>
      <dgm:spPr/>
    </dgm:pt>
    <dgm:pt modelId="{F699A4CE-0D68-4473-9152-27AE62EF9387}" type="pres">
      <dgm:prSet presAssocID="{FF95DDFE-E385-44B2-9FD4-88EA96447FC9}" presName="horz1" presStyleCnt="0"/>
      <dgm:spPr/>
    </dgm:pt>
    <dgm:pt modelId="{05D5DCA1-9EF2-4AAC-90A5-A38ED8C15BFE}" type="pres">
      <dgm:prSet presAssocID="{FF95DDFE-E385-44B2-9FD4-88EA96447FC9}" presName="tx1" presStyleLbl="revTx" presStyleIdx="1" presStyleCnt="3"/>
      <dgm:spPr/>
    </dgm:pt>
    <dgm:pt modelId="{69A53585-7E6A-4B38-8693-3A2C5FA25C6B}" type="pres">
      <dgm:prSet presAssocID="{FF95DDFE-E385-44B2-9FD4-88EA96447FC9}" presName="vert1" presStyleCnt="0"/>
      <dgm:spPr/>
    </dgm:pt>
    <dgm:pt modelId="{61D1ABCD-3926-4D6A-B383-02AE7D86901E}" type="pres">
      <dgm:prSet presAssocID="{FD1949A6-565D-4150-8C41-ABCD12FDCD25}" presName="thickLine" presStyleLbl="alignNode1" presStyleIdx="2" presStyleCnt="3"/>
      <dgm:spPr/>
    </dgm:pt>
    <dgm:pt modelId="{9F69B2F7-5AAC-4A6D-A8A0-4B72FB42E2F5}" type="pres">
      <dgm:prSet presAssocID="{FD1949A6-565D-4150-8C41-ABCD12FDCD25}" presName="horz1" presStyleCnt="0"/>
      <dgm:spPr/>
    </dgm:pt>
    <dgm:pt modelId="{3DFE0140-9601-4B47-9756-D652CE783807}" type="pres">
      <dgm:prSet presAssocID="{FD1949A6-565D-4150-8C41-ABCD12FDCD25}" presName="tx1" presStyleLbl="revTx" presStyleIdx="2" presStyleCnt="3"/>
      <dgm:spPr/>
    </dgm:pt>
    <dgm:pt modelId="{0FF7ADFC-9696-4823-908C-0C7F8AFEB993}" type="pres">
      <dgm:prSet presAssocID="{FD1949A6-565D-4150-8C41-ABCD12FDCD25}" presName="vert1" presStyleCnt="0"/>
      <dgm:spPr/>
    </dgm:pt>
  </dgm:ptLst>
  <dgm:cxnLst>
    <dgm:cxn modelId="{98727D03-E221-4FCC-B1DB-0561EAFB1DC3}" srcId="{C7C6A94D-A738-4196-BB9E-3F0BD24E43B3}" destId="{FF95DDFE-E385-44B2-9FD4-88EA96447FC9}" srcOrd="1" destOrd="0" parTransId="{A60C77A3-EBD7-4EC5-B2BF-A7D210005716}" sibTransId="{F0F45D9D-1324-4DBA-8C18-1F3FE8B9D1E1}"/>
    <dgm:cxn modelId="{BA451744-95CB-4EC6-A04F-1D17FBFCE267}" type="presOf" srcId="{FF95DDFE-E385-44B2-9FD4-88EA96447FC9}" destId="{05D5DCA1-9EF2-4AAC-90A5-A38ED8C15BFE}" srcOrd="0" destOrd="0" presId="urn:microsoft.com/office/officeart/2008/layout/LinedList"/>
    <dgm:cxn modelId="{5721AC5B-CE77-4F36-B835-F87ED700DFE2}" type="presOf" srcId="{C7C6A94D-A738-4196-BB9E-3F0BD24E43B3}" destId="{D703C233-443B-41F2-AE9D-B76D2DAC4B6C}" srcOrd="0" destOrd="0" presId="urn:microsoft.com/office/officeart/2008/layout/LinedList"/>
    <dgm:cxn modelId="{BFEC9C61-70C3-4B65-B25F-15556319528A}" type="presOf" srcId="{40D81336-5149-4207-8D0D-AFC9401255D2}" destId="{420D8345-FA23-4EC2-B0A9-7B6CA49796D6}" srcOrd="0" destOrd="0" presId="urn:microsoft.com/office/officeart/2008/layout/LinedList"/>
    <dgm:cxn modelId="{E2355873-F2B9-4928-9066-BFFDAE03DB58}" srcId="{C7C6A94D-A738-4196-BB9E-3F0BD24E43B3}" destId="{40D81336-5149-4207-8D0D-AFC9401255D2}" srcOrd="0" destOrd="0" parTransId="{39D796CE-9BF8-4DBD-8347-3BAC4819CCD3}" sibTransId="{86D5F113-8534-4BE2-ACB4-6FD7B3761671}"/>
    <dgm:cxn modelId="{884C5D89-B66D-4898-9616-71CC5EF56DFE}" type="presOf" srcId="{FD1949A6-565D-4150-8C41-ABCD12FDCD25}" destId="{3DFE0140-9601-4B47-9756-D652CE783807}" srcOrd="0" destOrd="0" presId="urn:microsoft.com/office/officeart/2008/layout/LinedList"/>
    <dgm:cxn modelId="{C8D808AF-24CC-4CBD-9ADF-9131F17D58C7}" srcId="{C7C6A94D-A738-4196-BB9E-3F0BD24E43B3}" destId="{FD1949A6-565D-4150-8C41-ABCD12FDCD25}" srcOrd="2" destOrd="0" parTransId="{4BD34E26-8B60-4FE5-99B6-7A850CB6037F}" sibTransId="{BD9C1D6D-9611-4FDA-B7D7-967EEAB1AAE1}"/>
    <dgm:cxn modelId="{6D227B7C-F31B-4D90-B140-017F36FC5263}" type="presParOf" srcId="{D703C233-443B-41F2-AE9D-B76D2DAC4B6C}" destId="{94DDD050-7CED-4321-85B6-AF81D5616062}" srcOrd="0" destOrd="0" presId="urn:microsoft.com/office/officeart/2008/layout/LinedList"/>
    <dgm:cxn modelId="{809CD9B5-E0A8-4004-B073-4FDD3380DE38}" type="presParOf" srcId="{D703C233-443B-41F2-AE9D-B76D2DAC4B6C}" destId="{142D3992-0155-4C4C-B468-B22A710FD344}" srcOrd="1" destOrd="0" presId="urn:microsoft.com/office/officeart/2008/layout/LinedList"/>
    <dgm:cxn modelId="{2F870DBF-BF10-42A3-9719-2B779D55895B}" type="presParOf" srcId="{142D3992-0155-4C4C-B468-B22A710FD344}" destId="{420D8345-FA23-4EC2-B0A9-7B6CA49796D6}" srcOrd="0" destOrd="0" presId="urn:microsoft.com/office/officeart/2008/layout/LinedList"/>
    <dgm:cxn modelId="{3E357DD1-2460-43B4-A035-65C64E8E49F6}" type="presParOf" srcId="{142D3992-0155-4C4C-B468-B22A710FD344}" destId="{2995D8AF-66A7-49BB-AF79-9DCD746B96E3}" srcOrd="1" destOrd="0" presId="urn:microsoft.com/office/officeart/2008/layout/LinedList"/>
    <dgm:cxn modelId="{EACBFC7B-B0BC-4749-A55B-6ABE301D030E}" type="presParOf" srcId="{D703C233-443B-41F2-AE9D-B76D2DAC4B6C}" destId="{E84DE673-E5DC-48E9-B0BC-C8442E8FBEA5}" srcOrd="2" destOrd="0" presId="urn:microsoft.com/office/officeart/2008/layout/LinedList"/>
    <dgm:cxn modelId="{4CFA3D47-DCB9-4B41-BEF8-453678481AF1}" type="presParOf" srcId="{D703C233-443B-41F2-AE9D-B76D2DAC4B6C}" destId="{F699A4CE-0D68-4473-9152-27AE62EF9387}" srcOrd="3" destOrd="0" presId="urn:microsoft.com/office/officeart/2008/layout/LinedList"/>
    <dgm:cxn modelId="{4DBD1C42-7119-4C52-978F-3777237F6A80}" type="presParOf" srcId="{F699A4CE-0D68-4473-9152-27AE62EF9387}" destId="{05D5DCA1-9EF2-4AAC-90A5-A38ED8C15BFE}" srcOrd="0" destOrd="0" presId="urn:microsoft.com/office/officeart/2008/layout/LinedList"/>
    <dgm:cxn modelId="{37C56BAD-5B93-4617-91B3-6DB52E43E13C}" type="presParOf" srcId="{F699A4CE-0D68-4473-9152-27AE62EF9387}" destId="{69A53585-7E6A-4B38-8693-3A2C5FA25C6B}" srcOrd="1" destOrd="0" presId="urn:microsoft.com/office/officeart/2008/layout/LinedList"/>
    <dgm:cxn modelId="{3B75FA9A-7113-4579-AE40-E9ADC570363E}" type="presParOf" srcId="{D703C233-443B-41F2-AE9D-B76D2DAC4B6C}" destId="{61D1ABCD-3926-4D6A-B383-02AE7D86901E}" srcOrd="4" destOrd="0" presId="urn:microsoft.com/office/officeart/2008/layout/LinedList"/>
    <dgm:cxn modelId="{34A06353-8680-4D00-8A25-FD6409F5B889}" type="presParOf" srcId="{D703C233-443B-41F2-AE9D-B76D2DAC4B6C}" destId="{9F69B2F7-5AAC-4A6D-A8A0-4B72FB42E2F5}" srcOrd="5" destOrd="0" presId="urn:microsoft.com/office/officeart/2008/layout/LinedList"/>
    <dgm:cxn modelId="{BBFF9C26-8361-4E88-9B72-F3042ECE0383}" type="presParOf" srcId="{9F69B2F7-5AAC-4A6D-A8A0-4B72FB42E2F5}" destId="{3DFE0140-9601-4B47-9756-D652CE783807}" srcOrd="0" destOrd="0" presId="urn:microsoft.com/office/officeart/2008/layout/LinedList"/>
    <dgm:cxn modelId="{91E5B7B4-98D4-4E2A-A836-9979E6DE1A53}" type="presParOf" srcId="{9F69B2F7-5AAC-4A6D-A8A0-4B72FB42E2F5}" destId="{0FF7ADFC-9696-4823-908C-0C7F8AFEB99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9CFCBE-D67D-DB47-8536-7B31179FFB3A}">
      <dsp:nvSpPr>
        <dsp:cNvPr id="0" name=""/>
        <dsp:cNvSpPr/>
      </dsp:nvSpPr>
      <dsp:spPr>
        <a:xfrm rot="10800000">
          <a:off x="2063866" y="0"/>
          <a:ext cx="9076097" cy="2387600"/>
        </a:xfrm>
        <a:prstGeom prst="homePlate">
          <a:avLst/>
        </a:prstGeom>
        <a:gradFill flip="none" rotWithShape="1">
          <a:gsLst>
            <a:gs pos="0">
              <a:schemeClr val="accent3">
                <a:shade val="50000"/>
                <a:hueOff val="0"/>
                <a:satOff val="0"/>
                <a:lumOff val="0"/>
                <a:alphaOff val="0"/>
                <a:tint val="94000"/>
                <a:satMod val="100000"/>
                <a:lumMod val="104000"/>
              </a:schemeClr>
            </a:gs>
            <a:gs pos="20000">
              <a:schemeClr val="accent3">
                <a:shade val="50000"/>
                <a:hueOff val="0"/>
                <a:satOff val="0"/>
                <a:lumOff val="0"/>
                <a:alphaOff val="0"/>
                <a:shade val="86000"/>
                <a:satMod val="130000"/>
                <a:lumMod val="102000"/>
              </a:schemeClr>
            </a:gs>
            <a:gs pos="48000">
              <a:schemeClr val="bg2">
                <a:lumMod val="75000"/>
              </a:schemeClr>
            </a:gs>
          </a:gsLst>
          <a:path path="rect">
            <a:fillToRect l="100000" t="100000"/>
          </a:path>
          <a:tileRect r="-100000" b="-10000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52865" tIns="152400" rIns="284480" bIns="152400" numCol="1" spcCol="1270" anchor="ctr" anchorCtr="0">
          <a:noAutofit/>
        </a:bodyPr>
        <a:lstStyle/>
        <a:p>
          <a:pPr marL="0" lvl="0" indent="0" algn="l" defTabSz="1778000">
            <a:lnSpc>
              <a:spcPct val="90000"/>
            </a:lnSpc>
            <a:spcBef>
              <a:spcPct val="0"/>
            </a:spcBef>
            <a:spcAft>
              <a:spcPct val="35000"/>
            </a:spcAft>
            <a:buNone/>
          </a:pPr>
          <a:r>
            <a:rPr lang="en-US" sz="4000" b="1" i="1" kern="1200" dirty="0">
              <a:solidFill>
                <a:srgbClr val="6CCEDF"/>
              </a:solidFill>
              <a:latin typeface="Times New Roman" panose="02020603050405020304" pitchFamily="18" charset="0"/>
              <a:cs typeface="Times New Roman" panose="02020603050405020304" pitchFamily="18" charset="0"/>
            </a:rPr>
            <a:t>DIGITAL SKILLS AND RESEARCH METHODS</a:t>
          </a:r>
        </a:p>
        <a:p>
          <a:pPr marL="0" lvl="0" indent="0" algn="l" defTabSz="1778000">
            <a:lnSpc>
              <a:spcPct val="90000"/>
            </a:lnSpc>
            <a:spcBef>
              <a:spcPct val="0"/>
            </a:spcBef>
            <a:spcAft>
              <a:spcPct val="35000"/>
            </a:spcAft>
            <a:buNone/>
          </a:pPr>
          <a:r>
            <a:rPr lang="en-GB" sz="3200" b="0" i="1" kern="1200" dirty="0">
              <a:solidFill>
                <a:schemeClr val="tx1">
                  <a:lumMod val="85000"/>
                </a:schemeClr>
              </a:solidFill>
              <a:hlinkClick xmlns:r="http://schemas.openxmlformats.org/officeDocument/2006/relationships" r:id="rId1">
                <a:extLst>
                  <a:ext uri="{A12FA001-AC4F-418D-AE19-62706E023703}">
                    <ahyp:hlinkClr xmlns:ahyp="http://schemas.microsoft.com/office/drawing/2018/hyperlinkcolor" val="tx"/>
                  </a:ext>
                </a:extLst>
              </a:hlinkClick>
            </a:rPr>
            <a:t>(BMSW4003, LCHS4002_LON)</a:t>
          </a:r>
          <a:r>
            <a:rPr lang="en-US" sz="3200" b="1" i="1" kern="1200" dirty="0">
              <a:solidFill>
                <a:schemeClr val="tx1">
                  <a:lumMod val="85000"/>
                </a:schemeClr>
              </a:solidFill>
              <a:latin typeface="Times New Roman" panose="02020603050405020304" pitchFamily="18" charset="0"/>
              <a:cs typeface="Times New Roman" panose="02020603050405020304" pitchFamily="18" charset="0"/>
            </a:rPr>
            <a:t> </a:t>
          </a:r>
          <a:endParaRPr lang="en-GB" sz="3200" b="1" i="1" kern="1200" dirty="0">
            <a:solidFill>
              <a:schemeClr val="tx1">
                <a:lumMod val="85000"/>
              </a:schemeClr>
            </a:solidFill>
            <a:latin typeface="Times New Roman" panose="02020603050405020304" pitchFamily="18" charset="0"/>
            <a:cs typeface="Times New Roman" panose="02020603050405020304" pitchFamily="18" charset="0"/>
          </a:endParaRPr>
        </a:p>
      </dsp:txBody>
      <dsp:txXfrm rot="10800000">
        <a:off x="2660766" y="0"/>
        <a:ext cx="8479197" cy="2387600"/>
      </dsp:txXfrm>
    </dsp:sp>
    <dsp:sp modelId="{A54BEFA3-41AA-114E-9BE4-5952CFE17EB5}">
      <dsp:nvSpPr>
        <dsp:cNvPr id="0" name=""/>
        <dsp:cNvSpPr/>
      </dsp:nvSpPr>
      <dsp:spPr>
        <a:xfrm>
          <a:off x="968750" y="0"/>
          <a:ext cx="2387600" cy="2387600"/>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a:ln>
          <a:noFill/>
        </a:ln>
        <a:effectLst>
          <a:outerShdw blurRad="50800" dist="38100" dir="5400000" sy="96000" rotWithShape="0">
            <a:srgbClr val="000000">
              <a:alpha val="54000"/>
            </a:srgbClr>
          </a:outerShdw>
        </a:effectLst>
      </dsp:spPr>
      <dsp:style>
        <a:lnRef idx="0">
          <a:scrgbClr r="0" g="0" b="0"/>
        </a:lnRef>
        <a:fillRef idx="1">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C4CF1-FA4E-2B42-BB1F-07EC46C5822C}">
      <dsp:nvSpPr>
        <dsp:cNvPr id="0" name=""/>
        <dsp:cNvSpPr/>
      </dsp:nvSpPr>
      <dsp:spPr>
        <a:xfrm>
          <a:off x="0" y="0"/>
          <a:ext cx="8696865" cy="2476102"/>
        </a:xfrm>
        <a:prstGeom prst="roundRect">
          <a:avLst>
            <a:gd name="adj" fmla="val 10000"/>
          </a:avLst>
        </a:prstGeom>
        <a:gradFill rotWithShape="0">
          <a:gsLst>
            <a:gs pos="0">
              <a:schemeClr val="tx2">
                <a:lumMod val="25000"/>
              </a:schemeClr>
            </a:gs>
            <a:gs pos="87000">
              <a:schemeClr val="accent1">
                <a:lumMod val="40000"/>
                <a:lumOff val="60000"/>
              </a:schemeClr>
            </a:gs>
            <a:gs pos="58000">
              <a:schemeClr val="tx2">
                <a:lumMod val="25000"/>
              </a:schemeClr>
            </a:gs>
            <a:gs pos="96000">
              <a:schemeClr val="bg2">
                <a:lumMod val="75000"/>
              </a:schemeClr>
            </a:gs>
          </a:gsLst>
          <a:lin ang="5400000" scaled="0"/>
        </a:gradFill>
        <a:ln w="12700" cap="flat" cmpd="sng" algn="ctr">
          <a:solidFill>
            <a:schemeClr val="dk2">
              <a:alpha val="90000"/>
              <a:tint val="40000"/>
              <a:hueOff val="0"/>
              <a:satOff val="0"/>
              <a:lumOff val="0"/>
              <a:alphaOff val="0"/>
            </a:schemeClr>
          </a:solidFill>
          <a:prstDash val="solid"/>
        </a:ln>
        <a:effectLst>
          <a:outerShdw blurRad="50800" dist="38100" dir="5400000" sy="96000" rotWithShape="0">
            <a:srgbClr val="000000">
              <a:alpha val="54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B52460B1-67B0-304C-9623-8D415A80E579}">
      <dsp:nvSpPr>
        <dsp:cNvPr id="0" name=""/>
        <dsp:cNvSpPr/>
      </dsp:nvSpPr>
      <dsp:spPr>
        <a:xfrm>
          <a:off x="3458501" y="757760"/>
          <a:ext cx="1790489" cy="1432691"/>
        </a:xfrm>
        <a:prstGeom prst="roundRect">
          <a:avLst>
            <a:gd name="adj" fmla="val 10000"/>
          </a:avLst>
        </a:prstGeom>
        <a:blipFill dpi="0" rotWithShape="1">
          <a:blip xmlns:r="http://schemas.openxmlformats.org/officeDocument/2006/relationships" r:embed="rId1">
            <a:extLst>
              <a:ext uri="{BEBA8EAE-BF5A-486C-A8C5-ECC9F3942E4B}">
                <a14:imgProps xmlns:a14="http://schemas.microsoft.com/office/drawing/2010/main">
                  <a14:imgLayer r:embed="rId2">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a:stretch>
            <a:fillRect t="-5000" b="-5000"/>
          </a:stretch>
        </a:blipFill>
        <a:ln>
          <a:noFill/>
        </a:ln>
        <a:effectLst>
          <a:glow rad="193056">
            <a:schemeClr val="accent4">
              <a:lumMod val="40000"/>
              <a:lumOff val="60000"/>
              <a:alpha val="40000"/>
            </a:schemeClr>
          </a:glow>
          <a:outerShdw blurRad="10492" dist="38100" dir="2700000" sx="18000" sy="18000" algn="tl" rotWithShape="0">
            <a:schemeClr val="bg2">
              <a:alpha val="53000"/>
            </a:schemeClr>
          </a:outerShdw>
          <a:reflection stA="0" endPos="65000" dist="50800" dir="5400000" sy="-100000" algn="bl" rotWithShape="0"/>
          <a:softEdge rad="0"/>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FAFB9347-DDA5-3A4A-BF02-04D034AC20B9}">
      <dsp:nvSpPr>
        <dsp:cNvPr id="0" name=""/>
        <dsp:cNvSpPr/>
      </dsp:nvSpPr>
      <dsp:spPr>
        <a:xfrm rot="10800000">
          <a:off x="3068857" y="2476102"/>
          <a:ext cx="2554704" cy="3026348"/>
        </a:xfrm>
        <a:prstGeom prst="round2SameRect">
          <a:avLst>
            <a:gd name="adj1" fmla="val 10500"/>
            <a:gd name="adj2" fmla="val 0"/>
          </a:avLst>
        </a:prstGeom>
        <a:gradFill rotWithShape="0">
          <a:gsLst>
            <a:gs pos="0">
              <a:schemeClr val="dk2">
                <a:hueOff val="0"/>
                <a:satOff val="0"/>
                <a:lumOff val="0"/>
                <a:alphaOff val="0"/>
                <a:tint val="94000"/>
                <a:satMod val="100000"/>
                <a:lumMod val="104000"/>
              </a:schemeClr>
            </a:gs>
            <a:gs pos="69000">
              <a:schemeClr val="dk2">
                <a:hueOff val="0"/>
                <a:satOff val="0"/>
                <a:lumOff val="0"/>
                <a:alphaOff val="0"/>
                <a:shade val="86000"/>
                <a:satMod val="130000"/>
                <a:lumMod val="102000"/>
              </a:schemeClr>
            </a:gs>
            <a:gs pos="100000">
              <a:schemeClr val="dk2">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0" i="0" kern="1200" dirty="0">
              <a:solidFill>
                <a:schemeClr val="lt1"/>
              </a:solidFill>
              <a:effectLst>
                <a:outerShdw blurRad="50800" dist="101600" dir="2700000" algn="tl" rotWithShape="0">
                  <a:prstClr val="black">
                    <a:alpha val="40000"/>
                  </a:prstClr>
                </a:outerShdw>
              </a:effectLst>
              <a:latin typeface="Times New Roman" panose="02020603050405020304" pitchFamily="18" charset="0"/>
              <a:cs typeface="Times New Roman" panose="02020603050405020304" pitchFamily="18" charset="0"/>
            </a:rPr>
            <a:t>In 1972, the first Cashpoint machine was installed, in Brentwood, Essex. The Cashpoint was the UK’s first online real time ATM. It issued variable amounts of cash and immediately debited the amount from the customer's account</a:t>
          </a:r>
          <a:r>
            <a:rPr lang="en-GB" sz="1800" b="0" i="1" kern="1200" dirty="0">
              <a:latin typeface="Times New Roman" panose="02020603050405020304" pitchFamily="18" charset="0"/>
              <a:cs typeface="Times New Roman" panose="02020603050405020304" pitchFamily="18" charset="0"/>
            </a:rPr>
            <a:t>.</a:t>
          </a:r>
        </a:p>
      </dsp:txBody>
      <dsp:txXfrm rot="10800000">
        <a:off x="3147423" y="2476102"/>
        <a:ext cx="2397572" cy="2947782"/>
      </dsp:txXfrm>
    </dsp:sp>
    <dsp:sp modelId="{136DCF78-D42D-6D42-A63A-4BBADE97C864}">
      <dsp:nvSpPr>
        <dsp:cNvPr id="0" name=""/>
        <dsp:cNvSpPr/>
      </dsp:nvSpPr>
      <dsp:spPr>
        <a:xfrm>
          <a:off x="617159" y="733156"/>
          <a:ext cx="1900035" cy="1423467"/>
        </a:xfrm>
        <a:prstGeom prst="roundRect">
          <a:avLst>
            <a:gd name="adj" fmla="val 10000"/>
          </a:avLst>
        </a:prstGeom>
        <a:blipFill dpi="0" rotWithShape="1">
          <a:blip xmlns:r="http://schemas.openxmlformats.org/officeDocument/2006/relationships" r:embed="rId3">
            <a:extLst>
              <a:ext uri="{BEBA8EAE-BF5A-486C-A8C5-ECC9F3942E4B}">
                <a14:imgProps xmlns:a14="http://schemas.microsoft.com/office/drawing/2010/main">
                  <a14:imgLayer r:embed="rId4">
                    <a14:imgEffect>
                      <a14:colorTemperature colorTemp="6085"/>
                    </a14:imgEffect>
                  </a14:imgLayer>
                </a14:imgProps>
              </a:ext>
              <a:ext uri="{28A0092B-C50C-407E-A947-70E740481C1C}">
                <a14:useLocalDpi xmlns:a14="http://schemas.microsoft.com/office/drawing/2010/main" val="0"/>
              </a:ext>
            </a:extLst>
          </a:blip>
          <a:srcRect/>
          <a:stretch>
            <a:fillRect l="-34856" t="-8216" r="-37708" b="-8216"/>
          </a:stretch>
        </a:blipFill>
        <a:ln>
          <a:noFill/>
        </a:ln>
        <a:effectLst>
          <a:glow rad="190500">
            <a:schemeClr val="accent4">
              <a:alpha val="40000"/>
            </a:schemeClr>
          </a:glow>
          <a:outerShdw dist="38100" dir="2520000" sx="18000" sy="18000" algn="ctr" rotWithShape="0">
            <a:schemeClr val="bg2">
              <a:alpha val="53000"/>
            </a:schemeClr>
          </a:outerShdw>
          <a:reflection stA="0" endPos="65000" dist="50800" dir="5400000" sy="-100000" algn="bl" rotWithShape="0"/>
        </a:effectLst>
        <a:scene3d>
          <a:camera prst="orthographicFront">
            <a:rot lat="0" lon="0" rev="0"/>
          </a:camera>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96824C8A-D899-E041-ACA5-31356E75F777}">
      <dsp:nvSpPr>
        <dsp:cNvPr id="0" name=""/>
        <dsp:cNvSpPr/>
      </dsp:nvSpPr>
      <dsp:spPr>
        <a:xfrm rot="10800000">
          <a:off x="223479" y="2476102"/>
          <a:ext cx="2554704" cy="3026348"/>
        </a:xfrm>
        <a:prstGeom prst="round2SameRect">
          <a:avLst>
            <a:gd name="adj1" fmla="val 10500"/>
            <a:gd name="adj2" fmla="val 0"/>
          </a:avLst>
        </a:prstGeom>
        <a:gradFill rotWithShape="0">
          <a:gsLst>
            <a:gs pos="0">
              <a:schemeClr val="dk2">
                <a:hueOff val="0"/>
                <a:satOff val="0"/>
                <a:lumOff val="0"/>
                <a:alphaOff val="0"/>
                <a:tint val="94000"/>
                <a:satMod val="100000"/>
                <a:lumMod val="104000"/>
              </a:schemeClr>
            </a:gs>
            <a:gs pos="69000">
              <a:schemeClr val="dk2">
                <a:hueOff val="0"/>
                <a:satOff val="0"/>
                <a:lumOff val="0"/>
                <a:alphaOff val="0"/>
                <a:shade val="86000"/>
                <a:satMod val="130000"/>
                <a:lumMod val="102000"/>
              </a:schemeClr>
            </a:gs>
            <a:gs pos="100000">
              <a:schemeClr val="dk2">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b="0" i="0" kern="1200" dirty="0">
              <a:solidFill>
                <a:schemeClr val="lt1"/>
              </a:solidFill>
              <a:effectLst>
                <a:outerShdw blurRad="50800" dist="101600" dir="5400000" algn="ctr" rotWithShape="0">
                  <a:srgbClr val="000000">
                    <a:alpha val="40000"/>
                  </a:srgbClr>
                </a:outerShdw>
              </a:effectLst>
              <a:latin typeface="Times New Roman" panose="02020603050405020304" pitchFamily="18" charset="0"/>
              <a:cs typeface="Times New Roman" panose="02020603050405020304" pitchFamily="18" charset="0"/>
            </a:rPr>
            <a:t>The first most notable technological advancement in the financial industry was the advent of the credit card in 1950.</a:t>
          </a:r>
          <a:endParaRPr lang="en-GB" sz="1800" kern="1200" dirty="0">
            <a:solidFill>
              <a:schemeClr val="lt1"/>
            </a:solidFill>
            <a:effectLst>
              <a:outerShdw blurRad="50800" dist="101600" dir="5400000" algn="ctr" rotWithShape="0">
                <a:srgbClr val="000000">
                  <a:alpha val="40000"/>
                </a:srgbClr>
              </a:outerShdw>
            </a:effectLst>
            <a:latin typeface="Times New Roman" panose="02020603050405020304" pitchFamily="18" charset="0"/>
            <a:cs typeface="Times New Roman" panose="02020603050405020304" pitchFamily="18" charset="0"/>
          </a:endParaRPr>
        </a:p>
      </dsp:txBody>
      <dsp:txXfrm rot="10800000">
        <a:off x="302045" y="2476102"/>
        <a:ext cx="2397572" cy="2947782"/>
      </dsp:txXfrm>
    </dsp:sp>
    <dsp:sp modelId="{B5C3E525-7467-9745-BA71-B25B96314751}">
      <dsp:nvSpPr>
        <dsp:cNvPr id="0" name=""/>
        <dsp:cNvSpPr/>
      </dsp:nvSpPr>
      <dsp:spPr>
        <a:xfrm>
          <a:off x="6104944" y="794013"/>
          <a:ext cx="1978209" cy="1350671"/>
        </a:xfrm>
        <a:prstGeom prst="roundRect">
          <a:avLst>
            <a:gd name="adj" fmla="val 10000"/>
          </a:avLst>
        </a:prstGeom>
        <a:blipFill dpi="0" rotWithShape="1">
          <a:blip xmlns:r="http://schemas.openxmlformats.org/officeDocument/2006/relationships" r:embed="rId5">
            <a:alphaModFix/>
            <a:extLst>
              <a:ext uri="{28A0092B-C50C-407E-A947-70E740481C1C}">
                <a14:useLocalDpi xmlns:a14="http://schemas.microsoft.com/office/drawing/2010/main" val="0"/>
              </a:ext>
            </a:extLst>
          </a:blip>
          <a:srcRect/>
          <a:stretch>
            <a:fillRect l="-14000" r="-14000"/>
          </a:stretch>
        </a:blipFill>
        <a:ln>
          <a:noFill/>
        </a:ln>
        <a:effectLst>
          <a:glow rad="174440">
            <a:schemeClr val="accent4">
              <a:alpha val="40000"/>
            </a:schemeClr>
          </a:glow>
          <a:outerShdw dist="38100" dir="2520000" sx="17000" sy="17000" algn="ctr" rotWithShape="0">
            <a:schemeClr val="bg2">
              <a:alpha val="53363"/>
            </a:schemeClr>
          </a:outerShdw>
          <a:reflection stA="0" endPos="65000" dist="50800" dir="5400000" sy="-100000" algn="bl" rotWithShape="0"/>
        </a:effectLst>
        <a:scene3d>
          <a:camera prst="orthographicFront">
            <a:rot lat="0" lon="0" rev="0"/>
          </a:camera>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C83A4531-18B9-0F4A-B886-47E9893AB63D}">
      <dsp:nvSpPr>
        <dsp:cNvPr id="0" name=""/>
        <dsp:cNvSpPr/>
      </dsp:nvSpPr>
      <dsp:spPr>
        <a:xfrm rot="10800000">
          <a:off x="5881254" y="2476102"/>
          <a:ext cx="2554704" cy="3026348"/>
        </a:xfrm>
        <a:prstGeom prst="round2SameRect">
          <a:avLst>
            <a:gd name="adj1" fmla="val 10500"/>
            <a:gd name="adj2" fmla="val 0"/>
          </a:avLst>
        </a:prstGeom>
        <a:gradFill rotWithShape="0">
          <a:gsLst>
            <a:gs pos="0">
              <a:schemeClr val="dk2">
                <a:hueOff val="0"/>
                <a:satOff val="0"/>
                <a:lumOff val="0"/>
                <a:alphaOff val="0"/>
                <a:tint val="94000"/>
                <a:satMod val="100000"/>
                <a:lumMod val="104000"/>
              </a:schemeClr>
            </a:gs>
            <a:gs pos="69000">
              <a:schemeClr val="dk2">
                <a:hueOff val="0"/>
                <a:satOff val="0"/>
                <a:lumOff val="0"/>
                <a:alphaOff val="0"/>
                <a:shade val="86000"/>
                <a:satMod val="130000"/>
                <a:lumMod val="102000"/>
              </a:schemeClr>
            </a:gs>
            <a:gs pos="100000">
              <a:schemeClr val="dk2">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t" anchorCtr="0">
          <a:noAutofit/>
        </a:bodyPr>
        <a:lstStyle/>
        <a:p>
          <a:pPr marL="0" lvl="0" indent="0" algn="ctr" defTabSz="844550">
            <a:lnSpc>
              <a:spcPct val="90000"/>
            </a:lnSpc>
            <a:spcBef>
              <a:spcPct val="0"/>
            </a:spcBef>
            <a:spcAft>
              <a:spcPct val="35000"/>
            </a:spcAft>
            <a:buNone/>
          </a:pPr>
          <a:r>
            <a:rPr lang="en-GB" sz="1900" b="0" i="0" kern="1200" dirty="0">
              <a:effectLst>
                <a:outerShdw blurRad="50800" dist="101600" dir="5400000" algn="ctr" rotWithShape="0">
                  <a:srgbClr val="000000">
                    <a:alpha val="40000"/>
                  </a:srgbClr>
                </a:outerShdw>
              </a:effectLst>
              <a:latin typeface="Times New Roman" panose="02020603050405020304" pitchFamily="18" charset="0"/>
              <a:cs typeface="Times New Roman" panose="02020603050405020304" pitchFamily="18" charset="0"/>
            </a:rPr>
            <a:t>In the 1980s, with digital technology well underway, the “term 'online' which referred to the use of a terminal, keyboard and TV to access the banking system using a phone line” gained popularity.</a:t>
          </a:r>
          <a:endParaRPr lang="en-GB" sz="1900" kern="1200" dirty="0">
            <a:effectLst>
              <a:outerShdw blurRad="50800" dist="101600" dir="5400000" algn="ctr" rotWithShape="0">
                <a:srgbClr val="000000">
                  <a:alpha val="40000"/>
                </a:srgbClr>
              </a:outerShdw>
            </a:effectLst>
            <a:latin typeface="Times New Roman" panose="02020603050405020304" pitchFamily="18" charset="0"/>
            <a:cs typeface="Times New Roman" panose="02020603050405020304" pitchFamily="18" charset="0"/>
          </a:endParaRPr>
        </a:p>
      </dsp:txBody>
      <dsp:txXfrm rot="10800000">
        <a:off x="5959820" y="2476102"/>
        <a:ext cx="2397572" cy="29477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87DB5B-2465-4C58-A7DB-6FDDEBF2F462}">
      <dsp:nvSpPr>
        <dsp:cNvPr id="0" name=""/>
        <dsp:cNvSpPr/>
      </dsp:nvSpPr>
      <dsp:spPr>
        <a:xfrm>
          <a:off x="276314" y="31065"/>
          <a:ext cx="1250051" cy="125005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0B39FC-0F09-4719-81BE-081E839D8323}">
      <dsp:nvSpPr>
        <dsp:cNvPr id="0" name=""/>
        <dsp:cNvSpPr/>
      </dsp:nvSpPr>
      <dsp:spPr>
        <a:xfrm>
          <a:off x="122601" y="41357"/>
          <a:ext cx="1718567" cy="1336665"/>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4C3FD5B-7693-4CFD-B5A4-14EBF36B3EC5}">
      <dsp:nvSpPr>
        <dsp:cNvPr id="0" name=""/>
        <dsp:cNvSpPr/>
      </dsp:nvSpPr>
      <dsp:spPr>
        <a:xfrm>
          <a:off x="1973579" y="77754"/>
          <a:ext cx="2946550" cy="1250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dirty="0"/>
            <a:t>ATM </a:t>
          </a:r>
        </a:p>
      </dsp:txBody>
      <dsp:txXfrm>
        <a:off x="1973579" y="77754"/>
        <a:ext cx="2946550" cy="1250051"/>
      </dsp:txXfrm>
    </dsp:sp>
    <dsp:sp modelId="{A8B920F3-69D1-40BF-8505-33F8C98F3BB1}">
      <dsp:nvSpPr>
        <dsp:cNvPr id="0" name=""/>
        <dsp:cNvSpPr/>
      </dsp:nvSpPr>
      <dsp:spPr>
        <a:xfrm>
          <a:off x="5667802" y="77754"/>
          <a:ext cx="1250051" cy="125005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91A7E5-874B-4BC7-AFF0-3123B8B28667}">
      <dsp:nvSpPr>
        <dsp:cNvPr id="0" name=""/>
        <dsp:cNvSpPr/>
      </dsp:nvSpPr>
      <dsp:spPr>
        <a:xfrm>
          <a:off x="5222626" y="41357"/>
          <a:ext cx="1718567" cy="1336665"/>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45000" r="-45000"/>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04C7FB5-CBCC-4DAE-9D12-489AF70ED6B0}">
      <dsp:nvSpPr>
        <dsp:cNvPr id="0" name=""/>
        <dsp:cNvSpPr/>
      </dsp:nvSpPr>
      <dsp:spPr>
        <a:xfrm>
          <a:off x="7185722" y="77754"/>
          <a:ext cx="2946550" cy="1250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dirty="0"/>
            <a:t>Online banking</a:t>
          </a:r>
        </a:p>
      </dsp:txBody>
      <dsp:txXfrm>
        <a:off x="7185722" y="77754"/>
        <a:ext cx="2946550" cy="1250051"/>
      </dsp:txXfrm>
    </dsp:sp>
    <dsp:sp modelId="{191B1197-C3BC-4F7E-9758-95C8A1F5A407}">
      <dsp:nvSpPr>
        <dsp:cNvPr id="0" name=""/>
        <dsp:cNvSpPr/>
      </dsp:nvSpPr>
      <dsp:spPr>
        <a:xfrm>
          <a:off x="293145" y="1826850"/>
          <a:ext cx="1250051" cy="125005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2ADA40-B730-4F88-AC85-1A9AFAAF408C}">
      <dsp:nvSpPr>
        <dsp:cNvPr id="0" name=""/>
        <dsp:cNvSpPr/>
      </dsp:nvSpPr>
      <dsp:spPr>
        <a:xfrm>
          <a:off x="122601" y="1794253"/>
          <a:ext cx="1692002" cy="1332003"/>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8D04411-1ACD-4AD3-B6EC-302E21C04D10}">
      <dsp:nvSpPr>
        <dsp:cNvPr id="0" name=""/>
        <dsp:cNvSpPr/>
      </dsp:nvSpPr>
      <dsp:spPr>
        <a:xfrm>
          <a:off x="1960296" y="1976081"/>
          <a:ext cx="2946550" cy="1250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dirty="0"/>
            <a:t>Mobile banking</a:t>
          </a:r>
        </a:p>
      </dsp:txBody>
      <dsp:txXfrm>
        <a:off x="1960296" y="1976081"/>
        <a:ext cx="2946550" cy="1250051"/>
      </dsp:txXfrm>
    </dsp:sp>
    <dsp:sp modelId="{94765E05-3117-4840-8C71-6C6A0E346742}">
      <dsp:nvSpPr>
        <dsp:cNvPr id="0" name=""/>
        <dsp:cNvSpPr/>
      </dsp:nvSpPr>
      <dsp:spPr>
        <a:xfrm>
          <a:off x="5460511" y="1796998"/>
          <a:ext cx="1250051" cy="125005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E3F7ED-2FCF-473F-A42C-5DDA32EC74B4}">
      <dsp:nvSpPr>
        <dsp:cNvPr id="0" name=""/>
        <dsp:cNvSpPr/>
      </dsp:nvSpPr>
      <dsp:spPr>
        <a:xfrm>
          <a:off x="5209343" y="1748624"/>
          <a:ext cx="1718567" cy="1336665"/>
        </a:xfrm>
        <a:prstGeom prst="rect">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8000" r="-8000"/>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808919-A89E-4852-9560-050E3EB31B81}">
      <dsp:nvSpPr>
        <dsp:cNvPr id="0" name=""/>
        <dsp:cNvSpPr/>
      </dsp:nvSpPr>
      <dsp:spPr>
        <a:xfrm>
          <a:off x="7172440" y="1976081"/>
          <a:ext cx="2946550" cy="1250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Contactless payments</a:t>
          </a:r>
        </a:p>
      </dsp:txBody>
      <dsp:txXfrm>
        <a:off x="7172440" y="1976081"/>
        <a:ext cx="2946550" cy="125005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CBD836-1859-4C02-BBF8-3F8EBB012737}">
      <dsp:nvSpPr>
        <dsp:cNvPr id="0" name=""/>
        <dsp:cNvSpPr/>
      </dsp:nvSpPr>
      <dsp:spPr>
        <a:xfrm>
          <a:off x="0" y="1804"/>
          <a:ext cx="6340085"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5F801F2C-AEA4-4EAB-A79E-D12D66DAEBE0}">
      <dsp:nvSpPr>
        <dsp:cNvPr id="0" name=""/>
        <dsp:cNvSpPr/>
      </dsp:nvSpPr>
      <dsp:spPr>
        <a:xfrm>
          <a:off x="0" y="1804"/>
          <a:ext cx="6340085" cy="1230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Contactless payments can be made by using </a:t>
          </a:r>
          <a:r>
            <a:rPr lang="en-US" sz="2000" b="0" i="0" kern="1200" dirty="0"/>
            <a:t>smartphones and other mobile devices, that use radio-frequency identification (RFID) or near-field communication (NFC)</a:t>
          </a:r>
        </a:p>
      </dsp:txBody>
      <dsp:txXfrm>
        <a:off x="0" y="1804"/>
        <a:ext cx="6340085" cy="1230509"/>
      </dsp:txXfrm>
    </dsp:sp>
    <dsp:sp modelId="{33CD022F-A320-4173-8981-9D6BF8BE4CFA}">
      <dsp:nvSpPr>
        <dsp:cNvPr id="0" name=""/>
        <dsp:cNvSpPr/>
      </dsp:nvSpPr>
      <dsp:spPr>
        <a:xfrm>
          <a:off x="0" y="1232313"/>
          <a:ext cx="6340085"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77F26262-2B75-40E1-8E9F-93C0B7376CA9}">
      <dsp:nvSpPr>
        <dsp:cNvPr id="0" name=""/>
        <dsp:cNvSpPr/>
      </dsp:nvSpPr>
      <dsp:spPr>
        <a:xfrm>
          <a:off x="0" y="1232313"/>
          <a:ext cx="6340085" cy="1230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0" i="0" kern="1200" dirty="0"/>
            <a:t>In 2021, 90% of card transactions were made by contactless payments</a:t>
          </a:r>
          <a:endParaRPr lang="en-US" sz="2000" kern="1200" dirty="0"/>
        </a:p>
      </dsp:txBody>
      <dsp:txXfrm>
        <a:off x="0" y="1232313"/>
        <a:ext cx="6340085" cy="1230509"/>
      </dsp:txXfrm>
    </dsp:sp>
    <dsp:sp modelId="{9CBC076C-B6E0-4239-A1E6-B45880DF9588}">
      <dsp:nvSpPr>
        <dsp:cNvPr id="0" name=""/>
        <dsp:cNvSpPr/>
      </dsp:nvSpPr>
      <dsp:spPr>
        <a:xfrm>
          <a:off x="0" y="2462822"/>
          <a:ext cx="6340085"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C64CEFB6-51D2-4D56-820E-DE965BF5D7EC}">
      <dsp:nvSpPr>
        <dsp:cNvPr id="0" name=""/>
        <dsp:cNvSpPr/>
      </dsp:nvSpPr>
      <dsp:spPr>
        <a:xfrm>
          <a:off x="0" y="2462822"/>
          <a:ext cx="6340085" cy="1230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i="0" kern="1200" dirty="0"/>
            <a:t>83% of people in the UK are using contactless</a:t>
          </a:r>
          <a:r>
            <a:rPr lang="en-US" sz="2000" b="0" i="0" kern="1200" dirty="0"/>
            <a:t>, and there are 135 million contactless cards in circulation. </a:t>
          </a:r>
          <a:endParaRPr lang="en-US" sz="2000" kern="1200" dirty="0"/>
        </a:p>
      </dsp:txBody>
      <dsp:txXfrm>
        <a:off x="0" y="2462822"/>
        <a:ext cx="6340085" cy="123050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DDD050-7CED-4321-85B6-AF81D5616062}">
      <dsp:nvSpPr>
        <dsp:cNvPr id="0" name=""/>
        <dsp:cNvSpPr/>
      </dsp:nvSpPr>
      <dsp:spPr>
        <a:xfrm>
          <a:off x="0" y="1804"/>
          <a:ext cx="6340085"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420D8345-FA23-4EC2-B0A9-7B6CA49796D6}">
      <dsp:nvSpPr>
        <dsp:cNvPr id="0" name=""/>
        <dsp:cNvSpPr/>
      </dsp:nvSpPr>
      <dsp:spPr>
        <a:xfrm>
          <a:off x="0" y="1804"/>
          <a:ext cx="6340085" cy="1230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Easy access to your statements, transactions, balance, pay bills, transfer money</a:t>
          </a:r>
          <a:endParaRPr lang="en-US" sz="2500" kern="1200"/>
        </a:p>
      </dsp:txBody>
      <dsp:txXfrm>
        <a:off x="0" y="1804"/>
        <a:ext cx="6340085" cy="1230509"/>
      </dsp:txXfrm>
    </dsp:sp>
    <dsp:sp modelId="{E84DE673-E5DC-48E9-B0BC-C8442E8FBEA5}">
      <dsp:nvSpPr>
        <dsp:cNvPr id="0" name=""/>
        <dsp:cNvSpPr/>
      </dsp:nvSpPr>
      <dsp:spPr>
        <a:xfrm>
          <a:off x="0" y="1232313"/>
          <a:ext cx="6340085"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05D5DCA1-9EF2-4AAC-90A5-A38ED8C15BFE}">
      <dsp:nvSpPr>
        <dsp:cNvPr id="0" name=""/>
        <dsp:cNvSpPr/>
      </dsp:nvSpPr>
      <dsp:spPr>
        <a:xfrm>
          <a:off x="0" y="1232313"/>
          <a:ext cx="6340085" cy="1230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First mobile app was introduced in 2012</a:t>
          </a:r>
          <a:endParaRPr lang="en-US" sz="2500" kern="1200"/>
        </a:p>
      </dsp:txBody>
      <dsp:txXfrm>
        <a:off x="0" y="1232313"/>
        <a:ext cx="6340085" cy="1230509"/>
      </dsp:txXfrm>
    </dsp:sp>
    <dsp:sp modelId="{61D1ABCD-3926-4D6A-B383-02AE7D86901E}">
      <dsp:nvSpPr>
        <dsp:cNvPr id="0" name=""/>
        <dsp:cNvSpPr/>
      </dsp:nvSpPr>
      <dsp:spPr>
        <a:xfrm>
          <a:off x="0" y="2462822"/>
          <a:ext cx="6340085"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3DFE0140-9601-4B47-9756-D652CE783807}">
      <dsp:nvSpPr>
        <dsp:cNvPr id="0" name=""/>
        <dsp:cNvSpPr/>
      </dsp:nvSpPr>
      <dsp:spPr>
        <a:xfrm>
          <a:off x="0" y="2462822"/>
          <a:ext cx="6340085" cy="1230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a:t>Today, Lloyds Banking Group has more than 14 million mobile app users across Lloyds Bank, Halifax and Bank of Scotland</a:t>
          </a:r>
          <a:endParaRPr lang="en-US" sz="2500" kern="1200"/>
        </a:p>
      </dsp:txBody>
      <dsp:txXfrm>
        <a:off x="0" y="2462822"/>
        <a:ext cx="6340085" cy="1230509"/>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6D8637-1D5D-7341-99A9-A36D0AF6B577}" type="datetimeFigureOut">
              <a:rPr lang="en-US" smtClean="0"/>
              <a:t>8/9/22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2ED420-B5C7-564C-A9FE-A724F56A6AA6}" type="slidenum">
              <a:rPr lang="en-US" smtClean="0"/>
              <a:t>‹#›</a:t>
            </a:fld>
            <a:endParaRPr lang="en-US"/>
          </a:p>
        </p:txBody>
      </p:sp>
    </p:spTree>
    <p:extLst>
      <p:ext uri="{BB962C8B-B14F-4D97-AF65-F5344CB8AC3E}">
        <p14:creationId xmlns:p14="http://schemas.microsoft.com/office/powerpoint/2010/main" val="22574675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B2ED420-B5C7-564C-A9FE-A724F56A6AA6}" type="slidenum">
              <a:rPr lang="en-US" smtClean="0"/>
              <a:t>1</a:t>
            </a:fld>
            <a:endParaRPr lang="en-US"/>
          </a:p>
        </p:txBody>
      </p:sp>
    </p:spTree>
    <p:extLst>
      <p:ext uri="{BB962C8B-B14F-4D97-AF65-F5344CB8AC3E}">
        <p14:creationId xmlns:p14="http://schemas.microsoft.com/office/powerpoint/2010/main" val="2234836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B2ED420-B5C7-564C-A9FE-A724F56A6AA6}" type="slidenum">
              <a:rPr lang="en-US" smtClean="0"/>
              <a:t>3</a:t>
            </a:fld>
            <a:endParaRPr lang="en-US"/>
          </a:p>
        </p:txBody>
      </p:sp>
    </p:spTree>
    <p:extLst>
      <p:ext uri="{BB962C8B-B14F-4D97-AF65-F5344CB8AC3E}">
        <p14:creationId xmlns:p14="http://schemas.microsoft.com/office/powerpoint/2010/main" val="27411618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8/9/22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8/9/22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GB"/>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8/9/22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GB"/>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8/9/22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8/9/22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8/9/22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8/9/22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GB"/>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8/9/22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8/9/22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GB"/>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8/9/22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8/9/22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8/9/22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8/9/22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8/9/22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8/9/22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8/9/22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8/9/22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smtClean="0"/>
              <a:pPr/>
              <a:t>8/9/22</a:t>
            </a:fld>
            <a:endParaRPr lang="en-US" dirty="0"/>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11" Type="http://schemas.openxmlformats.org/officeDocument/2006/relationships/image" Target="../media/image6.jpeg"/><Relationship Id="rId5" Type="http://schemas.openxmlformats.org/officeDocument/2006/relationships/diagramQuickStyle" Target="../diagrams/quickStyle1.xml"/><Relationship Id="rId10" Type="http://schemas.openxmlformats.org/officeDocument/2006/relationships/image" Target="../media/image5.svg"/><Relationship Id="rId4" Type="http://schemas.openxmlformats.org/officeDocument/2006/relationships/diagramLayout" Target="../diagrams/layout1.xml"/><Relationship Id="rId9"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3.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1.png"/><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27.png"/></Relationships>
</file>

<file path=ppt/slides/_rels/slide12.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jpg"/><Relationship Id="rId1" Type="http://schemas.openxmlformats.org/officeDocument/2006/relationships/slideLayout" Target="../slideLayouts/slideLayout1.xml"/><Relationship Id="rId4" Type="http://schemas.openxmlformats.org/officeDocument/2006/relationships/image" Target="../media/image31.png"/></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image" Target="../media/image35.png"/><Relationship Id="rId1" Type="http://schemas.openxmlformats.org/officeDocument/2006/relationships/slideLayout" Target="../slideLayouts/slideLayout1.xml"/><Relationship Id="rId4" Type="http://schemas.openxmlformats.org/officeDocument/2006/relationships/image" Target="../media/image37.jpg"/></Relationships>
</file>

<file path=ppt/slides/_rels/slide1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5.png"/><Relationship Id="rId1" Type="http://schemas.openxmlformats.org/officeDocument/2006/relationships/slideLayout" Target="../slideLayouts/slideLayout2.xml"/><Relationship Id="rId6" Type="http://schemas.openxmlformats.org/officeDocument/2006/relationships/image" Target="../media/image41.jpg"/><Relationship Id="rId5" Type="http://schemas.openxmlformats.org/officeDocument/2006/relationships/image" Target="../media/image40.png"/><Relationship Id="rId4" Type="http://schemas.openxmlformats.org/officeDocument/2006/relationships/image" Target="../media/image39.jpg"/></Relationships>
</file>

<file path=ppt/slides/_rels/slide17.xml.rels><?xml version="1.0" encoding="UTF-8" standalone="yes"?>
<Relationships xmlns="http://schemas.openxmlformats.org/package/2006/relationships"><Relationship Id="rId3" Type="http://schemas.openxmlformats.org/officeDocument/2006/relationships/hyperlink" Target="https://eur01.safelinks.protection.outlook.com/?url=https%3A%2F%2Finews.co.uk%2Finews-lifestyle%2Fmoney%2Fsaving-and-banking%2Fcontactless-payments-90-card-transactions-regulators-protect-cash-access-1422661&amp;data=05%7C01%7C2129631%40student.uwtsd.ac.uk%7C9d4670fe80b44518816b08da74756417%7C4e0f11f9046e45059cb8db2152311e21%7C0%7C0%7C637950344774213442%7CUnknown%7CTWFpbGZsb3d8eyJWIjoiMC4wLjAwMDAiLCJQIjoiV2luMzIiLCJBTiI6Ik1haWwiLCJXVCI6Mn0%3D%7C3000%7C%7C%7C&amp;sdata=pBbmgwBr%2BbAwgF3pfQ4tCwEdoMplekjN7Xm7wxaBxjg%3D&amp;reserved=0" TargetMode="External"/><Relationship Id="rId7" Type="http://schemas.openxmlformats.org/officeDocument/2006/relationships/image" Target="../media/image44.jpg"/><Relationship Id="rId2" Type="http://schemas.openxmlformats.org/officeDocument/2006/relationships/image" Target="../media/image42.jpg"/><Relationship Id="rId1" Type="http://schemas.openxmlformats.org/officeDocument/2006/relationships/slideLayout" Target="../slideLayouts/slideLayout1.xml"/><Relationship Id="rId6" Type="http://schemas.openxmlformats.org/officeDocument/2006/relationships/image" Target="../media/image43.png"/><Relationship Id="rId5" Type="http://schemas.openxmlformats.org/officeDocument/2006/relationships/hyperlink" Target="https://eur01.safelinks.protection.outlook.com/?url=https%3A%2F%2Fuk.news.yahoo.com%2Fone-in-four-payments-now-contactless-in-uk-as-covid-speeds-death-of-cash-083029551.html%3Fguccounter%3D1%26guce_referrer%3DaHR0cHM6Ly93d3cuZ29vZ2xlLmNvbS8%26guce_referrer_sig%3DAQAAAEACX9jDycaeKONtIE8lctEAjnrF8MV8b-u_4f24WQGP4KiiGmkuitPjWlftqvbp9ypTxjtjD4wXZXJb2beyn7WJqzYv6x-Pu5UouG_POrFy_K8ZzIRQAl7xdWNlv5bdMoiIgwImbZiKKTBisCfNyuFhtJJlyPUzrA7wgbBl9BNm&amp;data=05%7C01%7C2129631%40student.uwtsd.ac.uk%7C9d4670fe80b44518816b08da74756417%7C4e0f11f9046e45059cb8db2152311e21%7C0%7C0%7C637950344774213442%7CUnknown%7CTWFpbGZsb3d8eyJWIjoiMC4wLjAwMDAiLCJQIjoiV2luMzIiLCJBTiI6Ik1haWwiLCJXVCI6Mn0%3D%7C3000%7C%7C%7C&amp;sdata=IijK8vKlIUXKwkJPxk%2Bo%2Fjn5lxbMzGioFUEC%2F0Nrl6k%3D&amp;reserved=0" TargetMode="External"/><Relationship Id="rId4" Type="http://schemas.openxmlformats.org/officeDocument/2006/relationships/hyperlink" Target="https://eur01.safelinks.protection.outlook.com/?url=https%3A%2F%2Fwww.pomelopay.com%2Fblog%2Fnfc-mobile-payments&amp;data=05%7C01%7C2129631%40student.uwtsd.ac.uk%7C9d4670fe80b44518816b08da74756417%7C4e0f11f9046e45059cb8db2152311e21%7C0%7C0%7C637950344774213442%7CUnknown%7CTWFpbGZsb3d8eyJWIjoiMC4wLjAwMDAiLCJQIjoiV2luMzIiLCJBTiI6Ik1haWwiLCJXVCI6Mn0%3D%7C3000%7C%7C%7C&amp;sdata=5Y9IdlzNkTGfNyiE6sR3a4uZWeofXUdh7eVf3KWM2lQ%3D&amp;reserved=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BDCE4600-E553-5E3A-1A05-2A8872D2372B}"/>
              </a:ext>
            </a:extLst>
          </p:cNvPr>
          <p:cNvGraphicFramePr/>
          <p:nvPr>
            <p:extLst>
              <p:ext uri="{D42A27DB-BD31-4B8C-83A1-F6EECF244321}">
                <p14:modId xmlns:p14="http://schemas.microsoft.com/office/powerpoint/2010/main" val="526107276"/>
              </p:ext>
            </p:extLst>
          </p:nvPr>
        </p:nvGraphicFramePr>
        <p:xfrm>
          <a:off x="-1" y="0"/>
          <a:ext cx="13648267" cy="2387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ubtitle 2">
            <a:extLst>
              <a:ext uri="{FF2B5EF4-FFF2-40B4-BE49-F238E27FC236}">
                <a16:creationId xmlns:a16="http://schemas.microsoft.com/office/drawing/2014/main" id="{98891B9A-1A5B-24CD-C782-B52997210761}"/>
              </a:ext>
            </a:extLst>
          </p:cNvPr>
          <p:cNvSpPr>
            <a:spLocks noGrp="1"/>
          </p:cNvSpPr>
          <p:nvPr>
            <p:ph type="subTitle" idx="1"/>
          </p:nvPr>
        </p:nvSpPr>
        <p:spPr>
          <a:xfrm>
            <a:off x="1908081" y="2547704"/>
            <a:ext cx="5715002" cy="1505215"/>
          </a:xfrm>
        </p:spPr>
        <p:txBody>
          <a:bodyPr>
            <a:noAutofit/>
          </a:bodyPr>
          <a:lstStyle/>
          <a:p>
            <a:pPr marL="342900" indent="-342900">
              <a:buFont typeface="Wingdings" pitchFamily="2" charset="2"/>
              <a:buChar char="v"/>
            </a:pPr>
            <a:r>
              <a:rPr lang="en-US" sz="3600" b="1" dirty="0">
                <a:solidFill>
                  <a:schemeClr val="tx2"/>
                </a:solidFill>
                <a:latin typeface="Times New Roman" panose="02020603050405020304" pitchFamily="18" charset="0"/>
                <a:cs typeface="Times New Roman" panose="02020603050405020304" pitchFamily="18" charset="0"/>
              </a:rPr>
              <a:t> Impact Of Modern Technology On     </a:t>
            </a:r>
            <a:endParaRPr lang="en-US" sz="3600" dirty="0">
              <a:solidFill>
                <a:schemeClr val="tx2"/>
              </a:solidFill>
            </a:endParaRPr>
          </a:p>
        </p:txBody>
      </p:sp>
      <p:graphicFrame>
        <p:nvGraphicFramePr>
          <p:cNvPr id="9" name="Table 9">
            <a:extLst>
              <a:ext uri="{FF2B5EF4-FFF2-40B4-BE49-F238E27FC236}">
                <a16:creationId xmlns:a16="http://schemas.microsoft.com/office/drawing/2014/main" id="{65594B24-0C79-FEE2-7C2D-BE3ECB98B39C}"/>
              </a:ext>
            </a:extLst>
          </p:cNvPr>
          <p:cNvGraphicFramePr>
            <a:graphicFrameLocks noGrp="1"/>
          </p:cNvGraphicFramePr>
          <p:nvPr>
            <p:extLst>
              <p:ext uri="{D42A27DB-BD31-4B8C-83A1-F6EECF244321}">
                <p14:modId xmlns:p14="http://schemas.microsoft.com/office/powerpoint/2010/main" val="3516176801"/>
              </p:ext>
            </p:extLst>
          </p:nvPr>
        </p:nvGraphicFramePr>
        <p:xfrm>
          <a:off x="2578099" y="4882825"/>
          <a:ext cx="7035801" cy="1862665"/>
        </p:xfrm>
        <a:graphic>
          <a:graphicData uri="http://schemas.openxmlformats.org/drawingml/2006/table">
            <a:tbl>
              <a:tblPr firstRow="1" bandRow="1">
                <a:effectLst>
                  <a:outerShdw blurRad="557854" dist="545235" dir="5400000" algn="t" rotWithShape="0">
                    <a:prstClr val="black">
                      <a:alpha val="40000"/>
                    </a:prstClr>
                  </a:outerShdw>
                </a:effectLst>
                <a:tableStyleId>{073A0DAA-6AF3-43AB-8588-CEC1D06C72B9}</a:tableStyleId>
              </a:tblPr>
              <a:tblGrid>
                <a:gridCol w="4834468">
                  <a:extLst>
                    <a:ext uri="{9D8B030D-6E8A-4147-A177-3AD203B41FA5}">
                      <a16:colId xmlns:a16="http://schemas.microsoft.com/office/drawing/2014/main" val="4156434878"/>
                    </a:ext>
                  </a:extLst>
                </a:gridCol>
                <a:gridCol w="2201333">
                  <a:extLst>
                    <a:ext uri="{9D8B030D-6E8A-4147-A177-3AD203B41FA5}">
                      <a16:colId xmlns:a16="http://schemas.microsoft.com/office/drawing/2014/main" val="581456241"/>
                    </a:ext>
                  </a:extLst>
                </a:gridCol>
              </a:tblGrid>
              <a:tr h="372533">
                <a:tc>
                  <a:txBody>
                    <a:bodyPr/>
                    <a:lstStyle/>
                    <a:p>
                      <a:pPr marL="342900" indent="-342900" algn="l">
                        <a:buFont typeface="+mj-lt"/>
                        <a:buAutoNum type="arabicPeriod"/>
                      </a:pPr>
                      <a:r>
                        <a:rPr lang="en-US" b="0" i="0" u="none" strike="noStrike" dirty="0">
                          <a:solidFill>
                            <a:schemeClr val="accent1">
                              <a:lumMod val="60000"/>
                              <a:lumOff val="40000"/>
                            </a:schemeClr>
                          </a:solidFill>
                          <a:latin typeface="Times New Roman" panose="02020603050405020304" pitchFamily="18" charset="0"/>
                          <a:cs typeface="Times New Roman" panose="02020603050405020304" pitchFamily="18" charset="0"/>
                        </a:rPr>
                        <a:t>MD AMINUL ISLAM SHIHAN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gradFill>
                      <a:gsLst>
                        <a:gs pos="0">
                          <a:schemeClr val="accent3">
                            <a:shade val="50000"/>
                            <a:hueOff val="0"/>
                            <a:satOff val="0"/>
                            <a:lumOff val="0"/>
                            <a:tint val="94000"/>
                            <a:satMod val="100000"/>
                            <a:lumMod val="104000"/>
                            <a:alpha val="82966"/>
                          </a:schemeClr>
                        </a:gs>
                        <a:gs pos="20000">
                          <a:schemeClr val="accent3">
                            <a:shade val="50000"/>
                            <a:hueOff val="0"/>
                            <a:satOff val="0"/>
                            <a:lumOff val="0"/>
                            <a:alphaOff val="0"/>
                            <a:shade val="86000"/>
                            <a:satMod val="130000"/>
                            <a:lumMod val="102000"/>
                          </a:schemeClr>
                        </a:gs>
                        <a:gs pos="48000">
                          <a:schemeClr val="bg2">
                            <a:lumMod val="75000"/>
                          </a:schemeClr>
                        </a:gs>
                      </a:gsLst>
                      <a:path path="rect">
                        <a:fillToRect l="100000" t="100000"/>
                      </a:path>
                    </a:gradFill>
                  </a:tcPr>
                </a:tc>
                <a:tc>
                  <a:txBody>
                    <a:bodyPr/>
                    <a:lstStyle/>
                    <a:p>
                      <a:r>
                        <a:rPr lang="en-US" b="0" dirty="0">
                          <a:solidFill>
                            <a:schemeClr val="accent1">
                              <a:lumMod val="60000"/>
                              <a:lumOff val="40000"/>
                            </a:schemeClr>
                          </a:solidFill>
                          <a:latin typeface="Times New Roman" panose="02020603050405020304" pitchFamily="18" charset="0"/>
                          <a:cs typeface="Times New Roman" panose="02020603050405020304" pitchFamily="18" charset="0"/>
                        </a:rPr>
                        <a:t>ID:     2131467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gradFill>
                      <a:gsLst>
                        <a:gs pos="0">
                          <a:schemeClr val="accent3">
                            <a:shade val="50000"/>
                            <a:hueOff val="0"/>
                            <a:satOff val="0"/>
                            <a:lumOff val="0"/>
                            <a:tint val="94000"/>
                            <a:satMod val="100000"/>
                            <a:lumMod val="104000"/>
                            <a:alpha val="82966"/>
                          </a:schemeClr>
                        </a:gs>
                        <a:gs pos="20000">
                          <a:schemeClr val="accent3">
                            <a:shade val="50000"/>
                            <a:hueOff val="0"/>
                            <a:satOff val="0"/>
                            <a:lumOff val="0"/>
                            <a:alphaOff val="0"/>
                            <a:shade val="86000"/>
                            <a:satMod val="130000"/>
                            <a:lumMod val="102000"/>
                          </a:schemeClr>
                        </a:gs>
                        <a:gs pos="48000">
                          <a:schemeClr val="bg2">
                            <a:lumMod val="75000"/>
                          </a:schemeClr>
                        </a:gs>
                      </a:gsLst>
                      <a:path path="rect">
                        <a:fillToRect l="100000" t="100000"/>
                      </a:path>
                    </a:gradFill>
                  </a:tcPr>
                </a:tc>
                <a:extLst>
                  <a:ext uri="{0D108BD9-81ED-4DB2-BD59-A6C34878D82A}">
                    <a16:rowId xmlns:a16="http://schemas.microsoft.com/office/drawing/2014/main" val="3265917371"/>
                  </a:ext>
                </a:extLst>
              </a:tr>
              <a:tr h="372533">
                <a:tc>
                  <a:txBody>
                    <a:bodyPr/>
                    <a:lstStyle/>
                    <a:p>
                      <a:pPr marL="0" indent="0">
                        <a:buFontTx/>
                        <a:buNone/>
                      </a:pPr>
                      <a:r>
                        <a:rPr lang="en-US" b="0" i="0" dirty="0">
                          <a:solidFill>
                            <a:schemeClr val="accent1">
                              <a:lumMod val="60000"/>
                              <a:lumOff val="40000"/>
                            </a:schemeClr>
                          </a:solidFill>
                          <a:latin typeface="Times New Roman" panose="02020603050405020304" pitchFamily="18" charset="0"/>
                          <a:cs typeface="Times New Roman" panose="02020603050405020304" pitchFamily="18" charset="0"/>
                        </a:rPr>
                        <a:t>2.   EVELINA GAJAUSKYTE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gradFill>
                      <a:gsLst>
                        <a:gs pos="0">
                          <a:schemeClr val="accent3">
                            <a:shade val="50000"/>
                            <a:hueOff val="0"/>
                            <a:satOff val="0"/>
                            <a:lumOff val="0"/>
                            <a:tint val="94000"/>
                            <a:satMod val="100000"/>
                            <a:lumMod val="104000"/>
                            <a:alpha val="82966"/>
                          </a:schemeClr>
                        </a:gs>
                        <a:gs pos="20000">
                          <a:schemeClr val="accent3">
                            <a:shade val="50000"/>
                            <a:hueOff val="0"/>
                            <a:satOff val="0"/>
                            <a:lumOff val="0"/>
                            <a:alphaOff val="0"/>
                            <a:shade val="86000"/>
                            <a:satMod val="130000"/>
                            <a:lumMod val="102000"/>
                          </a:schemeClr>
                        </a:gs>
                        <a:gs pos="48000">
                          <a:schemeClr val="bg2">
                            <a:lumMod val="75000"/>
                          </a:schemeClr>
                        </a:gs>
                      </a:gsLst>
                      <a:path path="rect">
                        <a:fillToRect l="100000" t="100000"/>
                      </a:path>
                    </a:gradFill>
                  </a:tcPr>
                </a:tc>
                <a:tc>
                  <a:txBody>
                    <a:bodyPr/>
                    <a:lstStyle/>
                    <a:p>
                      <a:r>
                        <a:rPr lang="en-US" dirty="0">
                          <a:solidFill>
                            <a:schemeClr val="accent1">
                              <a:lumMod val="60000"/>
                              <a:lumOff val="40000"/>
                            </a:schemeClr>
                          </a:solidFill>
                          <a:latin typeface="Times New Roman" panose="02020603050405020304" pitchFamily="18" charset="0"/>
                          <a:cs typeface="Times New Roman" panose="02020603050405020304" pitchFamily="18" charset="0"/>
                        </a:rPr>
                        <a:t>ID:     2125731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gradFill>
                      <a:gsLst>
                        <a:gs pos="0">
                          <a:schemeClr val="accent3">
                            <a:shade val="50000"/>
                            <a:hueOff val="0"/>
                            <a:satOff val="0"/>
                            <a:lumOff val="0"/>
                            <a:tint val="94000"/>
                            <a:satMod val="100000"/>
                            <a:lumMod val="104000"/>
                            <a:alpha val="82966"/>
                          </a:schemeClr>
                        </a:gs>
                        <a:gs pos="20000">
                          <a:schemeClr val="accent3">
                            <a:shade val="50000"/>
                            <a:hueOff val="0"/>
                            <a:satOff val="0"/>
                            <a:lumOff val="0"/>
                            <a:alphaOff val="0"/>
                            <a:shade val="86000"/>
                            <a:satMod val="130000"/>
                            <a:lumMod val="102000"/>
                          </a:schemeClr>
                        </a:gs>
                        <a:gs pos="48000">
                          <a:schemeClr val="bg2">
                            <a:lumMod val="75000"/>
                          </a:schemeClr>
                        </a:gs>
                      </a:gsLst>
                      <a:path path="rect">
                        <a:fillToRect l="100000" t="100000"/>
                      </a:path>
                    </a:gradFill>
                  </a:tcPr>
                </a:tc>
                <a:extLst>
                  <a:ext uri="{0D108BD9-81ED-4DB2-BD59-A6C34878D82A}">
                    <a16:rowId xmlns:a16="http://schemas.microsoft.com/office/drawing/2014/main" val="2106860124"/>
                  </a:ext>
                </a:extLst>
              </a:tr>
              <a:tr h="372533">
                <a:tc>
                  <a:txBody>
                    <a:bodyPr/>
                    <a:lstStyle/>
                    <a:p>
                      <a:pPr marL="0" indent="0">
                        <a:buFontTx/>
                        <a:buNone/>
                      </a:pPr>
                      <a:r>
                        <a:rPr lang="en-US" dirty="0">
                          <a:solidFill>
                            <a:schemeClr val="accent1">
                              <a:lumMod val="60000"/>
                              <a:lumOff val="40000"/>
                            </a:schemeClr>
                          </a:solidFill>
                          <a:latin typeface="Times New Roman" panose="02020603050405020304" pitchFamily="18" charset="0"/>
                          <a:cs typeface="Times New Roman" panose="02020603050405020304" pitchFamily="18" charset="0"/>
                        </a:rPr>
                        <a:t>3.   </a:t>
                      </a:r>
                      <a:r>
                        <a:rPr lang="en-US" b="0" i="0" dirty="0">
                          <a:solidFill>
                            <a:schemeClr val="accent1">
                              <a:lumMod val="60000"/>
                              <a:lumOff val="40000"/>
                            </a:schemeClr>
                          </a:solidFill>
                          <a:latin typeface="Times New Roman" panose="02020603050405020304" pitchFamily="18" charset="0"/>
                          <a:cs typeface="Times New Roman" panose="02020603050405020304" pitchFamily="18" charset="0"/>
                        </a:rPr>
                        <a:t>SUHASS MOHANARASA </a:t>
                      </a:r>
                      <a:endParaRPr lang="en-US" dirty="0">
                        <a:solidFill>
                          <a:schemeClr val="accent1">
                            <a:lumMod val="60000"/>
                            <a:lumOff val="40000"/>
                          </a:schemeClr>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gradFill>
                      <a:gsLst>
                        <a:gs pos="0">
                          <a:schemeClr val="accent3">
                            <a:shade val="50000"/>
                            <a:hueOff val="0"/>
                            <a:satOff val="0"/>
                            <a:lumOff val="0"/>
                            <a:tint val="94000"/>
                            <a:satMod val="100000"/>
                            <a:lumMod val="104000"/>
                            <a:alpha val="82966"/>
                          </a:schemeClr>
                        </a:gs>
                        <a:gs pos="20000">
                          <a:schemeClr val="accent3">
                            <a:shade val="50000"/>
                            <a:hueOff val="0"/>
                            <a:satOff val="0"/>
                            <a:lumOff val="0"/>
                            <a:alphaOff val="0"/>
                            <a:shade val="86000"/>
                            <a:satMod val="130000"/>
                            <a:lumMod val="102000"/>
                          </a:schemeClr>
                        </a:gs>
                        <a:gs pos="48000">
                          <a:schemeClr val="bg2">
                            <a:lumMod val="75000"/>
                          </a:schemeClr>
                        </a:gs>
                      </a:gsLst>
                      <a:path path="rect">
                        <a:fillToRect l="100000" t="100000"/>
                      </a:path>
                    </a:gradFill>
                  </a:tcPr>
                </a:tc>
                <a:tc>
                  <a:txBody>
                    <a:bodyPr/>
                    <a:lstStyle/>
                    <a:p>
                      <a:r>
                        <a:rPr lang="en-US" dirty="0">
                          <a:solidFill>
                            <a:schemeClr val="accent1">
                              <a:lumMod val="60000"/>
                              <a:lumOff val="40000"/>
                            </a:schemeClr>
                          </a:solidFill>
                          <a:latin typeface="Times New Roman" panose="02020603050405020304" pitchFamily="18" charset="0"/>
                          <a:cs typeface="Times New Roman" panose="02020603050405020304" pitchFamily="18" charset="0"/>
                        </a:rPr>
                        <a:t>ID:     2134160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gradFill>
                      <a:gsLst>
                        <a:gs pos="0">
                          <a:schemeClr val="accent3">
                            <a:shade val="50000"/>
                            <a:hueOff val="0"/>
                            <a:satOff val="0"/>
                            <a:lumOff val="0"/>
                            <a:tint val="94000"/>
                            <a:satMod val="100000"/>
                            <a:lumMod val="104000"/>
                            <a:alpha val="82966"/>
                          </a:schemeClr>
                        </a:gs>
                        <a:gs pos="20000">
                          <a:schemeClr val="accent3">
                            <a:shade val="50000"/>
                            <a:hueOff val="0"/>
                            <a:satOff val="0"/>
                            <a:lumOff val="0"/>
                            <a:alphaOff val="0"/>
                            <a:shade val="86000"/>
                            <a:satMod val="130000"/>
                            <a:lumMod val="102000"/>
                          </a:schemeClr>
                        </a:gs>
                        <a:gs pos="48000">
                          <a:schemeClr val="bg2">
                            <a:lumMod val="75000"/>
                          </a:schemeClr>
                        </a:gs>
                      </a:gsLst>
                      <a:path path="rect">
                        <a:fillToRect l="100000" t="100000"/>
                      </a:path>
                    </a:gradFill>
                  </a:tcPr>
                </a:tc>
                <a:extLst>
                  <a:ext uri="{0D108BD9-81ED-4DB2-BD59-A6C34878D82A}">
                    <a16:rowId xmlns:a16="http://schemas.microsoft.com/office/drawing/2014/main" val="2090494064"/>
                  </a:ext>
                </a:extLst>
              </a:tr>
              <a:tr h="372533">
                <a:tc>
                  <a:txBody>
                    <a:bodyPr/>
                    <a:lstStyle/>
                    <a:p>
                      <a:r>
                        <a:rPr lang="en-US" dirty="0">
                          <a:solidFill>
                            <a:schemeClr val="accent1">
                              <a:lumMod val="60000"/>
                              <a:lumOff val="40000"/>
                            </a:schemeClr>
                          </a:solidFill>
                          <a:latin typeface="Times New Roman" panose="02020603050405020304" pitchFamily="18" charset="0"/>
                          <a:cs typeface="Times New Roman" panose="02020603050405020304" pitchFamily="18" charset="0"/>
                        </a:rPr>
                        <a:t>4.   ANAMARIA-MADALINA ILIE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gradFill>
                      <a:gsLst>
                        <a:gs pos="0">
                          <a:schemeClr val="accent3">
                            <a:shade val="50000"/>
                            <a:hueOff val="0"/>
                            <a:satOff val="0"/>
                            <a:lumOff val="0"/>
                            <a:tint val="94000"/>
                            <a:satMod val="100000"/>
                            <a:lumMod val="104000"/>
                            <a:alpha val="82966"/>
                          </a:schemeClr>
                        </a:gs>
                        <a:gs pos="20000">
                          <a:schemeClr val="accent3">
                            <a:shade val="50000"/>
                            <a:hueOff val="0"/>
                            <a:satOff val="0"/>
                            <a:lumOff val="0"/>
                            <a:alphaOff val="0"/>
                            <a:shade val="86000"/>
                            <a:satMod val="130000"/>
                            <a:lumMod val="102000"/>
                          </a:schemeClr>
                        </a:gs>
                        <a:gs pos="48000">
                          <a:schemeClr val="bg2">
                            <a:lumMod val="75000"/>
                          </a:schemeClr>
                        </a:gs>
                      </a:gsLst>
                      <a:path path="rect">
                        <a:fillToRect l="100000" t="100000"/>
                      </a:path>
                    </a:gradFill>
                  </a:tcPr>
                </a:tc>
                <a:tc>
                  <a:txBody>
                    <a:bodyPr/>
                    <a:lstStyle/>
                    <a:p>
                      <a:r>
                        <a:rPr lang="en-US" dirty="0">
                          <a:solidFill>
                            <a:schemeClr val="accent1">
                              <a:lumMod val="60000"/>
                              <a:lumOff val="40000"/>
                            </a:schemeClr>
                          </a:solidFill>
                          <a:latin typeface="Times New Roman" panose="02020603050405020304" pitchFamily="18" charset="0"/>
                          <a:cs typeface="Times New Roman" panose="02020603050405020304" pitchFamily="18" charset="0"/>
                        </a:rPr>
                        <a:t>ID:     2131468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gradFill>
                      <a:gsLst>
                        <a:gs pos="0">
                          <a:schemeClr val="accent3">
                            <a:shade val="50000"/>
                            <a:hueOff val="0"/>
                            <a:satOff val="0"/>
                            <a:lumOff val="0"/>
                            <a:tint val="94000"/>
                            <a:satMod val="100000"/>
                            <a:lumMod val="104000"/>
                            <a:alpha val="82966"/>
                          </a:schemeClr>
                        </a:gs>
                        <a:gs pos="20000">
                          <a:schemeClr val="accent3">
                            <a:shade val="50000"/>
                            <a:hueOff val="0"/>
                            <a:satOff val="0"/>
                            <a:lumOff val="0"/>
                            <a:alphaOff val="0"/>
                            <a:shade val="86000"/>
                            <a:satMod val="130000"/>
                            <a:lumMod val="102000"/>
                          </a:schemeClr>
                        </a:gs>
                        <a:gs pos="48000">
                          <a:schemeClr val="bg2">
                            <a:lumMod val="75000"/>
                          </a:schemeClr>
                        </a:gs>
                      </a:gsLst>
                      <a:path path="rect">
                        <a:fillToRect l="100000" t="100000"/>
                      </a:path>
                    </a:gradFill>
                  </a:tcPr>
                </a:tc>
                <a:extLst>
                  <a:ext uri="{0D108BD9-81ED-4DB2-BD59-A6C34878D82A}">
                    <a16:rowId xmlns:a16="http://schemas.microsoft.com/office/drawing/2014/main" val="2671780311"/>
                  </a:ext>
                </a:extLst>
              </a:tr>
              <a:tr h="372533">
                <a:tc>
                  <a:txBody>
                    <a:bodyPr/>
                    <a:lstStyle/>
                    <a:p>
                      <a:r>
                        <a:rPr lang="en-US" dirty="0">
                          <a:solidFill>
                            <a:schemeClr val="accent1">
                              <a:lumMod val="60000"/>
                              <a:lumOff val="40000"/>
                            </a:schemeClr>
                          </a:solidFill>
                          <a:latin typeface="Times New Roman" panose="02020603050405020304" pitchFamily="18" charset="0"/>
                          <a:cs typeface="Times New Roman" panose="02020603050405020304" pitchFamily="18" charset="0"/>
                        </a:rPr>
                        <a:t>5.   OVIDIU JULIAN LORDACHE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gradFill>
                      <a:gsLst>
                        <a:gs pos="0">
                          <a:schemeClr val="accent3">
                            <a:shade val="50000"/>
                            <a:hueOff val="0"/>
                            <a:satOff val="0"/>
                            <a:lumOff val="0"/>
                            <a:tint val="94000"/>
                            <a:satMod val="100000"/>
                            <a:lumMod val="104000"/>
                            <a:alpha val="82966"/>
                          </a:schemeClr>
                        </a:gs>
                        <a:gs pos="20000">
                          <a:schemeClr val="accent3">
                            <a:shade val="50000"/>
                            <a:hueOff val="0"/>
                            <a:satOff val="0"/>
                            <a:lumOff val="0"/>
                            <a:alphaOff val="0"/>
                            <a:shade val="86000"/>
                            <a:satMod val="130000"/>
                            <a:lumMod val="102000"/>
                          </a:schemeClr>
                        </a:gs>
                        <a:gs pos="48000">
                          <a:schemeClr val="bg2">
                            <a:lumMod val="75000"/>
                          </a:schemeClr>
                        </a:gs>
                      </a:gsLst>
                      <a:path path="rect">
                        <a:fillToRect l="100000" t="100000"/>
                      </a:path>
                    </a:gradFill>
                  </a:tcPr>
                </a:tc>
                <a:tc>
                  <a:txBody>
                    <a:bodyPr/>
                    <a:lstStyle/>
                    <a:p>
                      <a:r>
                        <a:rPr lang="en-US" dirty="0">
                          <a:solidFill>
                            <a:schemeClr val="accent1">
                              <a:lumMod val="60000"/>
                              <a:lumOff val="40000"/>
                            </a:schemeClr>
                          </a:solidFill>
                          <a:latin typeface="Times New Roman" panose="02020603050405020304" pitchFamily="18" charset="0"/>
                          <a:cs typeface="Times New Roman" panose="02020603050405020304" pitchFamily="18" charset="0"/>
                        </a:rPr>
                        <a:t>ID:     2129631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gradFill>
                      <a:gsLst>
                        <a:gs pos="0">
                          <a:schemeClr val="accent3">
                            <a:shade val="50000"/>
                            <a:hueOff val="0"/>
                            <a:satOff val="0"/>
                            <a:lumOff val="0"/>
                            <a:tint val="94000"/>
                            <a:satMod val="100000"/>
                            <a:lumMod val="104000"/>
                            <a:alpha val="82966"/>
                          </a:schemeClr>
                        </a:gs>
                        <a:gs pos="20000">
                          <a:schemeClr val="accent3">
                            <a:shade val="50000"/>
                            <a:hueOff val="0"/>
                            <a:satOff val="0"/>
                            <a:lumOff val="0"/>
                            <a:alphaOff val="0"/>
                            <a:shade val="86000"/>
                            <a:satMod val="130000"/>
                            <a:lumMod val="102000"/>
                          </a:schemeClr>
                        </a:gs>
                        <a:gs pos="48000">
                          <a:schemeClr val="bg2">
                            <a:lumMod val="75000"/>
                          </a:schemeClr>
                        </a:gs>
                      </a:gsLst>
                      <a:path path="rect">
                        <a:fillToRect l="100000" t="100000"/>
                      </a:path>
                    </a:gradFill>
                  </a:tcPr>
                </a:tc>
                <a:extLst>
                  <a:ext uri="{0D108BD9-81ED-4DB2-BD59-A6C34878D82A}">
                    <a16:rowId xmlns:a16="http://schemas.microsoft.com/office/drawing/2014/main" val="2577498643"/>
                  </a:ext>
                </a:extLst>
              </a:tr>
            </a:tbl>
          </a:graphicData>
        </a:graphic>
      </p:graphicFrame>
      <p:pic>
        <p:nvPicPr>
          <p:cNvPr id="16" name="Picture 15" descr="A picture containing graphical user interface&#10;&#10;Description automatically generated">
            <a:extLst>
              <a:ext uri="{FF2B5EF4-FFF2-40B4-BE49-F238E27FC236}">
                <a16:creationId xmlns:a16="http://schemas.microsoft.com/office/drawing/2014/main" id="{9A0D5B8B-E237-3AAC-1145-C829E7453BAB}"/>
              </a:ext>
            </a:extLst>
          </p:cNvPr>
          <p:cNvPicPr>
            <a:picLocks noChangeAspect="1"/>
          </p:cNvPicPr>
          <p:nvPr/>
        </p:nvPicPr>
        <p:blipFill>
          <a:blip r:embed="rId8"/>
          <a:stretch>
            <a:fillRect/>
          </a:stretch>
        </p:blipFill>
        <p:spPr>
          <a:xfrm>
            <a:off x="7938655" y="2281388"/>
            <a:ext cx="3470177" cy="2602633"/>
          </a:xfrm>
          <a:prstGeom prst="rect">
            <a:avLst/>
          </a:prstGeom>
          <a:noFill/>
          <a:effectLst>
            <a:reflection stA="0" endPos="0" dir="5400000" sy="-100000" algn="bl" rotWithShape="0"/>
            <a:softEdge rad="220239"/>
          </a:effectLst>
        </p:spPr>
      </p:pic>
      <p:pic>
        <p:nvPicPr>
          <p:cNvPr id="18" name="Graphic 17" descr="Arrow Right with solid fill">
            <a:extLst>
              <a:ext uri="{FF2B5EF4-FFF2-40B4-BE49-F238E27FC236}">
                <a16:creationId xmlns:a16="http://schemas.microsoft.com/office/drawing/2014/main" id="{C790897C-C8AB-1CEB-1DAC-1BCADA40D3E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620362" y="3024457"/>
            <a:ext cx="1219197" cy="1219197"/>
          </a:xfrm>
          <a:prstGeom prst="rect">
            <a:avLst/>
          </a:prstGeom>
          <a:effectLst>
            <a:glow rad="101600">
              <a:schemeClr val="accent3">
                <a:satMod val="175000"/>
                <a:alpha val="40000"/>
              </a:schemeClr>
            </a:glow>
            <a:outerShdw blurRad="50800" dist="38100" dir="5400000" algn="t" rotWithShape="0">
              <a:prstClr val="black">
                <a:alpha val="40000"/>
              </a:prstClr>
            </a:outerShdw>
          </a:effectLst>
        </p:spPr>
      </p:pic>
      <p:graphicFrame>
        <p:nvGraphicFramePr>
          <p:cNvPr id="2" name="Table 3">
            <a:extLst>
              <a:ext uri="{FF2B5EF4-FFF2-40B4-BE49-F238E27FC236}">
                <a16:creationId xmlns:a16="http://schemas.microsoft.com/office/drawing/2014/main" id="{5D138B63-A219-07E7-FAA1-DD7BCD7D111F}"/>
              </a:ext>
            </a:extLst>
          </p:cNvPr>
          <p:cNvGraphicFramePr>
            <a:graphicFrameLocks noGrp="1"/>
          </p:cNvGraphicFramePr>
          <p:nvPr>
            <p:extLst>
              <p:ext uri="{D42A27DB-BD31-4B8C-83A1-F6EECF244321}">
                <p14:modId xmlns:p14="http://schemas.microsoft.com/office/powerpoint/2010/main" val="2448240210"/>
              </p:ext>
            </p:extLst>
          </p:nvPr>
        </p:nvGraphicFramePr>
        <p:xfrm>
          <a:off x="4958009" y="4330492"/>
          <a:ext cx="2022957" cy="457200"/>
        </p:xfrm>
        <a:graphic>
          <a:graphicData uri="http://schemas.openxmlformats.org/drawingml/2006/table">
            <a:tbl>
              <a:tblPr firstRow="1" bandRow="1">
                <a:tableStyleId>{5940675A-B579-460E-94D1-54222C63F5DA}</a:tableStyleId>
              </a:tblPr>
              <a:tblGrid>
                <a:gridCol w="2022957">
                  <a:extLst>
                    <a:ext uri="{9D8B030D-6E8A-4147-A177-3AD203B41FA5}">
                      <a16:colId xmlns:a16="http://schemas.microsoft.com/office/drawing/2014/main" val="4122049956"/>
                    </a:ext>
                  </a:extLst>
                </a:gridCol>
              </a:tblGrid>
              <a:tr h="432000">
                <a:tc>
                  <a:txBody>
                    <a:bodyPr/>
                    <a:lstStyle/>
                    <a:p>
                      <a:pPr algn="ctr"/>
                      <a:r>
                        <a:rPr lang="en-US" sz="2400" b="0" dirty="0">
                          <a:solidFill>
                            <a:schemeClr val="tx1"/>
                          </a:solidFill>
                          <a:effectLst>
                            <a:outerShdw blurRad="50800" dist="38100" dir="2700000" algn="tl" rotWithShape="0">
                              <a:prstClr val="black">
                                <a:alpha val="40000"/>
                              </a:prstClr>
                            </a:outerShdw>
                          </a:effectLst>
                          <a:latin typeface="Times New Roman" panose="02020603050405020304" pitchFamily="18" charset="0"/>
                          <a:cs typeface="Times New Roman" panose="02020603050405020304" pitchFamily="18" charset="0"/>
                        </a:rPr>
                        <a:t> </a:t>
                      </a:r>
                      <a:r>
                        <a:rPr lang="en-US" sz="2000" b="0" spc="300" dirty="0">
                          <a:ln>
                            <a:solidFill>
                              <a:schemeClr val="tx2"/>
                            </a:solidFill>
                          </a:ln>
                          <a:solidFill>
                            <a:schemeClr val="tx1"/>
                          </a:solidFill>
                          <a:effectLst>
                            <a:outerShdw blurRad="50800" dist="38100" dir="5400000" algn="t" rotWithShape="0">
                              <a:prstClr val="black">
                                <a:alpha val="40000"/>
                              </a:prstClr>
                            </a:outerShdw>
                          </a:effectLst>
                          <a:latin typeface="Times New Roman" panose="02020603050405020304" pitchFamily="18" charset="0"/>
                          <a:cs typeface="Times New Roman" panose="02020603050405020304" pitchFamily="18" charset="0"/>
                        </a:rPr>
                        <a:t>MEMBERS</a:t>
                      </a:r>
                      <a:endParaRPr lang="en-US" sz="2000" b="0" i="0" spc="300" dirty="0">
                        <a:ln>
                          <a:solidFill>
                            <a:schemeClr val="tx2"/>
                          </a:solidFill>
                        </a:ln>
                        <a:solidFill>
                          <a:schemeClr val="tx1"/>
                        </a:solidFill>
                        <a:effectLst>
                          <a:outerShdw blurRad="50800" dist="38100" dir="5400000" algn="t" rotWithShape="0">
                            <a:prstClr val="black">
                              <a:alpha val="40000"/>
                            </a:prstClr>
                          </a:outerShdw>
                        </a:effectLst>
                        <a:latin typeface="Times New Roman" panose="02020603050405020304" pitchFamily="18" charset="0"/>
                        <a:cs typeface="Times New Roman" panose="02020603050405020304" pitchFamily="18" charset="0"/>
                      </a:endParaRPr>
                    </a:p>
                  </a:txBody>
                  <a:tcPr anchor="ctr">
                    <a:solidFill>
                      <a:schemeClr val="tx2">
                        <a:lumMod val="25000"/>
                      </a:schemeClr>
                    </a:solidFill>
                  </a:tcPr>
                </a:tc>
                <a:extLst>
                  <a:ext uri="{0D108BD9-81ED-4DB2-BD59-A6C34878D82A}">
                    <a16:rowId xmlns:a16="http://schemas.microsoft.com/office/drawing/2014/main" val="1199901918"/>
                  </a:ext>
                </a:extLst>
              </a:tr>
            </a:tbl>
          </a:graphicData>
        </a:graphic>
      </p:graphicFrame>
      <p:pic>
        <p:nvPicPr>
          <p:cNvPr id="13" name="Picture 12" descr="Text&#10;&#10;Description automatically generated">
            <a:extLst>
              <a:ext uri="{FF2B5EF4-FFF2-40B4-BE49-F238E27FC236}">
                <a16:creationId xmlns:a16="http://schemas.microsoft.com/office/drawing/2014/main" id="{45A1CB01-E2CE-FF41-7BA2-EC371FAF64D4}"/>
              </a:ext>
            </a:extLst>
          </p:cNvPr>
          <p:cNvPicPr>
            <a:picLocks noChangeAspect="1"/>
          </p:cNvPicPr>
          <p:nvPr/>
        </p:nvPicPr>
        <p:blipFill>
          <a:blip r:embed="rId11">
            <a:alphaModFix amt="50000"/>
          </a:blip>
          <a:stretch>
            <a:fillRect/>
          </a:stretch>
        </p:blipFill>
        <p:spPr>
          <a:xfrm>
            <a:off x="9206484" y="112510"/>
            <a:ext cx="1905000" cy="1270000"/>
          </a:xfrm>
          <a:prstGeom prst="rect">
            <a:avLst/>
          </a:prstGeom>
          <a:noFill/>
          <a:effectLst>
            <a:glow rad="50695">
              <a:schemeClr val="bg2">
                <a:lumMod val="50000"/>
                <a:alpha val="53000"/>
              </a:schemeClr>
            </a:glow>
            <a:outerShdw blurRad="130051" dir="5400000" sx="101788" sy="101788" algn="ctr" rotWithShape="0">
              <a:schemeClr val="bg2"/>
            </a:outerShdw>
            <a:softEdge rad="298767"/>
          </a:effectLst>
        </p:spPr>
      </p:pic>
    </p:spTree>
    <p:extLst>
      <p:ext uri="{BB962C8B-B14F-4D97-AF65-F5344CB8AC3E}">
        <p14:creationId xmlns:p14="http://schemas.microsoft.com/office/powerpoint/2010/main" val="11494822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edge">
                                      <p:cBhvr>
                                        <p:cTn id="7" dur="1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048F5457-A19D-08B3-C676-F500F9B7AE0F}"/>
              </a:ext>
            </a:extLst>
          </p:cNvPr>
          <p:cNvPicPr>
            <a:picLocks noChangeAspect="1"/>
          </p:cNvPicPr>
          <p:nvPr/>
        </p:nvPicPr>
        <p:blipFill rotWithShape="1">
          <a:blip r:embed="rId2"/>
          <a:srcRect b="6250"/>
          <a:stretch/>
        </p:blipFill>
        <p:spPr>
          <a:xfrm>
            <a:off x="20" y="10"/>
            <a:ext cx="12191980" cy="6857990"/>
          </a:xfrm>
          <a:prstGeom prst="rect">
            <a:avLst/>
          </a:prstGeom>
        </p:spPr>
      </p:pic>
    </p:spTree>
    <p:extLst>
      <p:ext uri="{BB962C8B-B14F-4D97-AF65-F5344CB8AC3E}">
        <p14:creationId xmlns:p14="http://schemas.microsoft.com/office/powerpoint/2010/main" val="1098587362"/>
      </p:ext>
    </p:extLst>
  </p:cSld>
  <p:clrMapOvr>
    <a:masterClrMapping/>
  </p:clrMapOvr>
  <mc:AlternateContent xmlns:mc="http://schemas.openxmlformats.org/markup-compatibility/2006" xmlns:p14="http://schemas.microsoft.com/office/powerpoint/2010/main">
    <mc:Choice Requires="p14">
      <p:transition spd="slow" p14:dur="1500">
        <p:split/>
      </p:transition>
    </mc:Choice>
    <mc:Fallback xmlns="">
      <p:transition spd="slow">
        <p:spli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7" name="Table 21">
            <a:extLst>
              <a:ext uri="{FF2B5EF4-FFF2-40B4-BE49-F238E27FC236}">
                <a16:creationId xmlns:a16="http://schemas.microsoft.com/office/drawing/2014/main" id="{E4A8D0B5-F6DD-DAF8-C017-DEC0AF8356A9}"/>
              </a:ext>
            </a:extLst>
          </p:cNvPr>
          <p:cNvGraphicFramePr>
            <a:graphicFrameLocks noGrp="1"/>
          </p:cNvGraphicFramePr>
          <p:nvPr>
            <p:extLst>
              <p:ext uri="{D42A27DB-BD31-4B8C-83A1-F6EECF244321}">
                <p14:modId xmlns:p14="http://schemas.microsoft.com/office/powerpoint/2010/main" val="3933161666"/>
              </p:ext>
            </p:extLst>
          </p:nvPr>
        </p:nvGraphicFramePr>
        <p:xfrm>
          <a:off x="277127" y="1827731"/>
          <a:ext cx="7682788" cy="492844"/>
        </p:xfrm>
        <a:graphic>
          <a:graphicData uri="http://schemas.openxmlformats.org/drawingml/2006/table">
            <a:tbl>
              <a:tblPr firstRow="1" bandRow="1">
                <a:tableStyleId>{68D230F3-CF80-4859-8CE7-A43EE81993B5}</a:tableStyleId>
              </a:tblPr>
              <a:tblGrid>
                <a:gridCol w="7682788">
                  <a:extLst>
                    <a:ext uri="{9D8B030D-6E8A-4147-A177-3AD203B41FA5}">
                      <a16:colId xmlns:a16="http://schemas.microsoft.com/office/drawing/2014/main" val="49950845"/>
                    </a:ext>
                  </a:extLst>
                </a:gridCol>
              </a:tblGrid>
              <a:tr h="492844">
                <a:tc>
                  <a:txBody>
                    <a:bodyPr/>
                    <a:lstStyle/>
                    <a:p>
                      <a:r>
                        <a:rPr lang="en-US" sz="2000" b="1" i="0" dirty="0">
                          <a:solidFill>
                            <a:schemeClr val="accent1">
                              <a:lumMod val="60000"/>
                              <a:lumOff val="40000"/>
                            </a:schemeClr>
                          </a:solidFill>
                          <a:effectLst>
                            <a:outerShdw blurRad="50800" dist="50800" dir="5400000" algn="ctr" rotWithShape="0">
                              <a:srgbClr val="000000"/>
                            </a:outerShdw>
                            <a:reflection stA="0" endPos="65000" dist="50800" dir="5400000" sy="-100000" algn="bl" rotWithShape="0"/>
                          </a:effectLst>
                          <a:latin typeface="Times New Roman" panose="02020603050405020304" pitchFamily="18" charset="0"/>
                          <a:cs typeface="Times New Roman" panose="02020603050405020304" pitchFamily="18" charset="0"/>
                        </a:rPr>
                        <a:t>Founded By:    Sampson Lloyd II, John Taylor And Their Two Sons </a:t>
                      </a:r>
                    </a:p>
                  </a:txBody>
                  <a:tcPr>
                    <a:gradFill flip="none" rotWithShape="1">
                      <a:gsLst>
                        <a:gs pos="81000">
                          <a:schemeClr val="accent1">
                            <a:alpha val="28000"/>
                            <a:lumMod val="52000"/>
                          </a:schemeClr>
                        </a:gs>
                        <a:gs pos="77000">
                          <a:schemeClr val="tx2">
                            <a:lumMod val="25000"/>
                          </a:schemeClr>
                        </a:gs>
                        <a:gs pos="28000">
                          <a:schemeClr val="bg2">
                            <a:lumMod val="75000"/>
                          </a:schemeClr>
                        </a:gs>
                        <a:gs pos="97000">
                          <a:schemeClr val="tx2">
                            <a:lumMod val="25000"/>
                          </a:schemeClr>
                        </a:gs>
                        <a:gs pos="75000">
                          <a:schemeClr val="tx2">
                            <a:lumMod val="10000"/>
                          </a:schemeClr>
                        </a:gs>
                        <a:gs pos="79000">
                          <a:schemeClr val="accent1">
                            <a:lumMod val="45000"/>
                            <a:lumOff val="55000"/>
                          </a:schemeClr>
                        </a:gs>
                        <a:gs pos="100000">
                          <a:schemeClr val="accent1">
                            <a:lumMod val="30000"/>
                            <a:lumOff val="70000"/>
                          </a:schemeClr>
                        </a:gs>
                      </a:gsLst>
                      <a:path path="circle">
                        <a:fillToRect l="100000" t="100000"/>
                      </a:path>
                      <a:tileRect r="-100000" b="-100000"/>
                    </a:gradFill>
                  </a:tcPr>
                </a:tc>
                <a:extLst>
                  <a:ext uri="{0D108BD9-81ED-4DB2-BD59-A6C34878D82A}">
                    <a16:rowId xmlns:a16="http://schemas.microsoft.com/office/drawing/2014/main" val="3794192541"/>
                  </a:ext>
                </a:extLst>
              </a:tr>
            </a:tbl>
          </a:graphicData>
        </a:graphic>
      </p:graphicFrame>
      <p:graphicFrame>
        <p:nvGraphicFramePr>
          <p:cNvPr id="22" name="Table 22">
            <a:extLst>
              <a:ext uri="{FF2B5EF4-FFF2-40B4-BE49-F238E27FC236}">
                <a16:creationId xmlns:a16="http://schemas.microsoft.com/office/drawing/2014/main" id="{B683A028-E9AD-8CD2-1903-4B66805CEDE0}"/>
              </a:ext>
            </a:extLst>
          </p:cNvPr>
          <p:cNvGraphicFramePr>
            <a:graphicFrameLocks noGrp="1"/>
          </p:cNvGraphicFramePr>
          <p:nvPr>
            <p:extLst>
              <p:ext uri="{D42A27DB-BD31-4B8C-83A1-F6EECF244321}">
                <p14:modId xmlns:p14="http://schemas.microsoft.com/office/powerpoint/2010/main" val="871807328"/>
              </p:ext>
            </p:extLst>
          </p:nvPr>
        </p:nvGraphicFramePr>
        <p:xfrm>
          <a:off x="265758" y="3645011"/>
          <a:ext cx="2776964" cy="492844"/>
        </p:xfrm>
        <a:graphic>
          <a:graphicData uri="http://schemas.openxmlformats.org/drawingml/2006/table">
            <a:tbl>
              <a:tblPr firstRow="1" bandRow="1">
                <a:effectLst>
                  <a:outerShdw blurRad="50800" dist="50800" dir="5400000" sx="101000" sy="101000" algn="ctr" rotWithShape="0">
                    <a:srgbClr val="000000"/>
                  </a:outerShdw>
                </a:effectLst>
                <a:tableStyleId>{68D230F3-CF80-4859-8CE7-A43EE81993B5}</a:tableStyleId>
              </a:tblPr>
              <a:tblGrid>
                <a:gridCol w="2776964">
                  <a:extLst>
                    <a:ext uri="{9D8B030D-6E8A-4147-A177-3AD203B41FA5}">
                      <a16:colId xmlns:a16="http://schemas.microsoft.com/office/drawing/2014/main" val="3314467914"/>
                    </a:ext>
                  </a:extLst>
                </a:gridCol>
              </a:tblGrid>
              <a:tr h="492844">
                <a:tc>
                  <a:txBody>
                    <a:bodyPr/>
                    <a:lstStyle/>
                    <a:p>
                      <a:r>
                        <a:rPr lang="en-US" sz="2000" dirty="0">
                          <a:solidFill>
                            <a:schemeClr val="accent1">
                              <a:lumMod val="60000"/>
                              <a:lumOff val="40000"/>
                            </a:schemeClr>
                          </a:solidFill>
                          <a:effectLst>
                            <a:outerShdw blurRad="50800" dist="50800" dir="5400000" algn="ctr" rotWithShape="0">
                              <a:schemeClr val="bg1"/>
                            </a:outerShdw>
                            <a:reflection stA="0" endPos="65000" dist="50800" dir="5400000" sy="-100000" algn="bl" rotWithShape="0"/>
                          </a:effectLst>
                          <a:latin typeface="Times New Roman" panose="02020603050405020304" pitchFamily="18" charset="0"/>
                          <a:cs typeface="Times New Roman" panose="02020603050405020304" pitchFamily="18" charset="0"/>
                        </a:rPr>
                        <a:t>Founded Year :    1765</a:t>
                      </a:r>
                    </a:p>
                  </a:txBody>
                  <a:tcPr>
                    <a:gradFill>
                      <a:gsLst>
                        <a:gs pos="71000">
                          <a:schemeClr val="tx2">
                            <a:alpha val="47000"/>
                            <a:lumMod val="9000"/>
                          </a:schemeClr>
                        </a:gs>
                        <a:gs pos="14000">
                          <a:schemeClr val="bg2">
                            <a:lumMod val="75000"/>
                          </a:schemeClr>
                        </a:gs>
                        <a:gs pos="92000">
                          <a:schemeClr val="tx2">
                            <a:lumMod val="25000"/>
                          </a:schemeClr>
                        </a:gs>
                        <a:gs pos="81000">
                          <a:schemeClr val="tx2">
                            <a:lumMod val="10000"/>
                          </a:schemeClr>
                        </a:gs>
                        <a:gs pos="7000">
                          <a:schemeClr val="accent1">
                            <a:lumMod val="45000"/>
                            <a:lumOff val="55000"/>
                          </a:schemeClr>
                        </a:gs>
                        <a:gs pos="100000">
                          <a:schemeClr val="accent1">
                            <a:lumMod val="30000"/>
                            <a:lumOff val="70000"/>
                          </a:schemeClr>
                        </a:gs>
                      </a:gsLst>
                      <a:path path="circle">
                        <a:fillToRect l="100000" t="100000"/>
                      </a:path>
                    </a:gradFill>
                  </a:tcPr>
                </a:tc>
                <a:extLst>
                  <a:ext uri="{0D108BD9-81ED-4DB2-BD59-A6C34878D82A}">
                    <a16:rowId xmlns:a16="http://schemas.microsoft.com/office/drawing/2014/main" val="2529774934"/>
                  </a:ext>
                </a:extLst>
              </a:tr>
            </a:tbl>
          </a:graphicData>
        </a:graphic>
      </p:graphicFrame>
      <p:pic>
        <p:nvPicPr>
          <p:cNvPr id="24" name="Picture 23">
            <a:extLst>
              <a:ext uri="{FF2B5EF4-FFF2-40B4-BE49-F238E27FC236}">
                <a16:creationId xmlns:a16="http://schemas.microsoft.com/office/drawing/2014/main" id="{1A91DC4D-6286-9226-1167-E49A7D212DEB}"/>
              </a:ext>
            </a:extLst>
          </p:cNvPr>
          <p:cNvPicPr>
            <a:picLocks noChangeAspect="1"/>
          </p:cNvPicPr>
          <p:nvPr/>
        </p:nvPicPr>
        <p:blipFill>
          <a:blip r:embed="rId3"/>
          <a:stretch>
            <a:fillRect/>
          </a:stretch>
        </p:blipFill>
        <p:spPr>
          <a:xfrm>
            <a:off x="8240599" y="60960"/>
            <a:ext cx="3910761" cy="6732494"/>
          </a:xfrm>
          <a:prstGeom prst="rect">
            <a:avLst/>
          </a:prstGeom>
          <a:gradFill>
            <a:gsLst>
              <a:gs pos="65000">
                <a:schemeClr val="tx2">
                  <a:lumMod val="25000"/>
                </a:schemeClr>
              </a:gs>
              <a:gs pos="29000">
                <a:schemeClr val="bg2">
                  <a:lumMod val="75000"/>
                </a:schemeClr>
              </a:gs>
              <a:gs pos="92000">
                <a:schemeClr val="tx2">
                  <a:lumMod val="25000"/>
                </a:schemeClr>
              </a:gs>
              <a:gs pos="81000">
                <a:schemeClr val="tx2">
                  <a:lumMod val="10000"/>
                </a:schemeClr>
              </a:gs>
              <a:gs pos="7000">
                <a:schemeClr val="accent1">
                  <a:lumMod val="45000"/>
                  <a:lumOff val="55000"/>
                </a:schemeClr>
              </a:gs>
              <a:gs pos="100000">
                <a:schemeClr val="accent1">
                  <a:lumMod val="30000"/>
                  <a:lumOff val="70000"/>
                </a:schemeClr>
              </a:gs>
            </a:gsLst>
            <a:path path="circle">
              <a:fillToRect l="100000" t="100000"/>
            </a:path>
          </a:gradFill>
          <a:effectLst>
            <a:glow rad="54326">
              <a:schemeClr val="tx2">
                <a:lumMod val="25000"/>
              </a:schemeClr>
            </a:glow>
            <a:outerShdw blurRad="50800" dir="2640000" algn="tl" rotWithShape="0">
              <a:schemeClr val="tx1">
                <a:alpha val="40000"/>
              </a:schemeClr>
            </a:outerShdw>
            <a:softEdge rad="0"/>
          </a:effectLst>
        </p:spPr>
      </p:pic>
      <p:pic>
        <p:nvPicPr>
          <p:cNvPr id="26" name="Picture 25" descr="Graphical user interface&#10;&#10;Description automatically generated with medium confidence">
            <a:extLst>
              <a:ext uri="{FF2B5EF4-FFF2-40B4-BE49-F238E27FC236}">
                <a16:creationId xmlns:a16="http://schemas.microsoft.com/office/drawing/2014/main" id="{8737343A-A268-EE0C-829F-D393E61B2B59}"/>
              </a:ext>
            </a:extLst>
          </p:cNvPr>
          <p:cNvPicPr>
            <a:picLocks noChangeAspect="1"/>
          </p:cNvPicPr>
          <p:nvPr/>
        </p:nvPicPr>
        <p:blipFill>
          <a:blip r:embed="rId4">
            <a:alphaModFix amt="40000"/>
            <a:extLst>
              <a:ext uri="{BEBA8EAE-BF5A-486C-A8C5-ECC9F3942E4B}">
                <a14:imgProps xmlns:a14="http://schemas.microsoft.com/office/drawing/2010/main">
                  <a14:imgLayer r:embed="rId5">
                    <a14:imgEffect>
                      <a14:sharpenSoften amount="89000"/>
                    </a14:imgEffect>
                  </a14:imgLayer>
                </a14:imgProps>
              </a:ext>
            </a:extLst>
          </a:blip>
          <a:stretch>
            <a:fillRect/>
          </a:stretch>
        </p:blipFill>
        <p:spPr>
          <a:xfrm>
            <a:off x="3991" y="4875"/>
            <a:ext cx="3076764" cy="1484966"/>
          </a:xfrm>
          <a:prstGeom prst="rect">
            <a:avLst/>
          </a:prstGeom>
          <a:gradFill>
            <a:gsLst>
              <a:gs pos="65000">
                <a:schemeClr val="tx2">
                  <a:lumMod val="25000"/>
                </a:schemeClr>
              </a:gs>
              <a:gs pos="38000">
                <a:schemeClr val="bg2">
                  <a:lumMod val="75000"/>
                </a:schemeClr>
              </a:gs>
              <a:gs pos="92000">
                <a:schemeClr val="tx2">
                  <a:lumMod val="25000"/>
                </a:schemeClr>
              </a:gs>
              <a:gs pos="81000">
                <a:schemeClr val="tx2">
                  <a:lumMod val="10000"/>
                </a:schemeClr>
              </a:gs>
              <a:gs pos="7000">
                <a:schemeClr val="accent1">
                  <a:lumMod val="45000"/>
                  <a:lumOff val="55000"/>
                </a:schemeClr>
              </a:gs>
              <a:gs pos="100000">
                <a:schemeClr val="accent1">
                  <a:lumMod val="30000"/>
                  <a:lumOff val="70000"/>
                </a:schemeClr>
              </a:gs>
            </a:gsLst>
            <a:path path="circle">
              <a:fillToRect l="100000" t="100000"/>
            </a:path>
          </a:gradFill>
          <a:effectLst>
            <a:glow>
              <a:schemeClr val="tx2">
                <a:lumMod val="10000"/>
                <a:alpha val="40000"/>
              </a:schemeClr>
            </a:glow>
            <a:outerShdw blurRad="29802" dir="4500000" algn="t" rotWithShape="0">
              <a:schemeClr val="accent4">
                <a:lumMod val="40000"/>
                <a:lumOff val="60000"/>
                <a:alpha val="40000"/>
              </a:schemeClr>
            </a:outerShdw>
            <a:reflection stA="0" endPos="65000" dist="50800" dir="5400000" sy="-100000" algn="bl" rotWithShape="0"/>
            <a:softEdge rad="63500"/>
          </a:effectLst>
        </p:spPr>
      </p:pic>
      <p:graphicFrame>
        <p:nvGraphicFramePr>
          <p:cNvPr id="27" name="Table 27">
            <a:extLst>
              <a:ext uri="{FF2B5EF4-FFF2-40B4-BE49-F238E27FC236}">
                <a16:creationId xmlns:a16="http://schemas.microsoft.com/office/drawing/2014/main" id="{28C5659A-AA9B-DB7D-84DF-6069480978A4}"/>
              </a:ext>
            </a:extLst>
          </p:cNvPr>
          <p:cNvGraphicFramePr>
            <a:graphicFrameLocks noGrp="1"/>
          </p:cNvGraphicFramePr>
          <p:nvPr>
            <p:extLst>
              <p:ext uri="{D42A27DB-BD31-4B8C-83A1-F6EECF244321}">
                <p14:modId xmlns:p14="http://schemas.microsoft.com/office/powerpoint/2010/main" val="2756440040"/>
              </p:ext>
            </p:extLst>
          </p:nvPr>
        </p:nvGraphicFramePr>
        <p:xfrm>
          <a:off x="277127" y="5081842"/>
          <a:ext cx="2792324" cy="498343"/>
        </p:xfrm>
        <a:graphic>
          <a:graphicData uri="http://schemas.openxmlformats.org/drawingml/2006/table">
            <a:tbl>
              <a:tblPr firstRow="1" bandRow="1">
                <a:tableStyleId>{68D230F3-CF80-4859-8CE7-A43EE81993B5}</a:tableStyleId>
              </a:tblPr>
              <a:tblGrid>
                <a:gridCol w="2792324">
                  <a:extLst>
                    <a:ext uri="{9D8B030D-6E8A-4147-A177-3AD203B41FA5}">
                      <a16:colId xmlns:a16="http://schemas.microsoft.com/office/drawing/2014/main" val="1461603214"/>
                    </a:ext>
                  </a:extLst>
                </a:gridCol>
              </a:tblGrid>
              <a:tr h="498343">
                <a:tc>
                  <a:txBody>
                    <a:bodyPr/>
                    <a:lstStyle/>
                    <a:p>
                      <a:r>
                        <a:rPr lang="en-US" sz="2000" dirty="0">
                          <a:solidFill>
                            <a:schemeClr val="accent1">
                              <a:lumMod val="60000"/>
                              <a:lumOff val="40000"/>
                            </a:schemeClr>
                          </a:solidFill>
                          <a:effectLst>
                            <a:outerShdw blurRad="50800" dist="50800" dir="5400000" algn="ctr" rotWithShape="0">
                              <a:schemeClr val="tx2">
                                <a:lumMod val="10000"/>
                              </a:schemeClr>
                            </a:outerShdw>
                          </a:effectLst>
                          <a:latin typeface="Times New Roman" panose="02020603050405020304" pitchFamily="18" charset="0"/>
                          <a:cs typeface="Times New Roman" panose="02020603050405020304" pitchFamily="18" charset="0"/>
                        </a:rPr>
                        <a:t>Place :   Birmingham</a:t>
                      </a:r>
                    </a:p>
                  </a:txBody>
                  <a:tcPr>
                    <a:gradFill>
                      <a:gsLst>
                        <a:gs pos="71000">
                          <a:schemeClr val="tx2">
                            <a:lumMod val="6000"/>
                            <a:alpha val="90814"/>
                          </a:schemeClr>
                        </a:gs>
                        <a:gs pos="13000">
                          <a:schemeClr val="bg2">
                            <a:lumMod val="75000"/>
                          </a:schemeClr>
                        </a:gs>
                        <a:gs pos="92000">
                          <a:schemeClr val="tx2">
                            <a:lumMod val="25000"/>
                          </a:schemeClr>
                        </a:gs>
                        <a:gs pos="81000">
                          <a:schemeClr val="tx2">
                            <a:lumMod val="10000"/>
                          </a:schemeClr>
                        </a:gs>
                        <a:gs pos="4000">
                          <a:schemeClr val="accent1">
                            <a:lumMod val="45000"/>
                            <a:lumOff val="55000"/>
                          </a:schemeClr>
                        </a:gs>
                        <a:gs pos="100000">
                          <a:schemeClr val="accent1">
                            <a:lumMod val="30000"/>
                            <a:lumOff val="70000"/>
                          </a:schemeClr>
                        </a:gs>
                      </a:gsLst>
                      <a:path path="circle">
                        <a:fillToRect l="100000" t="100000"/>
                      </a:path>
                    </a:gradFill>
                  </a:tcPr>
                </a:tc>
                <a:extLst>
                  <a:ext uri="{0D108BD9-81ED-4DB2-BD59-A6C34878D82A}">
                    <a16:rowId xmlns:a16="http://schemas.microsoft.com/office/drawing/2014/main" val="94917533"/>
                  </a:ext>
                </a:extLst>
              </a:tr>
            </a:tbl>
          </a:graphicData>
        </a:graphic>
      </p:graphicFrame>
      <p:sp>
        <p:nvSpPr>
          <p:cNvPr id="29" name="TextBox 28">
            <a:extLst>
              <a:ext uri="{FF2B5EF4-FFF2-40B4-BE49-F238E27FC236}">
                <a16:creationId xmlns:a16="http://schemas.microsoft.com/office/drawing/2014/main" id="{6B30A0E5-219A-6124-4BEF-421AFA522583}"/>
              </a:ext>
            </a:extLst>
          </p:cNvPr>
          <p:cNvSpPr txBox="1"/>
          <p:nvPr/>
        </p:nvSpPr>
        <p:spPr>
          <a:xfrm>
            <a:off x="234071" y="6011380"/>
            <a:ext cx="5959965" cy="369332"/>
          </a:xfrm>
          <a:prstGeom prst="rect">
            <a:avLst/>
          </a:prstGeom>
          <a:noFill/>
          <a:effectLst>
            <a:reflection endPos="20584" dist="50800" dir="5400000" sy="-100000" algn="bl" rotWithShape="0"/>
          </a:effectLst>
        </p:spPr>
        <p:txBody>
          <a:bodyPr wrap="none" rtlCol="0">
            <a:spAutoFit/>
          </a:bodyPr>
          <a:lstStyle/>
          <a:p>
            <a:pPr marL="285750" indent="-285750">
              <a:buFont typeface="Arial" panose="020B0604020202020204" pitchFamily="34" charset="0"/>
              <a:buChar char="•"/>
            </a:pPr>
            <a:r>
              <a:rPr lang="en-GB" i="1" dirty="0">
                <a:solidFill>
                  <a:schemeClr val="tx1">
                    <a:lumMod val="95000"/>
                  </a:schemeClr>
                </a:solidFill>
                <a:effectLst>
                  <a:glow>
                    <a:schemeClr val="accent1">
                      <a:alpha val="40000"/>
                    </a:schemeClr>
                  </a:glow>
                  <a:outerShdw blurRad="707266" dist="50800" dir="5400000" sx="30000" sy="30000" algn="ctr" rotWithShape="0">
                    <a:schemeClr val="accent1">
                      <a:lumMod val="40000"/>
                      <a:lumOff val="60000"/>
                      <a:alpha val="67000"/>
                    </a:schemeClr>
                  </a:outerShdw>
                  <a:reflection stA="13220" endPos="34627" dist="50800" dir="5400000" sy="-100000" algn="bl" rotWithShape="0"/>
                </a:effectLst>
                <a:latin typeface="Times New Roman" panose="02020603050405020304" pitchFamily="18" charset="0"/>
                <a:cs typeface="Times New Roman" panose="02020603050405020304" pitchFamily="18" charset="0"/>
              </a:rPr>
              <a:t>Lloyds Bank began life as Taylors &amp; Lloyds in Birmingham</a:t>
            </a:r>
            <a:endParaRPr lang="en-US" i="1" dirty="0">
              <a:solidFill>
                <a:schemeClr val="tx1">
                  <a:lumMod val="95000"/>
                </a:schemeClr>
              </a:solidFill>
              <a:effectLst>
                <a:glow>
                  <a:schemeClr val="accent1">
                    <a:alpha val="40000"/>
                  </a:schemeClr>
                </a:glow>
                <a:outerShdw blurRad="707266" dist="50800" dir="5400000" sx="30000" sy="30000" algn="ctr" rotWithShape="0">
                  <a:schemeClr val="accent1">
                    <a:lumMod val="40000"/>
                    <a:lumOff val="60000"/>
                    <a:alpha val="67000"/>
                  </a:schemeClr>
                </a:outerShdw>
                <a:reflection stA="13220" endPos="34627" dist="50800" dir="5400000" sy="-100000" algn="bl" rotWithShape="0"/>
              </a:effectLst>
              <a:latin typeface="Times New Roman" panose="02020603050405020304" pitchFamily="18" charset="0"/>
              <a:cs typeface="Times New Roman" panose="02020603050405020304" pitchFamily="18" charset="0"/>
            </a:endParaRPr>
          </a:p>
        </p:txBody>
      </p:sp>
      <p:sp>
        <p:nvSpPr>
          <p:cNvPr id="30" name="TextBox 29">
            <a:extLst>
              <a:ext uri="{FF2B5EF4-FFF2-40B4-BE49-F238E27FC236}">
                <a16:creationId xmlns:a16="http://schemas.microsoft.com/office/drawing/2014/main" id="{0AF5227B-D0FE-B1AE-085C-5EB21A0F1397}"/>
              </a:ext>
            </a:extLst>
          </p:cNvPr>
          <p:cNvSpPr txBox="1"/>
          <p:nvPr/>
        </p:nvSpPr>
        <p:spPr>
          <a:xfrm>
            <a:off x="234071" y="3083640"/>
            <a:ext cx="2454518" cy="369332"/>
          </a:xfrm>
          <a:prstGeom prst="rect">
            <a:avLst/>
          </a:prstGeom>
          <a:noFill/>
          <a:effectLst>
            <a:reflection stA="17055" endPos="24049" dist="50800" dir="5400000" sy="-100000" algn="bl" rotWithShape="0"/>
          </a:effectLst>
        </p:spPr>
        <p:txBody>
          <a:bodyPr wrap="none" rtlCol="0">
            <a:spAutoFit/>
          </a:bodyPr>
          <a:lstStyle/>
          <a:p>
            <a:pPr marL="285750" indent="-285750">
              <a:buFont typeface="Arial" panose="020B0604020202020204" pitchFamily="34" charset="0"/>
              <a:buChar char="•"/>
            </a:pPr>
            <a:r>
              <a:rPr lang="en-GB" i="1" dirty="0">
                <a:effectLst>
                  <a:outerShdw blurRad="688242" dist="50800" dir="5400000" sx="30000" sy="30000" algn="ctr" rotWithShape="0">
                    <a:schemeClr val="accent1">
                      <a:lumMod val="40000"/>
                      <a:lumOff val="60000"/>
                      <a:alpha val="67000"/>
                    </a:schemeClr>
                  </a:outerShdw>
                  <a:reflection stA="19000" endPos="64996" dist="50800" dir="5400000" sy="-100000" algn="bl" rotWithShape="0"/>
                </a:effectLst>
                <a:latin typeface="Times New Roman" panose="02020603050405020304" pitchFamily="18" charset="0"/>
                <a:cs typeface="Times New Roman" panose="02020603050405020304" pitchFamily="18" charset="0"/>
              </a:rPr>
              <a:t>Each invested £2,000</a:t>
            </a:r>
            <a:endParaRPr lang="en-US" i="1" dirty="0">
              <a:effectLst>
                <a:outerShdw blurRad="688242" dist="50800" dir="5400000" sx="30000" sy="30000" algn="ctr" rotWithShape="0">
                  <a:schemeClr val="accent1">
                    <a:lumMod val="40000"/>
                    <a:lumOff val="60000"/>
                    <a:alpha val="67000"/>
                  </a:schemeClr>
                </a:outerShdw>
                <a:reflection stA="19000" endPos="64996" dist="50800" dir="5400000" sy="-100000" algn="bl" rotWithShape="0"/>
              </a:effectLst>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FDBC9089-C23B-51A7-2AFF-52B4DBA098DC}"/>
              </a:ext>
            </a:extLst>
          </p:cNvPr>
          <p:cNvSpPr txBox="1"/>
          <p:nvPr/>
        </p:nvSpPr>
        <p:spPr>
          <a:xfrm>
            <a:off x="234071" y="4238699"/>
            <a:ext cx="7189469" cy="646331"/>
          </a:xfrm>
          <a:prstGeom prst="rect">
            <a:avLst/>
          </a:prstGeom>
          <a:noFill/>
          <a:effectLst>
            <a:reflection stA="19000" endPos="65000" dist="50800" dir="5400000" sy="-100000" algn="bl" rotWithShape="0"/>
          </a:effectLst>
        </p:spPr>
        <p:txBody>
          <a:bodyPr wrap="none" rtlCol="0">
            <a:spAutoFit/>
          </a:bodyPr>
          <a:lstStyle/>
          <a:p>
            <a:pPr marL="285750" indent="-285750">
              <a:buFont typeface="Arial" panose="020B0604020202020204" pitchFamily="34" charset="0"/>
              <a:buChar char="•"/>
            </a:pPr>
            <a:r>
              <a:rPr lang="en-GB" i="1" dirty="0">
                <a:effectLst>
                  <a:outerShdw blurRad="698500" dist="50800" dir="5400000" sx="30000" sy="30000" algn="ctr" rotWithShape="0">
                    <a:schemeClr val="accent1">
                      <a:lumMod val="40000"/>
                      <a:lumOff val="60000"/>
                      <a:alpha val="66844"/>
                    </a:schemeClr>
                  </a:outerShdw>
                  <a:reflection stA="15000" endPos="29000" dist="50800" dir="5400000" sy="-100000" algn="bl" rotWithShape="0"/>
                </a:effectLst>
                <a:latin typeface="Times New Roman" panose="02020603050405020304" pitchFamily="18" charset="0"/>
                <a:cs typeface="Times New Roman" panose="02020603050405020304" pitchFamily="18" charset="0"/>
              </a:rPr>
              <a:t>Sampson Lloyd's father had fled Wales for Birmingham at the end of the </a:t>
            </a:r>
          </a:p>
          <a:p>
            <a:r>
              <a:rPr lang="en-GB" i="1" dirty="0">
                <a:effectLst>
                  <a:outerShdw blurRad="698500" dist="50800" dir="5400000" sx="30000" sy="30000" algn="ctr" rotWithShape="0">
                    <a:schemeClr val="accent1">
                      <a:lumMod val="40000"/>
                      <a:lumOff val="60000"/>
                      <a:alpha val="66844"/>
                    </a:schemeClr>
                  </a:outerShdw>
                  <a:reflection stA="15000" endPos="29000" dist="50800" dir="5400000" sy="-100000" algn="bl" rotWithShape="0"/>
                </a:effectLst>
                <a:latin typeface="Times New Roman" panose="02020603050405020304" pitchFamily="18" charset="0"/>
                <a:cs typeface="Times New Roman" panose="02020603050405020304" pitchFamily="18" charset="0"/>
              </a:rPr>
              <a:t>     17th century</a:t>
            </a:r>
            <a:endParaRPr lang="en-US" i="1" dirty="0">
              <a:effectLst>
                <a:outerShdw blurRad="698500" dist="50800" dir="5400000" sx="30000" sy="30000" algn="ctr" rotWithShape="0">
                  <a:schemeClr val="accent1">
                    <a:lumMod val="40000"/>
                    <a:lumOff val="60000"/>
                    <a:alpha val="66844"/>
                  </a:schemeClr>
                </a:outerShdw>
                <a:reflection stA="15000" endPos="29000" dist="50800" dir="5400000" sy="-100000" algn="bl" rotWithShape="0"/>
              </a:effectLst>
              <a:latin typeface="Times New Roman" panose="02020603050405020304" pitchFamily="18" charset="0"/>
              <a:cs typeface="Times New Roman" panose="02020603050405020304" pitchFamily="18" charset="0"/>
            </a:endParaRPr>
          </a:p>
        </p:txBody>
      </p:sp>
      <p:sp>
        <p:nvSpPr>
          <p:cNvPr id="33" name="TextBox 32">
            <a:extLst>
              <a:ext uri="{FF2B5EF4-FFF2-40B4-BE49-F238E27FC236}">
                <a16:creationId xmlns:a16="http://schemas.microsoft.com/office/drawing/2014/main" id="{FB795B94-F40D-21E8-8BEB-E33F937758B5}"/>
              </a:ext>
            </a:extLst>
          </p:cNvPr>
          <p:cNvSpPr txBox="1"/>
          <p:nvPr/>
        </p:nvSpPr>
        <p:spPr>
          <a:xfrm>
            <a:off x="234071" y="5686647"/>
            <a:ext cx="6660862" cy="369332"/>
          </a:xfrm>
          <a:prstGeom prst="rect">
            <a:avLst/>
          </a:prstGeom>
          <a:noFill/>
        </p:spPr>
        <p:txBody>
          <a:bodyPr wrap="none" rtlCol="0">
            <a:spAutoFit/>
          </a:bodyPr>
          <a:lstStyle/>
          <a:p>
            <a:pPr marL="285750" indent="-285750">
              <a:buFont typeface="Arial" panose="020B0604020202020204" pitchFamily="34" charset="0"/>
              <a:buChar char="•"/>
            </a:pPr>
            <a:r>
              <a:rPr lang="en-GB" i="1" dirty="0">
                <a:solidFill>
                  <a:schemeClr val="tx1">
                    <a:lumMod val="95000"/>
                  </a:schemeClr>
                </a:solidFill>
                <a:effectLst>
                  <a:glow>
                    <a:schemeClr val="accent1">
                      <a:alpha val="40000"/>
                    </a:schemeClr>
                  </a:glow>
                  <a:outerShdw blurRad="707266" dist="50800" dir="5400000" sx="30000" sy="30000" algn="ctr" rotWithShape="0">
                    <a:schemeClr val="accent1">
                      <a:lumMod val="40000"/>
                      <a:lumOff val="60000"/>
                      <a:alpha val="67000"/>
                    </a:schemeClr>
                  </a:outerShdw>
                  <a:reflection stA="15454" endPos="32000" dist="50800" dir="5400000" sy="-100000" algn="bl" rotWithShape="0"/>
                </a:effectLst>
                <a:latin typeface="Times New Roman" panose="02020603050405020304" pitchFamily="18" charset="0"/>
                <a:cs typeface="Times New Roman" panose="02020603050405020304" pitchFamily="18" charset="0"/>
              </a:rPr>
              <a:t>Birmingham became the powerhouse of the industrial revolution    </a:t>
            </a:r>
            <a:endParaRPr lang="en-US" dirty="0">
              <a:effectLst>
                <a:reflection stA="15454" endPos="32000" dist="50800" dir="5400000" sy="-100000" algn="bl" rotWithShape="0"/>
              </a:effectLst>
            </a:endParaRPr>
          </a:p>
        </p:txBody>
      </p:sp>
      <p:sp>
        <p:nvSpPr>
          <p:cNvPr id="34" name="TextBox 33">
            <a:extLst>
              <a:ext uri="{FF2B5EF4-FFF2-40B4-BE49-F238E27FC236}">
                <a16:creationId xmlns:a16="http://schemas.microsoft.com/office/drawing/2014/main" id="{A293D79D-D529-7CE8-E3A5-A3E12E076F19}"/>
              </a:ext>
            </a:extLst>
          </p:cNvPr>
          <p:cNvSpPr txBox="1"/>
          <p:nvPr/>
        </p:nvSpPr>
        <p:spPr>
          <a:xfrm>
            <a:off x="234071" y="2344484"/>
            <a:ext cx="6891823" cy="369332"/>
          </a:xfrm>
          <a:prstGeom prst="rect">
            <a:avLst/>
          </a:prstGeom>
          <a:noFill/>
        </p:spPr>
        <p:txBody>
          <a:bodyPr wrap="none" rtlCol="0">
            <a:spAutoFit/>
          </a:bodyPr>
          <a:lstStyle/>
          <a:p>
            <a:pPr marL="285750" indent="-285750">
              <a:buFont typeface="Arial" panose="020B0604020202020204" pitchFamily="34" charset="0"/>
              <a:buChar char="•"/>
            </a:pPr>
            <a:r>
              <a:rPr lang="en-GB" i="1" dirty="0">
                <a:effectLst>
                  <a:outerShdw blurRad="688242" dist="50800" dir="5400000" sx="30000" sy="30000" algn="ctr" rotWithShape="0">
                    <a:schemeClr val="accent1">
                      <a:lumMod val="40000"/>
                      <a:lumOff val="60000"/>
                      <a:alpha val="67000"/>
                    </a:schemeClr>
                  </a:outerShdw>
                  <a:reflection stA="14000" endPos="33954" dist="50800" dir="5400000" sy="-100000" algn="bl" rotWithShape="0"/>
                </a:effectLst>
                <a:latin typeface="Times New Roman" panose="02020603050405020304" pitchFamily="18" charset="0"/>
                <a:cs typeface="Times New Roman" panose="02020603050405020304" pitchFamily="18" charset="0"/>
              </a:rPr>
              <a:t>Sampson Lloyd was a quaker, had inherited the family’s iron business </a:t>
            </a:r>
            <a:endParaRPr lang="en-US" dirty="0">
              <a:effectLst>
                <a:reflection stA="14000" endPos="33954" dist="50800" dir="5400000" sy="-100000" algn="bl" rotWithShape="0"/>
              </a:effectLst>
            </a:endParaRPr>
          </a:p>
        </p:txBody>
      </p:sp>
      <p:sp>
        <p:nvSpPr>
          <p:cNvPr id="35" name="TextBox 34">
            <a:extLst>
              <a:ext uri="{FF2B5EF4-FFF2-40B4-BE49-F238E27FC236}">
                <a16:creationId xmlns:a16="http://schemas.microsoft.com/office/drawing/2014/main" id="{E9E27B80-828A-F6B9-9A6B-689157FFDC2D}"/>
              </a:ext>
            </a:extLst>
          </p:cNvPr>
          <p:cNvSpPr txBox="1"/>
          <p:nvPr/>
        </p:nvSpPr>
        <p:spPr>
          <a:xfrm>
            <a:off x="234071" y="2737725"/>
            <a:ext cx="3970189" cy="646331"/>
          </a:xfrm>
          <a:prstGeom prst="rect">
            <a:avLst/>
          </a:prstGeom>
          <a:noFill/>
        </p:spPr>
        <p:txBody>
          <a:bodyPr wrap="none" rtlCol="0">
            <a:spAutoFit/>
          </a:bodyPr>
          <a:lstStyle/>
          <a:p>
            <a:pPr marL="285750" indent="-285750">
              <a:buFont typeface="Arial" panose="020B0604020202020204" pitchFamily="34" charset="0"/>
              <a:buChar char="•"/>
            </a:pPr>
            <a:r>
              <a:rPr lang="en-GB" i="1" dirty="0">
                <a:effectLst>
                  <a:outerShdw blurRad="688242" dist="50800" dir="5400000" sx="30000" sy="30000" algn="ctr" rotWithShape="0">
                    <a:schemeClr val="accent1">
                      <a:lumMod val="40000"/>
                      <a:lumOff val="60000"/>
                      <a:alpha val="67000"/>
                    </a:schemeClr>
                  </a:outerShdw>
                  <a:reflection stA="16000" endPos="41000" dist="50800" dir="5400000" sy="-100000" algn="bl" rotWithShape="0"/>
                </a:effectLst>
                <a:latin typeface="Times New Roman" panose="02020603050405020304" pitchFamily="18" charset="0"/>
                <a:cs typeface="Times New Roman" panose="02020603050405020304" pitchFamily="18" charset="0"/>
              </a:rPr>
              <a:t>John Taylor was a ’toy’  manufacturer</a:t>
            </a:r>
            <a:endParaRPr lang="en-US" dirty="0">
              <a:effectLst>
                <a:reflection stA="16000" endPos="41000" dist="50800" dir="5400000" sy="-100000" algn="bl" rotWithShape="0"/>
              </a:effectLst>
            </a:endParaRPr>
          </a:p>
          <a:p>
            <a:endParaRPr lang="en-US" dirty="0"/>
          </a:p>
        </p:txBody>
      </p:sp>
      <p:sp>
        <p:nvSpPr>
          <p:cNvPr id="39" name="Rectangle 38">
            <a:extLst>
              <a:ext uri="{FF2B5EF4-FFF2-40B4-BE49-F238E27FC236}">
                <a16:creationId xmlns:a16="http://schemas.microsoft.com/office/drawing/2014/main" id="{0C79AF27-F6F4-2173-19D5-C6379B14B7DF}"/>
              </a:ext>
            </a:extLst>
          </p:cNvPr>
          <p:cNvSpPr/>
          <p:nvPr/>
        </p:nvSpPr>
        <p:spPr>
          <a:xfrm>
            <a:off x="3229405" y="477288"/>
            <a:ext cx="4344609" cy="707886"/>
          </a:xfrm>
          <a:prstGeom prst="rect">
            <a:avLst/>
          </a:prstGeom>
          <a:gradFill>
            <a:gsLst>
              <a:gs pos="0">
                <a:schemeClr val="tx2">
                  <a:lumMod val="25000"/>
                </a:schemeClr>
              </a:gs>
              <a:gs pos="87000">
                <a:schemeClr val="accent1">
                  <a:lumMod val="40000"/>
                  <a:lumOff val="60000"/>
                </a:schemeClr>
              </a:gs>
              <a:gs pos="58000">
                <a:schemeClr val="tx2">
                  <a:lumMod val="25000"/>
                </a:schemeClr>
              </a:gs>
              <a:gs pos="96000">
                <a:schemeClr val="bg2">
                  <a:lumMod val="75000"/>
                </a:schemeClr>
              </a:gs>
            </a:gsLst>
            <a:lin ang="5400000" scaled="0"/>
          </a:gradFill>
        </p:spPr>
        <p:txBody>
          <a:bodyPr wrap="square" lIns="91440" tIns="45720" rIns="91440" bIns="45720">
            <a:spAutoFit/>
          </a:bodyPr>
          <a:lstStyle/>
          <a:p>
            <a:pPr algn="ctr"/>
            <a:r>
              <a:rPr lang="en-GB" sz="4000" b="1" cap="none" spc="0" dirty="0">
                <a:ln w="9525">
                  <a:solidFill>
                    <a:schemeClr val="bg1"/>
                  </a:solidFill>
                  <a:prstDash val="solid"/>
                </a:ln>
                <a:solidFill>
                  <a:schemeClr val="tx1"/>
                </a:solidFill>
                <a:effectLst>
                  <a:glow rad="196781">
                    <a:schemeClr val="bg2">
                      <a:lumMod val="75000"/>
                      <a:alpha val="40000"/>
                    </a:schemeClr>
                  </a:glow>
                  <a:outerShdw dist="33876" dir="1500000" sx="57000" sy="57000" algn="tl" rotWithShape="0">
                    <a:schemeClr val="bg2">
                      <a:alpha val="47000"/>
                    </a:schemeClr>
                  </a:outerShdw>
                  <a:reflection stA="45650" endPos="4000" dist="86721" dir="5400000" sy="-100000" algn="bl" rotWithShape="0"/>
                </a:effectLst>
                <a:latin typeface="+mj-lt"/>
                <a:cs typeface="Times New Roman" panose="02020603050405020304" pitchFamily="18" charset="0"/>
              </a:rPr>
              <a:t>BACKGROUND</a:t>
            </a:r>
          </a:p>
        </p:txBody>
      </p:sp>
    </p:spTree>
    <p:extLst>
      <p:ext uri="{BB962C8B-B14F-4D97-AF65-F5344CB8AC3E}">
        <p14:creationId xmlns:p14="http://schemas.microsoft.com/office/powerpoint/2010/main" val="19231858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nodeType="clickEffect">
                                  <p:stCondLst>
                                    <p:cond delay="0"/>
                                  </p:stCondLst>
                                  <p:childTnLst>
                                    <p:set>
                                      <p:cBhvr>
                                        <p:cTn id="6" dur="1" fill="hold">
                                          <p:stCondLst>
                                            <p:cond delay="0"/>
                                          </p:stCondLst>
                                        </p:cTn>
                                        <p:tgtEl>
                                          <p:spTgt spid="39">
                                            <p:txEl>
                                              <p:pRg st="0" end="0"/>
                                            </p:txEl>
                                          </p:spTgt>
                                        </p:tgtEl>
                                        <p:attrNameLst>
                                          <p:attrName>style.visibility</p:attrName>
                                        </p:attrNameLst>
                                      </p:cBhvr>
                                      <p:to>
                                        <p:strVal val="visible"/>
                                      </p:to>
                                    </p:set>
                                    <p:anim calcmode="lin" valueType="num">
                                      <p:cBhvr>
                                        <p:cTn id="7" dur="500" fill="hold"/>
                                        <p:tgtEl>
                                          <p:spTgt spid="39">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9">
                                            <p:txEl>
                                              <p:pRg st="0" end="0"/>
                                            </p:txEl>
                                          </p:spTgt>
                                        </p:tgtEl>
                                        <p:attrNameLst>
                                          <p:attrName>ppt_h</p:attrName>
                                        </p:attrNameLst>
                                      </p:cBhvr>
                                      <p:tavLst>
                                        <p:tav tm="0">
                                          <p:val>
                                            <p:fltVal val="0"/>
                                          </p:val>
                                        </p:tav>
                                        <p:tav tm="100000">
                                          <p:val>
                                            <p:strVal val="#ppt_h"/>
                                          </p:val>
                                        </p:tav>
                                      </p:tavLst>
                                    </p:anim>
                                  </p:childTnLst>
                                </p:cTn>
                              </p:par>
                              <p:par>
                                <p:cTn id="9" presetID="23" presetClass="entr" presetSubtype="16" fill="hold" nodeType="withEffect">
                                  <p:stCondLst>
                                    <p:cond delay="0"/>
                                  </p:stCondLst>
                                  <p:childTnLst>
                                    <p:set>
                                      <p:cBhvr>
                                        <p:cTn id="10" dur="1" fill="hold">
                                          <p:stCondLst>
                                            <p:cond delay="0"/>
                                          </p:stCondLst>
                                        </p:cTn>
                                        <p:tgtEl>
                                          <p:spTgt spid="17"/>
                                        </p:tgtEl>
                                        <p:attrNameLst>
                                          <p:attrName>style.visibility</p:attrName>
                                        </p:attrNameLst>
                                      </p:cBhvr>
                                      <p:to>
                                        <p:strVal val="visible"/>
                                      </p:to>
                                    </p:set>
                                    <p:anim calcmode="lin" valueType="num">
                                      <p:cBhvr>
                                        <p:cTn id="11" dur="500" fill="hold"/>
                                        <p:tgtEl>
                                          <p:spTgt spid="17"/>
                                        </p:tgtEl>
                                        <p:attrNameLst>
                                          <p:attrName>ppt_w</p:attrName>
                                        </p:attrNameLst>
                                      </p:cBhvr>
                                      <p:tavLst>
                                        <p:tav tm="0">
                                          <p:val>
                                            <p:fltVal val="0"/>
                                          </p:val>
                                        </p:tav>
                                        <p:tav tm="100000">
                                          <p:val>
                                            <p:strVal val="#ppt_w"/>
                                          </p:val>
                                        </p:tav>
                                      </p:tavLst>
                                    </p:anim>
                                    <p:anim calcmode="lin" valueType="num">
                                      <p:cBhvr>
                                        <p:cTn id="12" dur="500" fill="hold"/>
                                        <p:tgtEl>
                                          <p:spTgt spid="17"/>
                                        </p:tgtEl>
                                        <p:attrNameLst>
                                          <p:attrName>ppt_h</p:attrName>
                                        </p:attrNameLst>
                                      </p:cBhvr>
                                      <p:tavLst>
                                        <p:tav tm="0">
                                          <p:val>
                                            <p:fltVal val="0"/>
                                          </p:val>
                                        </p:tav>
                                        <p:tav tm="100000">
                                          <p:val>
                                            <p:strVal val="#ppt_h"/>
                                          </p:val>
                                        </p:tav>
                                      </p:tavLst>
                                    </p:anim>
                                  </p:childTnLst>
                                </p:cTn>
                              </p:par>
                              <p:par>
                                <p:cTn id="13" presetID="23" presetClass="entr" presetSubtype="16" fill="hold" grpId="0" nodeType="withEffect">
                                  <p:stCondLst>
                                    <p:cond delay="0"/>
                                  </p:stCondLst>
                                  <p:childTnLst>
                                    <p:set>
                                      <p:cBhvr>
                                        <p:cTn id="14" dur="1" fill="hold">
                                          <p:stCondLst>
                                            <p:cond delay="0"/>
                                          </p:stCondLst>
                                        </p:cTn>
                                        <p:tgtEl>
                                          <p:spTgt spid="34"/>
                                        </p:tgtEl>
                                        <p:attrNameLst>
                                          <p:attrName>style.visibility</p:attrName>
                                        </p:attrNameLst>
                                      </p:cBhvr>
                                      <p:to>
                                        <p:strVal val="visible"/>
                                      </p:to>
                                    </p:set>
                                    <p:anim calcmode="lin" valueType="num">
                                      <p:cBhvr>
                                        <p:cTn id="15" dur="500" fill="hold"/>
                                        <p:tgtEl>
                                          <p:spTgt spid="34"/>
                                        </p:tgtEl>
                                        <p:attrNameLst>
                                          <p:attrName>ppt_w</p:attrName>
                                        </p:attrNameLst>
                                      </p:cBhvr>
                                      <p:tavLst>
                                        <p:tav tm="0">
                                          <p:val>
                                            <p:fltVal val="0"/>
                                          </p:val>
                                        </p:tav>
                                        <p:tav tm="100000">
                                          <p:val>
                                            <p:strVal val="#ppt_w"/>
                                          </p:val>
                                        </p:tav>
                                      </p:tavLst>
                                    </p:anim>
                                    <p:anim calcmode="lin" valueType="num">
                                      <p:cBhvr>
                                        <p:cTn id="16" dur="500" fill="hold"/>
                                        <p:tgtEl>
                                          <p:spTgt spid="34"/>
                                        </p:tgtEl>
                                        <p:attrNameLst>
                                          <p:attrName>ppt_h</p:attrName>
                                        </p:attrNameLst>
                                      </p:cBhvr>
                                      <p:tavLst>
                                        <p:tav tm="0">
                                          <p:val>
                                            <p:fltVal val="0"/>
                                          </p:val>
                                        </p:tav>
                                        <p:tav tm="100000">
                                          <p:val>
                                            <p:strVal val="#ppt_h"/>
                                          </p:val>
                                        </p:tav>
                                      </p:tavLst>
                                    </p:anim>
                                  </p:childTnLst>
                                </p:cTn>
                              </p:par>
                              <p:par>
                                <p:cTn id="17" presetID="23" presetClass="entr" presetSubtype="16" fill="hold" grpId="0" nodeType="withEffect">
                                  <p:stCondLst>
                                    <p:cond delay="0"/>
                                  </p:stCondLst>
                                  <p:childTnLst>
                                    <p:set>
                                      <p:cBhvr>
                                        <p:cTn id="18" dur="1" fill="hold">
                                          <p:stCondLst>
                                            <p:cond delay="0"/>
                                          </p:stCondLst>
                                        </p:cTn>
                                        <p:tgtEl>
                                          <p:spTgt spid="35"/>
                                        </p:tgtEl>
                                        <p:attrNameLst>
                                          <p:attrName>style.visibility</p:attrName>
                                        </p:attrNameLst>
                                      </p:cBhvr>
                                      <p:to>
                                        <p:strVal val="visible"/>
                                      </p:to>
                                    </p:set>
                                    <p:anim calcmode="lin" valueType="num">
                                      <p:cBhvr>
                                        <p:cTn id="19" dur="500" fill="hold"/>
                                        <p:tgtEl>
                                          <p:spTgt spid="35"/>
                                        </p:tgtEl>
                                        <p:attrNameLst>
                                          <p:attrName>ppt_w</p:attrName>
                                        </p:attrNameLst>
                                      </p:cBhvr>
                                      <p:tavLst>
                                        <p:tav tm="0">
                                          <p:val>
                                            <p:fltVal val="0"/>
                                          </p:val>
                                        </p:tav>
                                        <p:tav tm="100000">
                                          <p:val>
                                            <p:strVal val="#ppt_w"/>
                                          </p:val>
                                        </p:tav>
                                      </p:tavLst>
                                    </p:anim>
                                    <p:anim calcmode="lin" valueType="num">
                                      <p:cBhvr>
                                        <p:cTn id="20" dur="500" fill="hold"/>
                                        <p:tgtEl>
                                          <p:spTgt spid="35"/>
                                        </p:tgtEl>
                                        <p:attrNameLst>
                                          <p:attrName>ppt_h</p:attrName>
                                        </p:attrNameLst>
                                      </p:cBhvr>
                                      <p:tavLst>
                                        <p:tav tm="0">
                                          <p:val>
                                            <p:fltVal val="0"/>
                                          </p:val>
                                        </p:tav>
                                        <p:tav tm="100000">
                                          <p:val>
                                            <p:strVal val="#ppt_h"/>
                                          </p:val>
                                        </p:tav>
                                      </p:tavLst>
                                    </p:anim>
                                  </p:childTnLst>
                                </p:cTn>
                              </p:par>
                              <p:par>
                                <p:cTn id="21" presetID="23" presetClass="entr" presetSubtype="16" fill="hold" grpId="0" nodeType="withEffect">
                                  <p:stCondLst>
                                    <p:cond delay="0"/>
                                  </p:stCondLst>
                                  <p:childTnLst>
                                    <p:set>
                                      <p:cBhvr>
                                        <p:cTn id="22" dur="1" fill="hold">
                                          <p:stCondLst>
                                            <p:cond delay="0"/>
                                          </p:stCondLst>
                                        </p:cTn>
                                        <p:tgtEl>
                                          <p:spTgt spid="30"/>
                                        </p:tgtEl>
                                        <p:attrNameLst>
                                          <p:attrName>style.visibility</p:attrName>
                                        </p:attrNameLst>
                                      </p:cBhvr>
                                      <p:to>
                                        <p:strVal val="visible"/>
                                      </p:to>
                                    </p:set>
                                    <p:anim calcmode="lin" valueType="num">
                                      <p:cBhvr>
                                        <p:cTn id="23" dur="500" fill="hold"/>
                                        <p:tgtEl>
                                          <p:spTgt spid="30"/>
                                        </p:tgtEl>
                                        <p:attrNameLst>
                                          <p:attrName>ppt_w</p:attrName>
                                        </p:attrNameLst>
                                      </p:cBhvr>
                                      <p:tavLst>
                                        <p:tav tm="0">
                                          <p:val>
                                            <p:fltVal val="0"/>
                                          </p:val>
                                        </p:tav>
                                        <p:tav tm="100000">
                                          <p:val>
                                            <p:strVal val="#ppt_w"/>
                                          </p:val>
                                        </p:tav>
                                      </p:tavLst>
                                    </p:anim>
                                    <p:anim calcmode="lin" valueType="num">
                                      <p:cBhvr>
                                        <p:cTn id="24" dur="500" fill="hold"/>
                                        <p:tgtEl>
                                          <p:spTgt spid="30"/>
                                        </p:tgtEl>
                                        <p:attrNameLst>
                                          <p:attrName>ppt_h</p:attrName>
                                        </p:attrNameLst>
                                      </p:cBhvr>
                                      <p:tavLst>
                                        <p:tav tm="0">
                                          <p:val>
                                            <p:fltVal val="0"/>
                                          </p:val>
                                        </p:tav>
                                        <p:tav tm="100000">
                                          <p:val>
                                            <p:strVal val="#ppt_h"/>
                                          </p:val>
                                        </p:tav>
                                      </p:tavLst>
                                    </p:anim>
                                  </p:childTnLst>
                                </p:cTn>
                              </p:par>
                              <p:par>
                                <p:cTn id="25" presetID="23" presetClass="entr" presetSubtype="16" fill="hold" nodeType="withEffect">
                                  <p:stCondLst>
                                    <p:cond delay="0"/>
                                  </p:stCondLst>
                                  <p:childTnLst>
                                    <p:set>
                                      <p:cBhvr>
                                        <p:cTn id="26" dur="1" fill="hold">
                                          <p:stCondLst>
                                            <p:cond delay="0"/>
                                          </p:stCondLst>
                                        </p:cTn>
                                        <p:tgtEl>
                                          <p:spTgt spid="22"/>
                                        </p:tgtEl>
                                        <p:attrNameLst>
                                          <p:attrName>style.visibility</p:attrName>
                                        </p:attrNameLst>
                                      </p:cBhvr>
                                      <p:to>
                                        <p:strVal val="visible"/>
                                      </p:to>
                                    </p:set>
                                    <p:anim calcmode="lin" valueType="num">
                                      <p:cBhvr>
                                        <p:cTn id="27" dur="500" fill="hold"/>
                                        <p:tgtEl>
                                          <p:spTgt spid="22"/>
                                        </p:tgtEl>
                                        <p:attrNameLst>
                                          <p:attrName>ppt_w</p:attrName>
                                        </p:attrNameLst>
                                      </p:cBhvr>
                                      <p:tavLst>
                                        <p:tav tm="0">
                                          <p:val>
                                            <p:fltVal val="0"/>
                                          </p:val>
                                        </p:tav>
                                        <p:tav tm="100000">
                                          <p:val>
                                            <p:strVal val="#ppt_w"/>
                                          </p:val>
                                        </p:tav>
                                      </p:tavLst>
                                    </p:anim>
                                    <p:anim calcmode="lin" valueType="num">
                                      <p:cBhvr>
                                        <p:cTn id="28" dur="500" fill="hold"/>
                                        <p:tgtEl>
                                          <p:spTgt spid="22"/>
                                        </p:tgtEl>
                                        <p:attrNameLst>
                                          <p:attrName>ppt_h</p:attrName>
                                        </p:attrNameLst>
                                      </p:cBhvr>
                                      <p:tavLst>
                                        <p:tav tm="0">
                                          <p:val>
                                            <p:fltVal val="0"/>
                                          </p:val>
                                        </p:tav>
                                        <p:tav tm="100000">
                                          <p:val>
                                            <p:strVal val="#ppt_h"/>
                                          </p:val>
                                        </p:tav>
                                      </p:tavLst>
                                    </p:anim>
                                  </p:childTnLst>
                                </p:cTn>
                              </p:par>
                              <p:par>
                                <p:cTn id="29" presetID="23" presetClass="entr" presetSubtype="16" fill="hold" grpId="0" nodeType="withEffect">
                                  <p:stCondLst>
                                    <p:cond delay="0"/>
                                  </p:stCondLst>
                                  <p:childTnLst>
                                    <p:set>
                                      <p:cBhvr>
                                        <p:cTn id="30" dur="1" fill="hold">
                                          <p:stCondLst>
                                            <p:cond delay="0"/>
                                          </p:stCondLst>
                                        </p:cTn>
                                        <p:tgtEl>
                                          <p:spTgt spid="31"/>
                                        </p:tgtEl>
                                        <p:attrNameLst>
                                          <p:attrName>style.visibility</p:attrName>
                                        </p:attrNameLst>
                                      </p:cBhvr>
                                      <p:to>
                                        <p:strVal val="visible"/>
                                      </p:to>
                                    </p:set>
                                    <p:anim calcmode="lin" valueType="num">
                                      <p:cBhvr>
                                        <p:cTn id="31" dur="500" fill="hold"/>
                                        <p:tgtEl>
                                          <p:spTgt spid="31"/>
                                        </p:tgtEl>
                                        <p:attrNameLst>
                                          <p:attrName>ppt_w</p:attrName>
                                        </p:attrNameLst>
                                      </p:cBhvr>
                                      <p:tavLst>
                                        <p:tav tm="0">
                                          <p:val>
                                            <p:fltVal val="0"/>
                                          </p:val>
                                        </p:tav>
                                        <p:tav tm="100000">
                                          <p:val>
                                            <p:strVal val="#ppt_w"/>
                                          </p:val>
                                        </p:tav>
                                      </p:tavLst>
                                    </p:anim>
                                    <p:anim calcmode="lin" valueType="num">
                                      <p:cBhvr>
                                        <p:cTn id="32" dur="500" fill="hold"/>
                                        <p:tgtEl>
                                          <p:spTgt spid="31"/>
                                        </p:tgtEl>
                                        <p:attrNameLst>
                                          <p:attrName>ppt_h</p:attrName>
                                        </p:attrNameLst>
                                      </p:cBhvr>
                                      <p:tavLst>
                                        <p:tav tm="0">
                                          <p:val>
                                            <p:fltVal val="0"/>
                                          </p:val>
                                        </p:tav>
                                        <p:tav tm="100000">
                                          <p:val>
                                            <p:strVal val="#ppt_h"/>
                                          </p:val>
                                        </p:tav>
                                      </p:tavLst>
                                    </p:anim>
                                  </p:childTnLst>
                                </p:cTn>
                              </p:par>
                              <p:par>
                                <p:cTn id="33" presetID="23" presetClass="entr" presetSubtype="16" fill="hold" grpId="0" nodeType="withEffect">
                                  <p:stCondLst>
                                    <p:cond delay="0"/>
                                  </p:stCondLst>
                                  <p:childTnLst>
                                    <p:set>
                                      <p:cBhvr>
                                        <p:cTn id="34" dur="1" fill="hold">
                                          <p:stCondLst>
                                            <p:cond delay="0"/>
                                          </p:stCondLst>
                                        </p:cTn>
                                        <p:tgtEl>
                                          <p:spTgt spid="33"/>
                                        </p:tgtEl>
                                        <p:attrNameLst>
                                          <p:attrName>style.visibility</p:attrName>
                                        </p:attrNameLst>
                                      </p:cBhvr>
                                      <p:to>
                                        <p:strVal val="visible"/>
                                      </p:to>
                                    </p:set>
                                    <p:anim calcmode="lin" valueType="num">
                                      <p:cBhvr>
                                        <p:cTn id="35" dur="500" fill="hold"/>
                                        <p:tgtEl>
                                          <p:spTgt spid="33"/>
                                        </p:tgtEl>
                                        <p:attrNameLst>
                                          <p:attrName>ppt_w</p:attrName>
                                        </p:attrNameLst>
                                      </p:cBhvr>
                                      <p:tavLst>
                                        <p:tav tm="0">
                                          <p:val>
                                            <p:fltVal val="0"/>
                                          </p:val>
                                        </p:tav>
                                        <p:tav tm="100000">
                                          <p:val>
                                            <p:strVal val="#ppt_w"/>
                                          </p:val>
                                        </p:tav>
                                      </p:tavLst>
                                    </p:anim>
                                    <p:anim calcmode="lin" valueType="num">
                                      <p:cBhvr>
                                        <p:cTn id="36" dur="500" fill="hold"/>
                                        <p:tgtEl>
                                          <p:spTgt spid="33"/>
                                        </p:tgtEl>
                                        <p:attrNameLst>
                                          <p:attrName>ppt_h</p:attrName>
                                        </p:attrNameLst>
                                      </p:cBhvr>
                                      <p:tavLst>
                                        <p:tav tm="0">
                                          <p:val>
                                            <p:fltVal val="0"/>
                                          </p:val>
                                        </p:tav>
                                        <p:tav tm="100000">
                                          <p:val>
                                            <p:strVal val="#ppt_h"/>
                                          </p:val>
                                        </p:tav>
                                      </p:tavLst>
                                    </p:anim>
                                  </p:childTnLst>
                                </p:cTn>
                              </p:par>
                              <p:par>
                                <p:cTn id="37" presetID="23" presetClass="entr" presetSubtype="16" fill="hold" grpId="0" nodeType="withEffect">
                                  <p:stCondLst>
                                    <p:cond delay="0"/>
                                  </p:stCondLst>
                                  <p:childTnLst>
                                    <p:set>
                                      <p:cBhvr>
                                        <p:cTn id="38" dur="1" fill="hold">
                                          <p:stCondLst>
                                            <p:cond delay="0"/>
                                          </p:stCondLst>
                                        </p:cTn>
                                        <p:tgtEl>
                                          <p:spTgt spid="29"/>
                                        </p:tgtEl>
                                        <p:attrNameLst>
                                          <p:attrName>style.visibility</p:attrName>
                                        </p:attrNameLst>
                                      </p:cBhvr>
                                      <p:to>
                                        <p:strVal val="visible"/>
                                      </p:to>
                                    </p:set>
                                    <p:anim calcmode="lin" valueType="num">
                                      <p:cBhvr>
                                        <p:cTn id="39" dur="500" fill="hold"/>
                                        <p:tgtEl>
                                          <p:spTgt spid="29"/>
                                        </p:tgtEl>
                                        <p:attrNameLst>
                                          <p:attrName>ppt_w</p:attrName>
                                        </p:attrNameLst>
                                      </p:cBhvr>
                                      <p:tavLst>
                                        <p:tav tm="0">
                                          <p:val>
                                            <p:fltVal val="0"/>
                                          </p:val>
                                        </p:tav>
                                        <p:tav tm="100000">
                                          <p:val>
                                            <p:strVal val="#ppt_w"/>
                                          </p:val>
                                        </p:tav>
                                      </p:tavLst>
                                    </p:anim>
                                    <p:anim calcmode="lin" valueType="num">
                                      <p:cBhvr>
                                        <p:cTn id="40" dur="500" fill="hold"/>
                                        <p:tgtEl>
                                          <p:spTgt spid="29"/>
                                        </p:tgtEl>
                                        <p:attrNameLst>
                                          <p:attrName>ppt_h</p:attrName>
                                        </p:attrNameLst>
                                      </p:cBhvr>
                                      <p:tavLst>
                                        <p:tav tm="0">
                                          <p:val>
                                            <p:fltVal val="0"/>
                                          </p:val>
                                        </p:tav>
                                        <p:tav tm="100000">
                                          <p:val>
                                            <p:strVal val="#ppt_h"/>
                                          </p:val>
                                        </p:tav>
                                      </p:tavLst>
                                    </p:anim>
                                  </p:childTnLst>
                                </p:cTn>
                              </p:par>
                              <p:par>
                                <p:cTn id="41" presetID="23" presetClass="entr" presetSubtype="16" fill="hold" nodeType="withEffect">
                                  <p:stCondLst>
                                    <p:cond delay="0"/>
                                  </p:stCondLst>
                                  <p:childTnLst>
                                    <p:set>
                                      <p:cBhvr>
                                        <p:cTn id="42" dur="1" fill="hold">
                                          <p:stCondLst>
                                            <p:cond delay="0"/>
                                          </p:stCondLst>
                                        </p:cTn>
                                        <p:tgtEl>
                                          <p:spTgt spid="24"/>
                                        </p:tgtEl>
                                        <p:attrNameLst>
                                          <p:attrName>style.visibility</p:attrName>
                                        </p:attrNameLst>
                                      </p:cBhvr>
                                      <p:to>
                                        <p:strVal val="visible"/>
                                      </p:to>
                                    </p:set>
                                    <p:anim calcmode="lin" valueType="num">
                                      <p:cBhvr>
                                        <p:cTn id="43" dur="500" fill="hold"/>
                                        <p:tgtEl>
                                          <p:spTgt spid="24"/>
                                        </p:tgtEl>
                                        <p:attrNameLst>
                                          <p:attrName>ppt_w</p:attrName>
                                        </p:attrNameLst>
                                      </p:cBhvr>
                                      <p:tavLst>
                                        <p:tav tm="0">
                                          <p:val>
                                            <p:fltVal val="0"/>
                                          </p:val>
                                        </p:tav>
                                        <p:tav tm="100000">
                                          <p:val>
                                            <p:strVal val="#ppt_w"/>
                                          </p:val>
                                        </p:tav>
                                      </p:tavLst>
                                    </p:anim>
                                    <p:anim calcmode="lin" valueType="num">
                                      <p:cBhvr>
                                        <p:cTn id="44" dur="500" fill="hold"/>
                                        <p:tgtEl>
                                          <p:spTgt spid="24"/>
                                        </p:tgtEl>
                                        <p:attrNameLst>
                                          <p:attrName>ppt_h</p:attrName>
                                        </p:attrNameLst>
                                      </p:cBhvr>
                                      <p:tavLst>
                                        <p:tav tm="0">
                                          <p:val>
                                            <p:fltVal val="0"/>
                                          </p:val>
                                        </p:tav>
                                        <p:tav tm="100000">
                                          <p:val>
                                            <p:strVal val="#ppt_h"/>
                                          </p:val>
                                        </p:tav>
                                      </p:tavLst>
                                    </p:anim>
                                  </p:childTnLst>
                                </p:cTn>
                              </p:par>
                              <p:par>
                                <p:cTn id="45" presetID="23" presetClass="entr" presetSubtype="16" fill="hold" nodeType="withEffect">
                                  <p:stCondLst>
                                    <p:cond delay="0"/>
                                  </p:stCondLst>
                                  <p:childTnLst>
                                    <p:set>
                                      <p:cBhvr>
                                        <p:cTn id="46" dur="1" fill="hold">
                                          <p:stCondLst>
                                            <p:cond delay="0"/>
                                          </p:stCondLst>
                                        </p:cTn>
                                        <p:tgtEl>
                                          <p:spTgt spid="27"/>
                                        </p:tgtEl>
                                        <p:attrNameLst>
                                          <p:attrName>style.visibility</p:attrName>
                                        </p:attrNameLst>
                                      </p:cBhvr>
                                      <p:to>
                                        <p:strVal val="visible"/>
                                      </p:to>
                                    </p:set>
                                    <p:anim calcmode="lin" valueType="num">
                                      <p:cBhvr>
                                        <p:cTn id="47" dur="500" fill="hold"/>
                                        <p:tgtEl>
                                          <p:spTgt spid="27"/>
                                        </p:tgtEl>
                                        <p:attrNameLst>
                                          <p:attrName>ppt_w</p:attrName>
                                        </p:attrNameLst>
                                      </p:cBhvr>
                                      <p:tavLst>
                                        <p:tav tm="0">
                                          <p:val>
                                            <p:fltVal val="0"/>
                                          </p:val>
                                        </p:tav>
                                        <p:tav tm="100000">
                                          <p:val>
                                            <p:strVal val="#ppt_w"/>
                                          </p:val>
                                        </p:tav>
                                      </p:tavLst>
                                    </p:anim>
                                    <p:anim calcmode="lin" valueType="num">
                                      <p:cBhvr>
                                        <p:cTn id="48" dur="500" fill="hold"/>
                                        <p:tgtEl>
                                          <p:spTgt spid="27"/>
                                        </p:tgtEl>
                                        <p:attrNameLst>
                                          <p:attrName>ppt_h</p:attrName>
                                        </p:attrNameLst>
                                      </p:cBhvr>
                                      <p:tavLst>
                                        <p:tav tm="0">
                                          <p:val>
                                            <p:fltVal val="0"/>
                                          </p:val>
                                        </p:tav>
                                        <p:tav tm="100000">
                                          <p:val>
                                            <p:strVal val="#ppt_h"/>
                                          </p:val>
                                        </p:tav>
                                      </p:tavLst>
                                    </p:anim>
                                  </p:childTnLst>
                                </p:cTn>
                              </p:par>
                              <p:par>
                                <p:cTn id="49" presetID="1" presetClass="entr" presetSubtype="0" fill="hold" nodeType="withEffect">
                                  <p:stCondLst>
                                    <p:cond delay="0"/>
                                  </p:stCondLst>
                                  <p:childTnLst>
                                    <p:set>
                                      <p:cBhvr>
                                        <p:cTn id="50" dur="1" fill="hold">
                                          <p:stCondLst>
                                            <p:cond delay="0"/>
                                          </p:stCondLst>
                                        </p:cTn>
                                        <p:tgtEl>
                                          <p:spTgt spid="26"/>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39">
                                            <p:bg/>
                                          </p:spTgt>
                                        </p:tgtEl>
                                        <p:attrNameLst>
                                          <p:attrName>style.visibility</p:attrName>
                                        </p:attrNameLst>
                                      </p:cBhvr>
                                      <p:to>
                                        <p:strVal val="visible"/>
                                      </p:to>
                                    </p:set>
                                  </p:childTnLst>
                                </p:cTn>
                              </p:par>
                              <p:par>
                                <p:cTn id="53" presetID="23" presetClass="entr" presetSubtype="16" fill="hold" grpId="0" nodeType="withEffect">
                                  <p:stCondLst>
                                    <p:cond delay="0"/>
                                  </p:stCondLst>
                                  <p:childTnLst>
                                    <p:set>
                                      <p:cBhvr>
                                        <p:cTn id="54" dur="1" fill="hold">
                                          <p:stCondLst>
                                            <p:cond delay="0"/>
                                          </p:stCondLst>
                                        </p:cTn>
                                        <p:tgtEl>
                                          <p:spTgt spid="39">
                                            <p:txEl>
                                              <p:pRg st="0" end="0"/>
                                            </p:txEl>
                                          </p:spTgt>
                                        </p:tgtEl>
                                        <p:attrNameLst>
                                          <p:attrName>style.visibility</p:attrName>
                                        </p:attrNameLst>
                                      </p:cBhvr>
                                      <p:to>
                                        <p:strVal val="visible"/>
                                      </p:to>
                                    </p:set>
                                    <p:anim calcmode="lin" valueType="num">
                                      <p:cBhvr>
                                        <p:cTn id="55" dur="500" fill="hold"/>
                                        <p:tgtEl>
                                          <p:spTgt spid="39">
                                            <p:txEl>
                                              <p:pRg st="0" end="0"/>
                                            </p:txEl>
                                          </p:spTgt>
                                        </p:tgtEl>
                                        <p:attrNameLst>
                                          <p:attrName>ppt_w</p:attrName>
                                        </p:attrNameLst>
                                      </p:cBhvr>
                                      <p:tavLst>
                                        <p:tav tm="0">
                                          <p:val>
                                            <p:fltVal val="0"/>
                                          </p:val>
                                        </p:tav>
                                        <p:tav tm="100000">
                                          <p:val>
                                            <p:strVal val="#ppt_w"/>
                                          </p:val>
                                        </p:tav>
                                      </p:tavLst>
                                    </p:anim>
                                    <p:anim calcmode="lin" valueType="num">
                                      <p:cBhvr>
                                        <p:cTn id="56" dur="500" fill="hold"/>
                                        <p:tgtEl>
                                          <p:spTgt spid="39">
                                            <p:txEl>
                                              <p:pRg st="0" end="0"/>
                                            </p:txEl>
                                          </p:spTgt>
                                        </p:tgtEl>
                                        <p:attrNameLst>
                                          <p:attrName>ppt_h</p:attrName>
                                        </p:attrNameLst>
                                      </p:cBhvr>
                                      <p:tavLst>
                                        <p:tav tm="0">
                                          <p:val>
                                            <p:fltVal val="0"/>
                                          </p:val>
                                        </p:tav>
                                        <p:tav tm="100000">
                                          <p:val>
                                            <p:strVal val="#ppt_h"/>
                                          </p:val>
                                        </p:tav>
                                      </p:tavLst>
                                    </p:anim>
                                  </p:childTnLst>
                                </p:cTn>
                              </p:par>
                              <p:par>
                                <p:cTn id="57" presetID="23" presetClass="entr" presetSubtype="16" fill="hold" nodeType="withEffect">
                                  <p:stCondLst>
                                    <p:cond delay="0"/>
                                  </p:stCondLst>
                                  <p:childTnLst>
                                    <p:set>
                                      <p:cBhvr>
                                        <p:cTn id="58" dur="1" fill="hold">
                                          <p:stCondLst>
                                            <p:cond delay="0"/>
                                          </p:stCondLst>
                                        </p:cTn>
                                        <p:tgtEl>
                                          <p:spTgt spid="26"/>
                                        </p:tgtEl>
                                        <p:attrNameLst>
                                          <p:attrName>style.visibility</p:attrName>
                                        </p:attrNameLst>
                                      </p:cBhvr>
                                      <p:to>
                                        <p:strVal val="visible"/>
                                      </p:to>
                                    </p:set>
                                    <p:anim calcmode="lin" valueType="num">
                                      <p:cBhvr>
                                        <p:cTn id="59" dur="500" fill="hold"/>
                                        <p:tgtEl>
                                          <p:spTgt spid="26"/>
                                        </p:tgtEl>
                                        <p:attrNameLst>
                                          <p:attrName>ppt_w</p:attrName>
                                        </p:attrNameLst>
                                      </p:cBhvr>
                                      <p:tavLst>
                                        <p:tav tm="0">
                                          <p:val>
                                            <p:fltVal val="0"/>
                                          </p:val>
                                        </p:tav>
                                        <p:tav tm="100000">
                                          <p:val>
                                            <p:strVal val="#ppt_w"/>
                                          </p:val>
                                        </p:tav>
                                      </p:tavLst>
                                    </p:anim>
                                    <p:anim calcmode="lin" valueType="num">
                                      <p:cBhvr>
                                        <p:cTn id="60" dur="500" fill="hold"/>
                                        <p:tgtEl>
                                          <p:spTgt spid="26"/>
                                        </p:tgtEl>
                                        <p:attrNameLst>
                                          <p:attrName>ppt_h</p:attrName>
                                        </p:attrNameLst>
                                      </p:cBhvr>
                                      <p:tavLst>
                                        <p:tav tm="0">
                                          <p:val>
                                            <p:fltVal val="0"/>
                                          </p:val>
                                        </p:tav>
                                        <p:tav tm="100000">
                                          <p:val>
                                            <p:strVal val="#ppt_h"/>
                                          </p:val>
                                        </p:tav>
                                      </p:tavLst>
                                    </p:anim>
                                  </p:childTnLst>
                                </p:cTn>
                              </p:par>
                              <p:par>
                                <p:cTn id="61" presetID="23" presetClass="entr" presetSubtype="16" fill="hold" nodeType="withEffect">
                                  <p:stCondLst>
                                    <p:cond delay="0"/>
                                  </p:stCondLst>
                                  <p:childTnLst>
                                    <p:set>
                                      <p:cBhvr>
                                        <p:cTn id="62" dur="1" fill="hold">
                                          <p:stCondLst>
                                            <p:cond delay="0"/>
                                          </p:stCondLst>
                                        </p:cTn>
                                        <p:tgtEl>
                                          <p:spTgt spid="24"/>
                                        </p:tgtEl>
                                        <p:attrNameLst>
                                          <p:attrName>style.visibility</p:attrName>
                                        </p:attrNameLst>
                                      </p:cBhvr>
                                      <p:to>
                                        <p:strVal val="visible"/>
                                      </p:to>
                                    </p:set>
                                    <p:anim calcmode="lin" valueType="num">
                                      <p:cBhvr>
                                        <p:cTn id="63" dur="500" fill="hold"/>
                                        <p:tgtEl>
                                          <p:spTgt spid="24"/>
                                        </p:tgtEl>
                                        <p:attrNameLst>
                                          <p:attrName>ppt_w</p:attrName>
                                        </p:attrNameLst>
                                      </p:cBhvr>
                                      <p:tavLst>
                                        <p:tav tm="0">
                                          <p:val>
                                            <p:fltVal val="0"/>
                                          </p:val>
                                        </p:tav>
                                        <p:tav tm="100000">
                                          <p:val>
                                            <p:strVal val="#ppt_w"/>
                                          </p:val>
                                        </p:tav>
                                      </p:tavLst>
                                    </p:anim>
                                    <p:anim calcmode="lin" valueType="num">
                                      <p:cBhvr>
                                        <p:cTn id="64" dur="500" fill="hold"/>
                                        <p:tgtEl>
                                          <p:spTgt spid="24"/>
                                        </p:tgtEl>
                                        <p:attrNameLst>
                                          <p:attrName>ppt_h</p:attrName>
                                        </p:attrNameLst>
                                      </p:cBhvr>
                                      <p:tavLst>
                                        <p:tav tm="0">
                                          <p:val>
                                            <p:fltVal val="0"/>
                                          </p:val>
                                        </p:tav>
                                        <p:tav tm="100000">
                                          <p:val>
                                            <p:strVal val="#ppt_h"/>
                                          </p:val>
                                        </p:tav>
                                      </p:tavLst>
                                    </p:anim>
                                  </p:childTnLst>
                                </p:cTn>
                              </p:par>
                              <p:par>
                                <p:cTn id="65" presetID="23" presetClass="entr" presetSubtype="16" fill="hold" nodeType="withEffect">
                                  <p:stCondLst>
                                    <p:cond delay="0"/>
                                  </p:stCondLst>
                                  <p:childTnLst>
                                    <p:set>
                                      <p:cBhvr>
                                        <p:cTn id="66" dur="1" fill="hold">
                                          <p:stCondLst>
                                            <p:cond delay="0"/>
                                          </p:stCondLst>
                                        </p:cTn>
                                        <p:tgtEl>
                                          <p:spTgt spid="24"/>
                                        </p:tgtEl>
                                        <p:attrNameLst>
                                          <p:attrName>style.visibility</p:attrName>
                                        </p:attrNameLst>
                                      </p:cBhvr>
                                      <p:to>
                                        <p:strVal val="visible"/>
                                      </p:to>
                                    </p:set>
                                    <p:anim calcmode="lin" valueType="num">
                                      <p:cBhvr>
                                        <p:cTn id="67" dur="500" fill="hold"/>
                                        <p:tgtEl>
                                          <p:spTgt spid="24"/>
                                        </p:tgtEl>
                                        <p:attrNameLst>
                                          <p:attrName>ppt_w</p:attrName>
                                        </p:attrNameLst>
                                      </p:cBhvr>
                                      <p:tavLst>
                                        <p:tav tm="0">
                                          <p:val>
                                            <p:fltVal val="0"/>
                                          </p:val>
                                        </p:tav>
                                        <p:tav tm="100000">
                                          <p:val>
                                            <p:strVal val="#ppt_w"/>
                                          </p:val>
                                        </p:tav>
                                      </p:tavLst>
                                    </p:anim>
                                    <p:anim calcmode="lin" valueType="num">
                                      <p:cBhvr>
                                        <p:cTn id="68" dur="500" fill="hold"/>
                                        <p:tgtEl>
                                          <p:spTgt spid="24"/>
                                        </p:tgtEl>
                                        <p:attrNameLst>
                                          <p:attrName>ppt_h</p:attrName>
                                        </p:attrNameLst>
                                      </p:cBhvr>
                                      <p:tavLst>
                                        <p:tav tm="0">
                                          <p:val>
                                            <p:fltVal val="0"/>
                                          </p:val>
                                        </p:tav>
                                        <p:tav tm="100000">
                                          <p:val>
                                            <p:strVal val="#ppt_h"/>
                                          </p:val>
                                        </p:tav>
                                      </p:tavLst>
                                    </p:anim>
                                  </p:childTnLst>
                                </p:cTn>
                              </p:par>
                              <p:par>
                                <p:cTn id="69" presetID="23" presetClass="entr" presetSubtype="16" fill="hold" nodeType="withEffect">
                                  <p:stCondLst>
                                    <p:cond delay="0"/>
                                  </p:stCondLst>
                                  <p:childTnLst>
                                    <p:set>
                                      <p:cBhvr>
                                        <p:cTn id="70" dur="1" fill="hold">
                                          <p:stCondLst>
                                            <p:cond delay="0"/>
                                          </p:stCondLst>
                                        </p:cTn>
                                        <p:tgtEl>
                                          <p:spTgt spid="26"/>
                                        </p:tgtEl>
                                        <p:attrNameLst>
                                          <p:attrName>style.visibility</p:attrName>
                                        </p:attrNameLst>
                                      </p:cBhvr>
                                      <p:to>
                                        <p:strVal val="visible"/>
                                      </p:to>
                                    </p:set>
                                    <p:anim calcmode="lin" valueType="num">
                                      <p:cBhvr>
                                        <p:cTn id="71" dur="500" fill="hold"/>
                                        <p:tgtEl>
                                          <p:spTgt spid="26"/>
                                        </p:tgtEl>
                                        <p:attrNameLst>
                                          <p:attrName>ppt_w</p:attrName>
                                        </p:attrNameLst>
                                      </p:cBhvr>
                                      <p:tavLst>
                                        <p:tav tm="0">
                                          <p:val>
                                            <p:fltVal val="0"/>
                                          </p:val>
                                        </p:tav>
                                        <p:tav tm="100000">
                                          <p:val>
                                            <p:strVal val="#ppt_w"/>
                                          </p:val>
                                        </p:tav>
                                      </p:tavLst>
                                    </p:anim>
                                    <p:anim calcmode="lin" valueType="num">
                                      <p:cBhvr>
                                        <p:cTn id="72" dur="500" fill="hold"/>
                                        <p:tgtEl>
                                          <p:spTgt spid="26"/>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30" grpId="0"/>
      <p:bldP spid="31" grpId="0"/>
      <p:bldP spid="33" grpId="0"/>
      <p:bldP spid="34" grpId="0"/>
      <p:bldP spid="35" grpId="0"/>
      <p:bldP spid="39" grpId="0" uiExpand="1" build="allAtOnce"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a:extLst>
              <a:ext uri="{FF2B5EF4-FFF2-40B4-BE49-F238E27FC236}">
                <a16:creationId xmlns:a16="http://schemas.microsoft.com/office/drawing/2014/main" id="{8D81A7DB-8856-41D1-F51B-4AF9C63A0174}"/>
              </a:ext>
            </a:extLst>
          </p:cNvPr>
          <p:cNvGraphicFramePr/>
          <p:nvPr>
            <p:extLst>
              <p:ext uri="{D42A27DB-BD31-4B8C-83A1-F6EECF244321}">
                <p14:modId xmlns:p14="http://schemas.microsoft.com/office/powerpoint/2010/main" val="3405563120"/>
              </p:ext>
            </p:extLst>
          </p:nvPr>
        </p:nvGraphicFramePr>
        <p:xfrm>
          <a:off x="1731350" y="1213658"/>
          <a:ext cx="8696865" cy="55024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TextBox 12">
            <a:extLst>
              <a:ext uri="{FF2B5EF4-FFF2-40B4-BE49-F238E27FC236}">
                <a16:creationId xmlns:a16="http://schemas.microsoft.com/office/drawing/2014/main" id="{C6ED4DD6-D047-65A2-F52D-0A3821EC369B}"/>
              </a:ext>
            </a:extLst>
          </p:cNvPr>
          <p:cNvSpPr txBox="1"/>
          <p:nvPr/>
        </p:nvSpPr>
        <p:spPr>
          <a:xfrm>
            <a:off x="2830842" y="1073607"/>
            <a:ext cx="1041990" cy="347478"/>
          </a:xfrm>
          <a:prstGeom prst="rect">
            <a:avLst/>
          </a:prstGeom>
          <a:noFill/>
        </p:spPr>
        <p:txBody>
          <a:bodyPr wrap="square" rtlCol="0">
            <a:noAutofit/>
          </a:bodyPr>
          <a:lstStyle/>
          <a:p>
            <a:endParaRPr lang="en-US" sz="2800" dirty="0"/>
          </a:p>
        </p:txBody>
      </p:sp>
      <p:sp>
        <p:nvSpPr>
          <p:cNvPr id="16" name="Rectangle 15">
            <a:extLst>
              <a:ext uri="{FF2B5EF4-FFF2-40B4-BE49-F238E27FC236}">
                <a16:creationId xmlns:a16="http://schemas.microsoft.com/office/drawing/2014/main" id="{A0C49B6B-60AA-55A2-9F9C-5EA545AEA60D}"/>
              </a:ext>
            </a:extLst>
          </p:cNvPr>
          <p:cNvSpPr>
            <a:spLocks/>
          </p:cNvSpPr>
          <p:nvPr/>
        </p:nvSpPr>
        <p:spPr>
          <a:xfrm>
            <a:off x="5436023" y="1398436"/>
            <a:ext cx="1283505" cy="461665"/>
          </a:xfrm>
          <a:prstGeom prst="rect">
            <a:avLst/>
          </a:prstGeom>
          <a:noFill/>
          <a:effectLst>
            <a:outerShdw blurRad="50800" dist="50800" dir="5400000" algn="ctr" rotWithShape="0">
              <a:schemeClr val="bg2">
                <a:lumMod val="60000"/>
                <a:lumOff val="40000"/>
                <a:alpha val="51000"/>
              </a:schemeClr>
            </a:outerShdw>
          </a:effectLst>
        </p:spPr>
        <p:txBody>
          <a:bodyPr wrap="square" lIns="91440" tIns="45720" rIns="91440" bIns="45720">
            <a:spAutoFit/>
          </a:bodyPr>
          <a:lstStyle/>
          <a:p>
            <a:pPr algn="ctr"/>
            <a:r>
              <a:rPr lang="en-US" sz="2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ATM</a:t>
            </a:r>
          </a:p>
        </p:txBody>
      </p:sp>
      <p:sp>
        <p:nvSpPr>
          <p:cNvPr id="17" name="Rectangle 16">
            <a:extLst>
              <a:ext uri="{FF2B5EF4-FFF2-40B4-BE49-F238E27FC236}">
                <a16:creationId xmlns:a16="http://schemas.microsoft.com/office/drawing/2014/main" id="{49206C89-49A1-9E54-EA68-E0ED5BB57EA0}"/>
              </a:ext>
            </a:extLst>
          </p:cNvPr>
          <p:cNvSpPr/>
          <p:nvPr/>
        </p:nvSpPr>
        <p:spPr>
          <a:xfrm>
            <a:off x="6003634" y="2967335"/>
            <a:ext cx="184730" cy="923330"/>
          </a:xfrm>
          <a:prstGeom prst="rect">
            <a:avLst/>
          </a:prstGeom>
          <a:noFill/>
        </p:spPr>
        <p:txBody>
          <a:bodyPr wrap="none" lIns="91440" tIns="45720" rIns="91440" bIns="45720">
            <a:spAutoFit/>
          </a:bodyPr>
          <a:lstStyle/>
          <a:p>
            <a:pPr algn="ctr"/>
            <a:endPar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22" name="Rectangle 21">
            <a:extLst>
              <a:ext uri="{FF2B5EF4-FFF2-40B4-BE49-F238E27FC236}">
                <a16:creationId xmlns:a16="http://schemas.microsoft.com/office/drawing/2014/main" id="{0699405C-4354-3B5F-3A27-2D8981188BBC}"/>
              </a:ext>
            </a:extLst>
          </p:cNvPr>
          <p:cNvSpPr/>
          <p:nvPr/>
        </p:nvSpPr>
        <p:spPr>
          <a:xfrm>
            <a:off x="2202681" y="1398435"/>
            <a:ext cx="2438745" cy="461665"/>
          </a:xfrm>
          <a:prstGeom prst="rect">
            <a:avLst/>
          </a:prstGeom>
          <a:noFill/>
          <a:effectLst>
            <a:outerShdw blurRad="50800" dist="50800" dir="5400000" algn="ctr" rotWithShape="0">
              <a:schemeClr val="tx2">
                <a:alpha val="51000"/>
              </a:schemeClr>
            </a:outerShdw>
          </a:effectLst>
        </p:spPr>
        <p:txBody>
          <a:bodyPr wrap="none" lIns="91440" tIns="45720" rIns="91440" bIns="45720">
            <a:spAutoFit/>
          </a:bodyPr>
          <a:lstStyle/>
          <a:p>
            <a:pPr algn="ctr"/>
            <a:r>
              <a:rPr lang="en-GB" sz="2400" b="1" cap="none" spc="0" dirty="0">
                <a:ln w="9525">
                  <a:solidFill>
                    <a:schemeClr val="bg1"/>
                  </a:solidFill>
                  <a:prstDash val="solid"/>
                </a:ln>
                <a:solidFill>
                  <a:schemeClr val="tx1"/>
                </a:solidFill>
                <a:effectLst>
                  <a:outerShdw blurRad="12700" dist="38100" dir="2700000" algn="tl" rotWithShape="0">
                    <a:schemeClr val="bg1">
                      <a:alpha val="51000"/>
                    </a:schemeClr>
                  </a:outerShdw>
                </a:effectLst>
              </a:rPr>
              <a:t>CREDIT CARD</a:t>
            </a:r>
          </a:p>
        </p:txBody>
      </p:sp>
      <p:sp>
        <p:nvSpPr>
          <p:cNvPr id="23" name="Rectangle 22">
            <a:extLst>
              <a:ext uri="{FF2B5EF4-FFF2-40B4-BE49-F238E27FC236}">
                <a16:creationId xmlns:a16="http://schemas.microsoft.com/office/drawing/2014/main" id="{C1EC055A-39CD-6CA5-D3EF-E3A311FF92E3}"/>
              </a:ext>
            </a:extLst>
          </p:cNvPr>
          <p:cNvSpPr/>
          <p:nvPr/>
        </p:nvSpPr>
        <p:spPr>
          <a:xfrm>
            <a:off x="7373081" y="1434300"/>
            <a:ext cx="3095719" cy="461665"/>
          </a:xfrm>
          <a:prstGeom prst="rect">
            <a:avLst/>
          </a:prstGeom>
          <a:noFill/>
          <a:effectLst>
            <a:outerShdw blurRad="50800" dist="50800" dir="5400000" algn="ctr" rotWithShape="0">
              <a:schemeClr val="tx2">
                <a:alpha val="51136"/>
              </a:schemeClr>
            </a:outerShdw>
          </a:effectLst>
        </p:spPr>
        <p:txBody>
          <a:bodyPr wrap="none" lIns="91440" tIns="45720" rIns="91440" bIns="45720">
            <a:spAutoFit/>
          </a:bodyPr>
          <a:lstStyle/>
          <a:p>
            <a:pPr algn="ctr"/>
            <a:r>
              <a:rPr lang="en-GB" sz="2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ONLINE BANKING</a:t>
            </a:r>
          </a:p>
        </p:txBody>
      </p:sp>
      <p:sp>
        <p:nvSpPr>
          <p:cNvPr id="27" name="Rectangle 26">
            <a:extLst>
              <a:ext uri="{FF2B5EF4-FFF2-40B4-BE49-F238E27FC236}">
                <a16:creationId xmlns:a16="http://schemas.microsoft.com/office/drawing/2014/main" id="{1D6AC26D-62F1-7CEA-A80D-5B98B0412409}"/>
              </a:ext>
            </a:extLst>
          </p:cNvPr>
          <p:cNvSpPr/>
          <p:nvPr/>
        </p:nvSpPr>
        <p:spPr>
          <a:xfrm>
            <a:off x="2468106" y="13329"/>
            <a:ext cx="7255786" cy="1200329"/>
          </a:xfrm>
          <a:prstGeom prst="rect">
            <a:avLst/>
          </a:prstGeom>
          <a:gradFill>
            <a:gsLst>
              <a:gs pos="66000">
                <a:schemeClr val="tx2">
                  <a:lumMod val="25000"/>
                </a:schemeClr>
              </a:gs>
              <a:gs pos="29000">
                <a:schemeClr val="bg2">
                  <a:lumMod val="75000"/>
                </a:schemeClr>
              </a:gs>
              <a:gs pos="96000">
                <a:schemeClr val="tx2">
                  <a:lumMod val="32000"/>
                </a:schemeClr>
              </a:gs>
              <a:gs pos="81000">
                <a:schemeClr val="tx2">
                  <a:lumMod val="10000"/>
                </a:schemeClr>
              </a:gs>
              <a:gs pos="5000">
                <a:schemeClr val="accent1">
                  <a:lumMod val="45000"/>
                  <a:lumOff val="55000"/>
                </a:schemeClr>
              </a:gs>
              <a:gs pos="99000">
                <a:schemeClr val="accent1">
                  <a:lumMod val="30000"/>
                  <a:lumOff val="70000"/>
                </a:schemeClr>
              </a:gs>
            </a:gsLst>
            <a:path path="circle">
              <a:fillToRect l="100000" t="100000"/>
            </a:path>
          </a:gradFill>
          <a:effectLst>
            <a:outerShdw blurRad="50800" dist="50800" dir="5400000" algn="ctr" rotWithShape="0">
              <a:srgbClr val="000000"/>
            </a:outerShdw>
          </a:effectLst>
          <a:scene3d>
            <a:camera prst="orthographicFront"/>
            <a:lightRig rig="threePt" dir="t"/>
          </a:scene3d>
          <a:sp3d/>
        </p:spPr>
        <p:txBody>
          <a:bodyPr wrap="square" lIns="91440" tIns="45720" rIns="91440" bIns="45720">
            <a:spAutoFit/>
          </a:bodyPr>
          <a:lstStyle/>
          <a:p>
            <a:pPr algn="ctr"/>
            <a:r>
              <a:rPr lang="en-GB" sz="3600" b="1" cap="none" spc="0" dirty="0">
                <a:ln w="9525">
                  <a:solidFill>
                    <a:schemeClr val="bg1"/>
                  </a:solidFill>
                  <a:prstDash val="solid"/>
                </a:ln>
                <a:effectLst>
                  <a:outerShdw blurRad="50800" dist="38100" dir="2700000" algn="tl" rotWithShape="0">
                    <a:schemeClr val="accent1">
                      <a:lumMod val="40000"/>
                      <a:lumOff val="60000"/>
                      <a:alpha val="40000"/>
                    </a:schemeClr>
                  </a:outerShdw>
                </a:effectLst>
                <a:latin typeface="+mj-lt"/>
              </a:rPr>
              <a:t>EARLY AGE </a:t>
            </a:r>
          </a:p>
          <a:p>
            <a:pPr algn="ctr"/>
            <a:r>
              <a:rPr lang="en-GB" sz="3600" b="1" cap="none" spc="0" dirty="0">
                <a:ln w="9525">
                  <a:solidFill>
                    <a:schemeClr val="bg1"/>
                  </a:solidFill>
                  <a:prstDash val="solid"/>
                </a:ln>
                <a:effectLst>
                  <a:outerShdw blurRad="50800" dist="38100" dir="2700000" algn="tl" rotWithShape="0">
                    <a:schemeClr val="accent1">
                      <a:lumMod val="40000"/>
                      <a:lumOff val="60000"/>
                      <a:alpha val="40000"/>
                    </a:schemeClr>
                  </a:outerShdw>
                </a:effectLst>
                <a:latin typeface="+mj-lt"/>
              </a:rPr>
              <a:t>TECHNOLOGIES</a:t>
            </a:r>
          </a:p>
        </p:txBody>
      </p:sp>
      <p:pic>
        <p:nvPicPr>
          <p:cNvPr id="39" name="Picture 38" descr="Graphical user interface&#10;&#10;Description automatically generated with medium confidence">
            <a:extLst>
              <a:ext uri="{FF2B5EF4-FFF2-40B4-BE49-F238E27FC236}">
                <a16:creationId xmlns:a16="http://schemas.microsoft.com/office/drawing/2014/main" id="{D4AFB84C-6378-99E3-DFF9-79E2C86A2B60}"/>
              </a:ext>
            </a:extLst>
          </p:cNvPr>
          <p:cNvPicPr>
            <a:picLocks noChangeAspect="1"/>
          </p:cNvPicPr>
          <p:nvPr/>
        </p:nvPicPr>
        <p:blipFill>
          <a:blip r:embed="rId7">
            <a:alphaModFix amt="50000"/>
          </a:blip>
          <a:stretch>
            <a:fillRect/>
          </a:stretch>
        </p:blipFill>
        <p:spPr>
          <a:xfrm>
            <a:off x="13447" y="11875"/>
            <a:ext cx="2438745" cy="1177033"/>
          </a:xfrm>
          <a:prstGeom prst="rect">
            <a:avLst/>
          </a:prstGeom>
          <a:gradFill>
            <a:gsLst>
              <a:gs pos="0">
                <a:schemeClr val="tx2">
                  <a:lumMod val="25000"/>
                </a:schemeClr>
              </a:gs>
              <a:gs pos="87000">
                <a:schemeClr val="accent1">
                  <a:lumMod val="40000"/>
                  <a:lumOff val="60000"/>
                </a:schemeClr>
              </a:gs>
              <a:gs pos="51000">
                <a:schemeClr val="tx2">
                  <a:lumMod val="25000"/>
                </a:schemeClr>
              </a:gs>
              <a:gs pos="96000">
                <a:schemeClr val="bg2">
                  <a:lumMod val="75000"/>
                </a:schemeClr>
              </a:gs>
            </a:gsLst>
            <a:lin ang="5400000" scaled="0"/>
          </a:gradFill>
          <a:effectLst>
            <a:glow rad="25400">
              <a:schemeClr val="bg2">
                <a:alpha val="76000"/>
              </a:schemeClr>
            </a:glow>
            <a:outerShdw blurRad="50800" dist="38100" dir="2700000" algn="tl" rotWithShape="0">
              <a:prstClr val="black">
                <a:alpha val="40000"/>
              </a:prstClr>
            </a:outerShdw>
            <a:softEdge rad="88900"/>
          </a:effectLst>
        </p:spPr>
      </p:pic>
      <p:pic>
        <p:nvPicPr>
          <p:cNvPr id="41" name="Picture 40" descr="Graphical user interface&#10;&#10;Description automatically generated with medium confidence">
            <a:extLst>
              <a:ext uri="{FF2B5EF4-FFF2-40B4-BE49-F238E27FC236}">
                <a16:creationId xmlns:a16="http://schemas.microsoft.com/office/drawing/2014/main" id="{B6933A10-5352-CC99-9254-C462F090EE1E}"/>
              </a:ext>
            </a:extLst>
          </p:cNvPr>
          <p:cNvPicPr>
            <a:picLocks noChangeAspect="1"/>
          </p:cNvPicPr>
          <p:nvPr/>
        </p:nvPicPr>
        <p:blipFill>
          <a:blip r:embed="rId7">
            <a:alphaModFix amt="70000"/>
          </a:blip>
          <a:stretch>
            <a:fillRect/>
          </a:stretch>
        </p:blipFill>
        <p:spPr>
          <a:xfrm>
            <a:off x="9739809" y="11875"/>
            <a:ext cx="2438744" cy="1177033"/>
          </a:xfrm>
          <a:prstGeom prst="rect">
            <a:avLst/>
          </a:prstGeom>
          <a:gradFill>
            <a:gsLst>
              <a:gs pos="0">
                <a:schemeClr val="tx2">
                  <a:lumMod val="25000"/>
                </a:schemeClr>
              </a:gs>
              <a:gs pos="87000">
                <a:schemeClr val="accent1">
                  <a:lumMod val="40000"/>
                  <a:lumOff val="60000"/>
                </a:schemeClr>
              </a:gs>
              <a:gs pos="51000">
                <a:schemeClr val="tx2">
                  <a:lumMod val="25000"/>
                </a:schemeClr>
              </a:gs>
              <a:gs pos="96000">
                <a:schemeClr val="bg2">
                  <a:lumMod val="75000"/>
                </a:schemeClr>
              </a:gs>
            </a:gsLst>
            <a:lin ang="5400000" scaled="0"/>
          </a:gradFill>
          <a:effectLst>
            <a:glow rad="30869">
              <a:schemeClr val="bg2">
                <a:alpha val="65000"/>
              </a:schemeClr>
            </a:glow>
            <a:softEdge rad="74939"/>
          </a:effectLst>
        </p:spPr>
      </p:pic>
    </p:spTree>
    <p:extLst>
      <p:ext uri="{BB962C8B-B14F-4D97-AF65-F5344CB8AC3E}">
        <p14:creationId xmlns:p14="http://schemas.microsoft.com/office/powerpoint/2010/main" val="2355726758"/>
      </p:ext>
    </p:extLst>
  </p:cSld>
  <p:clrMapOvr>
    <a:masterClrMapping/>
  </p:clrMapOvr>
  <mc:AlternateContent xmlns:mc="http://schemas.openxmlformats.org/markup-compatibility/2006" xmlns:p14="http://schemas.microsoft.com/office/powerpoint/2010/main">
    <mc:Choice Requires="p14">
      <p:transition spd="slow" p14:dur="1500">
        <p:split/>
      </p:transition>
    </mc:Choice>
    <mc:Fallback xmlns="">
      <p:transition spd="slow">
        <p:spli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E6920-2B3A-B826-B701-ADCD45CB5AF4}"/>
              </a:ext>
            </a:extLst>
          </p:cNvPr>
          <p:cNvSpPr>
            <a:spLocks noGrp="1"/>
          </p:cNvSpPr>
          <p:nvPr>
            <p:ph type="title"/>
          </p:nvPr>
        </p:nvSpPr>
        <p:spPr>
          <a:xfrm>
            <a:off x="913795" y="609600"/>
            <a:ext cx="10353761" cy="1326321"/>
          </a:xfrm>
        </p:spPr>
        <p:txBody>
          <a:bodyPr vert="horz" lIns="91440" tIns="45720" rIns="91440" bIns="45720" rtlCol="0" anchor="ctr">
            <a:normAutofit/>
          </a:bodyPr>
          <a:lstStyle/>
          <a:p>
            <a:r>
              <a:rPr lang="en-US" sz="3400" dirty="0"/>
              <a:t>Lloyds bank technologies</a:t>
            </a:r>
          </a:p>
        </p:txBody>
      </p:sp>
      <p:graphicFrame>
        <p:nvGraphicFramePr>
          <p:cNvPr id="6" name="Subtitle 2">
            <a:extLst>
              <a:ext uri="{FF2B5EF4-FFF2-40B4-BE49-F238E27FC236}">
                <a16:creationId xmlns:a16="http://schemas.microsoft.com/office/drawing/2014/main" id="{6A1DFBF6-AAB7-07BC-2C5C-7AF8C218E75C}"/>
              </a:ext>
            </a:extLst>
          </p:cNvPr>
          <p:cNvGraphicFramePr/>
          <p:nvPr>
            <p:extLst>
              <p:ext uri="{D42A27DB-BD31-4B8C-83A1-F6EECF244321}">
                <p14:modId xmlns:p14="http://schemas.microsoft.com/office/powerpoint/2010/main" val="2038649015"/>
              </p:ext>
            </p:extLst>
          </p:nvPr>
        </p:nvGraphicFramePr>
        <p:xfrm>
          <a:off x="914400" y="2257654"/>
          <a:ext cx="10353675" cy="33038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4504161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1" presetClass="entr" presetSubtype="1"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heel(1)">
                                      <p:cBhvr>
                                        <p:cTn id="13"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6"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C4204-CEA0-7524-4D6A-52CCD2E8B16B}"/>
              </a:ext>
            </a:extLst>
          </p:cNvPr>
          <p:cNvSpPr>
            <a:spLocks noGrp="1"/>
          </p:cNvSpPr>
          <p:nvPr>
            <p:ph type="title"/>
          </p:nvPr>
        </p:nvSpPr>
        <p:spPr>
          <a:xfrm>
            <a:off x="4927472" y="609600"/>
            <a:ext cx="6340084" cy="1326321"/>
          </a:xfrm>
        </p:spPr>
        <p:txBody>
          <a:bodyPr>
            <a:normAutofit/>
          </a:bodyPr>
          <a:lstStyle/>
          <a:p>
            <a:r>
              <a:rPr lang="en-GB" dirty="0"/>
              <a:t>Contactless payments</a:t>
            </a:r>
          </a:p>
        </p:txBody>
      </p:sp>
      <p:graphicFrame>
        <p:nvGraphicFramePr>
          <p:cNvPr id="6" name="Content Placeholder 2">
            <a:extLst>
              <a:ext uri="{FF2B5EF4-FFF2-40B4-BE49-F238E27FC236}">
                <a16:creationId xmlns:a16="http://schemas.microsoft.com/office/drawing/2014/main" id="{E262C193-7C9B-9DAA-956C-93DBF0214002}"/>
              </a:ext>
            </a:extLst>
          </p:cNvPr>
          <p:cNvGraphicFramePr>
            <a:graphicFrameLocks noGrp="1"/>
          </p:cNvGraphicFramePr>
          <p:nvPr>
            <p:ph idx="1"/>
            <p:extLst>
              <p:ext uri="{D42A27DB-BD31-4B8C-83A1-F6EECF244321}">
                <p14:modId xmlns:p14="http://schemas.microsoft.com/office/powerpoint/2010/main" val="979986162"/>
              </p:ext>
            </p:extLst>
          </p:nvPr>
        </p:nvGraphicFramePr>
        <p:xfrm>
          <a:off x="4927472" y="2137007"/>
          <a:ext cx="6340085" cy="36951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8" name="Picture 4" descr="Android Pay UK: how it works and which banks support it | WIRED UK">
            <a:extLst>
              <a:ext uri="{FF2B5EF4-FFF2-40B4-BE49-F238E27FC236}">
                <a16:creationId xmlns:a16="http://schemas.microsoft.com/office/drawing/2014/main" id="{D61C201E-38AE-47CC-15C6-A232024AF81F}"/>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48062" r="6814" b="-1"/>
          <a:stretch/>
        </p:blipFill>
        <p:spPr bwMode="auto">
          <a:xfrm>
            <a:off x="20" y="10"/>
            <a:ext cx="4635987"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6215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6"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631E1-8170-C03E-C4C2-53F6BEB1B328}"/>
              </a:ext>
            </a:extLst>
          </p:cNvPr>
          <p:cNvSpPr>
            <a:spLocks noGrp="1"/>
          </p:cNvSpPr>
          <p:nvPr>
            <p:ph type="title"/>
          </p:nvPr>
        </p:nvSpPr>
        <p:spPr>
          <a:xfrm>
            <a:off x="4927472" y="609600"/>
            <a:ext cx="6340084" cy="1326321"/>
          </a:xfrm>
        </p:spPr>
        <p:txBody>
          <a:bodyPr>
            <a:normAutofit/>
          </a:bodyPr>
          <a:lstStyle/>
          <a:p>
            <a:r>
              <a:rPr lang="en-GB" dirty="0"/>
              <a:t>Mobile banking</a:t>
            </a:r>
          </a:p>
        </p:txBody>
      </p:sp>
      <p:graphicFrame>
        <p:nvGraphicFramePr>
          <p:cNvPr id="6" name="Content Placeholder 2">
            <a:extLst>
              <a:ext uri="{FF2B5EF4-FFF2-40B4-BE49-F238E27FC236}">
                <a16:creationId xmlns:a16="http://schemas.microsoft.com/office/drawing/2014/main" id="{2AB32B40-E5AE-49F9-3BAE-A8F61CA08C0C}"/>
              </a:ext>
            </a:extLst>
          </p:cNvPr>
          <p:cNvGraphicFramePr>
            <a:graphicFrameLocks noGrp="1"/>
          </p:cNvGraphicFramePr>
          <p:nvPr>
            <p:ph idx="1"/>
            <p:extLst>
              <p:ext uri="{D42A27DB-BD31-4B8C-83A1-F6EECF244321}">
                <p14:modId xmlns:p14="http://schemas.microsoft.com/office/powerpoint/2010/main" val="519102166"/>
              </p:ext>
            </p:extLst>
          </p:nvPr>
        </p:nvGraphicFramePr>
        <p:xfrm>
          <a:off x="4927471" y="2096064"/>
          <a:ext cx="6340085" cy="36951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Lloyds Bank Mobile Banking on the App Store">
            <a:extLst>
              <a:ext uri="{FF2B5EF4-FFF2-40B4-BE49-F238E27FC236}">
                <a16:creationId xmlns:a16="http://schemas.microsoft.com/office/drawing/2014/main" id="{84A47E3D-0DF6-902D-7A1C-824FB29237C8}"/>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13674" r="-2" b="17907"/>
          <a:stretch/>
        </p:blipFill>
        <p:spPr bwMode="auto">
          <a:xfrm>
            <a:off x="20" y="10"/>
            <a:ext cx="4635987"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158514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6"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1D4EA-22EA-B115-B70E-1D19915E1045}"/>
              </a:ext>
            </a:extLst>
          </p:cNvPr>
          <p:cNvSpPr>
            <a:spLocks noGrp="1"/>
          </p:cNvSpPr>
          <p:nvPr>
            <p:ph type="title"/>
          </p:nvPr>
        </p:nvSpPr>
        <p:spPr>
          <a:xfrm>
            <a:off x="7908392" y="733425"/>
            <a:ext cx="3583953" cy="3500246"/>
          </a:xfrm>
        </p:spPr>
        <p:txBody>
          <a:bodyPr vert="horz" lIns="91440" tIns="45720" rIns="91440" bIns="45720" rtlCol="0" anchor="b">
            <a:normAutofit/>
          </a:bodyPr>
          <a:lstStyle/>
          <a:p>
            <a:pPr algn="l"/>
            <a:r>
              <a:rPr lang="en-US" sz="3200" dirty="0"/>
              <a:t>Mobile banking features</a:t>
            </a:r>
          </a:p>
        </p:txBody>
      </p:sp>
      <p:sp>
        <p:nvSpPr>
          <p:cNvPr id="1031" name="Rectangle 1030">
            <a:extLst>
              <a:ext uri="{FF2B5EF4-FFF2-40B4-BE49-F238E27FC236}">
                <a16:creationId xmlns:a16="http://schemas.microsoft.com/office/drawing/2014/main" id="{0A760627-7F98-49F3-99E6-ED04C739B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475" y="733425"/>
            <a:ext cx="6696075" cy="5391150"/>
          </a:xfrm>
          <a:prstGeom prst="rect">
            <a:avLst/>
          </a:prstGeom>
          <a:solidFill>
            <a:schemeClr val="bg2">
              <a:lumMod val="75000"/>
            </a:schemeClr>
          </a:solidFill>
          <a:ln w="190500" cap="sq">
            <a:solidFill>
              <a:schemeClr val="bg2">
                <a:lumMod val="75000"/>
              </a:schemeClr>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D1F88FD4-9011-4A6F-AB39-4DE7E445FC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654" y="799817"/>
            <a:ext cx="6565717" cy="5258367"/>
          </a:xfrm>
          <a:prstGeom prst="rect">
            <a:avLst/>
          </a:prstGeom>
          <a:noFill/>
          <a:ln w="127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Lloyds, Barclays, and Nationwide lead in offering UK consumers' most valued  mobile banking features (NBS, LYG, BCS) | Markets Insider">
            <a:extLst>
              <a:ext uri="{FF2B5EF4-FFF2-40B4-BE49-F238E27FC236}">
                <a16:creationId xmlns:a16="http://schemas.microsoft.com/office/drawing/2014/main" id="{978EEC2F-465D-C2AC-520C-27B36684E11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164613" y="1240828"/>
            <a:ext cx="5895257" cy="4406705"/>
          </a:xfrm>
          <a:prstGeom prst="rect">
            <a:avLst/>
          </a:prstGeom>
          <a:noFill/>
          <a:scene3d>
            <a:camera prst="orthographicFront"/>
            <a:lightRig rig="twoPt" dir="t">
              <a:rot lat="0" lon="0" rev="7200000"/>
            </a:lightRig>
          </a:scene3d>
          <a:sp3d>
            <a:bevelT w="25400" h="19050"/>
          </a:sp3d>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8DFAB82-7020-9AF2-C58E-A05E3BC57CCB}"/>
              </a:ext>
            </a:extLst>
          </p:cNvPr>
          <p:cNvSpPr txBox="1"/>
          <p:nvPr/>
        </p:nvSpPr>
        <p:spPr>
          <a:xfrm>
            <a:off x="520077" y="6190967"/>
            <a:ext cx="10144540" cy="646331"/>
          </a:xfrm>
          <a:prstGeom prst="rect">
            <a:avLst/>
          </a:prstGeom>
          <a:noFill/>
        </p:spPr>
        <p:txBody>
          <a:bodyPr wrap="square" rtlCol="0">
            <a:spAutoFit/>
          </a:bodyPr>
          <a:lstStyle/>
          <a:p>
            <a:r>
              <a:rPr lang="en-GB" dirty="0"/>
              <a:t>https://markets.businessinsider.com/news/stocks/2019-uk-mobile-banking-competitive-edge-study-2019-9</a:t>
            </a:r>
          </a:p>
        </p:txBody>
      </p:sp>
    </p:spTree>
    <p:extLst>
      <p:ext uri="{BB962C8B-B14F-4D97-AF65-F5344CB8AC3E}">
        <p14:creationId xmlns:p14="http://schemas.microsoft.com/office/powerpoint/2010/main" val="676149183"/>
      </p:ext>
    </p:extLst>
  </p:cSld>
  <p:clrMapOvr>
    <a:masterClrMapping/>
  </p:clrMapOvr>
  <p:transition spd="med">
    <p:pull/>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F0CD1-683F-C46B-7BD3-1850A5A637AC}"/>
              </a:ext>
            </a:extLst>
          </p:cNvPr>
          <p:cNvSpPr>
            <a:spLocks noGrp="1"/>
          </p:cNvSpPr>
          <p:nvPr>
            <p:ph type="title"/>
          </p:nvPr>
        </p:nvSpPr>
        <p:spPr>
          <a:xfrm>
            <a:off x="775779" y="210375"/>
            <a:ext cx="10353761" cy="1326321"/>
          </a:xfrm>
        </p:spPr>
        <p:txBody>
          <a:bodyPr>
            <a:normAutofit/>
          </a:bodyPr>
          <a:lstStyle/>
          <a:p>
            <a:r>
              <a:rPr lang="en-US" u="sng" cap="none" dirty="0">
                <a:ln w="10160">
                  <a:solidFill>
                    <a:schemeClr val="accent5"/>
                  </a:solidFill>
                  <a:prstDash val="solid"/>
                </a:ln>
                <a:solidFill>
                  <a:srgbClr val="FFFFFF"/>
                </a:solidFill>
                <a:effectLst>
                  <a:outerShdw blurRad="38100" dist="22860" dir="5400000" algn="tl" rotWithShape="0">
                    <a:srgbClr val="000000">
                      <a:alpha val="30000"/>
                    </a:srgbClr>
                  </a:outerShdw>
                </a:effectLst>
              </a:rPr>
              <a:t>How the company market and sell their products without technology ?</a:t>
            </a:r>
          </a:p>
        </p:txBody>
      </p:sp>
      <p:sp>
        <p:nvSpPr>
          <p:cNvPr id="3" name="Content Placeholder 2">
            <a:extLst>
              <a:ext uri="{FF2B5EF4-FFF2-40B4-BE49-F238E27FC236}">
                <a16:creationId xmlns:a16="http://schemas.microsoft.com/office/drawing/2014/main" id="{0A7385DC-7E1D-1D30-CA39-86E85EA4ABF1}"/>
              </a:ext>
            </a:extLst>
          </p:cNvPr>
          <p:cNvSpPr>
            <a:spLocks noGrp="1"/>
          </p:cNvSpPr>
          <p:nvPr>
            <p:ph idx="1"/>
          </p:nvPr>
        </p:nvSpPr>
        <p:spPr>
          <a:xfrm>
            <a:off x="126395" y="2293743"/>
            <a:ext cx="5271105" cy="3695136"/>
          </a:xfrm>
        </p:spPr>
        <p:txBody>
          <a:bodyPr/>
          <a:lstStyle/>
          <a:p>
            <a:r>
              <a:rPr lang="en-US" dirty="0"/>
              <a:t>Before the internet banking involved visiting your local branch.</a:t>
            </a:r>
          </a:p>
          <a:p>
            <a:r>
              <a:rPr lang="en-US" dirty="0"/>
              <a:t> Most banks promote their marketing by promotional and personal selling through public communication.</a:t>
            </a:r>
          </a:p>
          <a:p>
            <a:r>
              <a:rPr lang="en-US" dirty="0"/>
              <a:t>Teller referrals/ask referrals</a:t>
            </a:r>
          </a:p>
          <a:p>
            <a:endParaRPr lang="en-US" dirty="0"/>
          </a:p>
          <a:p>
            <a:endParaRPr lang="en-US" dirty="0"/>
          </a:p>
          <a:p>
            <a:endParaRPr lang="en-US" dirty="0"/>
          </a:p>
        </p:txBody>
      </p:sp>
      <p:pic>
        <p:nvPicPr>
          <p:cNvPr id="2050" name="Picture 2" descr="Lloyds Bank - Lloyds Banking Group plc">
            <a:extLst>
              <a:ext uri="{FF2B5EF4-FFF2-40B4-BE49-F238E27FC236}">
                <a16:creationId xmlns:a16="http://schemas.microsoft.com/office/drawing/2014/main" id="{4ABE2F3D-B1F3-109F-9AA6-3F21197FFD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85590" y="3964609"/>
            <a:ext cx="3134140" cy="313414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DFAA28A-2D40-6E68-547F-42165C2C525D}"/>
              </a:ext>
            </a:extLst>
          </p:cNvPr>
          <p:cNvSpPr txBox="1"/>
          <p:nvPr/>
        </p:nvSpPr>
        <p:spPr>
          <a:xfrm>
            <a:off x="7214269" y="2152072"/>
            <a:ext cx="3799956" cy="3139321"/>
          </a:xfrm>
          <a:prstGeom prst="rect">
            <a:avLst/>
          </a:prstGeom>
          <a:noFill/>
        </p:spPr>
        <p:txBody>
          <a:bodyPr wrap="square" rtlCol="0">
            <a:spAutoFit/>
          </a:bodyPr>
          <a:lstStyle/>
          <a:p>
            <a:endParaRPr lang="en-US" dirty="0"/>
          </a:p>
          <a:p>
            <a:pPr marL="285750" indent="-285750">
              <a:buFont typeface="Arial" panose="020B0604020202020204" pitchFamily="34" charset="0"/>
              <a:buChar char="•"/>
            </a:pPr>
            <a:r>
              <a:rPr lang="en-US" dirty="0"/>
              <a:t>Visiting your local bank</a:t>
            </a:r>
          </a:p>
          <a:p>
            <a:endParaRPr lang="en-US" dirty="0"/>
          </a:p>
          <a:p>
            <a:pPr marL="285750" indent="-285750">
              <a:buFont typeface="Arial" panose="020B0604020202020204" pitchFamily="34" charset="0"/>
              <a:buChar char="•"/>
            </a:pPr>
            <a:r>
              <a:rPr lang="en-US" dirty="0"/>
              <a:t>Different types of selling strategies handing out leaflets.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Advertising using posters and on billboards</a:t>
            </a:r>
          </a:p>
          <a:p>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sp>
        <p:nvSpPr>
          <p:cNvPr id="9" name="TextBox 8">
            <a:extLst>
              <a:ext uri="{FF2B5EF4-FFF2-40B4-BE49-F238E27FC236}">
                <a16:creationId xmlns:a16="http://schemas.microsoft.com/office/drawing/2014/main" id="{87A77DFA-60DF-7F67-B183-543CFB3C7718}"/>
              </a:ext>
            </a:extLst>
          </p:cNvPr>
          <p:cNvSpPr txBox="1"/>
          <p:nvPr/>
        </p:nvSpPr>
        <p:spPr>
          <a:xfrm>
            <a:off x="601579" y="1567297"/>
            <a:ext cx="3140242" cy="584775"/>
          </a:xfrm>
          <a:prstGeom prst="rect">
            <a:avLst/>
          </a:prstGeom>
          <a:noFill/>
        </p:spPr>
        <p:txBody>
          <a:bodyPr wrap="square" rtlCol="0">
            <a:spAutoFit/>
          </a:bodyPr>
          <a:lstStyle/>
          <a:p>
            <a:r>
              <a:rPr lang="en-US" sz="3200" b="1" u="sng" dirty="0"/>
              <a:t>Marketing</a:t>
            </a:r>
          </a:p>
        </p:txBody>
      </p:sp>
      <p:sp>
        <p:nvSpPr>
          <p:cNvPr id="10" name="TextBox 9">
            <a:extLst>
              <a:ext uri="{FF2B5EF4-FFF2-40B4-BE49-F238E27FC236}">
                <a16:creationId xmlns:a16="http://schemas.microsoft.com/office/drawing/2014/main" id="{6466FF2F-BF07-3CE5-128D-FCBC440FCB7D}"/>
              </a:ext>
            </a:extLst>
          </p:cNvPr>
          <p:cNvSpPr txBox="1"/>
          <p:nvPr/>
        </p:nvSpPr>
        <p:spPr>
          <a:xfrm>
            <a:off x="7748337" y="1585505"/>
            <a:ext cx="1937085" cy="646331"/>
          </a:xfrm>
          <a:prstGeom prst="rect">
            <a:avLst/>
          </a:prstGeom>
          <a:noFill/>
        </p:spPr>
        <p:txBody>
          <a:bodyPr wrap="square" rtlCol="0">
            <a:spAutoFit/>
          </a:bodyPr>
          <a:lstStyle/>
          <a:p>
            <a:r>
              <a:rPr lang="en-US" sz="3600" b="1" u="sng" dirty="0"/>
              <a:t>Selling</a:t>
            </a:r>
          </a:p>
        </p:txBody>
      </p:sp>
      <p:pic>
        <p:nvPicPr>
          <p:cNvPr id="1026" name="Picture 2" descr="The New Era of Marketing Strategy">
            <a:extLst>
              <a:ext uri="{FF2B5EF4-FFF2-40B4-BE49-F238E27FC236}">
                <a16:creationId xmlns:a16="http://schemas.microsoft.com/office/drawing/2014/main" id="{157A46F5-05AA-FCA8-DEA9-AB3841799D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5779" y="4908884"/>
            <a:ext cx="2697151" cy="17981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ospitality businesses caught up in mis-selling scandal with high street  banks">
            <a:extLst>
              <a:ext uri="{FF2B5EF4-FFF2-40B4-BE49-F238E27FC236}">
                <a16:creationId xmlns:a16="http://schemas.microsoft.com/office/drawing/2014/main" id="{BBA40C05-7945-6BF4-8D69-957A2243668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32695" y="4607783"/>
            <a:ext cx="2719789" cy="20398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6676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 presetClass="entr" presetSubtype="1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blinds(horizontal)">
                                      <p:cBhvr>
                                        <p:cTn id="11" dur="500"/>
                                        <p:tgtEl>
                                          <p:spTgt spid="9"/>
                                        </p:tgtEl>
                                      </p:cBhvr>
                                    </p:animEffect>
                                  </p:childTnLst>
                                </p:cTn>
                              </p:par>
                              <p:par>
                                <p:cTn id="12" presetID="3" presetClass="entr" presetSubtype="10" fill="hold" grpId="0" nodeType="with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blinds(horizontal)">
                                      <p:cBhvr>
                                        <p:cTn id="14" dur="500"/>
                                        <p:tgtEl>
                                          <p:spTgt spid="3">
                                            <p:txEl>
                                              <p:pRg st="0" end="0"/>
                                            </p:txEl>
                                          </p:spTgt>
                                        </p:tgtEl>
                                      </p:cBhvr>
                                    </p:animEffect>
                                  </p:childTnLst>
                                </p:cTn>
                              </p:par>
                              <p:par>
                                <p:cTn id="15" presetID="3" presetClass="entr" presetSubtype="10"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par>
                                <p:cTn id="18" presetID="3" presetClass="entr" presetSubtype="10" fill="hold" grpId="0"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blinds(horizontal)">
                                      <p:cBhvr>
                                        <p:cTn id="20" dur="500"/>
                                        <p:tgtEl>
                                          <p:spTgt spid="3">
                                            <p:txEl>
                                              <p:pRg st="2" end="2"/>
                                            </p:txEl>
                                          </p:spTgt>
                                        </p:tgtEl>
                                      </p:cBhvr>
                                    </p:animEffect>
                                  </p:childTnLst>
                                </p:cTn>
                              </p:par>
                              <p:par>
                                <p:cTn id="21" presetID="3" presetClass="entr" presetSubtype="10" fill="hold" grpId="0" nodeType="with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blinds(horizontal)">
                                      <p:cBhvr>
                                        <p:cTn id="23" dur="500"/>
                                        <p:tgtEl>
                                          <p:spTgt spid="7"/>
                                        </p:tgtEl>
                                      </p:cBhvr>
                                    </p:animEffect>
                                  </p:childTnLst>
                                </p:cTn>
                              </p:par>
                              <p:par>
                                <p:cTn id="24" presetID="3" presetClass="entr" presetSubtype="10" fill="hold" grpId="0" nodeType="with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blinds(horizontal)">
                                      <p:cBhvr>
                                        <p:cTn id="26" dur="500"/>
                                        <p:tgtEl>
                                          <p:spTgt spid="10"/>
                                        </p:tgtEl>
                                      </p:cBhvr>
                                    </p:animEffect>
                                  </p:childTnLst>
                                </p:cTn>
                              </p:par>
                              <p:par>
                                <p:cTn id="27" presetID="3" presetClass="entr" presetSubtype="10" fill="hold" nodeType="withEffect">
                                  <p:stCondLst>
                                    <p:cond delay="0"/>
                                  </p:stCondLst>
                                  <p:childTnLst>
                                    <p:set>
                                      <p:cBhvr>
                                        <p:cTn id="28" dur="1" fill="hold">
                                          <p:stCondLst>
                                            <p:cond delay="0"/>
                                          </p:stCondLst>
                                        </p:cTn>
                                        <p:tgtEl>
                                          <p:spTgt spid="1026"/>
                                        </p:tgtEl>
                                        <p:attrNameLst>
                                          <p:attrName>style.visibility</p:attrName>
                                        </p:attrNameLst>
                                      </p:cBhvr>
                                      <p:to>
                                        <p:strVal val="visible"/>
                                      </p:to>
                                    </p:set>
                                    <p:animEffect transition="in" filter="blinds(horizontal)">
                                      <p:cBhvr>
                                        <p:cTn id="29" dur="500"/>
                                        <p:tgtEl>
                                          <p:spTgt spid="1026"/>
                                        </p:tgtEl>
                                      </p:cBhvr>
                                    </p:animEffect>
                                  </p:childTnLst>
                                </p:cTn>
                              </p:par>
                              <p:par>
                                <p:cTn id="30" presetID="3" presetClass="entr" presetSubtype="10" fill="hold" nodeType="withEffect">
                                  <p:stCondLst>
                                    <p:cond delay="0"/>
                                  </p:stCondLst>
                                  <p:childTnLst>
                                    <p:set>
                                      <p:cBhvr>
                                        <p:cTn id="31" dur="1" fill="hold">
                                          <p:stCondLst>
                                            <p:cond delay="0"/>
                                          </p:stCondLst>
                                        </p:cTn>
                                        <p:tgtEl>
                                          <p:spTgt spid="2050"/>
                                        </p:tgtEl>
                                        <p:attrNameLst>
                                          <p:attrName>style.visibility</p:attrName>
                                        </p:attrNameLst>
                                      </p:cBhvr>
                                      <p:to>
                                        <p:strVal val="visible"/>
                                      </p:to>
                                    </p:set>
                                    <p:animEffect transition="in" filter="blinds(horizontal)">
                                      <p:cBhvr>
                                        <p:cTn id="32" dur="500"/>
                                        <p:tgtEl>
                                          <p:spTgt spid="2050"/>
                                        </p:tgtEl>
                                      </p:cBhvr>
                                    </p:animEffect>
                                  </p:childTnLst>
                                </p:cTn>
                              </p:par>
                              <p:par>
                                <p:cTn id="33" presetID="3" presetClass="entr" presetSubtype="10" fill="hold" nodeType="withEffect">
                                  <p:stCondLst>
                                    <p:cond delay="0"/>
                                  </p:stCondLst>
                                  <p:childTnLst>
                                    <p:set>
                                      <p:cBhvr>
                                        <p:cTn id="34" dur="1" fill="hold">
                                          <p:stCondLst>
                                            <p:cond delay="0"/>
                                          </p:stCondLst>
                                        </p:cTn>
                                        <p:tgtEl>
                                          <p:spTgt spid="1028"/>
                                        </p:tgtEl>
                                        <p:attrNameLst>
                                          <p:attrName>style.visibility</p:attrName>
                                        </p:attrNameLst>
                                      </p:cBhvr>
                                      <p:to>
                                        <p:strVal val="visible"/>
                                      </p:to>
                                    </p:set>
                                    <p:animEffect transition="in" filter="blinds(horizontal)">
                                      <p:cBhvr>
                                        <p:cTn id="35" dur="5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P spid="7" grpId="0"/>
      <p:bldP spid="9" grpId="0"/>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8C4B5-FAC0-267F-63D2-C8E29FD8AFDD}"/>
              </a:ext>
            </a:extLst>
          </p:cNvPr>
          <p:cNvSpPr>
            <a:spLocks noGrp="1"/>
          </p:cNvSpPr>
          <p:nvPr>
            <p:ph type="title"/>
          </p:nvPr>
        </p:nvSpPr>
        <p:spPr>
          <a:xfrm>
            <a:off x="913795" y="0"/>
            <a:ext cx="10353761" cy="1326321"/>
          </a:xfrm>
        </p:spPr>
        <p:txBody>
          <a:bodyPr/>
          <a:lstStyle/>
          <a:p>
            <a:r>
              <a:rPr lang="en-US" u="sng" cap="none" dirty="0">
                <a:ln w="10160">
                  <a:solidFill>
                    <a:schemeClr val="accent5"/>
                  </a:solidFill>
                  <a:prstDash val="solid"/>
                </a:ln>
                <a:solidFill>
                  <a:srgbClr val="FFFFFF"/>
                </a:solidFill>
                <a:effectLst>
                  <a:outerShdw blurRad="38100" dist="22860" dir="5400000" algn="tl" rotWithShape="0">
                    <a:srgbClr val="000000">
                      <a:alpha val="30000"/>
                    </a:srgbClr>
                  </a:outerShdw>
                </a:effectLst>
              </a:rPr>
              <a:t>How the company reach customers and suppliers without technology? </a:t>
            </a:r>
          </a:p>
        </p:txBody>
      </p:sp>
      <p:sp>
        <p:nvSpPr>
          <p:cNvPr id="3" name="Content Placeholder 2">
            <a:extLst>
              <a:ext uri="{FF2B5EF4-FFF2-40B4-BE49-F238E27FC236}">
                <a16:creationId xmlns:a16="http://schemas.microsoft.com/office/drawing/2014/main" id="{A6168E13-632F-618D-28D2-EF32A78E2916}"/>
              </a:ext>
            </a:extLst>
          </p:cNvPr>
          <p:cNvSpPr>
            <a:spLocks noGrp="1"/>
          </p:cNvSpPr>
          <p:nvPr>
            <p:ph idx="1"/>
          </p:nvPr>
        </p:nvSpPr>
        <p:spPr>
          <a:xfrm>
            <a:off x="1423081" y="1581432"/>
            <a:ext cx="8531146" cy="3695136"/>
          </a:xfrm>
        </p:spPr>
        <p:txBody>
          <a:bodyPr/>
          <a:lstStyle/>
          <a:p>
            <a:pPr algn="ctr"/>
            <a:r>
              <a:rPr lang="en-US" dirty="0"/>
              <a:t>Lloyds like most banks before the introduction of technology used to keep money tracked through ledger cards handwritten.</a:t>
            </a:r>
          </a:p>
          <a:p>
            <a:pPr algn="ctr"/>
            <a:r>
              <a:rPr lang="en-US" dirty="0"/>
              <a:t>Visit your bank and give couple days notice to withdraw money.</a:t>
            </a:r>
          </a:p>
          <a:p>
            <a:pPr algn="ctr"/>
            <a:r>
              <a:rPr lang="en-US" dirty="0"/>
              <a:t>Show your banking license before any further enquires (Photo ID).</a:t>
            </a:r>
          </a:p>
          <a:p>
            <a:pPr algn="ctr"/>
            <a:r>
              <a:rPr lang="en-US" dirty="0"/>
              <a:t>Posting letters to customers for their purpose </a:t>
            </a:r>
          </a:p>
          <a:p>
            <a:pPr marL="0" indent="0" algn="ctr">
              <a:buNone/>
            </a:pPr>
            <a:endParaRPr lang="en-US" dirty="0"/>
          </a:p>
          <a:p>
            <a:pPr algn="ctr"/>
            <a:endParaRPr lang="en-US" dirty="0"/>
          </a:p>
          <a:p>
            <a:pPr marL="0" indent="0">
              <a:buNone/>
            </a:pPr>
            <a:endParaRPr lang="en-US" dirty="0"/>
          </a:p>
          <a:p>
            <a:endParaRPr lang="en-US" dirty="0"/>
          </a:p>
        </p:txBody>
      </p:sp>
      <p:pic>
        <p:nvPicPr>
          <p:cNvPr id="4" name="Picture 2" descr="Lloyds Bank - Lloyds Banking Group plc">
            <a:extLst>
              <a:ext uri="{FF2B5EF4-FFF2-40B4-BE49-F238E27FC236}">
                <a16:creationId xmlns:a16="http://schemas.microsoft.com/office/drawing/2014/main" id="{3DEEDA75-DE12-77E0-86D1-38F9580FFE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85590" y="3964609"/>
            <a:ext cx="3134140" cy="313414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1890  1896 Antique Ledger PagesPersonal Accounting Receipts image 1">
            <a:extLst>
              <a:ext uri="{FF2B5EF4-FFF2-40B4-BE49-F238E27FC236}">
                <a16:creationId xmlns:a16="http://schemas.microsoft.com/office/drawing/2014/main" id="{D2C11CB5-6EE2-75B2-910F-D11EEFCCE3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67790" y="4244210"/>
            <a:ext cx="1498353" cy="2064716"/>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An Heir, a $25 Million Giveaway and 30,000 Unopened Letters - The New York  Times">
            <a:extLst>
              <a:ext uri="{FF2B5EF4-FFF2-40B4-BE49-F238E27FC236}">
                <a16:creationId xmlns:a16="http://schemas.microsoft.com/office/drawing/2014/main" id="{BDB60BC0-BC4D-B12D-C2F9-132FD7D72CD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55187" y="2613790"/>
            <a:ext cx="2303463" cy="13019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1202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linds(horizontal)">
                                      <p:cBhvr>
                                        <p:cTn id="15" dur="500"/>
                                        <p:tgtEl>
                                          <p:spTgt spid="3">
                                            <p:txEl>
                                              <p:pRg st="1" end="1"/>
                                            </p:txEl>
                                          </p:spTgt>
                                        </p:tgtEl>
                                      </p:cBhvr>
                                    </p:animEffect>
                                  </p:childTnLst>
                                </p:cTn>
                              </p:par>
                              <p:par>
                                <p:cTn id="16" presetID="3" presetClass="entr" presetSubtype="1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blinds(horizontal)">
                                      <p:cBhvr>
                                        <p:cTn id="18" dur="500"/>
                                        <p:tgtEl>
                                          <p:spTgt spid="3">
                                            <p:txEl>
                                              <p:pRg st="2" end="2"/>
                                            </p:txEl>
                                          </p:spTgt>
                                        </p:tgtEl>
                                      </p:cBhvr>
                                    </p:animEffect>
                                  </p:childTnLst>
                                </p:cTn>
                              </p:par>
                              <p:par>
                                <p:cTn id="19" presetID="3" presetClass="entr" presetSubtype="1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blinds(horizontal)">
                                      <p:cBhvr>
                                        <p:cTn id="21" dur="500"/>
                                        <p:tgtEl>
                                          <p:spTgt spid="3">
                                            <p:txEl>
                                              <p:pRg st="3" end="3"/>
                                            </p:txEl>
                                          </p:spTgt>
                                        </p:tgtEl>
                                      </p:cBhvr>
                                    </p:animEffect>
                                  </p:childTnLst>
                                </p:cTn>
                              </p:par>
                              <p:par>
                                <p:cTn id="22" presetID="2" presetClass="entr" presetSubtype="4" fill="hold" nodeType="withEffect">
                                  <p:stCondLst>
                                    <p:cond delay="0"/>
                                  </p:stCondLst>
                                  <p:childTnLst>
                                    <p:set>
                                      <p:cBhvr>
                                        <p:cTn id="23" dur="1" fill="hold">
                                          <p:stCondLst>
                                            <p:cond delay="0"/>
                                          </p:stCondLst>
                                        </p:cTn>
                                        <p:tgtEl>
                                          <p:spTgt spid="2054"/>
                                        </p:tgtEl>
                                        <p:attrNameLst>
                                          <p:attrName>style.visibility</p:attrName>
                                        </p:attrNameLst>
                                      </p:cBhvr>
                                      <p:to>
                                        <p:strVal val="visible"/>
                                      </p:to>
                                    </p:set>
                                    <p:anim calcmode="lin" valueType="num">
                                      <p:cBhvr additive="base">
                                        <p:cTn id="24" dur="500" fill="hold"/>
                                        <p:tgtEl>
                                          <p:spTgt spid="2054"/>
                                        </p:tgtEl>
                                        <p:attrNameLst>
                                          <p:attrName>ppt_x</p:attrName>
                                        </p:attrNameLst>
                                      </p:cBhvr>
                                      <p:tavLst>
                                        <p:tav tm="0">
                                          <p:val>
                                            <p:strVal val="#ppt_x"/>
                                          </p:val>
                                        </p:tav>
                                        <p:tav tm="100000">
                                          <p:val>
                                            <p:strVal val="#ppt_x"/>
                                          </p:val>
                                        </p:tav>
                                      </p:tavLst>
                                    </p:anim>
                                    <p:anim calcmode="lin" valueType="num">
                                      <p:cBhvr additive="base">
                                        <p:cTn id="25" dur="500" fill="hold"/>
                                        <p:tgtEl>
                                          <p:spTgt spid="2054"/>
                                        </p:tgtEl>
                                        <p:attrNameLst>
                                          <p:attrName>ppt_y</p:attrName>
                                        </p:attrNameLst>
                                      </p:cBhvr>
                                      <p:tavLst>
                                        <p:tav tm="0">
                                          <p:val>
                                            <p:strVal val="1+#ppt_h/2"/>
                                          </p:val>
                                        </p:tav>
                                        <p:tav tm="100000">
                                          <p:val>
                                            <p:strVal val="#ppt_y"/>
                                          </p:val>
                                        </p:tav>
                                      </p:tavLst>
                                    </p:anim>
                                  </p:childTnLst>
                                </p:cTn>
                              </p:par>
                              <p:par>
                                <p:cTn id="26" presetID="1" presetClass="entr" presetSubtype="0" fill="hold" nodeType="withEffect">
                                  <p:stCondLst>
                                    <p:cond delay="0"/>
                                  </p:stCondLst>
                                  <p:childTnLst>
                                    <p:set>
                                      <p:cBhvr>
                                        <p:cTn id="27" dur="1" fill="hold">
                                          <p:stCondLst>
                                            <p:cond delay="0"/>
                                          </p:stCondLst>
                                        </p:cTn>
                                        <p:tgtEl>
                                          <p:spTgt spid="205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D1228-CD15-D696-BD3F-7EBFAEF3F09A}"/>
              </a:ext>
            </a:extLst>
          </p:cNvPr>
          <p:cNvSpPr>
            <a:spLocks noGrp="1"/>
          </p:cNvSpPr>
          <p:nvPr>
            <p:ph type="title"/>
          </p:nvPr>
        </p:nvSpPr>
        <p:spPr>
          <a:xfrm>
            <a:off x="913795" y="260764"/>
            <a:ext cx="10353761" cy="1326321"/>
          </a:xfrm>
        </p:spPr>
        <p:txBody>
          <a:bodyPr/>
          <a:lstStyle/>
          <a:p>
            <a:r>
              <a:rPr lang="en-US" u="sng" cap="none" dirty="0">
                <a:ln w="10160">
                  <a:solidFill>
                    <a:schemeClr val="accent5"/>
                  </a:solidFill>
                  <a:prstDash val="solid"/>
                </a:ln>
                <a:solidFill>
                  <a:srgbClr val="FFFFFF"/>
                </a:solidFill>
                <a:effectLst>
                  <a:outerShdw blurRad="38100" dist="22860" dir="5400000" algn="tl" rotWithShape="0">
                    <a:srgbClr val="000000">
                      <a:alpha val="30000"/>
                    </a:srgbClr>
                  </a:outerShdw>
                </a:effectLst>
              </a:rPr>
              <a:t>How the company struggled without technology </a:t>
            </a:r>
          </a:p>
        </p:txBody>
      </p:sp>
      <p:sp>
        <p:nvSpPr>
          <p:cNvPr id="3" name="Content Placeholder 2">
            <a:extLst>
              <a:ext uri="{FF2B5EF4-FFF2-40B4-BE49-F238E27FC236}">
                <a16:creationId xmlns:a16="http://schemas.microsoft.com/office/drawing/2014/main" id="{34BEF0BF-E373-9906-D503-F07BC11D0114}"/>
              </a:ext>
            </a:extLst>
          </p:cNvPr>
          <p:cNvSpPr>
            <a:spLocks noGrp="1"/>
          </p:cNvSpPr>
          <p:nvPr>
            <p:ph idx="1"/>
          </p:nvPr>
        </p:nvSpPr>
        <p:spPr>
          <a:xfrm>
            <a:off x="913795" y="1587085"/>
            <a:ext cx="10353762" cy="3695136"/>
          </a:xfrm>
        </p:spPr>
        <p:txBody>
          <a:bodyPr/>
          <a:lstStyle/>
          <a:p>
            <a:r>
              <a:rPr lang="en-US" dirty="0"/>
              <a:t>No phones</a:t>
            </a:r>
          </a:p>
          <a:p>
            <a:r>
              <a:rPr lang="en-US" dirty="0"/>
              <a:t>No computers</a:t>
            </a:r>
          </a:p>
          <a:p>
            <a:r>
              <a:rPr lang="en-US" dirty="0"/>
              <a:t>Customers had to travel to banks daily for there </a:t>
            </a:r>
            <a:r>
              <a:rPr lang="en-US" dirty="0" err="1"/>
              <a:t>enquires,waiting</a:t>
            </a:r>
            <a:r>
              <a:rPr lang="en-US" dirty="0"/>
              <a:t> time could take forever with long queues </a:t>
            </a:r>
          </a:p>
          <a:p>
            <a:r>
              <a:rPr lang="en-US" dirty="0"/>
              <a:t>Sending money will take up to 2 days or more</a:t>
            </a:r>
          </a:p>
          <a:p>
            <a:r>
              <a:rPr lang="en-US" dirty="0"/>
              <a:t>No ATM (</a:t>
            </a:r>
            <a:r>
              <a:rPr lang="en-GB" dirty="0">
                <a:effectLst/>
              </a:rPr>
              <a:t> Automated Teller Machine</a:t>
            </a:r>
            <a:r>
              <a:rPr lang="en-GB" b="1" dirty="0">
                <a:effectLst/>
              </a:rPr>
              <a:t>) </a:t>
            </a:r>
            <a:r>
              <a:rPr lang="en-GB" dirty="0">
                <a:effectLst/>
              </a:rPr>
              <a:t>to withdraw cash</a:t>
            </a:r>
          </a:p>
          <a:p>
            <a:pPr marL="0" indent="0" algn="ctr">
              <a:buNone/>
            </a:pPr>
            <a:endParaRPr lang="en-GB" dirty="0">
              <a:effectLst/>
            </a:endParaRPr>
          </a:p>
          <a:p>
            <a:pPr algn="ctr"/>
            <a:endParaRPr lang="en-US" dirty="0"/>
          </a:p>
          <a:p>
            <a:endParaRPr lang="en-US" dirty="0"/>
          </a:p>
        </p:txBody>
      </p:sp>
      <p:pic>
        <p:nvPicPr>
          <p:cNvPr id="4" name="Picture 2" descr="Lloyds Bank - Lloyds Banking Group plc">
            <a:extLst>
              <a:ext uri="{FF2B5EF4-FFF2-40B4-BE49-F238E27FC236}">
                <a16:creationId xmlns:a16="http://schemas.microsoft.com/office/drawing/2014/main" id="{CDBEC95D-6BC8-3290-1E55-F759A390C0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85590" y="3964609"/>
            <a:ext cx="3134140" cy="313414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No Personal Computer Laptop Isolated Icon Vector Stock Illustration -  Download Image Now - Art, Blank, Business - iStock">
            <a:extLst>
              <a:ext uri="{FF2B5EF4-FFF2-40B4-BE49-F238E27FC236}">
                <a16:creationId xmlns:a16="http://schemas.microsoft.com/office/drawing/2014/main" id="{F43F1B77-2195-9DBC-A08A-80E70D3F5C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95296" y="1183746"/>
            <a:ext cx="1392458" cy="1392458"/>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Stop cash stock vector. Illustration of stop, background - 211313867">
            <a:extLst>
              <a:ext uri="{FF2B5EF4-FFF2-40B4-BE49-F238E27FC236}">
                <a16:creationId xmlns:a16="http://schemas.microsoft.com/office/drawing/2014/main" id="{5FE7440A-94DD-1452-9CD5-C5BFF71EF17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81491" y="3101310"/>
            <a:ext cx="1406263" cy="1133497"/>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a:extLst>
              <a:ext uri="{FF2B5EF4-FFF2-40B4-BE49-F238E27FC236}">
                <a16:creationId xmlns:a16="http://schemas.microsoft.com/office/drawing/2014/main" id="{FA89F2C2-C315-B0AE-9E5C-2EB4E3F514F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295296" y="4356574"/>
            <a:ext cx="1392458" cy="13924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5249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linds(horizontal)">
                                      <p:cBhvr>
                                        <p:cTn id="15" dur="500"/>
                                        <p:tgtEl>
                                          <p:spTgt spid="3">
                                            <p:txEl>
                                              <p:pRg st="1" end="1"/>
                                            </p:txEl>
                                          </p:spTgt>
                                        </p:tgtEl>
                                      </p:cBhvr>
                                    </p:animEffect>
                                  </p:childTnLst>
                                </p:cTn>
                              </p:par>
                              <p:par>
                                <p:cTn id="16" presetID="3" presetClass="entr" presetSubtype="1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blinds(horizontal)">
                                      <p:cBhvr>
                                        <p:cTn id="18" dur="500"/>
                                        <p:tgtEl>
                                          <p:spTgt spid="3">
                                            <p:txEl>
                                              <p:pRg st="2" end="2"/>
                                            </p:txEl>
                                          </p:spTgt>
                                        </p:tgtEl>
                                      </p:cBhvr>
                                    </p:animEffect>
                                  </p:childTnLst>
                                </p:cTn>
                              </p:par>
                              <p:par>
                                <p:cTn id="19" presetID="3" presetClass="entr" presetSubtype="1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blinds(horizontal)">
                                      <p:cBhvr>
                                        <p:cTn id="21" dur="500"/>
                                        <p:tgtEl>
                                          <p:spTgt spid="3">
                                            <p:txEl>
                                              <p:pRg st="3" end="3"/>
                                            </p:txEl>
                                          </p:spTgt>
                                        </p:tgtEl>
                                      </p:cBhvr>
                                    </p:animEffect>
                                  </p:childTnLst>
                                </p:cTn>
                              </p:par>
                              <p:par>
                                <p:cTn id="22" presetID="3" presetClass="entr" presetSubtype="1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blinds(horizontal)">
                                      <p:cBhvr>
                                        <p:cTn id="24" dur="500"/>
                                        <p:tgtEl>
                                          <p:spTgt spid="3">
                                            <p:txEl>
                                              <p:pRg st="4" end="4"/>
                                            </p:txEl>
                                          </p:spTgt>
                                        </p:tgtEl>
                                      </p:cBhvr>
                                    </p:animEffect>
                                  </p:childTnLst>
                                </p:cTn>
                              </p:par>
                              <p:par>
                                <p:cTn id="25" presetID="2" presetClass="entr" presetSubtype="4" fill="hold" nodeType="withEffect">
                                  <p:stCondLst>
                                    <p:cond delay="0"/>
                                  </p:stCondLst>
                                  <p:childTnLst>
                                    <p:set>
                                      <p:cBhvr>
                                        <p:cTn id="26" dur="1" fill="hold">
                                          <p:stCondLst>
                                            <p:cond delay="0"/>
                                          </p:stCondLst>
                                        </p:cTn>
                                        <p:tgtEl>
                                          <p:spTgt spid="1032"/>
                                        </p:tgtEl>
                                        <p:attrNameLst>
                                          <p:attrName>style.visibility</p:attrName>
                                        </p:attrNameLst>
                                      </p:cBhvr>
                                      <p:to>
                                        <p:strVal val="visible"/>
                                      </p:to>
                                    </p:set>
                                    <p:anim calcmode="lin" valueType="num">
                                      <p:cBhvr additive="base">
                                        <p:cTn id="27" dur="500" fill="hold"/>
                                        <p:tgtEl>
                                          <p:spTgt spid="1032"/>
                                        </p:tgtEl>
                                        <p:attrNameLst>
                                          <p:attrName>ppt_x</p:attrName>
                                        </p:attrNameLst>
                                      </p:cBhvr>
                                      <p:tavLst>
                                        <p:tav tm="0">
                                          <p:val>
                                            <p:strVal val="#ppt_x"/>
                                          </p:val>
                                        </p:tav>
                                        <p:tav tm="100000">
                                          <p:val>
                                            <p:strVal val="#ppt_x"/>
                                          </p:val>
                                        </p:tav>
                                      </p:tavLst>
                                    </p:anim>
                                    <p:anim calcmode="lin" valueType="num">
                                      <p:cBhvr additive="base">
                                        <p:cTn id="28" dur="500" fill="hold"/>
                                        <p:tgtEl>
                                          <p:spTgt spid="1032"/>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1036"/>
                                        </p:tgtEl>
                                        <p:attrNameLst>
                                          <p:attrName>style.visibility</p:attrName>
                                        </p:attrNameLst>
                                      </p:cBhvr>
                                      <p:to>
                                        <p:strVal val="visible"/>
                                      </p:to>
                                    </p:set>
                                    <p:anim calcmode="lin" valueType="num">
                                      <p:cBhvr additive="base">
                                        <p:cTn id="31" dur="500" fill="hold"/>
                                        <p:tgtEl>
                                          <p:spTgt spid="1036"/>
                                        </p:tgtEl>
                                        <p:attrNameLst>
                                          <p:attrName>ppt_x</p:attrName>
                                        </p:attrNameLst>
                                      </p:cBhvr>
                                      <p:tavLst>
                                        <p:tav tm="0">
                                          <p:val>
                                            <p:strVal val="#ppt_x"/>
                                          </p:val>
                                        </p:tav>
                                        <p:tav tm="100000">
                                          <p:val>
                                            <p:strVal val="#ppt_x"/>
                                          </p:val>
                                        </p:tav>
                                      </p:tavLst>
                                    </p:anim>
                                    <p:anim calcmode="lin" valueType="num">
                                      <p:cBhvr additive="base">
                                        <p:cTn id="32" dur="500" fill="hold"/>
                                        <p:tgtEl>
                                          <p:spTgt spid="1036"/>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1030"/>
                                        </p:tgtEl>
                                        <p:attrNameLst>
                                          <p:attrName>style.visibility</p:attrName>
                                        </p:attrNameLst>
                                      </p:cBhvr>
                                      <p:to>
                                        <p:strVal val="visible"/>
                                      </p:to>
                                    </p:set>
                                    <p:anim calcmode="lin" valueType="num">
                                      <p:cBhvr additive="base">
                                        <p:cTn id="35" dur="500" fill="hold"/>
                                        <p:tgtEl>
                                          <p:spTgt spid="1030"/>
                                        </p:tgtEl>
                                        <p:attrNameLst>
                                          <p:attrName>ppt_x</p:attrName>
                                        </p:attrNameLst>
                                      </p:cBhvr>
                                      <p:tavLst>
                                        <p:tav tm="0">
                                          <p:val>
                                            <p:strVal val="#ppt_x"/>
                                          </p:val>
                                        </p:tav>
                                        <p:tav tm="100000">
                                          <p:val>
                                            <p:strVal val="#ppt_x"/>
                                          </p:val>
                                        </p:tav>
                                      </p:tavLst>
                                    </p:anim>
                                    <p:anim calcmode="lin" valueType="num">
                                      <p:cBhvr additive="base">
                                        <p:cTn id="36" dur="500" fill="hold"/>
                                        <p:tgtEl>
                                          <p:spTgt spid="103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9D41B-52CD-81F4-656E-4F3D9946E113}"/>
              </a:ext>
            </a:extLst>
          </p:cNvPr>
          <p:cNvSpPr txBox="1">
            <a:spLocks noGrp="1"/>
          </p:cNvSpPr>
          <p:nvPr>
            <p:ph type="ctrTitle"/>
          </p:nvPr>
        </p:nvSpPr>
        <p:spPr>
          <a:xfrm>
            <a:off x="1595271" y="221943"/>
            <a:ext cx="9001463" cy="754599"/>
          </a:xfrm>
        </p:spPr>
        <p:txBody>
          <a:bodyPr/>
          <a:lstStyle/>
          <a:p>
            <a:pPr lvl="0"/>
            <a:r>
              <a:rPr lang="en-GB" sz="2600">
                <a:solidFill>
                  <a:srgbClr val="92D050"/>
                </a:solidFill>
                <a:latin typeface="Aparajita" pitchFamily="18"/>
                <a:cs typeface="Aparajita" pitchFamily="18"/>
              </a:rPr>
              <a:t>how the customers are benefited by the technology</a:t>
            </a:r>
          </a:p>
        </p:txBody>
      </p:sp>
      <p:sp>
        <p:nvSpPr>
          <p:cNvPr id="3" name="Subtitle 2">
            <a:extLst>
              <a:ext uri="{FF2B5EF4-FFF2-40B4-BE49-F238E27FC236}">
                <a16:creationId xmlns:a16="http://schemas.microsoft.com/office/drawing/2014/main" id="{41A19596-DDA9-0D13-B1BB-9653663092B0}"/>
              </a:ext>
            </a:extLst>
          </p:cNvPr>
          <p:cNvSpPr txBox="1">
            <a:spLocks noGrp="1"/>
          </p:cNvSpPr>
          <p:nvPr>
            <p:ph type="subTitle" idx="1"/>
          </p:nvPr>
        </p:nvSpPr>
        <p:spPr>
          <a:xfrm>
            <a:off x="39694" y="1247223"/>
            <a:ext cx="4509857" cy="259918"/>
          </a:xfrm>
        </p:spPr>
        <p:txBody>
          <a:bodyPr>
            <a:noAutofit/>
          </a:bodyPr>
          <a:lstStyle/>
          <a:p>
            <a:pPr marL="342900" lvl="0" indent="-342900">
              <a:buFont typeface="Wingdings" pitchFamily="2"/>
              <a:buChar char="Ø"/>
            </a:pPr>
            <a:r>
              <a:rPr lang="en-GB" sz="2000">
                <a:solidFill>
                  <a:srgbClr val="D8E8B4"/>
                </a:solidFill>
              </a:rPr>
              <a:t>Mobile banking</a:t>
            </a:r>
          </a:p>
        </p:txBody>
      </p:sp>
      <p:sp>
        <p:nvSpPr>
          <p:cNvPr id="4" name="TextBox 6">
            <a:extLst>
              <a:ext uri="{FF2B5EF4-FFF2-40B4-BE49-F238E27FC236}">
                <a16:creationId xmlns:a16="http://schemas.microsoft.com/office/drawing/2014/main" id="{C40A0196-5946-0FEE-3AE8-AB40CBA82976}"/>
              </a:ext>
            </a:extLst>
          </p:cNvPr>
          <p:cNvSpPr txBox="1"/>
          <p:nvPr/>
        </p:nvSpPr>
        <p:spPr>
          <a:xfrm>
            <a:off x="1038182" y="3746049"/>
            <a:ext cx="3724177" cy="2031321"/>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Rockwell"/>
              </a:rPr>
              <a:t>It  saves time</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0" cap="none" spc="0" baseline="0">
              <a:solidFill>
                <a:srgbClr val="FFFFFF"/>
              </a:solidFill>
              <a:uFillTx/>
              <a:latin typeface="Rockwell"/>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Rockwell"/>
              </a:rPr>
              <a:t>Unlimited access to information</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0" cap="none" spc="0" baseline="0">
              <a:solidFill>
                <a:srgbClr val="FFFFFF"/>
              </a:solidFill>
              <a:uFillTx/>
              <a:latin typeface="Rockwell"/>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Rockwell"/>
              </a:rPr>
              <a:t>Catches fraud a lot quicker</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Rockwell"/>
            </a:endParaRPr>
          </a:p>
        </p:txBody>
      </p:sp>
      <p:sp>
        <p:nvSpPr>
          <p:cNvPr id="5" name="TextBox 13">
            <a:extLst>
              <a:ext uri="{FF2B5EF4-FFF2-40B4-BE49-F238E27FC236}">
                <a16:creationId xmlns:a16="http://schemas.microsoft.com/office/drawing/2014/main" id="{C2599D7C-077A-BDD7-871E-53494D79C735}"/>
              </a:ext>
            </a:extLst>
          </p:cNvPr>
          <p:cNvSpPr txBox="1"/>
          <p:nvPr/>
        </p:nvSpPr>
        <p:spPr>
          <a:xfrm>
            <a:off x="7642445" y="3768827"/>
            <a:ext cx="3340714" cy="1754322"/>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Rockwell"/>
              </a:rPr>
              <a:t>Covid safe and hygienic</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0" cap="none" spc="0" baseline="0">
              <a:solidFill>
                <a:srgbClr val="FFFFFF"/>
              </a:solidFill>
              <a:uFillTx/>
              <a:latin typeface="Rockwell"/>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Rockwell"/>
              </a:rPr>
              <a:t>Fast and efficient payment</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Rockwell"/>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Rockwell"/>
              </a:rPr>
              <a:t>Easy to use</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Rockwell"/>
            </a:endParaRPr>
          </a:p>
        </p:txBody>
      </p:sp>
      <p:sp>
        <p:nvSpPr>
          <p:cNvPr id="6" name="TextBox 18">
            <a:extLst>
              <a:ext uri="{FF2B5EF4-FFF2-40B4-BE49-F238E27FC236}">
                <a16:creationId xmlns:a16="http://schemas.microsoft.com/office/drawing/2014/main" id="{EDEEDC35-090B-55E7-B755-A5B5C743C0F7}"/>
              </a:ext>
            </a:extLst>
          </p:cNvPr>
          <p:cNvSpPr txBox="1"/>
          <p:nvPr/>
        </p:nvSpPr>
        <p:spPr>
          <a:xfrm>
            <a:off x="7343912" y="1270897"/>
            <a:ext cx="2969321" cy="400114"/>
          </a:xfrm>
          <a:prstGeom prst="rect">
            <a:avLst/>
          </a:prstGeom>
          <a:noFill/>
          <a:ln cap="flat">
            <a:noFill/>
          </a:ln>
        </p:spPr>
        <p:txBody>
          <a:bodyPr vert="horz" wrap="square" lIns="91440" tIns="45720" rIns="91440" bIns="45720" anchor="t" anchorCtr="0" compatLnSpc="1">
            <a:spAutoFit/>
          </a:bodyPr>
          <a:lstStyle/>
          <a:p>
            <a:pPr marL="342900" marR="0" lvl="0" indent="-342900" algn="r"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2000" b="0" i="0" u="none" strike="noStrike" kern="1200" cap="none" spc="0" baseline="0">
                <a:solidFill>
                  <a:srgbClr val="D8E8B4"/>
                </a:solidFill>
                <a:uFillTx/>
                <a:latin typeface="Rockwell"/>
              </a:rPr>
              <a:t>Contactless</a:t>
            </a:r>
            <a:r>
              <a:rPr lang="en-GB" sz="1800" b="0" i="0" u="none" strike="noStrike" kern="1200" cap="none" spc="0" baseline="0">
                <a:solidFill>
                  <a:srgbClr val="D8E8B4"/>
                </a:solidFill>
                <a:uFillTx/>
                <a:latin typeface="Rockwell"/>
              </a:rPr>
              <a:t> payment</a:t>
            </a:r>
          </a:p>
        </p:txBody>
      </p:sp>
      <p:cxnSp>
        <p:nvCxnSpPr>
          <p:cNvPr id="7" name="Straight Connector 26">
            <a:extLst>
              <a:ext uri="{FF2B5EF4-FFF2-40B4-BE49-F238E27FC236}">
                <a16:creationId xmlns:a16="http://schemas.microsoft.com/office/drawing/2014/main" id="{68FEC88A-2991-FD3E-0E3D-E9C9DEBC3141}"/>
              </a:ext>
            </a:extLst>
          </p:cNvPr>
          <p:cNvCxnSpPr/>
          <p:nvPr/>
        </p:nvCxnSpPr>
        <p:spPr>
          <a:xfrm>
            <a:off x="5335478" y="1722272"/>
            <a:ext cx="0" cy="0"/>
          </a:xfrm>
          <a:prstGeom prst="straightConnector1">
            <a:avLst/>
          </a:prstGeom>
          <a:noFill/>
          <a:ln w="12701" cap="flat">
            <a:solidFill>
              <a:srgbClr val="9EC544"/>
            </a:solidFill>
            <a:prstDash val="solid"/>
            <a:miter/>
          </a:ln>
        </p:spPr>
      </p:cxnSp>
      <p:cxnSp>
        <p:nvCxnSpPr>
          <p:cNvPr id="8" name="Straight Connector 28">
            <a:extLst>
              <a:ext uri="{FF2B5EF4-FFF2-40B4-BE49-F238E27FC236}">
                <a16:creationId xmlns:a16="http://schemas.microsoft.com/office/drawing/2014/main" id="{5B259417-8B35-4FF3-4056-1E2A5BC0647F}"/>
              </a:ext>
            </a:extLst>
          </p:cNvPr>
          <p:cNvCxnSpPr/>
          <p:nvPr/>
        </p:nvCxnSpPr>
        <p:spPr>
          <a:xfrm>
            <a:off x="6096003" y="1420428"/>
            <a:ext cx="0" cy="4320001"/>
          </a:xfrm>
          <a:prstGeom prst="straightConnector1">
            <a:avLst/>
          </a:prstGeom>
          <a:noFill/>
          <a:ln w="19046" cap="flat">
            <a:solidFill>
              <a:srgbClr val="70AD47"/>
            </a:solidFill>
            <a:prstDash val="solid"/>
            <a:miter/>
          </a:ln>
        </p:spPr>
      </p:cxnSp>
      <p:pic>
        <p:nvPicPr>
          <p:cNvPr id="9" name="Picture 34" descr="A person holding a calculator&#10;&#10;Description automatically generated with medium confidence">
            <a:extLst>
              <a:ext uri="{FF2B5EF4-FFF2-40B4-BE49-F238E27FC236}">
                <a16:creationId xmlns:a16="http://schemas.microsoft.com/office/drawing/2014/main" id="{09CB09B2-6377-7A6B-735B-B9D6ACA87311}"/>
              </a:ext>
            </a:extLst>
          </p:cNvPr>
          <p:cNvPicPr>
            <a:picLocks noChangeAspect="1"/>
          </p:cNvPicPr>
          <p:nvPr/>
        </p:nvPicPr>
        <p:blipFill>
          <a:blip r:embed="rId2"/>
          <a:stretch>
            <a:fillRect/>
          </a:stretch>
        </p:blipFill>
        <p:spPr>
          <a:xfrm>
            <a:off x="7999207" y="1788273"/>
            <a:ext cx="2301572" cy="1533229"/>
          </a:xfrm>
          <a:prstGeom prst="rect">
            <a:avLst/>
          </a:prstGeom>
          <a:noFill/>
          <a:ln cap="flat">
            <a:noFill/>
          </a:ln>
        </p:spPr>
      </p:pic>
      <p:pic>
        <p:nvPicPr>
          <p:cNvPr id="10" name="Picture 37" descr="A person holding a cell phone&#10;&#10;Description automatically generated with low confidence">
            <a:extLst>
              <a:ext uri="{FF2B5EF4-FFF2-40B4-BE49-F238E27FC236}">
                <a16:creationId xmlns:a16="http://schemas.microsoft.com/office/drawing/2014/main" id="{CB7EF05C-1F7D-CAFE-BD0D-167A87D45386}"/>
              </a:ext>
            </a:extLst>
          </p:cNvPr>
          <p:cNvPicPr>
            <a:picLocks noChangeAspect="1"/>
          </p:cNvPicPr>
          <p:nvPr/>
        </p:nvPicPr>
        <p:blipFill>
          <a:blip r:embed="rId3"/>
          <a:stretch>
            <a:fillRect/>
          </a:stretch>
        </p:blipFill>
        <p:spPr>
          <a:xfrm>
            <a:off x="1273786" y="1955874"/>
            <a:ext cx="2214128" cy="1473125"/>
          </a:xfrm>
          <a:prstGeom prst="rect">
            <a:avLst/>
          </a:prstGeom>
          <a:noFill/>
          <a:ln cap="flat">
            <a:noFill/>
          </a:ln>
        </p:spPr>
      </p:pic>
      <p:pic>
        <p:nvPicPr>
          <p:cNvPr id="11" name="Picture 40" descr="A picture containing text&#10;&#10;Description automatically generated">
            <a:extLst>
              <a:ext uri="{FF2B5EF4-FFF2-40B4-BE49-F238E27FC236}">
                <a16:creationId xmlns:a16="http://schemas.microsoft.com/office/drawing/2014/main" id="{4F103662-9959-8E26-AC67-4A383D4A9E02}"/>
              </a:ext>
            </a:extLst>
          </p:cNvPr>
          <p:cNvPicPr>
            <a:picLocks noChangeAspect="1"/>
          </p:cNvPicPr>
          <p:nvPr/>
        </p:nvPicPr>
        <p:blipFill>
          <a:blip r:embed="rId4"/>
          <a:stretch>
            <a:fillRect/>
          </a:stretch>
        </p:blipFill>
        <p:spPr>
          <a:xfrm>
            <a:off x="53849" y="79717"/>
            <a:ext cx="1501472" cy="895910"/>
          </a:xfrm>
          <a:prstGeom prst="rect">
            <a:avLst/>
          </a:prstGeom>
          <a:noFill/>
          <a:ln cap="flat">
            <a:noFill/>
          </a:ln>
        </p:spPr>
      </p:pic>
      <p:pic>
        <p:nvPicPr>
          <p:cNvPr id="12" name="Picture 42" descr="A picture containing text&#10;&#10;Description automatically generated">
            <a:extLst>
              <a:ext uri="{FF2B5EF4-FFF2-40B4-BE49-F238E27FC236}">
                <a16:creationId xmlns:a16="http://schemas.microsoft.com/office/drawing/2014/main" id="{9C53110A-6179-11A3-A1C8-F5B9F6773363}"/>
              </a:ext>
            </a:extLst>
          </p:cNvPr>
          <p:cNvPicPr>
            <a:picLocks noChangeAspect="1"/>
          </p:cNvPicPr>
          <p:nvPr/>
        </p:nvPicPr>
        <p:blipFill>
          <a:blip r:embed="rId4"/>
          <a:stretch>
            <a:fillRect/>
          </a:stretch>
        </p:blipFill>
        <p:spPr>
          <a:xfrm>
            <a:off x="10313234" y="18809"/>
            <a:ext cx="1705657" cy="1017736"/>
          </a:xfrm>
          <a:prstGeom prst="rect">
            <a:avLst/>
          </a:prstGeom>
          <a:noFill/>
          <a:ln cap="flat">
            <a:noFill/>
          </a:ln>
        </p:spPr>
      </p:pic>
    </p:spTree>
    <p:extLst>
      <p:ext uri="{BB962C8B-B14F-4D97-AF65-F5344CB8AC3E}">
        <p14:creationId xmlns:p14="http://schemas.microsoft.com/office/powerpoint/2010/main" val="24055787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extBox 4">
            <a:extLst>
              <a:ext uri="{FF2B5EF4-FFF2-40B4-BE49-F238E27FC236}">
                <a16:creationId xmlns:a16="http://schemas.microsoft.com/office/drawing/2014/main" id="{DC315781-69F4-D827-ACE9-78BAD0B5BD5A}"/>
              </a:ext>
            </a:extLst>
          </p:cNvPr>
          <p:cNvSpPr txBox="1"/>
          <p:nvPr/>
        </p:nvSpPr>
        <p:spPr>
          <a:xfrm>
            <a:off x="1229511" y="318659"/>
            <a:ext cx="9001463" cy="1056442"/>
          </a:xfrm>
          <a:prstGeom prst="rect">
            <a:avLst/>
          </a:prstGeom>
          <a:noFill/>
          <a:ln cap="flat">
            <a:noFill/>
          </a:ln>
        </p:spPr>
        <p:txBody>
          <a:bodyPr vert="horz" wrap="square" lIns="91440" tIns="45720" rIns="91440" bIns="45720" anchor="b" anchorCtr="1" compatLnSpc="1">
            <a:normAutofit/>
          </a:bodyPr>
          <a:lstStyle/>
          <a:p>
            <a:pPr marL="0" marR="0" lvl="0" indent="0" algn="ctr" defTabSz="9144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3200" b="1" i="0" u="none" strike="noStrike" kern="1200" cap="all" spc="0" baseline="0">
                <a:solidFill>
                  <a:srgbClr val="FFFFFF"/>
                </a:solidFill>
                <a:effectLst>
                  <a:outerShdw dist="63494" dir="2700000">
                    <a:srgbClr val="000000"/>
                  </a:outerShdw>
                </a:effectLst>
                <a:uFillTx/>
                <a:latin typeface="Bookman Old Style"/>
              </a:rPr>
              <a:t>HOW THE EMPLOYEE ARE BENEFITED BY THE TECHNOLOGY</a:t>
            </a:r>
          </a:p>
        </p:txBody>
      </p:sp>
      <p:sp>
        <p:nvSpPr>
          <p:cNvPr id="3" name="TextBox 10">
            <a:extLst>
              <a:ext uri="{FF2B5EF4-FFF2-40B4-BE49-F238E27FC236}">
                <a16:creationId xmlns:a16="http://schemas.microsoft.com/office/drawing/2014/main" id="{5EB7FAC8-47AF-1661-10FE-E35F46BE4506}"/>
              </a:ext>
            </a:extLst>
          </p:cNvPr>
          <p:cNvSpPr txBox="1"/>
          <p:nvPr/>
        </p:nvSpPr>
        <p:spPr>
          <a:xfrm>
            <a:off x="5823136" y="1905079"/>
            <a:ext cx="5095786" cy="400114"/>
          </a:xfrm>
          <a:prstGeom prst="rect">
            <a:avLst/>
          </a:prstGeom>
          <a:noFill/>
          <a:ln cap="flat">
            <a:noFill/>
          </a:ln>
        </p:spPr>
        <p:txBody>
          <a:bodyPr vert="horz" wrap="square" lIns="91440" tIns="45720" rIns="91440" bIns="45720" anchor="t" anchorCtr="0" compatLnSpc="1">
            <a:spAutoFit/>
          </a:bodyPr>
          <a:lstStyle/>
          <a:p>
            <a:pPr marL="1657350" marR="0" lvl="3"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2000" b="1" i="0" u="none" strike="noStrike" kern="1200" cap="none" spc="0" baseline="0">
                <a:solidFill>
                  <a:srgbClr val="92D050"/>
                </a:solidFill>
                <a:uFillTx/>
                <a:latin typeface="Rockwell"/>
              </a:rPr>
              <a:t>CONTACTLEES</a:t>
            </a:r>
            <a:r>
              <a:rPr lang="en-GB" sz="1800" b="1" i="0" u="none" strike="noStrike" kern="1200" cap="none" spc="0" baseline="0">
                <a:solidFill>
                  <a:srgbClr val="92D050"/>
                </a:solidFill>
                <a:uFillTx/>
                <a:latin typeface="Rockwell"/>
              </a:rPr>
              <a:t> PAYMENT</a:t>
            </a:r>
          </a:p>
        </p:txBody>
      </p:sp>
      <p:sp>
        <p:nvSpPr>
          <p:cNvPr id="4" name="TextBox 14">
            <a:extLst>
              <a:ext uri="{FF2B5EF4-FFF2-40B4-BE49-F238E27FC236}">
                <a16:creationId xmlns:a16="http://schemas.microsoft.com/office/drawing/2014/main" id="{4C4F63CF-AD71-DC94-B3C2-5032985F6BAF}"/>
              </a:ext>
            </a:extLst>
          </p:cNvPr>
          <p:cNvSpPr txBox="1"/>
          <p:nvPr/>
        </p:nvSpPr>
        <p:spPr>
          <a:xfrm>
            <a:off x="976222" y="2843107"/>
            <a:ext cx="4101486" cy="1477332"/>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Rockwell"/>
              </a:rPr>
              <a:t>Increases employee productivity</a:t>
            </a:r>
          </a:p>
          <a:p>
            <a:pPr marL="285750" marR="0" lvl="0" indent="-285750" algn="l" defTabSz="4572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endParaRPr lang="en-GB" sz="1800" b="0" i="0" u="none" strike="noStrike" kern="0" cap="none" spc="0" baseline="0">
              <a:solidFill>
                <a:srgbClr val="FFFFFF"/>
              </a:solidFill>
              <a:uFillTx/>
              <a:latin typeface="Rockwell"/>
            </a:endParaRPr>
          </a:p>
          <a:p>
            <a:pPr marL="285750" marR="0" lvl="0" indent="-285750" algn="l" defTabSz="4572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Rockwell"/>
            </a:endParaRPr>
          </a:p>
          <a:p>
            <a:pPr marL="285750" marR="0" lvl="0" indent="-285750" algn="l" defTabSz="4572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Rockwell"/>
              </a:rPr>
              <a:t>Better sense of safety</a:t>
            </a:r>
          </a:p>
          <a:p>
            <a:pPr marL="285750" marR="0" lvl="0" indent="-285750" algn="l" defTabSz="4572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Rockwell"/>
            </a:endParaRPr>
          </a:p>
        </p:txBody>
      </p:sp>
      <p:sp>
        <p:nvSpPr>
          <p:cNvPr id="5" name="TextBox 16">
            <a:extLst>
              <a:ext uri="{FF2B5EF4-FFF2-40B4-BE49-F238E27FC236}">
                <a16:creationId xmlns:a16="http://schemas.microsoft.com/office/drawing/2014/main" id="{55EF05E9-EABB-469C-4503-AA6B912C3373}"/>
              </a:ext>
            </a:extLst>
          </p:cNvPr>
          <p:cNvSpPr txBox="1"/>
          <p:nvPr/>
        </p:nvSpPr>
        <p:spPr>
          <a:xfrm>
            <a:off x="7026843" y="2744233"/>
            <a:ext cx="4188930" cy="1477332"/>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Rockwell"/>
              </a:rPr>
              <a:t>Effortless</a:t>
            </a:r>
          </a:p>
          <a:p>
            <a:pPr marL="285750" marR="0" lvl="0" indent="-285750" algn="l" defTabSz="4572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endParaRPr lang="en-GB" sz="1800" b="0" i="0" u="none" strike="noStrike" kern="0" cap="none" spc="0" baseline="0">
              <a:solidFill>
                <a:srgbClr val="FFFFFF"/>
              </a:solidFill>
              <a:uFillTx/>
              <a:latin typeface="Rockwell"/>
            </a:endParaRPr>
          </a:p>
          <a:p>
            <a:pPr marL="285750" marR="0" lvl="0" indent="-285750" algn="l" defTabSz="4572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Rockwell"/>
              </a:rPr>
              <a:t>Brand positioning and increases revenues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Rockwell"/>
            </a:endParaRPr>
          </a:p>
        </p:txBody>
      </p:sp>
      <p:sp>
        <p:nvSpPr>
          <p:cNvPr id="6" name="TextBox 22">
            <a:extLst>
              <a:ext uri="{FF2B5EF4-FFF2-40B4-BE49-F238E27FC236}">
                <a16:creationId xmlns:a16="http://schemas.microsoft.com/office/drawing/2014/main" id="{F18AA591-CEF9-1341-35A6-6A508941D3CE}"/>
              </a:ext>
            </a:extLst>
          </p:cNvPr>
          <p:cNvSpPr txBox="1"/>
          <p:nvPr/>
        </p:nvSpPr>
        <p:spPr>
          <a:xfrm>
            <a:off x="615510" y="1992742"/>
            <a:ext cx="3462293" cy="369335"/>
          </a:xfrm>
          <a:prstGeom prst="rect">
            <a:avLst/>
          </a:prstGeom>
          <a:noFill/>
          <a:ln cap="flat">
            <a:noFill/>
          </a:ln>
        </p:spPr>
        <p:txBody>
          <a:bodyPr vert="horz" wrap="square" lIns="91440" tIns="45720" rIns="91440" bIns="45720" anchor="t" anchorCtr="0" compatLnSpc="1">
            <a:spAutoFit/>
          </a:bodyPr>
          <a:lstStyle/>
          <a:p>
            <a:pPr marL="742950" marR="0" lvl="1"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1" i="0" u="none" strike="noStrike" kern="1200" cap="none" spc="0" baseline="0">
                <a:solidFill>
                  <a:srgbClr val="92D050"/>
                </a:solidFill>
                <a:uFillTx/>
                <a:latin typeface="Rockwell"/>
              </a:rPr>
              <a:t>MOBILE BANKING</a:t>
            </a:r>
          </a:p>
        </p:txBody>
      </p:sp>
      <p:pic>
        <p:nvPicPr>
          <p:cNvPr id="7" name="Picture 24" descr="A picture containing text&#10;&#10;Description automatically generated">
            <a:extLst>
              <a:ext uri="{FF2B5EF4-FFF2-40B4-BE49-F238E27FC236}">
                <a16:creationId xmlns:a16="http://schemas.microsoft.com/office/drawing/2014/main" id="{24AB4B63-E568-1AEC-A8D4-48786EF59394}"/>
              </a:ext>
            </a:extLst>
          </p:cNvPr>
          <p:cNvPicPr>
            <a:picLocks noChangeAspect="1"/>
          </p:cNvPicPr>
          <p:nvPr/>
        </p:nvPicPr>
        <p:blipFill>
          <a:blip r:embed="rId3"/>
          <a:stretch>
            <a:fillRect/>
          </a:stretch>
        </p:blipFill>
        <p:spPr>
          <a:xfrm>
            <a:off x="10039453" y="-64520"/>
            <a:ext cx="2243983" cy="1530559"/>
          </a:xfrm>
          <a:prstGeom prst="rect">
            <a:avLst/>
          </a:prstGeom>
          <a:noFill/>
          <a:ln cap="flat">
            <a:noFill/>
          </a:ln>
        </p:spPr>
      </p:pic>
      <p:cxnSp>
        <p:nvCxnSpPr>
          <p:cNvPr id="8" name="Straight Connector 25">
            <a:extLst>
              <a:ext uri="{FF2B5EF4-FFF2-40B4-BE49-F238E27FC236}">
                <a16:creationId xmlns:a16="http://schemas.microsoft.com/office/drawing/2014/main" id="{D9A5A99A-5165-A94F-47B9-FE7E4F5C89EC}"/>
              </a:ext>
            </a:extLst>
          </p:cNvPr>
          <p:cNvCxnSpPr/>
          <p:nvPr/>
        </p:nvCxnSpPr>
        <p:spPr>
          <a:xfrm flipV="1">
            <a:off x="6096003" y="2061560"/>
            <a:ext cx="0" cy="4320001"/>
          </a:xfrm>
          <a:prstGeom prst="straightConnector1">
            <a:avLst/>
          </a:prstGeom>
          <a:noFill/>
          <a:ln w="19046" cap="flat">
            <a:solidFill>
              <a:srgbClr val="70AD47"/>
            </a:solidFill>
            <a:prstDash val="solid"/>
            <a:miter/>
          </a:ln>
        </p:spPr>
      </p:cxnSp>
      <p:cxnSp>
        <p:nvCxnSpPr>
          <p:cNvPr id="9" name="Straight Connector 29">
            <a:extLst>
              <a:ext uri="{FF2B5EF4-FFF2-40B4-BE49-F238E27FC236}">
                <a16:creationId xmlns:a16="http://schemas.microsoft.com/office/drawing/2014/main" id="{638A0262-C892-3C0E-20AF-1DE3C4349EA0}"/>
              </a:ext>
            </a:extLst>
          </p:cNvPr>
          <p:cNvCxnSpPr/>
          <p:nvPr/>
        </p:nvCxnSpPr>
        <p:spPr>
          <a:xfrm flipV="1">
            <a:off x="7040880" y="4307838"/>
            <a:ext cx="0" cy="12601"/>
          </a:xfrm>
          <a:prstGeom prst="straightConnector1">
            <a:avLst/>
          </a:prstGeom>
          <a:noFill/>
          <a:ln w="6345" cap="flat">
            <a:solidFill>
              <a:srgbClr val="4472C4"/>
            </a:solidFill>
            <a:prstDash val="solid"/>
            <a:miter/>
          </a:ln>
        </p:spPr>
      </p:cxnSp>
    </p:spTree>
    <p:extLst>
      <p:ext uri="{BB962C8B-B14F-4D97-AF65-F5344CB8AC3E}">
        <p14:creationId xmlns:p14="http://schemas.microsoft.com/office/powerpoint/2010/main" val="3129041769"/>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A806CF-B1E3-CCBA-B909-0C09F4BCEDB5}"/>
              </a:ext>
            </a:extLst>
          </p:cNvPr>
          <p:cNvSpPr txBox="1"/>
          <p:nvPr/>
        </p:nvSpPr>
        <p:spPr>
          <a:xfrm>
            <a:off x="2492142" y="506504"/>
            <a:ext cx="6116714" cy="1077218"/>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FFFFFF"/>
                </a:solidFill>
                <a:uFillTx/>
                <a:latin typeface="Aparajita" pitchFamily="18"/>
                <a:cs typeface="Aparajita" pitchFamily="18"/>
              </a:rPr>
              <a:t>THREATS FACED BY THE COMPANY USING TECHNOLOGY</a:t>
            </a:r>
          </a:p>
        </p:txBody>
      </p:sp>
      <p:sp>
        <p:nvSpPr>
          <p:cNvPr id="3" name="TextBox 2">
            <a:extLst>
              <a:ext uri="{FF2B5EF4-FFF2-40B4-BE49-F238E27FC236}">
                <a16:creationId xmlns:a16="http://schemas.microsoft.com/office/drawing/2014/main" id="{BA60952A-73B3-B942-A200-821C1DA68453}"/>
              </a:ext>
            </a:extLst>
          </p:cNvPr>
          <p:cNvSpPr txBox="1"/>
          <p:nvPr/>
        </p:nvSpPr>
        <p:spPr>
          <a:xfrm>
            <a:off x="535829" y="1771128"/>
            <a:ext cx="2734321" cy="369335"/>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Wingdings" pitchFamily="2"/>
              <a:buChar char="q"/>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Rockwell"/>
              </a:rPr>
              <a:t>MOBILE BANKING</a:t>
            </a:r>
          </a:p>
        </p:txBody>
      </p:sp>
      <p:sp>
        <p:nvSpPr>
          <p:cNvPr id="4" name="TextBox 6">
            <a:extLst>
              <a:ext uri="{FF2B5EF4-FFF2-40B4-BE49-F238E27FC236}">
                <a16:creationId xmlns:a16="http://schemas.microsoft.com/office/drawing/2014/main" id="{9E85F37C-E922-489B-2F72-F327510A3A5D}"/>
              </a:ext>
            </a:extLst>
          </p:cNvPr>
          <p:cNvSpPr txBox="1"/>
          <p:nvPr/>
        </p:nvSpPr>
        <p:spPr>
          <a:xfrm>
            <a:off x="535829" y="2344695"/>
            <a:ext cx="2960708" cy="2585319"/>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Rockwell"/>
              </a:rPr>
              <a:t>Security cyberattacks</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0" cap="none" spc="0" baseline="0">
              <a:solidFill>
                <a:srgbClr val="FFFFFF"/>
              </a:solidFill>
              <a:uFillTx/>
              <a:latin typeface="Rockwell"/>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Rockwell"/>
              </a:rPr>
              <a:t>Poor mobile app design and configuration</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0" cap="none" spc="0" baseline="0">
              <a:solidFill>
                <a:srgbClr val="FFFFFF"/>
              </a:solidFill>
              <a:uFillTx/>
              <a:latin typeface="Rockwell"/>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Rockwell"/>
              </a:rPr>
              <a:t>Technical issues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Rockwell"/>
              </a:rPr>
              <a:t> </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Rockwell"/>
            </a:endParaRPr>
          </a:p>
        </p:txBody>
      </p:sp>
      <p:sp>
        <p:nvSpPr>
          <p:cNvPr id="5" name="TextBox 7">
            <a:extLst>
              <a:ext uri="{FF2B5EF4-FFF2-40B4-BE49-F238E27FC236}">
                <a16:creationId xmlns:a16="http://schemas.microsoft.com/office/drawing/2014/main" id="{B2A04A61-1239-FA0A-9993-D0336B3C469F}"/>
              </a:ext>
            </a:extLst>
          </p:cNvPr>
          <p:cNvSpPr txBox="1"/>
          <p:nvPr/>
        </p:nvSpPr>
        <p:spPr>
          <a:xfrm>
            <a:off x="7957346" y="4068842"/>
            <a:ext cx="4234650" cy="369335"/>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Wingdings" pitchFamily="2"/>
              <a:buChar char="q"/>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Rockwell"/>
              </a:rPr>
              <a:t>CONTACTLEES PAYMENT</a:t>
            </a:r>
          </a:p>
        </p:txBody>
      </p:sp>
      <p:sp>
        <p:nvSpPr>
          <p:cNvPr id="6" name="TextBox 8">
            <a:extLst>
              <a:ext uri="{FF2B5EF4-FFF2-40B4-BE49-F238E27FC236}">
                <a16:creationId xmlns:a16="http://schemas.microsoft.com/office/drawing/2014/main" id="{CFA14832-6A72-9DB4-42B0-0F29A6D254E4}"/>
              </a:ext>
            </a:extLst>
          </p:cNvPr>
          <p:cNvSpPr txBox="1"/>
          <p:nvPr/>
        </p:nvSpPr>
        <p:spPr>
          <a:xfrm>
            <a:off x="7920624" y="4669822"/>
            <a:ext cx="3384066" cy="1754322"/>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Rockwell"/>
              </a:rPr>
              <a:t>Fraud and theft of founds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Rockwell"/>
              </a:rPr>
              <a:t> </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Rockwell"/>
              </a:rPr>
              <a:t>Daily spending limit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Rockwell"/>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FFFFFF"/>
                </a:solidFill>
                <a:uFillTx/>
                <a:latin typeface="Rockwell"/>
              </a:rPr>
              <a:t>Data transmission by scammers</a:t>
            </a:r>
            <a:endParaRPr lang="en-GB" sz="1800" b="0" i="0" u="none" strike="noStrike" kern="1200" cap="none" spc="0" baseline="0">
              <a:solidFill>
                <a:srgbClr val="FFFFFF"/>
              </a:solidFill>
              <a:uFillTx/>
              <a:latin typeface="Rockwell"/>
            </a:endParaRPr>
          </a:p>
        </p:txBody>
      </p:sp>
      <p:pic>
        <p:nvPicPr>
          <p:cNvPr id="7" name="Picture 2" descr="Cyber Attacks Against SMBs – Questions &amp; Answers">
            <a:extLst>
              <a:ext uri="{FF2B5EF4-FFF2-40B4-BE49-F238E27FC236}">
                <a16:creationId xmlns:a16="http://schemas.microsoft.com/office/drawing/2014/main" id="{0735FE64-ACD2-B3B5-69AD-C9521D0C7134}"/>
              </a:ext>
            </a:extLst>
          </p:cNvPr>
          <p:cNvPicPr>
            <a:picLocks noChangeAspect="1"/>
          </p:cNvPicPr>
          <p:nvPr/>
        </p:nvPicPr>
        <p:blipFill>
          <a:blip r:embed="rId2"/>
          <a:srcRect/>
          <a:stretch>
            <a:fillRect/>
          </a:stretch>
        </p:blipFill>
        <p:spPr>
          <a:xfrm>
            <a:off x="535829" y="4669822"/>
            <a:ext cx="3304623" cy="1416515"/>
          </a:xfrm>
          <a:prstGeom prst="rect">
            <a:avLst/>
          </a:prstGeom>
          <a:noFill/>
          <a:ln cap="flat">
            <a:noFill/>
          </a:ln>
        </p:spPr>
      </p:pic>
      <p:pic>
        <p:nvPicPr>
          <p:cNvPr id="8" name="Picture 4" descr="Contactless card fraud: Myths and Realities exposed">
            <a:extLst>
              <a:ext uri="{FF2B5EF4-FFF2-40B4-BE49-F238E27FC236}">
                <a16:creationId xmlns:a16="http://schemas.microsoft.com/office/drawing/2014/main" id="{ED6C88DB-D69C-1E2C-88B9-41CAEB93EF64}"/>
              </a:ext>
            </a:extLst>
          </p:cNvPr>
          <p:cNvPicPr>
            <a:picLocks noChangeAspect="1"/>
          </p:cNvPicPr>
          <p:nvPr/>
        </p:nvPicPr>
        <p:blipFill>
          <a:blip r:embed="rId3"/>
          <a:srcRect/>
          <a:stretch>
            <a:fillRect/>
          </a:stretch>
        </p:blipFill>
        <p:spPr>
          <a:xfrm>
            <a:off x="8095018" y="1529571"/>
            <a:ext cx="3209672" cy="2302824"/>
          </a:xfrm>
          <a:prstGeom prst="rect">
            <a:avLst/>
          </a:prstGeom>
          <a:noFill/>
          <a:ln cap="flat">
            <a:noFill/>
          </a:ln>
        </p:spPr>
      </p:pic>
      <p:cxnSp>
        <p:nvCxnSpPr>
          <p:cNvPr id="9" name="Straight Connector 10">
            <a:extLst>
              <a:ext uri="{FF2B5EF4-FFF2-40B4-BE49-F238E27FC236}">
                <a16:creationId xmlns:a16="http://schemas.microsoft.com/office/drawing/2014/main" id="{90D2FA39-7E88-0BC3-CB8B-BDD64BD1FAA0}"/>
              </a:ext>
            </a:extLst>
          </p:cNvPr>
          <p:cNvCxnSpPr/>
          <p:nvPr/>
        </p:nvCxnSpPr>
        <p:spPr>
          <a:xfrm>
            <a:off x="6096003" y="1583722"/>
            <a:ext cx="0" cy="4320001"/>
          </a:xfrm>
          <a:prstGeom prst="straightConnector1">
            <a:avLst/>
          </a:prstGeom>
          <a:noFill/>
          <a:ln w="19046" cap="flat">
            <a:solidFill>
              <a:srgbClr val="70AD47"/>
            </a:solidFill>
            <a:prstDash val="solid"/>
            <a:miter/>
          </a:ln>
        </p:spPr>
      </p:cxnSp>
    </p:spTree>
    <p:extLst>
      <p:ext uri="{BB962C8B-B14F-4D97-AF65-F5344CB8AC3E}">
        <p14:creationId xmlns:p14="http://schemas.microsoft.com/office/powerpoint/2010/main" val="271460176"/>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DB530-D6A0-CC79-1A93-B01E9A42C401}"/>
              </a:ext>
            </a:extLst>
          </p:cNvPr>
          <p:cNvSpPr>
            <a:spLocks noGrp="1"/>
          </p:cNvSpPr>
          <p:nvPr>
            <p:ph type="ctrTitle"/>
          </p:nvPr>
        </p:nvSpPr>
        <p:spPr>
          <a:xfrm>
            <a:off x="1191308" y="-296290"/>
            <a:ext cx="8842550" cy="705678"/>
          </a:xfrm>
        </p:spPr>
        <p:txBody>
          <a:bodyPr>
            <a:normAutofit/>
          </a:bodyPr>
          <a:lstStyle/>
          <a:p>
            <a:r>
              <a:rPr lang="en-GB" sz="2400" dirty="0">
                <a:solidFill>
                  <a:srgbClr val="00B050"/>
                </a:solidFill>
                <a:effectLst>
                  <a:outerShdw blurRad="38100" dist="38100" dir="2700000" algn="tl">
                    <a:srgbClr val="000000">
                      <a:alpha val="43137"/>
                    </a:srgbClr>
                  </a:outerShdw>
                </a:effectLst>
              </a:rPr>
              <a:t>Lessons learned from this case of study:</a:t>
            </a:r>
          </a:p>
        </p:txBody>
      </p:sp>
      <p:sp>
        <p:nvSpPr>
          <p:cNvPr id="3" name="Subtitle 2">
            <a:extLst>
              <a:ext uri="{FF2B5EF4-FFF2-40B4-BE49-F238E27FC236}">
                <a16:creationId xmlns:a16="http://schemas.microsoft.com/office/drawing/2014/main" id="{D2454093-749D-B8CB-0525-C5D1BA6EA894}"/>
              </a:ext>
            </a:extLst>
          </p:cNvPr>
          <p:cNvSpPr>
            <a:spLocks noGrp="1"/>
          </p:cNvSpPr>
          <p:nvPr>
            <p:ph type="subTitle" idx="1"/>
          </p:nvPr>
        </p:nvSpPr>
        <p:spPr>
          <a:xfrm>
            <a:off x="107058" y="461175"/>
            <a:ext cx="5709883" cy="487641"/>
          </a:xfrm>
        </p:spPr>
        <p:txBody>
          <a:bodyPr>
            <a:normAutofit fontScale="92500"/>
          </a:bodyPr>
          <a:lstStyle/>
          <a:p>
            <a:r>
              <a:rPr lang="en-GB" dirty="0"/>
              <a:t>Type of skills learned in this presentation</a:t>
            </a:r>
          </a:p>
        </p:txBody>
      </p:sp>
      <p:pic>
        <p:nvPicPr>
          <p:cNvPr id="7" name="Picture 6" descr="A picture containing text&#10;&#10;Description automatically generated">
            <a:extLst>
              <a:ext uri="{FF2B5EF4-FFF2-40B4-BE49-F238E27FC236}">
                <a16:creationId xmlns:a16="http://schemas.microsoft.com/office/drawing/2014/main" id="{546A14F8-4B39-7F6F-535C-9A83746F0093}"/>
              </a:ext>
            </a:extLst>
          </p:cNvPr>
          <p:cNvPicPr>
            <a:picLocks noChangeAspect="1"/>
          </p:cNvPicPr>
          <p:nvPr/>
        </p:nvPicPr>
        <p:blipFill>
          <a:blip r:embed="rId2"/>
          <a:stretch>
            <a:fillRect/>
          </a:stretch>
        </p:blipFill>
        <p:spPr>
          <a:xfrm>
            <a:off x="10451113" y="56549"/>
            <a:ext cx="1740887" cy="849904"/>
          </a:xfrm>
          <a:prstGeom prst="rect">
            <a:avLst/>
          </a:prstGeom>
        </p:spPr>
      </p:pic>
      <p:sp>
        <p:nvSpPr>
          <p:cNvPr id="16" name="Oval 15">
            <a:extLst>
              <a:ext uri="{FF2B5EF4-FFF2-40B4-BE49-F238E27FC236}">
                <a16:creationId xmlns:a16="http://schemas.microsoft.com/office/drawing/2014/main" id="{6195BD0B-1C83-937A-C458-631CBE3D1946}"/>
              </a:ext>
            </a:extLst>
          </p:cNvPr>
          <p:cNvSpPr/>
          <p:nvPr/>
        </p:nvSpPr>
        <p:spPr>
          <a:xfrm>
            <a:off x="49974" y="628335"/>
            <a:ext cx="188843" cy="16896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Connector 19">
            <a:extLst>
              <a:ext uri="{FF2B5EF4-FFF2-40B4-BE49-F238E27FC236}">
                <a16:creationId xmlns:a16="http://schemas.microsoft.com/office/drawing/2014/main" id="{AFD54715-1C40-D762-0E67-1E89CCBB9551}"/>
              </a:ext>
            </a:extLst>
          </p:cNvPr>
          <p:cNvCxnSpPr>
            <a:cxnSpLocks/>
          </p:cNvCxnSpPr>
          <p:nvPr/>
        </p:nvCxnSpPr>
        <p:spPr>
          <a:xfrm>
            <a:off x="5685183" y="585891"/>
            <a:ext cx="0" cy="2139741"/>
          </a:xfrm>
          <a:prstGeom prst="line">
            <a:avLst/>
          </a:prstGeom>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14BCBD51-0426-A89D-2BCC-B9A392E87B44}"/>
              </a:ext>
            </a:extLst>
          </p:cNvPr>
          <p:cNvSpPr txBox="1"/>
          <p:nvPr/>
        </p:nvSpPr>
        <p:spPr>
          <a:xfrm>
            <a:off x="5752066" y="587526"/>
            <a:ext cx="4539850" cy="369332"/>
          </a:xfrm>
          <a:prstGeom prst="rect">
            <a:avLst/>
          </a:prstGeom>
          <a:noFill/>
        </p:spPr>
        <p:txBody>
          <a:bodyPr wrap="square" rtlCol="0">
            <a:spAutoFit/>
          </a:bodyPr>
          <a:lstStyle/>
          <a:p>
            <a:r>
              <a:rPr lang="en-GB" dirty="0"/>
              <a:t>-</a:t>
            </a:r>
            <a:r>
              <a:rPr lang="en-GB" dirty="0">
                <a:solidFill>
                  <a:srgbClr val="00B050"/>
                </a:solidFill>
              </a:rPr>
              <a:t>Contactless payment</a:t>
            </a:r>
          </a:p>
        </p:txBody>
      </p:sp>
      <p:sp>
        <p:nvSpPr>
          <p:cNvPr id="27" name="TextBox 26">
            <a:extLst>
              <a:ext uri="{FF2B5EF4-FFF2-40B4-BE49-F238E27FC236}">
                <a16:creationId xmlns:a16="http://schemas.microsoft.com/office/drawing/2014/main" id="{330D2231-574E-3F1A-C346-9A1DF235642A}"/>
              </a:ext>
            </a:extLst>
          </p:cNvPr>
          <p:cNvSpPr txBox="1"/>
          <p:nvPr/>
        </p:nvSpPr>
        <p:spPr>
          <a:xfrm>
            <a:off x="5748669" y="1007636"/>
            <a:ext cx="5082343" cy="369332"/>
          </a:xfrm>
          <a:prstGeom prst="rect">
            <a:avLst/>
          </a:prstGeom>
          <a:noFill/>
        </p:spPr>
        <p:txBody>
          <a:bodyPr wrap="square" rtlCol="0">
            <a:spAutoFit/>
          </a:bodyPr>
          <a:lstStyle/>
          <a:p>
            <a:r>
              <a:rPr lang="en-GB" dirty="0"/>
              <a:t>-</a:t>
            </a:r>
            <a:r>
              <a:rPr lang="en-GB" dirty="0">
                <a:solidFill>
                  <a:srgbClr val="00B050"/>
                </a:solidFill>
              </a:rPr>
              <a:t>Mobile banking app</a:t>
            </a:r>
          </a:p>
        </p:txBody>
      </p:sp>
      <p:sp>
        <p:nvSpPr>
          <p:cNvPr id="28" name="TextBox 27">
            <a:extLst>
              <a:ext uri="{FF2B5EF4-FFF2-40B4-BE49-F238E27FC236}">
                <a16:creationId xmlns:a16="http://schemas.microsoft.com/office/drawing/2014/main" id="{7B9CBF1E-28B8-CDF7-CD47-D3F22135DF1B}"/>
              </a:ext>
            </a:extLst>
          </p:cNvPr>
          <p:cNvSpPr txBox="1"/>
          <p:nvPr/>
        </p:nvSpPr>
        <p:spPr>
          <a:xfrm>
            <a:off x="5748669" y="1388874"/>
            <a:ext cx="3197559" cy="369332"/>
          </a:xfrm>
          <a:prstGeom prst="rect">
            <a:avLst/>
          </a:prstGeom>
          <a:noFill/>
        </p:spPr>
        <p:txBody>
          <a:bodyPr wrap="square" rtlCol="0">
            <a:spAutoFit/>
          </a:bodyPr>
          <a:lstStyle/>
          <a:p>
            <a:r>
              <a:rPr lang="en-GB" dirty="0"/>
              <a:t>-</a:t>
            </a:r>
            <a:r>
              <a:rPr lang="en-GB" dirty="0">
                <a:solidFill>
                  <a:srgbClr val="00B050"/>
                </a:solidFill>
              </a:rPr>
              <a:t>power point presentation</a:t>
            </a:r>
          </a:p>
        </p:txBody>
      </p:sp>
      <p:sp>
        <p:nvSpPr>
          <p:cNvPr id="29" name="Oval 28">
            <a:extLst>
              <a:ext uri="{FF2B5EF4-FFF2-40B4-BE49-F238E27FC236}">
                <a16:creationId xmlns:a16="http://schemas.microsoft.com/office/drawing/2014/main" id="{38A743C1-5402-6824-4ACC-0080932775EE}"/>
              </a:ext>
            </a:extLst>
          </p:cNvPr>
          <p:cNvSpPr/>
          <p:nvPr/>
        </p:nvSpPr>
        <p:spPr>
          <a:xfrm>
            <a:off x="178904" y="3246786"/>
            <a:ext cx="213214" cy="1789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a:extLst>
              <a:ext uri="{FF2B5EF4-FFF2-40B4-BE49-F238E27FC236}">
                <a16:creationId xmlns:a16="http://schemas.microsoft.com/office/drawing/2014/main" id="{1807312D-9173-A8A7-E46B-803429753D52}"/>
              </a:ext>
            </a:extLst>
          </p:cNvPr>
          <p:cNvSpPr txBox="1"/>
          <p:nvPr/>
        </p:nvSpPr>
        <p:spPr>
          <a:xfrm>
            <a:off x="406358" y="2920740"/>
            <a:ext cx="6141905" cy="830997"/>
          </a:xfrm>
          <a:prstGeom prst="rect">
            <a:avLst/>
          </a:prstGeom>
          <a:noFill/>
        </p:spPr>
        <p:txBody>
          <a:bodyPr wrap="square" rtlCol="0">
            <a:spAutoFit/>
          </a:bodyPr>
          <a:lstStyle/>
          <a:p>
            <a:r>
              <a:rPr lang="en-GB" sz="2400" dirty="0"/>
              <a:t>What type of challenges you faced during this group presentation</a:t>
            </a:r>
          </a:p>
        </p:txBody>
      </p:sp>
      <p:cxnSp>
        <p:nvCxnSpPr>
          <p:cNvPr id="35" name="Straight Connector 34">
            <a:extLst>
              <a:ext uri="{FF2B5EF4-FFF2-40B4-BE49-F238E27FC236}">
                <a16:creationId xmlns:a16="http://schemas.microsoft.com/office/drawing/2014/main" id="{1C0E17AA-4560-7677-E7B9-84999EB5B1FB}"/>
              </a:ext>
            </a:extLst>
          </p:cNvPr>
          <p:cNvCxnSpPr/>
          <p:nvPr/>
        </p:nvCxnSpPr>
        <p:spPr>
          <a:xfrm>
            <a:off x="5685183" y="3364644"/>
            <a:ext cx="0" cy="3509159"/>
          </a:xfrm>
          <a:prstGeom prst="line">
            <a:avLst/>
          </a:prstGeom>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AB8F1CCF-673B-8A61-7934-E78DFB76706A}"/>
              </a:ext>
            </a:extLst>
          </p:cNvPr>
          <p:cNvSpPr txBox="1"/>
          <p:nvPr/>
        </p:nvSpPr>
        <p:spPr>
          <a:xfrm>
            <a:off x="5695824" y="3624780"/>
            <a:ext cx="5697031" cy="369332"/>
          </a:xfrm>
          <a:prstGeom prst="rect">
            <a:avLst/>
          </a:prstGeom>
          <a:noFill/>
        </p:spPr>
        <p:txBody>
          <a:bodyPr wrap="square" rtlCol="0">
            <a:spAutoFit/>
          </a:bodyPr>
          <a:lstStyle/>
          <a:p>
            <a:r>
              <a:rPr lang="en-GB" dirty="0"/>
              <a:t>-</a:t>
            </a:r>
            <a:r>
              <a:rPr lang="en-GB" dirty="0">
                <a:solidFill>
                  <a:srgbClr val="00B050"/>
                </a:solidFill>
              </a:rPr>
              <a:t>Team work</a:t>
            </a:r>
          </a:p>
        </p:txBody>
      </p:sp>
      <p:sp>
        <p:nvSpPr>
          <p:cNvPr id="9" name="TextBox 8">
            <a:extLst>
              <a:ext uri="{FF2B5EF4-FFF2-40B4-BE49-F238E27FC236}">
                <a16:creationId xmlns:a16="http://schemas.microsoft.com/office/drawing/2014/main" id="{17CE8ACE-7DB7-7CCC-785D-4C6F4E536F03}"/>
              </a:ext>
            </a:extLst>
          </p:cNvPr>
          <p:cNvSpPr txBox="1"/>
          <p:nvPr/>
        </p:nvSpPr>
        <p:spPr>
          <a:xfrm>
            <a:off x="5768977" y="1805493"/>
            <a:ext cx="1978090" cy="369332"/>
          </a:xfrm>
          <a:prstGeom prst="rect">
            <a:avLst/>
          </a:prstGeom>
          <a:noFill/>
        </p:spPr>
        <p:txBody>
          <a:bodyPr wrap="square" rtlCol="0">
            <a:spAutoFit/>
          </a:bodyPr>
          <a:lstStyle/>
          <a:p>
            <a:r>
              <a:rPr lang="en-GB" dirty="0"/>
              <a:t>-</a:t>
            </a:r>
            <a:r>
              <a:rPr lang="en-GB" dirty="0">
                <a:solidFill>
                  <a:srgbClr val="00B050"/>
                </a:solidFill>
              </a:rPr>
              <a:t>computer skills</a:t>
            </a:r>
          </a:p>
        </p:txBody>
      </p:sp>
      <p:pic>
        <p:nvPicPr>
          <p:cNvPr id="11" name="Picture 10" descr="Graphical user interface&#10;&#10;Description automatically generated">
            <a:extLst>
              <a:ext uri="{FF2B5EF4-FFF2-40B4-BE49-F238E27FC236}">
                <a16:creationId xmlns:a16="http://schemas.microsoft.com/office/drawing/2014/main" id="{886DDC32-96BD-33F1-38AA-72C3984CE695}"/>
              </a:ext>
            </a:extLst>
          </p:cNvPr>
          <p:cNvPicPr>
            <a:picLocks noChangeAspect="1"/>
          </p:cNvPicPr>
          <p:nvPr/>
        </p:nvPicPr>
        <p:blipFill>
          <a:blip r:embed="rId3">
            <a:alphaModFix/>
          </a:blip>
          <a:stretch>
            <a:fillRect/>
          </a:stretch>
        </p:blipFill>
        <p:spPr>
          <a:xfrm>
            <a:off x="238816" y="906538"/>
            <a:ext cx="5435721" cy="1862686"/>
          </a:xfrm>
          <a:prstGeom prst="rect">
            <a:avLst/>
          </a:prstGeom>
        </p:spPr>
      </p:pic>
      <p:pic>
        <p:nvPicPr>
          <p:cNvPr id="15" name="Picture 14" descr="A group of people sitting around a table&#10;&#10;Description automatically generated with medium confidence">
            <a:extLst>
              <a:ext uri="{FF2B5EF4-FFF2-40B4-BE49-F238E27FC236}">
                <a16:creationId xmlns:a16="http://schemas.microsoft.com/office/drawing/2014/main" id="{E549F3CB-EC4F-12A0-FDC2-6F4DAFC382AE}"/>
              </a:ext>
            </a:extLst>
          </p:cNvPr>
          <p:cNvPicPr>
            <a:picLocks noChangeAspect="1"/>
          </p:cNvPicPr>
          <p:nvPr/>
        </p:nvPicPr>
        <p:blipFill>
          <a:blip r:embed="rId4">
            <a:alphaModFix amt="51000"/>
          </a:blip>
          <a:stretch>
            <a:fillRect/>
          </a:stretch>
        </p:blipFill>
        <p:spPr>
          <a:xfrm>
            <a:off x="49974" y="3757443"/>
            <a:ext cx="5624565" cy="3100557"/>
          </a:xfrm>
          <a:prstGeom prst="rect">
            <a:avLst/>
          </a:prstGeom>
        </p:spPr>
      </p:pic>
      <p:sp>
        <p:nvSpPr>
          <p:cNvPr id="17" name="TextBox 16">
            <a:extLst>
              <a:ext uri="{FF2B5EF4-FFF2-40B4-BE49-F238E27FC236}">
                <a16:creationId xmlns:a16="http://schemas.microsoft.com/office/drawing/2014/main" id="{F25894E4-578D-5047-70EF-341F1B757821}"/>
              </a:ext>
            </a:extLst>
          </p:cNvPr>
          <p:cNvSpPr txBox="1"/>
          <p:nvPr/>
        </p:nvSpPr>
        <p:spPr>
          <a:xfrm>
            <a:off x="5748669" y="4045359"/>
            <a:ext cx="3847051" cy="369332"/>
          </a:xfrm>
          <a:prstGeom prst="rect">
            <a:avLst/>
          </a:prstGeom>
          <a:noFill/>
        </p:spPr>
        <p:txBody>
          <a:bodyPr wrap="square" rtlCol="0">
            <a:spAutoFit/>
          </a:bodyPr>
          <a:lstStyle/>
          <a:p>
            <a:r>
              <a:rPr lang="en-GB" dirty="0"/>
              <a:t>-</a:t>
            </a:r>
            <a:r>
              <a:rPr lang="en-GB" dirty="0">
                <a:solidFill>
                  <a:srgbClr val="00B050"/>
                </a:solidFill>
              </a:rPr>
              <a:t>Communication</a:t>
            </a:r>
          </a:p>
        </p:txBody>
      </p:sp>
      <p:sp>
        <p:nvSpPr>
          <p:cNvPr id="18" name="TextBox 17">
            <a:extLst>
              <a:ext uri="{FF2B5EF4-FFF2-40B4-BE49-F238E27FC236}">
                <a16:creationId xmlns:a16="http://schemas.microsoft.com/office/drawing/2014/main" id="{7A52F6D7-4125-9DBE-FE67-DF0C20715A95}"/>
              </a:ext>
            </a:extLst>
          </p:cNvPr>
          <p:cNvSpPr txBox="1"/>
          <p:nvPr/>
        </p:nvSpPr>
        <p:spPr>
          <a:xfrm>
            <a:off x="5674537" y="4584137"/>
            <a:ext cx="2463280" cy="369332"/>
          </a:xfrm>
          <a:prstGeom prst="rect">
            <a:avLst/>
          </a:prstGeom>
          <a:noFill/>
        </p:spPr>
        <p:txBody>
          <a:bodyPr wrap="square" rtlCol="0">
            <a:spAutoFit/>
          </a:bodyPr>
          <a:lstStyle/>
          <a:p>
            <a:r>
              <a:rPr lang="en-GB" dirty="0"/>
              <a:t>-</a:t>
            </a:r>
            <a:r>
              <a:rPr lang="en-GB" dirty="0">
                <a:solidFill>
                  <a:srgbClr val="00B050"/>
                </a:solidFill>
              </a:rPr>
              <a:t>Finding solutions</a:t>
            </a:r>
          </a:p>
        </p:txBody>
      </p:sp>
      <p:sp>
        <p:nvSpPr>
          <p:cNvPr id="19" name="TextBox 18">
            <a:extLst>
              <a:ext uri="{FF2B5EF4-FFF2-40B4-BE49-F238E27FC236}">
                <a16:creationId xmlns:a16="http://schemas.microsoft.com/office/drawing/2014/main" id="{642749E7-4CD2-CBA1-C9E2-AFA1E632E99D}"/>
              </a:ext>
            </a:extLst>
          </p:cNvPr>
          <p:cNvSpPr txBox="1"/>
          <p:nvPr/>
        </p:nvSpPr>
        <p:spPr>
          <a:xfrm>
            <a:off x="5685183" y="5072979"/>
            <a:ext cx="2318133" cy="369332"/>
          </a:xfrm>
          <a:prstGeom prst="rect">
            <a:avLst/>
          </a:prstGeom>
          <a:noFill/>
        </p:spPr>
        <p:txBody>
          <a:bodyPr wrap="square" rtlCol="0">
            <a:spAutoFit/>
          </a:bodyPr>
          <a:lstStyle/>
          <a:p>
            <a:r>
              <a:rPr lang="en-GB" dirty="0"/>
              <a:t>-</a:t>
            </a:r>
            <a:r>
              <a:rPr lang="en-GB" dirty="0">
                <a:solidFill>
                  <a:srgbClr val="00B050"/>
                </a:solidFill>
              </a:rPr>
              <a:t>Problem solving</a:t>
            </a:r>
          </a:p>
        </p:txBody>
      </p:sp>
    </p:spTree>
    <p:extLst>
      <p:ext uri="{BB962C8B-B14F-4D97-AF65-F5344CB8AC3E}">
        <p14:creationId xmlns:p14="http://schemas.microsoft.com/office/powerpoint/2010/main" val="3256166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16"/>
                                        </p:tgtEl>
                                        <p:attrNameLst>
                                          <p:attrName>style.visibility</p:attrName>
                                        </p:attrNameLst>
                                      </p:cBhvr>
                                      <p:to>
                                        <p:strVal val="visible"/>
                                      </p:to>
                                    </p:set>
                                    <p:animEffect transition="in" filter="fade">
                                      <p:cBhvr>
                                        <p:cTn id="14" dur="500"/>
                                        <p:tgtEl>
                                          <p:spTgt spid="16"/>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500"/>
                                        <p:tgtEl>
                                          <p:spTgt spid="11"/>
                                        </p:tgtEl>
                                      </p:cBhvr>
                                    </p:animEffect>
                                  </p:childTnLst>
                                </p:cTn>
                              </p:par>
                              <p:par>
                                <p:cTn id="21" presetID="31" presetClass="entr" presetSubtype="0" fill="hold" grpId="0" nodeType="withEffect">
                                  <p:stCondLst>
                                    <p:cond delay="0"/>
                                  </p:stCondLst>
                                  <p:childTnLst>
                                    <p:set>
                                      <p:cBhvr>
                                        <p:cTn id="22" dur="1" fill="hold">
                                          <p:stCondLst>
                                            <p:cond delay="0"/>
                                          </p:stCondLst>
                                        </p:cTn>
                                        <p:tgtEl>
                                          <p:spTgt spid="26"/>
                                        </p:tgtEl>
                                        <p:attrNameLst>
                                          <p:attrName>style.visibility</p:attrName>
                                        </p:attrNameLst>
                                      </p:cBhvr>
                                      <p:to>
                                        <p:strVal val="visible"/>
                                      </p:to>
                                    </p:set>
                                    <p:anim calcmode="lin" valueType="num">
                                      <p:cBhvr>
                                        <p:cTn id="23" dur="1000" fill="hold"/>
                                        <p:tgtEl>
                                          <p:spTgt spid="26"/>
                                        </p:tgtEl>
                                        <p:attrNameLst>
                                          <p:attrName>ppt_w</p:attrName>
                                        </p:attrNameLst>
                                      </p:cBhvr>
                                      <p:tavLst>
                                        <p:tav tm="0">
                                          <p:val>
                                            <p:fltVal val="0"/>
                                          </p:val>
                                        </p:tav>
                                        <p:tav tm="100000">
                                          <p:val>
                                            <p:strVal val="#ppt_w"/>
                                          </p:val>
                                        </p:tav>
                                      </p:tavLst>
                                    </p:anim>
                                    <p:anim calcmode="lin" valueType="num">
                                      <p:cBhvr>
                                        <p:cTn id="24" dur="1000" fill="hold"/>
                                        <p:tgtEl>
                                          <p:spTgt spid="26"/>
                                        </p:tgtEl>
                                        <p:attrNameLst>
                                          <p:attrName>ppt_h</p:attrName>
                                        </p:attrNameLst>
                                      </p:cBhvr>
                                      <p:tavLst>
                                        <p:tav tm="0">
                                          <p:val>
                                            <p:fltVal val="0"/>
                                          </p:val>
                                        </p:tav>
                                        <p:tav tm="100000">
                                          <p:val>
                                            <p:strVal val="#ppt_h"/>
                                          </p:val>
                                        </p:tav>
                                      </p:tavLst>
                                    </p:anim>
                                    <p:anim calcmode="lin" valueType="num">
                                      <p:cBhvr>
                                        <p:cTn id="25" dur="1000" fill="hold"/>
                                        <p:tgtEl>
                                          <p:spTgt spid="26"/>
                                        </p:tgtEl>
                                        <p:attrNameLst>
                                          <p:attrName>style.rotation</p:attrName>
                                        </p:attrNameLst>
                                      </p:cBhvr>
                                      <p:tavLst>
                                        <p:tav tm="0">
                                          <p:val>
                                            <p:fltVal val="90"/>
                                          </p:val>
                                        </p:tav>
                                        <p:tav tm="100000">
                                          <p:val>
                                            <p:fltVal val="0"/>
                                          </p:val>
                                        </p:tav>
                                      </p:tavLst>
                                    </p:anim>
                                    <p:animEffect transition="in" filter="fade">
                                      <p:cBhvr>
                                        <p:cTn id="26" dur="1000"/>
                                        <p:tgtEl>
                                          <p:spTgt spid="26"/>
                                        </p:tgtEl>
                                      </p:cBhvr>
                                    </p:animEffect>
                                  </p:childTnLst>
                                </p:cTn>
                              </p:par>
                              <p:par>
                                <p:cTn id="27" presetID="31" presetClass="entr" presetSubtype="0" fill="hold" grpId="0" nodeType="withEffect">
                                  <p:stCondLst>
                                    <p:cond delay="0"/>
                                  </p:stCondLst>
                                  <p:childTnLst>
                                    <p:set>
                                      <p:cBhvr>
                                        <p:cTn id="28" dur="1" fill="hold">
                                          <p:stCondLst>
                                            <p:cond delay="0"/>
                                          </p:stCondLst>
                                        </p:cTn>
                                        <p:tgtEl>
                                          <p:spTgt spid="27"/>
                                        </p:tgtEl>
                                        <p:attrNameLst>
                                          <p:attrName>style.visibility</p:attrName>
                                        </p:attrNameLst>
                                      </p:cBhvr>
                                      <p:to>
                                        <p:strVal val="visible"/>
                                      </p:to>
                                    </p:set>
                                    <p:anim calcmode="lin" valueType="num">
                                      <p:cBhvr>
                                        <p:cTn id="29" dur="1000" fill="hold"/>
                                        <p:tgtEl>
                                          <p:spTgt spid="27"/>
                                        </p:tgtEl>
                                        <p:attrNameLst>
                                          <p:attrName>ppt_w</p:attrName>
                                        </p:attrNameLst>
                                      </p:cBhvr>
                                      <p:tavLst>
                                        <p:tav tm="0">
                                          <p:val>
                                            <p:fltVal val="0"/>
                                          </p:val>
                                        </p:tav>
                                        <p:tav tm="100000">
                                          <p:val>
                                            <p:strVal val="#ppt_w"/>
                                          </p:val>
                                        </p:tav>
                                      </p:tavLst>
                                    </p:anim>
                                    <p:anim calcmode="lin" valueType="num">
                                      <p:cBhvr>
                                        <p:cTn id="30" dur="1000" fill="hold"/>
                                        <p:tgtEl>
                                          <p:spTgt spid="27"/>
                                        </p:tgtEl>
                                        <p:attrNameLst>
                                          <p:attrName>ppt_h</p:attrName>
                                        </p:attrNameLst>
                                      </p:cBhvr>
                                      <p:tavLst>
                                        <p:tav tm="0">
                                          <p:val>
                                            <p:fltVal val="0"/>
                                          </p:val>
                                        </p:tav>
                                        <p:tav tm="100000">
                                          <p:val>
                                            <p:strVal val="#ppt_h"/>
                                          </p:val>
                                        </p:tav>
                                      </p:tavLst>
                                    </p:anim>
                                    <p:anim calcmode="lin" valueType="num">
                                      <p:cBhvr>
                                        <p:cTn id="31" dur="1000" fill="hold"/>
                                        <p:tgtEl>
                                          <p:spTgt spid="27"/>
                                        </p:tgtEl>
                                        <p:attrNameLst>
                                          <p:attrName>style.rotation</p:attrName>
                                        </p:attrNameLst>
                                      </p:cBhvr>
                                      <p:tavLst>
                                        <p:tav tm="0">
                                          <p:val>
                                            <p:fltVal val="90"/>
                                          </p:val>
                                        </p:tav>
                                        <p:tav tm="100000">
                                          <p:val>
                                            <p:fltVal val="0"/>
                                          </p:val>
                                        </p:tav>
                                      </p:tavLst>
                                    </p:anim>
                                    <p:animEffect transition="in" filter="fade">
                                      <p:cBhvr>
                                        <p:cTn id="32" dur="1000"/>
                                        <p:tgtEl>
                                          <p:spTgt spid="27"/>
                                        </p:tgtEl>
                                      </p:cBhvr>
                                    </p:animEffect>
                                  </p:childTnLst>
                                </p:cTn>
                              </p:par>
                              <p:par>
                                <p:cTn id="33" presetID="31" presetClass="entr" presetSubtype="0" fill="hold" grpId="0" nodeType="withEffect">
                                  <p:stCondLst>
                                    <p:cond delay="0"/>
                                  </p:stCondLst>
                                  <p:childTnLst>
                                    <p:set>
                                      <p:cBhvr>
                                        <p:cTn id="34" dur="1" fill="hold">
                                          <p:stCondLst>
                                            <p:cond delay="0"/>
                                          </p:stCondLst>
                                        </p:cTn>
                                        <p:tgtEl>
                                          <p:spTgt spid="28"/>
                                        </p:tgtEl>
                                        <p:attrNameLst>
                                          <p:attrName>style.visibility</p:attrName>
                                        </p:attrNameLst>
                                      </p:cBhvr>
                                      <p:to>
                                        <p:strVal val="visible"/>
                                      </p:to>
                                    </p:set>
                                    <p:anim calcmode="lin" valueType="num">
                                      <p:cBhvr>
                                        <p:cTn id="35" dur="1000" fill="hold"/>
                                        <p:tgtEl>
                                          <p:spTgt spid="28"/>
                                        </p:tgtEl>
                                        <p:attrNameLst>
                                          <p:attrName>ppt_w</p:attrName>
                                        </p:attrNameLst>
                                      </p:cBhvr>
                                      <p:tavLst>
                                        <p:tav tm="0">
                                          <p:val>
                                            <p:fltVal val="0"/>
                                          </p:val>
                                        </p:tav>
                                        <p:tav tm="100000">
                                          <p:val>
                                            <p:strVal val="#ppt_w"/>
                                          </p:val>
                                        </p:tav>
                                      </p:tavLst>
                                    </p:anim>
                                    <p:anim calcmode="lin" valueType="num">
                                      <p:cBhvr>
                                        <p:cTn id="36" dur="1000" fill="hold"/>
                                        <p:tgtEl>
                                          <p:spTgt spid="28"/>
                                        </p:tgtEl>
                                        <p:attrNameLst>
                                          <p:attrName>ppt_h</p:attrName>
                                        </p:attrNameLst>
                                      </p:cBhvr>
                                      <p:tavLst>
                                        <p:tav tm="0">
                                          <p:val>
                                            <p:fltVal val="0"/>
                                          </p:val>
                                        </p:tav>
                                        <p:tav tm="100000">
                                          <p:val>
                                            <p:strVal val="#ppt_h"/>
                                          </p:val>
                                        </p:tav>
                                      </p:tavLst>
                                    </p:anim>
                                    <p:anim calcmode="lin" valueType="num">
                                      <p:cBhvr>
                                        <p:cTn id="37" dur="1000" fill="hold"/>
                                        <p:tgtEl>
                                          <p:spTgt spid="28"/>
                                        </p:tgtEl>
                                        <p:attrNameLst>
                                          <p:attrName>style.rotation</p:attrName>
                                        </p:attrNameLst>
                                      </p:cBhvr>
                                      <p:tavLst>
                                        <p:tav tm="0">
                                          <p:val>
                                            <p:fltVal val="90"/>
                                          </p:val>
                                        </p:tav>
                                        <p:tav tm="100000">
                                          <p:val>
                                            <p:fltVal val="0"/>
                                          </p:val>
                                        </p:tav>
                                      </p:tavLst>
                                    </p:anim>
                                    <p:animEffect transition="in" filter="fade">
                                      <p:cBhvr>
                                        <p:cTn id="38" dur="1000"/>
                                        <p:tgtEl>
                                          <p:spTgt spid="28"/>
                                        </p:tgtEl>
                                      </p:cBhvr>
                                    </p:animEffect>
                                  </p:childTnLst>
                                </p:cTn>
                              </p:par>
                              <p:par>
                                <p:cTn id="39" presetID="31" presetClass="entr" presetSubtype="0" fill="hold" grpId="0" nodeType="withEffect">
                                  <p:stCondLst>
                                    <p:cond delay="0"/>
                                  </p:stCondLst>
                                  <p:childTnLst>
                                    <p:set>
                                      <p:cBhvr>
                                        <p:cTn id="40" dur="1" fill="hold">
                                          <p:stCondLst>
                                            <p:cond delay="0"/>
                                          </p:stCondLst>
                                        </p:cTn>
                                        <p:tgtEl>
                                          <p:spTgt spid="9"/>
                                        </p:tgtEl>
                                        <p:attrNameLst>
                                          <p:attrName>style.visibility</p:attrName>
                                        </p:attrNameLst>
                                      </p:cBhvr>
                                      <p:to>
                                        <p:strVal val="visible"/>
                                      </p:to>
                                    </p:set>
                                    <p:anim calcmode="lin" valueType="num">
                                      <p:cBhvr>
                                        <p:cTn id="41" dur="1000" fill="hold"/>
                                        <p:tgtEl>
                                          <p:spTgt spid="9"/>
                                        </p:tgtEl>
                                        <p:attrNameLst>
                                          <p:attrName>ppt_w</p:attrName>
                                        </p:attrNameLst>
                                      </p:cBhvr>
                                      <p:tavLst>
                                        <p:tav tm="0">
                                          <p:val>
                                            <p:fltVal val="0"/>
                                          </p:val>
                                        </p:tav>
                                        <p:tav tm="100000">
                                          <p:val>
                                            <p:strVal val="#ppt_w"/>
                                          </p:val>
                                        </p:tav>
                                      </p:tavLst>
                                    </p:anim>
                                    <p:anim calcmode="lin" valueType="num">
                                      <p:cBhvr>
                                        <p:cTn id="42" dur="1000" fill="hold"/>
                                        <p:tgtEl>
                                          <p:spTgt spid="9"/>
                                        </p:tgtEl>
                                        <p:attrNameLst>
                                          <p:attrName>ppt_h</p:attrName>
                                        </p:attrNameLst>
                                      </p:cBhvr>
                                      <p:tavLst>
                                        <p:tav tm="0">
                                          <p:val>
                                            <p:fltVal val="0"/>
                                          </p:val>
                                        </p:tav>
                                        <p:tav tm="100000">
                                          <p:val>
                                            <p:strVal val="#ppt_h"/>
                                          </p:val>
                                        </p:tav>
                                      </p:tavLst>
                                    </p:anim>
                                    <p:anim calcmode="lin" valueType="num">
                                      <p:cBhvr>
                                        <p:cTn id="43" dur="1000" fill="hold"/>
                                        <p:tgtEl>
                                          <p:spTgt spid="9"/>
                                        </p:tgtEl>
                                        <p:attrNameLst>
                                          <p:attrName>style.rotation</p:attrName>
                                        </p:attrNameLst>
                                      </p:cBhvr>
                                      <p:tavLst>
                                        <p:tav tm="0">
                                          <p:val>
                                            <p:fltVal val="90"/>
                                          </p:val>
                                        </p:tav>
                                        <p:tav tm="100000">
                                          <p:val>
                                            <p:fltVal val="0"/>
                                          </p:val>
                                        </p:tav>
                                      </p:tavLst>
                                    </p:anim>
                                    <p:animEffect transition="in" filter="fade">
                                      <p:cBhvr>
                                        <p:cTn id="44" dur="1000"/>
                                        <p:tgtEl>
                                          <p:spTgt spid="9"/>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29"/>
                                        </p:tgtEl>
                                        <p:attrNameLst>
                                          <p:attrName>style.visibility</p:attrName>
                                        </p:attrNameLst>
                                      </p:cBhvr>
                                      <p:to>
                                        <p:strVal val="visible"/>
                                      </p:to>
                                    </p:set>
                                    <p:animEffect transition="in" filter="fade">
                                      <p:cBhvr>
                                        <p:cTn id="49" dur="500"/>
                                        <p:tgtEl>
                                          <p:spTgt spid="29"/>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32"/>
                                        </p:tgtEl>
                                        <p:attrNameLst>
                                          <p:attrName>style.visibility</p:attrName>
                                        </p:attrNameLst>
                                      </p:cBhvr>
                                      <p:to>
                                        <p:strVal val="visible"/>
                                      </p:to>
                                    </p:set>
                                    <p:animEffect transition="in" filter="fade">
                                      <p:cBhvr>
                                        <p:cTn id="52" dur="500"/>
                                        <p:tgtEl>
                                          <p:spTgt spid="32"/>
                                        </p:tgtEl>
                                      </p:cBhvr>
                                    </p:animEffect>
                                  </p:childTnLst>
                                </p:cTn>
                              </p:par>
                              <p:par>
                                <p:cTn id="53" presetID="10" presetClass="entr" presetSubtype="0" fill="hold" nodeType="withEffect">
                                  <p:stCondLst>
                                    <p:cond delay="0"/>
                                  </p:stCondLst>
                                  <p:childTnLst>
                                    <p:set>
                                      <p:cBhvr>
                                        <p:cTn id="54" dur="1" fill="hold">
                                          <p:stCondLst>
                                            <p:cond delay="0"/>
                                          </p:stCondLst>
                                        </p:cTn>
                                        <p:tgtEl>
                                          <p:spTgt spid="15"/>
                                        </p:tgtEl>
                                        <p:attrNameLst>
                                          <p:attrName>style.visibility</p:attrName>
                                        </p:attrNameLst>
                                      </p:cBhvr>
                                      <p:to>
                                        <p:strVal val="visible"/>
                                      </p:to>
                                    </p:set>
                                    <p:animEffect transition="in" filter="fade">
                                      <p:cBhvr>
                                        <p:cTn id="55" dur="500"/>
                                        <p:tgtEl>
                                          <p:spTgt spid="15"/>
                                        </p:tgtEl>
                                      </p:cBhvr>
                                    </p:animEffect>
                                  </p:childTnLst>
                                </p:cTn>
                              </p:par>
                              <p:par>
                                <p:cTn id="56" presetID="31" presetClass="entr" presetSubtype="0" fill="hold" grpId="0" nodeType="withEffect">
                                  <p:stCondLst>
                                    <p:cond delay="0"/>
                                  </p:stCondLst>
                                  <p:childTnLst>
                                    <p:set>
                                      <p:cBhvr>
                                        <p:cTn id="57" dur="1" fill="hold">
                                          <p:stCondLst>
                                            <p:cond delay="0"/>
                                          </p:stCondLst>
                                        </p:cTn>
                                        <p:tgtEl>
                                          <p:spTgt spid="8"/>
                                        </p:tgtEl>
                                        <p:attrNameLst>
                                          <p:attrName>style.visibility</p:attrName>
                                        </p:attrNameLst>
                                      </p:cBhvr>
                                      <p:to>
                                        <p:strVal val="visible"/>
                                      </p:to>
                                    </p:set>
                                    <p:anim calcmode="lin" valueType="num">
                                      <p:cBhvr>
                                        <p:cTn id="58" dur="1000" fill="hold"/>
                                        <p:tgtEl>
                                          <p:spTgt spid="8"/>
                                        </p:tgtEl>
                                        <p:attrNameLst>
                                          <p:attrName>ppt_w</p:attrName>
                                        </p:attrNameLst>
                                      </p:cBhvr>
                                      <p:tavLst>
                                        <p:tav tm="0">
                                          <p:val>
                                            <p:fltVal val="0"/>
                                          </p:val>
                                        </p:tav>
                                        <p:tav tm="100000">
                                          <p:val>
                                            <p:strVal val="#ppt_w"/>
                                          </p:val>
                                        </p:tav>
                                      </p:tavLst>
                                    </p:anim>
                                    <p:anim calcmode="lin" valueType="num">
                                      <p:cBhvr>
                                        <p:cTn id="59" dur="1000" fill="hold"/>
                                        <p:tgtEl>
                                          <p:spTgt spid="8"/>
                                        </p:tgtEl>
                                        <p:attrNameLst>
                                          <p:attrName>ppt_h</p:attrName>
                                        </p:attrNameLst>
                                      </p:cBhvr>
                                      <p:tavLst>
                                        <p:tav tm="0">
                                          <p:val>
                                            <p:fltVal val="0"/>
                                          </p:val>
                                        </p:tav>
                                        <p:tav tm="100000">
                                          <p:val>
                                            <p:strVal val="#ppt_h"/>
                                          </p:val>
                                        </p:tav>
                                      </p:tavLst>
                                    </p:anim>
                                    <p:anim calcmode="lin" valueType="num">
                                      <p:cBhvr>
                                        <p:cTn id="60" dur="1000" fill="hold"/>
                                        <p:tgtEl>
                                          <p:spTgt spid="8"/>
                                        </p:tgtEl>
                                        <p:attrNameLst>
                                          <p:attrName>style.rotation</p:attrName>
                                        </p:attrNameLst>
                                      </p:cBhvr>
                                      <p:tavLst>
                                        <p:tav tm="0">
                                          <p:val>
                                            <p:fltVal val="90"/>
                                          </p:val>
                                        </p:tav>
                                        <p:tav tm="100000">
                                          <p:val>
                                            <p:fltVal val="0"/>
                                          </p:val>
                                        </p:tav>
                                      </p:tavLst>
                                    </p:anim>
                                    <p:animEffect transition="in" filter="fade">
                                      <p:cBhvr>
                                        <p:cTn id="61" dur="1000"/>
                                        <p:tgtEl>
                                          <p:spTgt spid="8"/>
                                        </p:tgtEl>
                                      </p:cBhvr>
                                    </p:animEffect>
                                  </p:childTnLst>
                                </p:cTn>
                              </p:par>
                              <p:par>
                                <p:cTn id="62" presetID="31" presetClass="entr" presetSubtype="0" fill="hold" grpId="0" nodeType="withEffect">
                                  <p:stCondLst>
                                    <p:cond delay="0"/>
                                  </p:stCondLst>
                                  <p:childTnLst>
                                    <p:set>
                                      <p:cBhvr>
                                        <p:cTn id="63" dur="1" fill="hold">
                                          <p:stCondLst>
                                            <p:cond delay="0"/>
                                          </p:stCondLst>
                                        </p:cTn>
                                        <p:tgtEl>
                                          <p:spTgt spid="17"/>
                                        </p:tgtEl>
                                        <p:attrNameLst>
                                          <p:attrName>style.visibility</p:attrName>
                                        </p:attrNameLst>
                                      </p:cBhvr>
                                      <p:to>
                                        <p:strVal val="visible"/>
                                      </p:to>
                                    </p:set>
                                    <p:anim calcmode="lin" valueType="num">
                                      <p:cBhvr>
                                        <p:cTn id="64" dur="1000" fill="hold"/>
                                        <p:tgtEl>
                                          <p:spTgt spid="17"/>
                                        </p:tgtEl>
                                        <p:attrNameLst>
                                          <p:attrName>ppt_w</p:attrName>
                                        </p:attrNameLst>
                                      </p:cBhvr>
                                      <p:tavLst>
                                        <p:tav tm="0">
                                          <p:val>
                                            <p:fltVal val="0"/>
                                          </p:val>
                                        </p:tav>
                                        <p:tav tm="100000">
                                          <p:val>
                                            <p:strVal val="#ppt_w"/>
                                          </p:val>
                                        </p:tav>
                                      </p:tavLst>
                                    </p:anim>
                                    <p:anim calcmode="lin" valueType="num">
                                      <p:cBhvr>
                                        <p:cTn id="65" dur="1000" fill="hold"/>
                                        <p:tgtEl>
                                          <p:spTgt spid="17"/>
                                        </p:tgtEl>
                                        <p:attrNameLst>
                                          <p:attrName>ppt_h</p:attrName>
                                        </p:attrNameLst>
                                      </p:cBhvr>
                                      <p:tavLst>
                                        <p:tav tm="0">
                                          <p:val>
                                            <p:fltVal val="0"/>
                                          </p:val>
                                        </p:tav>
                                        <p:tav tm="100000">
                                          <p:val>
                                            <p:strVal val="#ppt_h"/>
                                          </p:val>
                                        </p:tav>
                                      </p:tavLst>
                                    </p:anim>
                                    <p:anim calcmode="lin" valueType="num">
                                      <p:cBhvr>
                                        <p:cTn id="66" dur="1000" fill="hold"/>
                                        <p:tgtEl>
                                          <p:spTgt spid="17"/>
                                        </p:tgtEl>
                                        <p:attrNameLst>
                                          <p:attrName>style.rotation</p:attrName>
                                        </p:attrNameLst>
                                      </p:cBhvr>
                                      <p:tavLst>
                                        <p:tav tm="0">
                                          <p:val>
                                            <p:fltVal val="90"/>
                                          </p:val>
                                        </p:tav>
                                        <p:tav tm="100000">
                                          <p:val>
                                            <p:fltVal val="0"/>
                                          </p:val>
                                        </p:tav>
                                      </p:tavLst>
                                    </p:anim>
                                    <p:animEffect transition="in" filter="fade">
                                      <p:cBhvr>
                                        <p:cTn id="67" dur="1000"/>
                                        <p:tgtEl>
                                          <p:spTgt spid="17"/>
                                        </p:tgtEl>
                                      </p:cBhvr>
                                    </p:animEffect>
                                  </p:childTnLst>
                                </p:cTn>
                              </p:par>
                              <p:par>
                                <p:cTn id="68" presetID="31" presetClass="entr" presetSubtype="0" fill="hold" grpId="0" nodeType="withEffect">
                                  <p:stCondLst>
                                    <p:cond delay="0"/>
                                  </p:stCondLst>
                                  <p:childTnLst>
                                    <p:set>
                                      <p:cBhvr>
                                        <p:cTn id="69" dur="1" fill="hold">
                                          <p:stCondLst>
                                            <p:cond delay="0"/>
                                          </p:stCondLst>
                                        </p:cTn>
                                        <p:tgtEl>
                                          <p:spTgt spid="18"/>
                                        </p:tgtEl>
                                        <p:attrNameLst>
                                          <p:attrName>style.visibility</p:attrName>
                                        </p:attrNameLst>
                                      </p:cBhvr>
                                      <p:to>
                                        <p:strVal val="visible"/>
                                      </p:to>
                                    </p:set>
                                    <p:anim calcmode="lin" valueType="num">
                                      <p:cBhvr>
                                        <p:cTn id="70" dur="1000" fill="hold"/>
                                        <p:tgtEl>
                                          <p:spTgt spid="18"/>
                                        </p:tgtEl>
                                        <p:attrNameLst>
                                          <p:attrName>ppt_w</p:attrName>
                                        </p:attrNameLst>
                                      </p:cBhvr>
                                      <p:tavLst>
                                        <p:tav tm="0">
                                          <p:val>
                                            <p:fltVal val="0"/>
                                          </p:val>
                                        </p:tav>
                                        <p:tav tm="100000">
                                          <p:val>
                                            <p:strVal val="#ppt_w"/>
                                          </p:val>
                                        </p:tav>
                                      </p:tavLst>
                                    </p:anim>
                                    <p:anim calcmode="lin" valueType="num">
                                      <p:cBhvr>
                                        <p:cTn id="71" dur="1000" fill="hold"/>
                                        <p:tgtEl>
                                          <p:spTgt spid="18"/>
                                        </p:tgtEl>
                                        <p:attrNameLst>
                                          <p:attrName>ppt_h</p:attrName>
                                        </p:attrNameLst>
                                      </p:cBhvr>
                                      <p:tavLst>
                                        <p:tav tm="0">
                                          <p:val>
                                            <p:fltVal val="0"/>
                                          </p:val>
                                        </p:tav>
                                        <p:tav tm="100000">
                                          <p:val>
                                            <p:strVal val="#ppt_h"/>
                                          </p:val>
                                        </p:tav>
                                      </p:tavLst>
                                    </p:anim>
                                    <p:anim calcmode="lin" valueType="num">
                                      <p:cBhvr>
                                        <p:cTn id="72" dur="1000" fill="hold"/>
                                        <p:tgtEl>
                                          <p:spTgt spid="18"/>
                                        </p:tgtEl>
                                        <p:attrNameLst>
                                          <p:attrName>style.rotation</p:attrName>
                                        </p:attrNameLst>
                                      </p:cBhvr>
                                      <p:tavLst>
                                        <p:tav tm="0">
                                          <p:val>
                                            <p:fltVal val="90"/>
                                          </p:val>
                                        </p:tav>
                                        <p:tav tm="100000">
                                          <p:val>
                                            <p:fltVal val="0"/>
                                          </p:val>
                                        </p:tav>
                                      </p:tavLst>
                                    </p:anim>
                                    <p:animEffect transition="in" filter="fade">
                                      <p:cBhvr>
                                        <p:cTn id="73" dur="1000"/>
                                        <p:tgtEl>
                                          <p:spTgt spid="18"/>
                                        </p:tgtEl>
                                      </p:cBhvr>
                                    </p:animEffect>
                                  </p:childTnLst>
                                </p:cTn>
                              </p:par>
                              <p:par>
                                <p:cTn id="74" presetID="31" presetClass="entr" presetSubtype="0" fill="hold" grpId="0" nodeType="withEffect">
                                  <p:stCondLst>
                                    <p:cond delay="0"/>
                                  </p:stCondLst>
                                  <p:childTnLst>
                                    <p:set>
                                      <p:cBhvr>
                                        <p:cTn id="75" dur="1" fill="hold">
                                          <p:stCondLst>
                                            <p:cond delay="0"/>
                                          </p:stCondLst>
                                        </p:cTn>
                                        <p:tgtEl>
                                          <p:spTgt spid="19"/>
                                        </p:tgtEl>
                                        <p:attrNameLst>
                                          <p:attrName>style.visibility</p:attrName>
                                        </p:attrNameLst>
                                      </p:cBhvr>
                                      <p:to>
                                        <p:strVal val="visible"/>
                                      </p:to>
                                    </p:set>
                                    <p:anim calcmode="lin" valueType="num">
                                      <p:cBhvr>
                                        <p:cTn id="76" dur="1000" fill="hold"/>
                                        <p:tgtEl>
                                          <p:spTgt spid="19"/>
                                        </p:tgtEl>
                                        <p:attrNameLst>
                                          <p:attrName>ppt_w</p:attrName>
                                        </p:attrNameLst>
                                      </p:cBhvr>
                                      <p:tavLst>
                                        <p:tav tm="0">
                                          <p:val>
                                            <p:fltVal val="0"/>
                                          </p:val>
                                        </p:tav>
                                        <p:tav tm="100000">
                                          <p:val>
                                            <p:strVal val="#ppt_w"/>
                                          </p:val>
                                        </p:tav>
                                      </p:tavLst>
                                    </p:anim>
                                    <p:anim calcmode="lin" valueType="num">
                                      <p:cBhvr>
                                        <p:cTn id="77" dur="1000" fill="hold"/>
                                        <p:tgtEl>
                                          <p:spTgt spid="19"/>
                                        </p:tgtEl>
                                        <p:attrNameLst>
                                          <p:attrName>ppt_h</p:attrName>
                                        </p:attrNameLst>
                                      </p:cBhvr>
                                      <p:tavLst>
                                        <p:tav tm="0">
                                          <p:val>
                                            <p:fltVal val="0"/>
                                          </p:val>
                                        </p:tav>
                                        <p:tav tm="100000">
                                          <p:val>
                                            <p:strVal val="#ppt_h"/>
                                          </p:val>
                                        </p:tav>
                                      </p:tavLst>
                                    </p:anim>
                                    <p:anim calcmode="lin" valueType="num">
                                      <p:cBhvr>
                                        <p:cTn id="78" dur="1000" fill="hold"/>
                                        <p:tgtEl>
                                          <p:spTgt spid="19"/>
                                        </p:tgtEl>
                                        <p:attrNameLst>
                                          <p:attrName>style.rotation</p:attrName>
                                        </p:attrNameLst>
                                      </p:cBhvr>
                                      <p:tavLst>
                                        <p:tav tm="0">
                                          <p:val>
                                            <p:fltVal val="90"/>
                                          </p:val>
                                        </p:tav>
                                        <p:tav tm="100000">
                                          <p:val>
                                            <p:fltVal val="0"/>
                                          </p:val>
                                        </p:tav>
                                      </p:tavLst>
                                    </p:anim>
                                    <p:animEffect transition="in" filter="fade">
                                      <p:cBhvr>
                                        <p:cTn id="79" dur="10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16" grpId="0" animBg="1"/>
      <p:bldP spid="26" grpId="0"/>
      <p:bldP spid="27" grpId="0"/>
      <p:bldP spid="28" grpId="0"/>
      <p:bldP spid="29" grpId="0" animBg="1"/>
      <p:bldP spid="32" grpId="0"/>
      <p:bldP spid="8" grpId="0"/>
      <p:bldP spid="9" grpId="0"/>
      <p:bldP spid="17" grpId="0"/>
      <p:bldP spid="18" grpId="0"/>
      <p:bldP spid="19"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3D1E9-E12A-85AA-3D6F-FC44A9729380}"/>
              </a:ext>
            </a:extLst>
          </p:cNvPr>
          <p:cNvSpPr>
            <a:spLocks noGrp="1"/>
          </p:cNvSpPr>
          <p:nvPr>
            <p:ph type="title"/>
          </p:nvPr>
        </p:nvSpPr>
        <p:spPr>
          <a:xfrm>
            <a:off x="1462086" y="-326570"/>
            <a:ext cx="8521668" cy="1096166"/>
          </a:xfrm>
        </p:spPr>
        <p:txBody>
          <a:bodyPr>
            <a:normAutofit/>
          </a:bodyPr>
          <a:lstStyle/>
          <a:p>
            <a:r>
              <a:rPr lang="en-GB" sz="2400" dirty="0">
                <a:solidFill>
                  <a:srgbClr val="00B050"/>
                </a:solidFill>
              </a:rPr>
              <a:t>LESONS LEARNED FROM THIS CASE STUDY:</a:t>
            </a:r>
          </a:p>
        </p:txBody>
      </p:sp>
      <p:sp>
        <p:nvSpPr>
          <p:cNvPr id="3" name="Content Placeholder 2">
            <a:extLst>
              <a:ext uri="{FF2B5EF4-FFF2-40B4-BE49-F238E27FC236}">
                <a16:creationId xmlns:a16="http://schemas.microsoft.com/office/drawing/2014/main" id="{56120428-C79D-6862-F4B4-D429B20E07D1}"/>
              </a:ext>
            </a:extLst>
          </p:cNvPr>
          <p:cNvSpPr>
            <a:spLocks noGrp="1"/>
          </p:cNvSpPr>
          <p:nvPr>
            <p:ph idx="1"/>
          </p:nvPr>
        </p:nvSpPr>
        <p:spPr>
          <a:xfrm>
            <a:off x="363897" y="618643"/>
            <a:ext cx="4040152" cy="476049"/>
          </a:xfrm>
        </p:spPr>
        <p:txBody>
          <a:bodyPr>
            <a:noAutofit/>
          </a:bodyPr>
          <a:lstStyle/>
          <a:p>
            <a:pPr marL="0" indent="0">
              <a:buNone/>
            </a:pPr>
            <a:r>
              <a:rPr lang="en-GB" sz="2200" dirty="0"/>
              <a:t>Explain how your skills would help to your future career</a:t>
            </a:r>
          </a:p>
        </p:txBody>
      </p:sp>
      <p:sp>
        <p:nvSpPr>
          <p:cNvPr id="5" name="Oval 4">
            <a:extLst>
              <a:ext uri="{FF2B5EF4-FFF2-40B4-BE49-F238E27FC236}">
                <a16:creationId xmlns:a16="http://schemas.microsoft.com/office/drawing/2014/main" id="{A898905C-3B72-6AE1-4810-78B843608182}"/>
              </a:ext>
            </a:extLst>
          </p:cNvPr>
          <p:cNvSpPr/>
          <p:nvPr/>
        </p:nvSpPr>
        <p:spPr>
          <a:xfrm>
            <a:off x="158621" y="769597"/>
            <a:ext cx="205274" cy="19267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3" name="Straight Connector 12">
            <a:extLst>
              <a:ext uri="{FF2B5EF4-FFF2-40B4-BE49-F238E27FC236}">
                <a16:creationId xmlns:a16="http://schemas.microsoft.com/office/drawing/2014/main" id="{A7E2AEEA-1D59-EF80-8319-06DD706FC520}"/>
              </a:ext>
            </a:extLst>
          </p:cNvPr>
          <p:cNvCxnSpPr>
            <a:cxnSpLocks/>
          </p:cNvCxnSpPr>
          <p:nvPr/>
        </p:nvCxnSpPr>
        <p:spPr>
          <a:xfrm>
            <a:off x="4329404" y="429208"/>
            <a:ext cx="0" cy="6494106"/>
          </a:xfrm>
          <a:prstGeom prst="line">
            <a:avLst/>
          </a:prstGeom>
        </p:spPr>
        <p:style>
          <a:lnRef idx="1">
            <a:schemeClr val="accent1"/>
          </a:lnRef>
          <a:fillRef idx="0">
            <a:schemeClr val="accent1"/>
          </a:fillRef>
          <a:effectRef idx="0">
            <a:schemeClr val="accent1"/>
          </a:effectRef>
          <a:fontRef idx="minor">
            <a:schemeClr val="tx1"/>
          </a:fontRef>
        </p:style>
      </p:cxnSp>
      <p:pic>
        <p:nvPicPr>
          <p:cNvPr id="19" name="Picture 18" descr="A picture containing text&#10;&#10;Description automatically generated">
            <a:extLst>
              <a:ext uri="{FF2B5EF4-FFF2-40B4-BE49-F238E27FC236}">
                <a16:creationId xmlns:a16="http://schemas.microsoft.com/office/drawing/2014/main" id="{A2319AA9-1408-170D-80ED-CF85CCE224C4}"/>
              </a:ext>
            </a:extLst>
          </p:cNvPr>
          <p:cNvPicPr>
            <a:picLocks noChangeAspect="1"/>
          </p:cNvPicPr>
          <p:nvPr/>
        </p:nvPicPr>
        <p:blipFill>
          <a:blip r:embed="rId2"/>
          <a:stretch>
            <a:fillRect/>
          </a:stretch>
        </p:blipFill>
        <p:spPr>
          <a:xfrm>
            <a:off x="10395557" y="124226"/>
            <a:ext cx="1742400" cy="850643"/>
          </a:xfrm>
          <a:prstGeom prst="rect">
            <a:avLst/>
          </a:prstGeom>
        </p:spPr>
      </p:pic>
      <p:sp>
        <p:nvSpPr>
          <p:cNvPr id="8" name="TextBox 7">
            <a:extLst>
              <a:ext uri="{FF2B5EF4-FFF2-40B4-BE49-F238E27FC236}">
                <a16:creationId xmlns:a16="http://schemas.microsoft.com/office/drawing/2014/main" id="{DCFEC75D-9E19-D198-984C-F1CD9DD4D94D}"/>
              </a:ext>
            </a:extLst>
          </p:cNvPr>
          <p:cNvSpPr txBox="1"/>
          <p:nvPr/>
        </p:nvSpPr>
        <p:spPr>
          <a:xfrm>
            <a:off x="4254759" y="567689"/>
            <a:ext cx="4730617" cy="369332"/>
          </a:xfrm>
          <a:prstGeom prst="rect">
            <a:avLst/>
          </a:prstGeom>
          <a:noFill/>
        </p:spPr>
        <p:txBody>
          <a:bodyPr wrap="square" rtlCol="0">
            <a:spAutoFit/>
          </a:bodyPr>
          <a:lstStyle/>
          <a:p>
            <a:r>
              <a:rPr lang="en-GB" dirty="0"/>
              <a:t>-Contactless payment:</a:t>
            </a:r>
          </a:p>
        </p:txBody>
      </p:sp>
      <p:sp>
        <p:nvSpPr>
          <p:cNvPr id="11" name="TextBox 10">
            <a:extLst>
              <a:ext uri="{FF2B5EF4-FFF2-40B4-BE49-F238E27FC236}">
                <a16:creationId xmlns:a16="http://schemas.microsoft.com/office/drawing/2014/main" id="{22B28667-8ED2-622D-8485-07F1AE35AA7C}"/>
              </a:ext>
            </a:extLst>
          </p:cNvPr>
          <p:cNvSpPr txBox="1"/>
          <p:nvPr/>
        </p:nvSpPr>
        <p:spPr>
          <a:xfrm>
            <a:off x="6802015" y="661190"/>
            <a:ext cx="3612202" cy="1200329"/>
          </a:xfrm>
          <a:prstGeom prst="rect">
            <a:avLst/>
          </a:prstGeom>
          <a:noFill/>
        </p:spPr>
        <p:txBody>
          <a:bodyPr wrap="square" rtlCol="0">
            <a:spAutoFit/>
          </a:bodyPr>
          <a:lstStyle/>
          <a:p>
            <a:r>
              <a:rPr lang="en-GB" dirty="0"/>
              <a:t>-</a:t>
            </a:r>
            <a:r>
              <a:rPr lang="en-GB" dirty="0">
                <a:solidFill>
                  <a:srgbClr val="00B050"/>
                </a:solidFill>
              </a:rPr>
              <a:t>Easy to use!</a:t>
            </a:r>
          </a:p>
          <a:p>
            <a:r>
              <a:rPr lang="en-GB" dirty="0"/>
              <a:t>-</a:t>
            </a:r>
            <a:r>
              <a:rPr lang="en-GB" dirty="0">
                <a:solidFill>
                  <a:srgbClr val="00B050"/>
                </a:solidFill>
              </a:rPr>
              <a:t>Safer transactions</a:t>
            </a:r>
          </a:p>
          <a:p>
            <a:r>
              <a:rPr lang="en-GB" dirty="0"/>
              <a:t>-</a:t>
            </a:r>
            <a:r>
              <a:rPr lang="en-GB" dirty="0">
                <a:solidFill>
                  <a:srgbClr val="00B050"/>
                </a:solidFill>
              </a:rPr>
              <a:t>Better customer experience</a:t>
            </a:r>
          </a:p>
          <a:p>
            <a:r>
              <a:rPr lang="en-GB" dirty="0"/>
              <a:t>-</a:t>
            </a:r>
            <a:r>
              <a:rPr lang="en-GB" dirty="0">
                <a:solidFill>
                  <a:srgbClr val="00B050"/>
                </a:solidFill>
              </a:rPr>
              <a:t>No extra cost</a:t>
            </a:r>
          </a:p>
        </p:txBody>
      </p:sp>
      <p:cxnSp>
        <p:nvCxnSpPr>
          <p:cNvPr id="14" name="Straight Connector 13">
            <a:extLst>
              <a:ext uri="{FF2B5EF4-FFF2-40B4-BE49-F238E27FC236}">
                <a16:creationId xmlns:a16="http://schemas.microsoft.com/office/drawing/2014/main" id="{93F191B4-A050-8DA5-9650-1DB23F7A3EAE}"/>
              </a:ext>
            </a:extLst>
          </p:cNvPr>
          <p:cNvCxnSpPr/>
          <p:nvPr/>
        </p:nvCxnSpPr>
        <p:spPr>
          <a:xfrm>
            <a:off x="6802016" y="657974"/>
            <a:ext cx="0" cy="1176352"/>
          </a:xfrm>
          <a:prstGeom prst="line">
            <a:avLst/>
          </a:prstGeom>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1172C0C-195C-4CA2-125E-56E7D0853761}"/>
              </a:ext>
            </a:extLst>
          </p:cNvPr>
          <p:cNvSpPr txBox="1"/>
          <p:nvPr/>
        </p:nvSpPr>
        <p:spPr>
          <a:xfrm>
            <a:off x="4254759" y="2077521"/>
            <a:ext cx="3309255" cy="369332"/>
          </a:xfrm>
          <a:prstGeom prst="rect">
            <a:avLst/>
          </a:prstGeom>
          <a:noFill/>
        </p:spPr>
        <p:txBody>
          <a:bodyPr wrap="square" rtlCol="0">
            <a:spAutoFit/>
          </a:bodyPr>
          <a:lstStyle/>
          <a:p>
            <a:r>
              <a:rPr lang="en-GB" dirty="0"/>
              <a:t>-Mobile banking app:</a:t>
            </a:r>
          </a:p>
        </p:txBody>
      </p:sp>
      <p:sp>
        <p:nvSpPr>
          <p:cNvPr id="23" name="TextBox 22">
            <a:extLst>
              <a:ext uri="{FF2B5EF4-FFF2-40B4-BE49-F238E27FC236}">
                <a16:creationId xmlns:a16="http://schemas.microsoft.com/office/drawing/2014/main" id="{0CE83371-4731-F6C0-CB20-D4C6D1A81016}"/>
              </a:ext>
            </a:extLst>
          </p:cNvPr>
          <p:cNvSpPr txBox="1"/>
          <p:nvPr/>
        </p:nvSpPr>
        <p:spPr>
          <a:xfrm>
            <a:off x="6688203" y="2131907"/>
            <a:ext cx="3153745" cy="369332"/>
          </a:xfrm>
          <a:prstGeom prst="rect">
            <a:avLst/>
          </a:prstGeom>
          <a:noFill/>
        </p:spPr>
        <p:txBody>
          <a:bodyPr wrap="square" rtlCol="0">
            <a:spAutoFit/>
          </a:bodyPr>
          <a:lstStyle/>
          <a:p>
            <a:r>
              <a:rPr lang="en-GB" dirty="0"/>
              <a:t>-</a:t>
            </a:r>
            <a:r>
              <a:rPr lang="en-GB" dirty="0">
                <a:solidFill>
                  <a:srgbClr val="00B050"/>
                </a:solidFill>
              </a:rPr>
              <a:t>Monitoring transactions</a:t>
            </a:r>
          </a:p>
        </p:txBody>
      </p:sp>
      <p:sp>
        <p:nvSpPr>
          <p:cNvPr id="24" name="TextBox 23">
            <a:extLst>
              <a:ext uri="{FF2B5EF4-FFF2-40B4-BE49-F238E27FC236}">
                <a16:creationId xmlns:a16="http://schemas.microsoft.com/office/drawing/2014/main" id="{C4615358-A729-9EC1-0C4D-17537C4A5FCB}"/>
              </a:ext>
            </a:extLst>
          </p:cNvPr>
          <p:cNvSpPr txBox="1"/>
          <p:nvPr/>
        </p:nvSpPr>
        <p:spPr>
          <a:xfrm>
            <a:off x="6688203" y="2678844"/>
            <a:ext cx="2453950" cy="369332"/>
          </a:xfrm>
          <a:prstGeom prst="rect">
            <a:avLst/>
          </a:prstGeom>
          <a:noFill/>
        </p:spPr>
        <p:txBody>
          <a:bodyPr wrap="square" rtlCol="0">
            <a:spAutoFit/>
          </a:bodyPr>
          <a:lstStyle/>
          <a:p>
            <a:r>
              <a:rPr lang="en-GB" dirty="0"/>
              <a:t>-</a:t>
            </a:r>
            <a:r>
              <a:rPr lang="en-GB" dirty="0">
                <a:solidFill>
                  <a:srgbClr val="00B050"/>
                </a:solidFill>
              </a:rPr>
              <a:t>Time saving</a:t>
            </a:r>
            <a:endParaRPr lang="en-GB" dirty="0"/>
          </a:p>
        </p:txBody>
      </p:sp>
      <p:cxnSp>
        <p:nvCxnSpPr>
          <p:cNvPr id="28" name="Straight Connector 27">
            <a:extLst>
              <a:ext uri="{FF2B5EF4-FFF2-40B4-BE49-F238E27FC236}">
                <a16:creationId xmlns:a16="http://schemas.microsoft.com/office/drawing/2014/main" id="{8D3C8A69-1D65-64B6-2D70-C766324D3961}"/>
              </a:ext>
            </a:extLst>
          </p:cNvPr>
          <p:cNvCxnSpPr>
            <a:cxnSpLocks/>
          </p:cNvCxnSpPr>
          <p:nvPr/>
        </p:nvCxnSpPr>
        <p:spPr>
          <a:xfrm flipH="1">
            <a:off x="6725525" y="2222919"/>
            <a:ext cx="6510" cy="1453342"/>
          </a:xfrm>
          <a:prstGeom prst="line">
            <a:avLst/>
          </a:prstGeom>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0BDF2166-E3B3-FC69-17F6-7052E7D51C88}"/>
              </a:ext>
            </a:extLst>
          </p:cNvPr>
          <p:cNvSpPr txBox="1"/>
          <p:nvPr/>
        </p:nvSpPr>
        <p:spPr>
          <a:xfrm>
            <a:off x="6688204" y="3188632"/>
            <a:ext cx="2453949" cy="369332"/>
          </a:xfrm>
          <a:prstGeom prst="rect">
            <a:avLst/>
          </a:prstGeom>
          <a:noFill/>
        </p:spPr>
        <p:txBody>
          <a:bodyPr wrap="square" rtlCol="0">
            <a:spAutoFit/>
          </a:bodyPr>
          <a:lstStyle/>
          <a:p>
            <a:r>
              <a:rPr lang="en-GB" dirty="0"/>
              <a:t>-</a:t>
            </a:r>
            <a:r>
              <a:rPr lang="en-GB" dirty="0">
                <a:solidFill>
                  <a:srgbClr val="00B050"/>
                </a:solidFill>
              </a:rPr>
              <a:t>Remote banking</a:t>
            </a:r>
          </a:p>
        </p:txBody>
      </p:sp>
      <p:sp>
        <p:nvSpPr>
          <p:cNvPr id="33" name="TextBox 32">
            <a:extLst>
              <a:ext uri="{FF2B5EF4-FFF2-40B4-BE49-F238E27FC236}">
                <a16:creationId xmlns:a16="http://schemas.microsoft.com/office/drawing/2014/main" id="{ADE30523-92A5-CC4E-24C1-1686845C8A07}"/>
              </a:ext>
            </a:extLst>
          </p:cNvPr>
          <p:cNvSpPr txBox="1"/>
          <p:nvPr/>
        </p:nvSpPr>
        <p:spPr>
          <a:xfrm>
            <a:off x="4254759" y="3869378"/>
            <a:ext cx="2603239" cy="646331"/>
          </a:xfrm>
          <a:prstGeom prst="rect">
            <a:avLst/>
          </a:prstGeom>
          <a:noFill/>
        </p:spPr>
        <p:txBody>
          <a:bodyPr wrap="square" rtlCol="0">
            <a:spAutoFit/>
          </a:bodyPr>
          <a:lstStyle/>
          <a:p>
            <a:r>
              <a:rPr lang="en-GB" dirty="0"/>
              <a:t>-Power point presentation:</a:t>
            </a:r>
          </a:p>
        </p:txBody>
      </p:sp>
      <p:cxnSp>
        <p:nvCxnSpPr>
          <p:cNvPr id="35" name="Straight Connector 34">
            <a:extLst>
              <a:ext uri="{FF2B5EF4-FFF2-40B4-BE49-F238E27FC236}">
                <a16:creationId xmlns:a16="http://schemas.microsoft.com/office/drawing/2014/main" id="{3C20571E-A361-CF17-04F7-F61E230EE278}"/>
              </a:ext>
            </a:extLst>
          </p:cNvPr>
          <p:cNvCxnSpPr>
            <a:cxnSpLocks/>
          </p:cNvCxnSpPr>
          <p:nvPr/>
        </p:nvCxnSpPr>
        <p:spPr>
          <a:xfrm>
            <a:off x="5722920" y="3984436"/>
            <a:ext cx="0" cy="1063425"/>
          </a:xfrm>
          <a:prstGeom prst="line">
            <a:avLst/>
          </a:prstGeom>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C6DA529C-ADE0-3EAC-8FCF-33F23A56D6E0}"/>
              </a:ext>
            </a:extLst>
          </p:cNvPr>
          <p:cNvSpPr txBox="1"/>
          <p:nvPr/>
        </p:nvSpPr>
        <p:spPr>
          <a:xfrm>
            <a:off x="5722920" y="3874653"/>
            <a:ext cx="3862874" cy="1200329"/>
          </a:xfrm>
          <a:prstGeom prst="rect">
            <a:avLst/>
          </a:prstGeom>
          <a:noFill/>
        </p:spPr>
        <p:txBody>
          <a:bodyPr wrap="square" rtlCol="0">
            <a:spAutoFit/>
          </a:bodyPr>
          <a:lstStyle/>
          <a:p>
            <a:r>
              <a:rPr lang="en-GB" b="1" dirty="0">
                <a:latin typeface="arial" panose="020B0604020202020204" pitchFamily="34" charset="0"/>
              </a:rPr>
              <a:t>-</a:t>
            </a:r>
            <a:r>
              <a:rPr lang="en-GB" dirty="0">
                <a:solidFill>
                  <a:srgbClr val="00B050"/>
                </a:solidFill>
              </a:rPr>
              <a:t>E</a:t>
            </a:r>
            <a:r>
              <a:rPr lang="en-GB" i="0" dirty="0">
                <a:solidFill>
                  <a:srgbClr val="00B050"/>
                </a:solidFill>
                <a:effectLst/>
              </a:rPr>
              <a:t>asy to present and maintain eye contact with a large audience by simply advancing the slides with a keystroke</a:t>
            </a:r>
            <a:endParaRPr lang="en-GB" dirty="0">
              <a:solidFill>
                <a:srgbClr val="00B050"/>
              </a:solidFill>
            </a:endParaRPr>
          </a:p>
        </p:txBody>
      </p:sp>
      <p:sp>
        <p:nvSpPr>
          <p:cNvPr id="39" name="TextBox 38">
            <a:extLst>
              <a:ext uri="{FF2B5EF4-FFF2-40B4-BE49-F238E27FC236}">
                <a16:creationId xmlns:a16="http://schemas.microsoft.com/office/drawing/2014/main" id="{5190C572-3202-CFE7-FC6A-41B5E2682622}"/>
              </a:ext>
            </a:extLst>
          </p:cNvPr>
          <p:cNvSpPr txBox="1"/>
          <p:nvPr/>
        </p:nvSpPr>
        <p:spPr>
          <a:xfrm>
            <a:off x="4254760" y="5372957"/>
            <a:ext cx="2034074" cy="369332"/>
          </a:xfrm>
          <a:prstGeom prst="rect">
            <a:avLst/>
          </a:prstGeom>
          <a:noFill/>
        </p:spPr>
        <p:txBody>
          <a:bodyPr wrap="square" rtlCol="0">
            <a:spAutoFit/>
          </a:bodyPr>
          <a:lstStyle/>
          <a:p>
            <a:r>
              <a:rPr lang="en-GB" dirty="0"/>
              <a:t>-Computer skills:</a:t>
            </a:r>
          </a:p>
        </p:txBody>
      </p:sp>
      <p:cxnSp>
        <p:nvCxnSpPr>
          <p:cNvPr id="41" name="Straight Connector 40">
            <a:extLst>
              <a:ext uri="{FF2B5EF4-FFF2-40B4-BE49-F238E27FC236}">
                <a16:creationId xmlns:a16="http://schemas.microsoft.com/office/drawing/2014/main" id="{B14CEE92-EF44-F68E-2DFF-3458BD854931}"/>
              </a:ext>
            </a:extLst>
          </p:cNvPr>
          <p:cNvCxnSpPr/>
          <p:nvPr/>
        </p:nvCxnSpPr>
        <p:spPr>
          <a:xfrm>
            <a:off x="6214188" y="5439747"/>
            <a:ext cx="0" cy="1418253"/>
          </a:xfrm>
          <a:prstGeom prst="line">
            <a:avLst/>
          </a:prstGeom>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BB6B6AB0-17FF-0C7E-E4EE-2613208A03FB}"/>
              </a:ext>
            </a:extLst>
          </p:cNvPr>
          <p:cNvSpPr txBox="1"/>
          <p:nvPr/>
        </p:nvSpPr>
        <p:spPr>
          <a:xfrm>
            <a:off x="6213356" y="5421687"/>
            <a:ext cx="3592285" cy="923330"/>
          </a:xfrm>
          <a:prstGeom prst="rect">
            <a:avLst/>
          </a:prstGeom>
          <a:noFill/>
        </p:spPr>
        <p:txBody>
          <a:bodyPr wrap="square" rtlCol="0">
            <a:spAutoFit/>
          </a:bodyPr>
          <a:lstStyle/>
          <a:p>
            <a:r>
              <a:rPr lang="en-GB" dirty="0"/>
              <a:t>-</a:t>
            </a:r>
            <a:r>
              <a:rPr lang="en-GB" dirty="0">
                <a:solidFill>
                  <a:srgbClr val="00B050"/>
                </a:solidFill>
              </a:rPr>
              <a:t>As we are using the computers in many jobs, is good for us to have a strong knowledge</a:t>
            </a:r>
          </a:p>
        </p:txBody>
      </p:sp>
      <p:pic>
        <p:nvPicPr>
          <p:cNvPr id="44" name="Picture 43" descr="Diagram&#10;&#10;Description automatically generated">
            <a:extLst>
              <a:ext uri="{FF2B5EF4-FFF2-40B4-BE49-F238E27FC236}">
                <a16:creationId xmlns:a16="http://schemas.microsoft.com/office/drawing/2014/main" id="{A3DABEB4-6EE1-5938-DCC0-35303062F75F}"/>
              </a:ext>
            </a:extLst>
          </p:cNvPr>
          <p:cNvPicPr>
            <a:picLocks noChangeAspect="1"/>
          </p:cNvPicPr>
          <p:nvPr/>
        </p:nvPicPr>
        <p:blipFill>
          <a:blip r:embed="rId3"/>
          <a:stretch>
            <a:fillRect/>
          </a:stretch>
        </p:blipFill>
        <p:spPr>
          <a:xfrm>
            <a:off x="4329403" y="884921"/>
            <a:ext cx="2472612" cy="1096087"/>
          </a:xfrm>
          <a:prstGeom prst="rect">
            <a:avLst/>
          </a:prstGeom>
        </p:spPr>
      </p:pic>
      <p:pic>
        <p:nvPicPr>
          <p:cNvPr id="46" name="Picture 45" descr="A picture containing rectangle&#10;&#10;Description automatically generated">
            <a:extLst>
              <a:ext uri="{FF2B5EF4-FFF2-40B4-BE49-F238E27FC236}">
                <a16:creationId xmlns:a16="http://schemas.microsoft.com/office/drawing/2014/main" id="{ACC6BEC6-342F-DD67-4C54-0D35017AFCA8}"/>
              </a:ext>
            </a:extLst>
          </p:cNvPr>
          <p:cNvPicPr>
            <a:picLocks noChangeAspect="1"/>
          </p:cNvPicPr>
          <p:nvPr/>
        </p:nvPicPr>
        <p:blipFill>
          <a:blip r:embed="rId4"/>
          <a:stretch>
            <a:fillRect/>
          </a:stretch>
        </p:blipFill>
        <p:spPr>
          <a:xfrm>
            <a:off x="4342137" y="2385576"/>
            <a:ext cx="2389898" cy="1412351"/>
          </a:xfrm>
          <a:prstGeom prst="rect">
            <a:avLst/>
          </a:prstGeom>
        </p:spPr>
      </p:pic>
      <p:pic>
        <p:nvPicPr>
          <p:cNvPr id="48" name="Picture 47" descr="Icon&#10;&#10;Description automatically generated">
            <a:extLst>
              <a:ext uri="{FF2B5EF4-FFF2-40B4-BE49-F238E27FC236}">
                <a16:creationId xmlns:a16="http://schemas.microsoft.com/office/drawing/2014/main" id="{3FC9B7FE-D3BA-0903-07FE-0516829B0723}"/>
              </a:ext>
            </a:extLst>
          </p:cNvPr>
          <p:cNvPicPr>
            <a:picLocks noChangeAspect="1"/>
          </p:cNvPicPr>
          <p:nvPr/>
        </p:nvPicPr>
        <p:blipFill>
          <a:blip r:embed="rId5"/>
          <a:stretch>
            <a:fillRect/>
          </a:stretch>
        </p:blipFill>
        <p:spPr>
          <a:xfrm>
            <a:off x="4492690" y="4453148"/>
            <a:ext cx="1073019" cy="919809"/>
          </a:xfrm>
          <a:prstGeom prst="rect">
            <a:avLst/>
          </a:prstGeom>
        </p:spPr>
      </p:pic>
      <p:pic>
        <p:nvPicPr>
          <p:cNvPr id="50" name="Picture 49" descr="A picture containing text, electronics, display&#10;&#10;Description automatically generated">
            <a:extLst>
              <a:ext uri="{FF2B5EF4-FFF2-40B4-BE49-F238E27FC236}">
                <a16:creationId xmlns:a16="http://schemas.microsoft.com/office/drawing/2014/main" id="{08C03FE2-6C29-A65A-A7F9-0D9C901904A6}"/>
              </a:ext>
            </a:extLst>
          </p:cNvPr>
          <p:cNvPicPr>
            <a:picLocks noChangeAspect="1"/>
          </p:cNvPicPr>
          <p:nvPr/>
        </p:nvPicPr>
        <p:blipFill>
          <a:blip r:embed="rId6"/>
          <a:stretch>
            <a:fillRect/>
          </a:stretch>
        </p:blipFill>
        <p:spPr>
          <a:xfrm>
            <a:off x="4337470" y="5698053"/>
            <a:ext cx="1875886" cy="1057310"/>
          </a:xfrm>
          <a:prstGeom prst="rect">
            <a:avLst/>
          </a:prstGeom>
        </p:spPr>
      </p:pic>
    </p:spTree>
    <p:extLst>
      <p:ext uri="{BB962C8B-B14F-4D97-AF65-F5344CB8AC3E}">
        <p14:creationId xmlns:p14="http://schemas.microsoft.com/office/powerpoint/2010/main" val="2782998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par>
                                <p:cTn id="18" presetID="10" presetClass="entr" presetSubtype="0" fill="hold" nodeType="with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500"/>
                                        <p:tgtEl>
                                          <p:spTgt spid="13"/>
                                        </p:tgtEl>
                                      </p:cBhvr>
                                    </p:animEffect>
                                  </p:childTnLst>
                                </p:cTn>
                              </p:par>
                            </p:childTnLst>
                          </p:cTn>
                        </p:par>
                      </p:childTnLst>
                    </p:cTn>
                  </p:par>
                  <p:par>
                    <p:cTn id="21" fill="hold">
                      <p:stCondLst>
                        <p:cond delay="indefinite"/>
                      </p:stCondLst>
                      <p:childTnLst>
                        <p:par>
                          <p:cTn id="22" fill="hold">
                            <p:stCondLst>
                              <p:cond delay="0"/>
                            </p:stCondLst>
                            <p:childTnLst>
                              <p:par>
                                <p:cTn id="23" presetID="31" presetClass="entr" presetSubtype="0" fill="hold" nodeType="clickEffect">
                                  <p:stCondLst>
                                    <p:cond delay="0"/>
                                  </p:stCondLst>
                                  <p:childTnLst>
                                    <p:set>
                                      <p:cBhvr>
                                        <p:cTn id="24" dur="1" fill="hold">
                                          <p:stCondLst>
                                            <p:cond delay="0"/>
                                          </p:stCondLst>
                                        </p:cTn>
                                        <p:tgtEl>
                                          <p:spTgt spid="44"/>
                                        </p:tgtEl>
                                        <p:attrNameLst>
                                          <p:attrName>style.visibility</p:attrName>
                                        </p:attrNameLst>
                                      </p:cBhvr>
                                      <p:to>
                                        <p:strVal val="visible"/>
                                      </p:to>
                                    </p:set>
                                    <p:anim calcmode="lin" valueType="num">
                                      <p:cBhvr>
                                        <p:cTn id="25" dur="1000" fill="hold"/>
                                        <p:tgtEl>
                                          <p:spTgt spid="44"/>
                                        </p:tgtEl>
                                        <p:attrNameLst>
                                          <p:attrName>ppt_w</p:attrName>
                                        </p:attrNameLst>
                                      </p:cBhvr>
                                      <p:tavLst>
                                        <p:tav tm="0">
                                          <p:val>
                                            <p:fltVal val="0"/>
                                          </p:val>
                                        </p:tav>
                                        <p:tav tm="100000">
                                          <p:val>
                                            <p:strVal val="#ppt_w"/>
                                          </p:val>
                                        </p:tav>
                                      </p:tavLst>
                                    </p:anim>
                                    <p:anim calcmode="lin" valueType="num">
                                      <p:cBhvr>
                                        <p:cTn id="26" dur="1000" fill="hold"/>
                                        <p:tgtEl>
                                          <p:spTgt spid="44"/>
                                        </p:tgtEl>
                                        <p:attrNameLst>
                                          <p:attrName>ppt_h</p:attrName>
                                        </p:attrNameLst>
                                      </p:cBhvr>
                                      <p:tavLst>
                                        <p:tav tm="0">
                                          <p:val>
                                            <p:fltVal val="0"/>
                                          </p:val>
                                        </p:tav>
                                        <p:tav tm="100000">
                                          <p:val>
                                            <p:strVal val="#ppt_h"/>
                                          </p:val>
                                        </p:tav>
                                      </p:tavLst>
                                    </p:anim>
                                    <p:anim calcmode="lin" valueType="num">
                                      <p:cBhvr>
                                        <p:cTn id="27" dur="1000" fill="hold"/>
                                        <p:tgtEl>
                                          <p:spTgt spid="44"/>
                                        </p:tgtEl>
                                        <p:attrNameLst>
                                          <p:attrName>style.rotation</p:attrName>
                                        </p:attrNameLst>
                                      </p:cBhvr>
                                      <p:tavLst>
                                        <p:tav tm="0">
                                          <p:val>
                                            <p:fltVal val="90"/>
                                          </p:val>
                                        </p:tav>
                                        <p:tav tm="100000">
                                          <p:val>
                                            <p:fltVal val="0"/>
                                          </p:val>
                                        </p:tav>
                                      </p:tavLst>
                                    </p:anim>
                                    <p:animEffect transition="in" filter="fade">
                                      <p:cBhvr>
                                        <p:cTn id="28" dur="1000"/>
                                        <p:tgtEl>
                                          <p:spTgt spid="44"/>
                                        </p:tgtEl>
                                      </p:cBhvr>
                                    </p:animEffect>
                                  </p:childTnLst>
                                </p:cTn>
                              </p:par>
                              <p:par>
                                <p:cTn id="29" presetID="31" presetClass="entr" presetSubtype="0" fill="hold" grpId="0" nodeType="with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p:cTn id="31" dur="1000" fill="hold"/>
                                        <p:tgtEl>
                                          <p:spTgt spid="8"/>
                                        </p:tgtEl>
                                        <p:attrNameLst>
                                          <p:attrName>ppt_w</p:attrName>
                                        </p:attrNameLst>
                                      </p:cBhvr>
                                      <p:tavLst>
                                        <p:tav tm="0">
                                          <p:val>
                                            <p:fltVal val="0"/>
                                          </p:val>
                                        </p:tav>
                                        <p:tav tm="100000">
                                          <p:val>
                                            <p:strVal val="#ppt_w"/>
                                          </p:val>
                                        </p:tav>
                                      </p:tavLst>
                                    </p:anim>
                                    <p:anim calcmode="lin" valueType="num">
                                      <p:cBhvr>
                                        <p:cTn id="32" dur="1000" fill="hold"/>
                                        <p:tgtEl>
                                          <p:spTgt spid="8"/>
                                        </p:tgtEl>
                                        <p:attrNameLst>
                                          <p:attrName>ppt_h</p:attrName>
                                        </p:attrNameLst>
                                      </p:cBhvr>
                                      <p:tavLst>
                                        <p:tav tm="0">
                                          <p:val>
                                            <p:fltVal val="0"/>
                                          </p:val>
                                        </p:tav>
                                        <p:tav tm="100000">
                                          <p:val>
                                            <p:strVal val="#ppt_h"/>
                                          </p:val>
                                        </p:tav>
                                      </p:tavLst>
                                    </p:anim>
                                    <p:anim calcmode="lin" valueType="num">
                                      <p:cBhvr>
                                        <p:cTn id="33" dur="1000" fill="hold"/>
                                        <p:tgtEl>
                                          <p:spTgt spid="8"/>
                                        </p:tgtEl>
                                        <p:attrNameLst>
                                          <p:attrName>style.rotation</p:attrName>
                                        </p:attrNameLst>
                                      </p:cBhvr>
                                      <p:tavLst>
                                        <p:tav tm="0">
                                          <p:val>
                                            <p:fltVal val="90"/>
                                          </p:val>
                                        </p:tav>
                                        <p:tav tm="100000">
                                          <p:val>
                                            <p:fltVal val="0"/>
                                          </p:val>
                                        </p:tav>
                                      </p:tavLst>
                                    </p:anim>
                                    <p:animEffect transition="in" filter="fade">
                                      <p:cBhvr>
                                        <p:cTn id="34" dur="1000"/>
                                        <p:tgtEl>
                                          <p:spTgt spid="8"/>
                                        </p:tgtEl>
                                      </p:cBhvr>
                                    </p:animEffect>
                                  </p:childTnLst>
                                </p:cTn>
                              </p:par>
                              <p:par>
                                <p:cTn id="35" presetID="31" presetClass="entr" presetSubtype="0" fill="hold" grpId="0" nodeType="with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p:cTn id="37" dur="1000" fill="hold"/>
                                        <p:tgtEl>
                                          <p:spTgt spid="11"/>
                                        </p:tgtEl>
                                        <p:attrNameLst>
                                          <p:attrName>ppt_w</p:attrName>
                                        </p:attrNameLst>
                                      </p:cBhvr>
                                      <p:tavLst>
                                        <p:tav tm="0">
                                          <p:val>
                                            <p:fltVal val="0"/>
                                          </p:val>
                                        </p:tav>
                                        <p:tav tm="100000">
                                          <p:val>
                                            <p:strVal val="#ppt_w"/>
                                          </p:val>
                                        </p:tav>
                                      </p:tavLst>
                                    </p:anim>
                                    <p:anim calcmode="lin" valueType="num">
                                      <p:cBhvr>
                                        <p:cTn id="38" dur="1000" fill="hold"/>
                                        <p:tgtEl>
                                          <p:spTgt spid="11"/>
                                        </p:tgtEl>
                                        <p:attrNameLst>
                                          <p:attrName>ppt_h</p:attrName>
                                        </p:attrNameLst>
                                      </p:cBhvr>
                                      <p:tavLst>
                                        <p:tav tm="0">
                                          <p:val>
                                            <p:fltVal val="0"/>
                                          </p:val>
                                        </p:tav>
                                        <p:tav tm="100000">
                                          <p:val>
                                            <p:strVal val="#ppt_h"/>
                                          </p:val>
                                        </p:tav>
                                      </p:tavLst>
                                    </p:anim>
                                    <p:anim calcmode="lin" valueType="num">
                                      <p:cBhvr>
                                        <p:cTn id="39" dur="1000" fill="hold"/>
                                        <p:tgtEl>
                                          <p:spTgt spid="11"/>
                                        </p:tgtEl>
                                        <p:attrNameLst>
                                          <p:attrName>style.rotation</p:attrName>
                                        </p:attrNameLst>
                                      </p:cBhvr>
                                      <p:tavLst>
                                        <p:tav tm="0">
                                          <p:val>
                                            <p:fltVal val="90"/>
                                          </p:val>
                                        </p:tav>
                                        <p:tav tm="100000">
                                          <p:val>
                                            <p:fltVal val="0"/>
                                          </p:val>
                                        </p:tav>
                                      </p:tavLst>
                                    </p:anim>
                                    <p:animEffect transition="in" filter="fade">
                                      <p:cBhvr>
                                        <p:cTn id="40" dur="1000"/>
                                        <p:tgtEl>
                                          <p:spTgt spid="11"/>
                                        </p:tgtEl>
                                      </p:cBhvr>
                                    </p:animEffect>
                                  </p:childTnLst>
                                </p:cTn>
                              </p:par>
                            </p:childTnLst>
                          </p:cTn>
                        </p:par>
                      </p:childTnLst>
                    </p:cTn>
                  </p:par>
                  <p:par>
                    <p:cTn id="41" fill="hold">
                      <p:stCondLst>
                        <p:cond delay="indefinite"/>
                      </p:stCondLst>
                      <p:childTnLst>
                        <p:par>
                          <p:cTn id="42" fill="hold">
                            <p:stCondLst>
                              <p:cond delay="0"/>
                            </p:stCondLst>
                            <p:childTnLst>
                              <p:par>
                                <p:cTn id="43" presetID="31" presetClass="entr" presetSubtype="0" fill="hold" grpId="0" nodeType="clickEffect">
                                  <p:stCondLst>
                                    <p:cond delay="0"/>
                                  </p:stCondLst>
                                  <p:childTnLst>
                                    <p:set>
                                      <p:cBhvr>
                                        <p:cTn id="44" dur="1" fill="hold">
                                          <p:stCondLst>
                                            <p:cond delay="0"/>
                                          </p:stCondLst>
                                        </p:cTn>
                                        <p:tgtEl>
                                          <p:spTgt spid="16"/>
                                        </p:tgtEl>
                                        <p:attrNameLst>
                                          <p:attrName>style.visibility</p:attrName>
                                        </p:attrNameLst>
                                      </p:cBhvr>
                                      <p:to>
                                        <p:strVal val="visible"/>
                                      </p:to>
                                    </p:set>
                                    <p:anim calcmode="lin" valueType="num">
                                      <p:cBhvr>
                                        <p:cTn id="45" dur="1000" fill="hold"/>
                                        <p:tgtEl>
                                          <p:spTgt spid="16"/>
                                        </p:tgtEl>
                                        <p:attrNameLst>
                                          <p:attrName>ppt_w</p:attrName>
                                        </p:attrNameLst>
                                      </p:cBhvr>
                                      <p:tavLst>
                                        <p:tav tm="0">
                                          <p:val>
                                            <p:fltVal val="0"/>
                                          </p:val>
                                        </p:tav>
                                        <p:tav tm="100000">
                                          <p:val>
                                            <p:strVal val="#ppt_w"/>
                                          </p:val>
                                        </p:tav>
                                      </p:tavLst>
                                    </p:anim>
                                    <p:anim calcmode="lin" valueType="num">
                                      <p:cBhvr>
                                        <p:cTn id="46" dur="1000" fill="hold"/>
                                        <p:tgtEl>
                                          <p:spTgt spid="16"/>
                                        </p:tgtEl>
                                        <p:attrNameLst>
                                          <p:attrName>ppt_h</p:attrName>
                                        </p:attrNameLst>
                                      </p:cBhvr>
                                      <p:tavLst>
                                        <p:tav tm="0">
                                          <p:val>
                                            <p:fltVal val="0"/>
                                          </p:val>
                                        </p:tav>
                                        <p:tav tm="100000">
                                          <p:val>
                                            <p:strVal val="#ppt_h"/>
                                          </p:val>
                                        </p:tav>
                                      </p:tavLst>
                                    </p:anim>
                                    <p:anim calcmode="lin" valueType="num">
                                      <p:cBhvr>
                                        <p:cTn id="47" dur="1000" fill="hold"/>
                                        <p:tgtEl>
                                          <p:spTgt spid="16"/>
                                        </p:tgtEl>
                                        <p:attrNameLst>
                                          <p:attrName>style.rotation</p:attrName>
                                        </p:attrNameLst>
                                      </p:cBhvr>
                                      <p:tavLst>
                                        <p:tav tm="0">
                                          <p:val>
                                            <p:fltVal val="90"/>
                                          </p:val>
                                        </p:tav>
                                        <p:tav tm="100000">
                                          <p:val>
                                            <p:fltVal val="0"/>
                                          </p:val>
                                        </p:tav>
                                      </p:tavLst>
                                    </p:anim>
                                    <p:animEffect transition="in" filter="fade">
                                      <p:cBhvr>
                                        <p:cTn id="48" dur="1000"/>
                                        <p:tgtEl>
                                          <p:spTgt spid="16"/>
                                        </p:tgtEl>
                                      </p:cBhvr>
                                    </p:animEffect>
                                  </p:childTnLst>
                                </p:cTn>
                              </p:par>
                              <p:par>
                                <p:cTn id="49" presetID="31" presetClass="entr" presetSubtype="0" fill="hold" grpId="0" nodeType="withEffect">
                                  <p:stCondLst>
                                    <p:cond delay="0"/>
                                  </p:stCondLst>
                                  <p:childTnLst>
                                    <p:set>
                                      <p:cBhvr>
                                        <p:cTn id="50" dur="1" fill="hold">
                                          <p:stCondLst>
                                            <p:cond delay="0"/>
                                          </p:stCondLst>
                                        </p:cTn>
                                        <p:tgtEl>
                                          <p:spTgt spid="23"/>
                                        </p:tgtEl>
                                        <p:attrNameLst>
                                          <p:attrName>style.visibility</p:attrName>
                                        </p:attrNameLst>
                                      </p:cBhvr>
                                      <p:to>
                                        <p:strVal val="visible"/>
                                      </p:to>
                                    </p:set>
                                    <p:anim calcmode="lin" valueType="num">
                                      <p:cBhvr>
                                        <p:cTn id="51" dur="1000" fill="hold"/>
                                        <p:tgtEl>
                                          <p:spTgt spid="23"/>
                                        </p:tgtEl>
                                        <p:attrNameLst>
                                          <p:attrName>ppt_w</p:attrName>
                                        </p:attrNameLst>
                                      </p:cBhvr>
                                      <p:tavLst>
                                        <p:tav tm="0">
                                          <p:val>
                                            <p:fltVal val="0"/>
                                          </p:val>
                                        </p:tav>
                                        <p:tav tm="100000">
                                          <p:val>
                                            <p:strVal val="#ppt_w"/>
                                          </p:val>
                                        </p:tav>
                                      </p:tavLst>
                                    </p:anim>
                                    <p:anim calcmode="lin" valueType="num">
                                      <p:cBhvr>
                                        <p:cTn id="52" dur="1000" fill="hold"/>
                                        <p:tgtEl>
                                          <p:spTgt spid="23"/>
                                        </p:tgtEl>
                                        <p:attrNameLst>
                                          <p:attrName>ppt_h</p:attrName>
                                        </p:attrNameLst>
                                      </p:cBhvr>
                                      <p:tavLst>
                                        <p:tav tm="0">
                                          <p:val>
                                            <p:fltVal val="0"/>
                                          </p:val>
                                        </p:tav>
                                        <p:tav tm="100000">
                                          <p:val>
                                            <p:strVal val="#ppt_h"/>
                                          </p:val>
                                        </p:tav>
                                      </p:tavLst>
                                    </p:anim>
                                    <p:anim calcmode="lin" valueType="num">
                                      <p:cBhvr>
                                        <p:cTn id="53" dur="1000" fill="hold"/>
                                        <p:tgtEl>
                                          <p:spTgt spid="23"/>
                                        </p:tgtEl>
                                        <p:attrNameLst>
                                          <p:attrName>style.rotation</p:attrName>
                                        </p:attrNameLst>
                                      </p:cBhvr>
                                      <p:tavLst>
                                        <p:tav tm="0">
                                          <p:val>
                                            <p:fltVal val="90"/>
                                          </p:val>
                                        </p:tav>
                                        <p:tav tm="100000">
                                          <p:val>
                                            <p:fltVal val="0"/>
                                          </p:val>
                                        </p:tav>
                                      </p:tavLst>
                                    </p:anim>
                                    <p:animEffect transition="in" filter="fade">
                                      <p:cBhvr>
                                        <p:cTn id="54" dur="1000"/>
                                        <p:tgtEl>
                                          <p:spTgt spid="23"/>
                                        </p:tgtEl>
                                      </p:cBhvr>
                                    </p:animEffect>
                                  </p:childTnLst>
                                </p:cTn>
                              </p:par>
                              <p:par>
                                <p:cTn id="55" presetID="31" presetClass="entr" presetSubtype="0" fill="hold" grpId="0" nodeType="withEffect">
                                  <p:stCondLst>
                                    <p:cond delay="0"/>
                                  </p:stCondLst>
                                  <p:childTnLst>
                                    <p:set>
                                      <p:cBhvr>
                                        <p:cTn id="56" dur="1" fill="hold">
                                          <p:stCondLst>
                                            <p:cond delay="0"/>
                                          </p:stCondLst>
                                        </p:cTn>
                                        <p:tgtEl>
                                          <p:spTgt spid="24"/>
                                        </p:tgtEl>
                                        <p:attrNameLst>
                                          <p:attrName>style.visibility</p:attrName>
                                        </p:attrNameLst>
                                      </p:cBhvr>
                                      <p:to>
                                        <p:strVal val="visible"/>
                                      </p:to>
                                    </p:set>
                                    <p:anim calcmode="lin" valueType="num">
                                      <p:cBhvr>
                                        <p:cTn id="57" dur="1000" fill="hold"/>
                                        <p:tgtEl>
                                          <p:spTgt spid="24"/>
                                        </p:tgtEl>
                                        <p:attrNameLst>
                                          <p:attrName>ppt_w</p:attrName>
                                        </p:attrNameLst>
                                      </p:cBhvr>
                                      <p:tavLst>
                                        <p:tav tm="0">
                                          <p:val>
                                            <p:fltVal val="0"/>
                                          </p:val>
                                        </p:tav>
                                        <p:tav tm="100000">
                                          <p:val>
                                            <p:strVal val="#ppt_w"/>
                                          </p:val>
                                        </p:tav>
                                      </p:tavLst>
                                    </p:anim>
                                    <p:anim calcmode="lin" valueType="num">
                                      <p:cBhvr>
                                        <p:cTn id="58" dur="1000" fill="hold"/>
                                        <p:tgtEl>
                                          <p:spTgt spid="24"/>
                                        </p:tgtEl>
                                        <p:attrNameLst>
                                          <p:attrName>ppt_h</p:attrName>
                                        </p:attrNameLst>
                                      </p:cBhvr>
                                      <p:tavLst>
                                        <p:tav tm="0">
                                          <p:val>
                                            <p:fltVal val="0"/>
                                          </p:val>
                                        </p:tav>
                                        <p:tav tm="100000">
                                          <p:val>
                                            <p:strVal val="#ppt_h"/>
                                          </p:val>
                                        </p:tav>
                                      </p:tavLst>
                                    </p:anim>
                                    <p:anim calcmode="lin" valueType="num">
                                      <p:cBhvr>
                                        <p:cTn id="59" dur="1000" fill="hold"/>
                                        <p:tgtEl>
                                          <p:spTgt spid="24"/>
                                        </p:tgtEl>
                                        <p:attrNameLst>
                                          <p:attrName>style.rotation</p:attrName>
                                        </p:attrNameLst>
                                      </p:cBhvr>
                                      <p:tavLst>
                                        <p:tav tm="0">
                                          <p:val>
                                            <p:fltVal val="90"/>
                                          </p:val>
                                        </p:tav>
                                        <p:tav tm="100000">
                                          <p:val>
                                            <p:fltVal val="0"/>
                                          </p:val>
                                        </p:tav>
                                      </p:tavLst>
                                    </p:anim>
                                    <p:animEffect transition="in" filter="fade">
                                      <p:cBhvr>
                                        <p:cTn id="60" dur="1000"/>
                                        <p:tgtEl>
                                          <p:spTgt spid="24"/>
                                        </p:tgtEl>
                                      </p:cBhvr>
                                    </p:animEffect>
                                  </p:childTnLst>
                                </p:cTn>
                              </p:par>
                              <p:par>
                                <p:cTn id="61" presetID="31" presetClass="entr" presetSubtype="0" fill="hold" grpId="0" nodeType="withEffect">
                                  <p:stCondLst>
                                    <p:cond delay="0"/>
                                  </p:stCondLst>
                                  <p:childTnLst>
                                    <p:set>
                                      <p:cBhvr>
                                        <p:cTn id="62" dur="1" fill="hold">
                                          <p:stCondLst>
                                            <p:cond delay="0"/>
                                          </p:stCondLst>
                                        </p:cTn>
                                        <p:tgtEl>
                                          <p:spTgt spid="29"/>
                                        </p:tgtEl>
                                        <p:attrNameLst>
                                          <p:attrName>style.visibility</p:attrName>
                                        </p:attrNameLst>
                                      </p:cBhvr>
                                      <p:to>
                                        <p:strVal val="visible"/>
                                      </p:to>
                                    </p:set>
                                    <p:anim calcmode="lin" valueType="num">
                                      <p:cBhvr>
                                        <p:cTn id="63" dur="1000" fill="hold"/>
                                        <p:tgtEl>
                                          <p:spTgt spid="29"/>
                                        </p:tgtEl>
                                        <p:attrNameLst>
                                          <p:attrName>ppt_w</p:attrName>
                                        </p:attrNameLst>
                                      </p:cBhvr>
                                      <p:tavLst>
                                        <p:tav tm="0">
                                          <p:val>
                                            <p:fltVal val="0"/>
                                          </p:val>
                                        </p:tav>
                                        <p:tav tm="100000">
                                          <p:val>
                                            <p:strVal val="#ppt_w"/>
                                          </p:val>
                                        </p:tav>
                                      </p:tavLst>
                                    </p:anim>
                                    <p:anim calcmode="lin" valueType="num">
                                      <p:cBhvr>
                                        <p:cTn id="64" dur="1000" fill="hold"/>
                                        <p:tgtEl>
                                          <p:spTgt spid="29"/>
                                        </p:tgtEl>
                                        <p:attrNameLst>
                                          <p:attrName>ppt_h</p:attrName>
                                        </p:attrNameLst>
                                      </p:cBhvr>
                                      <p:tavLst>
                                        <p:tav tm="0">
                                          <p:val>
                                            <p:fltVal val="0"/>
                                          </p:val>
                                        </p:tav>
                                        <p:tav tm="100000">
                                          <p:val>
                                            <p:strVal val="#ppt_h"/>
                                          </p:val>
                                        </p:tav>
                                      </p:tavLst>
                                    </p:anim>
                                    <p:anim calcmode="lin" valueType="num">
                                      <p:cBhvr>
                                        <p:cTn id="65" dur="1000" fill="hold"/>
                                        <p:tgtEl>
                                          <p:spTgt spid="29"/>
                                        </p:tgtEl>
                                        <p:attrNameLst>
                                          <p:attrName>style.rotation</p:attrName>
                                        </p:attrNameLst>
                                      </p:cBhvr>
                                      <p:tavLst>
                                        <p:tav tm="0">
                                          <p:val>
                                            <p:fltVal val="90"/>
                                          </p:val>
                                        </p:tav>
                                        <p:tav tm="100000">
                                          <p:val>
                                            <p:fltVal val="0"/>
                                          </p:val>
                                        </p:tav>
                                      </p:tavLst>
                                    </p:anim>
                                    <p:animEffect transition="in" filter="fade">
                                      <p:cBhvr>
                                        <p:cTn id="66" dur="1000"/>
                                        <p:tgtEl>
                                          <p:spTgt spid="29"/>
                                        </p:tgtEl>
                                      </p:cBhvr>
                                    </p:animEffect>
                                  </p:childTnLst>
                                </p:cTn>
                              </p:par>
                              <p:par>
                                <p:cTn id="67" presetID="31" presetClass="entr" presetSubtype="0" fill="hold" nodeType="withEffect">
                                  <p:stCondLst>
                                    <p:cond delay="0"/>
                                  </p:stCondLst>
                                  <p:childTnLst>
                                    <p:set>
                                      <p:cBhvr>
                                        <p:cTn id="68" dur="1" fill="hold">
                                          <p:stCondLst>
                                            <p:cond delay="0"/>
                                          </p:stCondLst>
                                        </p:cTn>
                                        <p:tgtEl>
                                          <p:spTgt spid="46"/>
                                        </p:tgtEl>
                                        <p:attrNameLst>
                                          <p:attrName>style.visibility</p:attrName>
                                        </p:attrNameLst>
                                      </p:cBhvr>
                                      <p:to>
                                        <p:strVal val="visible"/>
                                      </p:to>
                                    </p:set>
                                    <p:anim calcmode="lin" valueType="num">
                                      <p:cBhvr>
                                        <p:cTn id="69" dur="1000" fill="hold"/>
                                        <p:tgtEl>
                                          <p:spTgt spid="46"/>
                                        </p:tgtEl>
                                        <p:attrNameLst>
                                          <p:attrName>ppt_w</p:attrName>
                                        </p:attrNameLst>
                                      </p:cBhvr>
                                      <p:tavLst>
                                        <p:tav tm="0">
                                          <p:val>
                                            <p:fltVal val="0"/>
                                          </p:val>
                                        </p:tav>
                                        <p:tav tm="100000">
                                          <p:val>
                                            <p:strVal val="#ppt_w"/>
                                          </p:val>
                                        </p:tav>
                                      </p:tavLst>
                                    </p:anim>
                                    <p:anim calcmode="lin" valueType="num">
                                      <p:cBhvr>
                                        <p:cTn id="70" dur="1000" fill="hold"/>
                                        <p:tgtEl>
                                          <p:spTgt spid="46"/>
                                        </p:tgtEl>
                                        <p:attrNameLst>
                                          <p:attrName>ppt_h</p:attrName>
                                        </p:attrNameLst>
                                      </p:cBhvr>
                                      <p:tavLst>
                                        <p:tav tm="0">
                                          <p:val>
                                            <p:fltVal val="0"/>
                                          </p:val>
                                        </p:tav>
                                        <p:tav tm="100000">
                                          <p:val>
                                            <p:strVal val="#ppt_h"/>
                                          </p:val>
                                        </p:tav>
                                      </p:tavLst>
                                    </p:anim>
                                    <p:anim calcmode="lin" valueType="num">
                                      <p:cBhvr>
                                        <p:cTn id="71" dur="1000" fill="hold"/>
                                        <p:tgtEl>
                                          <p:spTgt spid="46"/>
                                        </p:tgtEl>
                                        <p:attrNameLst>
                                          <p:attrName>style.rotation</p:attrName>
                                        </p:attrNameLst>
                                      </p:cBhvr>
                                      <p:tavLst>
                                        <p:tav tm="0">
                                          <p:val>
                                            <p:fltVal val="90"/>
                                          </p:val>
                                        </p:tav>
                                        <p:tav tm="100000">
                                          <p:val>
                                            <p:fltVal val="0"/>
                                          </p:val>
                                        </p:tav>
                                      </p:tavLst>
                                    </p:anim>
                                    <p:animEffect transition="in" filter="fade">
                                      <p:cBhvr>
                                        <p:cTn id="72" dur="1000"/>
                                        <p:tgtEl>
                                          <p:spTgt spid="46"/>
                                        </p:tgtEl>
                                      </p:cBhvr>
                                    </p:animEffect>
                                  </p:childTnLst>
                                </p:cTn>
                              </p:par>
                            </p:childTnLst>
                          </p:cTn>
                        </p:par>
                      </p:childTnLst>
                    </p:cTn>
                  </p:par>
                  <p:par>
                    <p:cTn id="73" fill="hold">
                      <p:stCondLst>
                        <p:cond delay="indefinite"/>
                      </p:stCondLst>
                      <p:childTnLst>
                        <p:par>
                          <p:cTn id="74" fill="hold">
                            <p:stCondLst>
                              <p:cond delay="0"/>
                            </p:stCondLst>
                            <p:childTnLst>
                              <p:par>
                                <p:cTn id="75" presetID="31" presetClass="entr" presetSubtype="0" fill="hold" grpId="0" nodeType="clickEffect">
                                  <p:stCondLst>
                                    <p:cond delay="0"/>
                                  </p:stCondLst>
                                  <p:childTnLst>
                                    <p:set>
                                      <p:cBhvr>
                                        <p:cTn id="76" dur="1" fill="hold">
                                          <p:stCondLst>
                                            <p:cond delay="0"/>
                                          </p:stCondLst>
                                        </p:cTn>
                                        <p:tgtEl>
                                          <p:spTgt spid="33"/>
                                        </p:tgtEl>
                                        <p:attrNameLst>
                                          <p:attrName>style.visibility</p:attrName>
                                        </p:attrNameLst>
                                      </p:cBhvr>
                                      <p:to>
                                        <p:strVal val="visible"/>
                                      </p:to>
                                    </p:set>
                                    <p:anim calcmode="lin" valueType="num">
                                      <p:cBhvr>
                                        <p:cTn id="77" dur="1000" fill="hold"/>
                                        <p:tgtEl>
                                          <p:spTgt spid="33"/>
                                        </p:tgtEl>
                                        <p:attrNameLst>
                                          <p:attrName>ppt_w</p:attrName>
                                        </p:attrNameLst>
                                      </p:cBhvr>
                                      <p:tavLst>
                                        <p:tav tm="0">
                                          <p:val>
                                            <p:fltVal val="0"/>
                                          </p:val>
                                        </p:tav>
                                        <p:tav tm="100000">
                                          <p:val>
                                            <p:strVal val="#ppt_w"/>
                                          </p:val>
                                        </p:tav>
                                      </p:tavLst>
                                    </p:anim>
                                    <p:anim calcmode="lin" valueType="num">
                                      <p:cBhvr>
                                        <p:cTn id="78" dur="1000" fill="hold"/>
                                        <p:tgtEl>
                                          <p:spTgt spid="33"/>
                                        </p:tgtEl>
                                        <p:attrNameLst>
                                          <p:attrName>ppt_h</p:attrName>
                                        </p:attrNameLst>
                                      </p:cBhvr>
                                      <p:tavLst>
                                        <p:tav tm="0">
                                          <p:val>
                                            <p:fltVal val="0"/>
                                          </p:val>
                                        </p:tav>
                                        <p:tav tm="100000">
                                          <p:val>
                                            <p:strVal val="#ppt_h"/>
                                          </p:val>
                                        </p:tav>
                                      </p:tavLst>
                                    </p:anim>
                                    <p:anim calcmode="lin" valueType="num">
                                      <p:cBhvr>
                                        <p:cTn id="79" dur="1000" fill="hold"/>
                                        <p:tgtEl>
                                          <p:spTgt spid="33"/>
                                        </p:tgtEl>
                                        <p:attrNameLst>
                                          <p:attrName>style.rotation</p:attrName>
                                        </p:attrNameLst>
                                      </p:cBhvr>
                                      <p:tavLst>
                                        <p:tav tm="0">
                                          <p:val>
                                            <p:fltVal val="90"/>
                                          </p:val>
                                        </p:tav>
                                        <p:tav tm="100000">
                                          <p:val>
                                            <p:fltVal val="0"/>
                                          </p:val>
                                        </p:tav>
                                      </p:tavLst>
                                    </p:anim>
                                    <p:animEffect transition="in" filter="fade">
                                      <p:cBhvr>
                                        <p:cTn id="80" dur="1000"/>
                                        <p:tgtEl>
                                          <p:spTgt spid="33"/>
                                        </p:tgtEl>
                                      </p:cBhvr>
                                    </p:animEffect>
                                  </p:childTnLst>
                                </p:cTn>
                              </p:par>
                              <p:par>
                                <p:cTn id="81" presetID="31" presetClass="entr" presetSubtype="0" fill="hold" nodeType="withEffect">
                                  <p:stCondLst>
                                    <p:cond delay="0"/>
                                  </p:stCondLst>
                                  <p:childTnLst>
                                    <p:set>
                                      <p:cBhvr>
                                        <p:cTn id="82" dur="1" fill="hold">
                                          <p:stCondLst>
                                            <p:cond delay="0"/>
                                          </p:stCondLst>
                                        </p:cTn>
                                        <p:tgtEl>
                                          <p:spTgt spid="48"/>
                                        </p:tgtEl>
                                        <p:attrNameLst>
                                          <p:attrName>style.visibility</p:attrName>
                                        </p:attrNameLst>
                                      </p:cBhvr>
                                      <p:to>
                                        <p:strVal val="visible"/>
                                      </p:to>
                                    </p:set>
                                    <p:anim calcmode="lin" valueType="num">
                                      <p:cBhvr>
                                        <p:cTn id="83" dur="1000" fill="hold"/>
                                        <p:tgtEl>
                                          <p:spTgt spid="48"/>
                                        </p:tgtEl>
                                        <p:attrNameLst>
                                          <p:attrName>ppt_w</p:attrName>
                                        </p:attrNameLst>
                                      </p:cBhvr>
                                      <p:tavLst>
                                        <p:tav tm="0">
                                          <p:val>
                                            <p:fltVal val="0"/>
                                          </p:val>
                                        </p:tav>
                                        <p:tav tm="100000">
                                          <p:val>
                                            <p:strVal val="#ppt_w"/>
                                          </p:val>
                                        </p:tav>
                                      </p:tavLst>
                                    </p:anim>
                                    <p:anim calcmode="lin" valueType="num">
                                      <p:cBhvr>
                                        <p:cTn id="84" dur="1000" fill="hold"/>
                                        <p:tgtEl>
                                          <p:spTgt spid="48"/>
                                        </p:tgtEl>
                                        <p:attrNameLst>
                                          <p:attrName>ppt_h</p:attrName>
                                        </p:attrNameLst>
                                      </p:cBhvr>
                                      <p:tavLst>
                                        <p:tav tm="0">
                                          <p:val>
                                            <p:fltVal val="0"/>
                                          </p:val>
                                        </p:tav>
                                        <p:tav tm="100000">
                                          <p:val>
                                            <p:strVal val="#ppt_h"/>
                                          </p:val>
                                        </p:tav>
                                      </p:tavLst>
                                    </p:anim>
                                    <p:anim calcmode="lin" valueType="num">
                                      <p:cBhvr>
                                        <p:cTn id="85" dur="1000" fill="hold"/>
                                        <p:tgtEl>
                                          <p:spTgt spid="48"/>
                                        </p:tgtEl>
                                        <p:attrNameLst>
                                          <p:attrName>style.rotation</p:attrName>
                                        </p:attrNameLst>
                                      </p:cBhvr>
                                      <p:tavLst>
                                        <p:tav tm="0">
                                          <p:val>
                                            <p:fltVal val="90"/>
                                          </p:val>
                                        </p:tav>
                                        <p:tav tm="100000">
                                          <p:val>
                                            <p:fltVal val="0"/>
                                          </p:val>
                                        </p:tav>
                                      </p:tavLst>
                                    </p:anim>
                                    <p:animEffect transition="in" filter="fade">
                                      <p:cBhvr>
                                        <p:cTn id="86" dur="1000"/>
                                        <p:tgtEl>
                                          <p:spTgt spid="48"/>
                                        </p:tgtEl>
                                      </p:cBhvr>
                                    </p:animEffect>
                                  </p:childTnLst>
                                </p:cTn>
                              </p:par>
                              <p:par>
                                <p:cTn id="87" presetID="31" presetClass="entr" presetSubtype="0" fill="hold" grpId="0" nodeType="withEffect">
                                  <p:stCondLst>
                                    <p:cond delay="0"/>
                                  </p:stCondLst>
                                  <p:childTnLst>
                                    <p:set>
                                      <p:cBhvr>
                                        <p:cTn id="88" dur="1" fill="hold">
                                          <p:stCondLst>
                                            <p:cond delay="0"/>
                                          </p:stCondLst>
                                        </p:cTn>
                                        <p:tgtEl>
                                          <p:spTgt spid="38"/>
                                        </p:tgtEl>
                                        <p:attrNameLst>
                                          <p:attrName>style.visibility</p:attrName>
                                        </p:attrNameLst>
                                      </p:cBhvr>
                                      <p:to>
                                        <p:strVal val="visible"/>
                                      </p:to>
                                    </p:set>
                                    <p:anim calcmode="lin" valueType="num">
                                      <p:cBhvr>
                                        <p:cTn id="89" dur="1000" fill="hold"/>
                                        <p:tgtEl>
                                          <p:spTgt spid="38"/>
                                        </p:tgtEl>
                                        <p:attrNameLst>
                                          <p:attrName>ppt_w</p:attrName>
                                        </p:attrNameLst>
                                      </p:cBhvr>
                                      <p:tavLst>
                                        <p:tav tm="0">
                                          <p:val>
                                            <p:fltVal val="0"/>
                                          </p:val>
                                        </p:tav>
                                        <p:tav tm="100000">
                                          <p:val>
                                            <p:strVal val="#ppt_w"/>
                                          </p:val>
                                        </p:tav>
                                      </p:tavLst>
                                    </p:anim>
                                    <p:anim calcmode="lin" valueType="num">
                                      <p:cBhvr>
                                        <p:cTn id="90" dur="1000" fill="hold"/>
                                        <p:tgtEl>
                                          <p:spTgt spid="38"/>
                                        </p:tgtEl>
                                        <p:attrNameLst>
                                          <p:attrName>ppt_h</p:attrName>
                                        </p:attrNameLst>
                                      </p:cBhvr>
                                      <p:tavLst>
                                        <p:tav tm="0">
                                          <p:val>
                                            <p:fltVal val="0"/>
                                          </p:val>
                                        </p:tav>
                                        <p:tav tm="100000">
                                          <p:val>
                                            <p:strVal val="#ppt_h"/>
                                          </p:val>
                                        </p:tav>
                                      </p:tavLst>
                                    </p:anim>
                                    <p:anim calcmode="lin" valueType="num">
                                      <p:cBhvr>
                                        <p:cTn id="91" dur="1000" fill="hold"/>
                                        <p:tgtEl>
                                          <p:spTgt spid="38"/>
                                        </p:tgtEl>
                                        <p:attrNameLst>
                                          <p:attrName>style.rotation</p:attrName>
                                        </p:attrNameLst>
                                      </p:cBhvr>
                                      <p:tavLst>
                                        <p:tav tm="0">
                                          <p:val>
                                            <p:fltVal val="90"/>
                                          </p:val>
                                        </p:tav>
                                        <p:tav tm="100000">
                                          <p:val>
                                            <p:fltVal val="0"/>
                                          </p:val>
                                        </p:tav>
                                      </p:tavLst>
                                    </p:anim>
                                    <p:animEffect transition="in" filter="fade">
                                      <p:cBhvr>
                                        <p:cTn id="92" dur="1000"/>
                                        <p:tgtEl>
                                          <p:spTgt spid="38"/>
                                        </p:tgtEl>
                                      </p:cBhvr>
                                    </p:animEffect>
                                  </p:childTnLst>
                                </p:cTn>
                              </p:par>
                            </p:childTnLst>
                          </p:cTn>
                        </p:par>
                      </p:childTnLst>
                    </p:cTn>
                  </p:par>
                  <p:par>
                    <p:cTn id="93" fill="hold">
                      <p:stCondLst>
                        <p:cond delay="indefinite"/>
                      </p:stCondLst>
                      <p:childTnLst>
                        <p:par>
                          <p:cTn id="94" fill="hold">
                            <p:stCondLst>
                              <p:cond delay="0"/>
                            </p:stCondLst>
                            <p:childTnLst>
                              <p:par>
                                <p:cTn id="95" presetID="31" presetClass="entr" presetSubtype="0" fill="hold" nodeType="clickEffect">
                                  <p:stCondLst>
                                    <p:cond delay="0"/>
                                  </p:stCondLst>
                                  <p:childTnLst>
                                    <p:set>
                                      <p:cBhvr>
                                        <p:cTn id="96" dur="1" fill="hold">
                                          <p:stCondLst>
                                            <p:cond delay="0"/>
                                          </p:stCondLst>
                                        </p:cTn>
                                        <p:tgtEl>
                                          <p:spTgt spid="50"/>
                                        </p:tgtEl>
                                        <p:attrNameLst>
                                          <p:attrName>style.visibility</p:attrName>
                                        </p:attrNameLst>
                                      </p:cBhvr>
                                      <p:to>
                                        <p:strVal val="visible"/>
                                      </p:to>
                                    </p:set>
                                    <p:anim calcmode="lin" valueType="num">
                                      <p:cBhvr>
                                        <p:cTn id="97" dur="1000" fill="hold"/>
                                        <p:tgtEl>
                                          <p:spTgt spid="50"/>
                                        </p:tgtEl>
                                        <p:attrNameLst>
                                          <p:attrName>ppt_w</p:attrName>
                                        </p:attrNameLst>
                                      </p:cBhvr>
                                      <p:tavLst>
                                        <p:tav tm="0">
                                          <p:val>
                                            <p:fltVal val="0"/>
                                          </p:val>
                                        </p:tav>
                                        <p:tav tm="100000">
                                          <p:val>
                                            <p:strVal val="#ppt_w"/>
                                          </p:val>
                                        </p:tav>
                                      </p:tavLst>
                                    </p:anim>
                                    <p:anim calcmode="lin" valueType="num">
                                      <p:cBhvr>
                                        <p:cTn id="98" dur="1000" fill="hold"/>
                                        <p:tgtEl>
                                          <p:spTgt spid="50"/>
                                        </p:tgtEl>
                                        <p:attrNameLst>
                                          <p:attrName>ppt_h</p:attrName>
                                        </p:attrNameLst>
                                      </p:cBhvr>
                                      <p:tavLst>
                                        <p:tav tm="0">
                                          <p:val>
                                            <p:fltVal val="0"/>
                                          </p:val>
                                        </p:tav>
                                        <p:tav tm="100000">
                                          <p:val>
                                            <p:strVal val="#ppt_h"/>
                                          </p:val>
                                        </p:tav>
                                      </p:tavLst>
                                    </p:anim>
                                    <p:anim calcmode="lin" valueType="num">
                                      <p:cBhvr>
                                        <p:cTn id="99" dur="1000" fill="hold"/>
                                        <p:tgtEl>
                                          <p:spTgt spid="50"/>
                                        </p:tgtEl>
                                        <p:attrNameLst>
                                          <p:attrName>style.rotation</p:attrName>
                                        </p:attrNameLst>
                                      </p:cBhvr>
                                      <p:tavLst>
                                        <p:tav tm="0">
                                          <p:val>
                                            <p:fltVal val="90"/>
                                          </p:val>
                                        </p:tav>
                                        <p:tav tm="100000">
                                          <p:val>
                                            <p:fltVal val="0"/>
                                          </p:val>
                                        </p:tav>
                                      </p:tavLst>
                                    </p:anim>
                                    <p:animEffect transition="in" filter="fade">
                                      <p:cBhvr>
                                        <p:cTn id="100" dur="1000"/>
                                        <p:tgtEl>
                                          <p:spTgt spid="50"/>
                                        </p:tgtEl>
                                      </p:cBhvr>
                                    </p:animEffect>
                                  </p:childTnLst>
                                </p:cTn>
                              </p:par>
                              <p:par>
                                <p:cTn id="101" presetID="31" presetClass="entr" presetSubtype="0" fill="hold" grpId="0" nodeType="withEffect">
                                  <p:stCondLst>
                                    <p:cond delay="0"/>
                                  </p:stCondLst>
                                  <p:childTnLst>
                                    <p:set>
                                      <p:cBhvr>
                                        <p:cTn id="102" dur="1" fill="hold">
                                          <p:stCondLst>
                                            <p:cond delay="0"/>
                                          </p:stCondLst>
                                        </p:cTn>
                                        <p:tgtEl>
                                          <p:spTgt spid="39"/>
                                        </p:tgtEl>
                                        <p:attrNameLst>
                                          <p:attrName>style.visibility</p:attrName>
                                        </p:attrNameLst>
                                      </p:cBhvr>
                                      <p:to>
                                        <p:strVal val="visible"/>
                                      </p:to>
                                    </p:set>
                                    <p:anim calcmode="lin" valueType="num">
                                      <p:cBhvr>
                                        <p:cTn id="103" dur="1000" fill="hold"/>
                                        <p:tgtEl>
                                          <p:spTgt spid="39"/>
                                        </p:tgtEl>
                                        <p:attrNameLst>
                                          <p:attrName>ppt_w</p:attrName>
                                        </p:attrNameLst>
                                      </p:cBhvr>
                                      <p:tavLst>
                                        <p:tav tm="0">
                                          <p:val>
                                            <p:fltVal val="0"/>
                                          </p:val>
                                        </p:tav>
                                        <p:tav tm="100000">
                                          <p:val>
                                            <p:strVal val="#ppt_w"/>
                                          </p:val>
                                        </p:tav>
                                      </p:tavLst>
                                    </p:anim>
                                    <p:anim calcmode="lin" valueType="num">
                                      <p:cBhvr>
                                        <p:cTn id="104" dur="1000" fill="hold"/>
                                        <p:tgtEl>
                                          <p:spTgt spid="39"/>
                                        </p:tgtEl>
                                        <p:attrNameLst>
                                          <p:attrName>ppt_h</p:attrName>
                                        </p:attrNameLst>
                                      </p:cBhvr>
                                      <p:tavLst>
                                        <p:tav tm="0">
                                          <p:val>
                                            <p:fltVal val="0"/>
                                          </p:val>
                                        </p:tav>
                                        <p:tav tm="100000">
                                          <p:val>
                                            <p:strVal val="#ppt_h"/>
                                          </p:val>
                                        </p:tav>
                                      </p:tavLst>
                                    </p:anim>
                                    <p:anim calcmode="lin" valueType="num">
                                      <p:cBhvr>
                                        <p:cTn id="105" dur="1000" fill="hold"/>
                                        <p:tgtEl>
                                          <p:spTgt spid="39"/>
                                        </p:tgtEl>
                                        <p:attrNameLst>
                                          <p:attrName>style.rotation</p:attrName>
                                        </p:attrNameLst>
                                      </p:cBhvr>
                                      <p:tavLst>
                                        <p:tav tm="0">
                                          <p:val>
                                            <p:fltVal val="90"/>
                                          </p:val>
                                        </p:tav>
                                        <p:tav tm="100000">
                                          <p:val>
                                            <p:fltVal val="0"/>
                                          </p:val>
                                        </p:tav>
                                      </p:tavLst>
                                    </p:anim>
                                    <p:animEffect transition="in" filter="fade">
                                      <p:cBhvr>
                                        <p:cTn id="106" dur="1000"/>
                                        <p:tgtEl>
                                          <p:spTgt spid="39"/>
                                        </p:tgtEl>
                                      </p:cBhvr>
                                    </p:animEffect>
                                  </p:childTnLst>
                                </p:cTn>
                              </p:par>
                              <p:par>
                                <p:cTn id="107" presetID="31" presetClass="entr" presetSubtype="0" fill="hold" grpId="0" nodeType="withEffect">
                                  <p:stCondLst>
                                    <p:cond delay="0"/>
                                  </p:stCondLst>
                                  <p:childTnLst>
                                    <p:set>
                                      <p:cBhvr>
                                        <p:cTn id="108" dur="1" fill="hold">
                                          <p:stCondLst>
                                            <p:cond delay="0"/>
                                          </p:stCondLst>
                                        </p:cTn>
                                        <p:tgtEl>
                                          <p:spTgt spid="42"/>
                                        </p:tgtEl>
                                        <p:attrNameLst>
                                          <p:attrName>style.visibility</p:attrName>
                                        </p:attrNameLst>
                                      </p:cBhvr>
                                      <p:to>
                                        <p:strVal val="visible"/>
                                      </p:to>
                                    </p:set>
                                    <p:anim calcmode="lin" valueType="num">
                                      <p:cBhvr>
                                        <p:cTn id="109" dur="1000" fill="hold"/>
                                        <p:tgtEl>
                                          <p:spTgt spid="42"/>
                                        </p:tgtEl>
                                        <p:attrNameLst>
                                          <p:attrName>ppt_w</p:attrName>
                                        </p:attrNameLst>
                                      </p:cBhvr>
                                      <p:tavLst>
                                        <p:tav tm="0">
                                          <p:val>
                                            <p:fltVal val="0"/>
                                          </p:val>
                                        </p:tav>
                                        <p:tav tm="100000">
                                          <p:val>
                                            <p:strVal val="#ppt_w"/>
                                          </p:val>
                                        </p:tav>
                                      </p:tavLst>
                                    </p:anim>
                                    <p:anim calcmode="lin" valueType="num">
                                      <p:cBhvr>
                                        <p:cTn id="110" dur="1000" fill="hold"/>
                                        <p:tgtEl>
                                          <p:spTgt spid="42"/>
                                        </p:tgtEl>
                                        <p:attrNameLst>
                                          <p:attrName>ppt_h</p:attrName>
                                        </p:attrNameLst>
                                      </p:cBhvr>
                                      <p:tavLst>
                                        <p:tav tm="0">
                                          <p:val>
                                            <p:fltVal val="0"/>
                                          </p:val>
                                        </p:tav>
                                        <p:tav tm="100000">
                                          <p:val>
                                            <p:strVal val="#ppt_h"/>
                                          </p:val>
                                        </p:tav>
                                      </p:tavLst>
                                    </p:anim>
                                    <p:anim calcmode="lin" valueType="num">
                                      <p:cBhvr>
                                        <p:cTn id="111" dur="1000" fill="hold"/>
                                        <p:tgtEl>
                                          <p:spTgt spid="42"/>
                                        </p:tgtEl>
                                        <p:attrNameLst>
                                          <p:attrName>style.rotation</p:attrName>
                                        </p:attrNameLst>
                                      </p:cBhvr>
                                      <p:tavLst>
                                        <p:tav tm="0">
                                          <p:val>
                                            <p:fltVal val="90"/>
                                          </p:val>
                                        </p:tav>
                                        <p:tav tm="100000">
                                          <p:val>
                                            <p:fltVal val="0"/>
                                          </p:val>
                                        </p:tav>
                                      </p:tavLst>
                                    </p:anim>
                                    <p:animEffect transition="in" filter="fade">
                                      <p:cBhvr>
                                        <p:cTn id="112" dur="10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animBg="1"/>
      <p:bldP spid="8" grpId="0"/>
      <p:bldP spid="11" grpId="0"/>
      <p:bldP spid="16" grpId="0"/>
      <p:bldP spid="23" grpId="0"/>
      <p:bldP spid="24" grpId="0"/>
      <p:bldP spid="29" grpId="0"/>
      <p:bldP spid="33" grpId="0"/>
      <p:bldP spid="38" grpId="0"/>
      <p:bldP spid="39" grpId="0"/>
      <p:bldP spid="4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DB530-D6A0-CC79-1A93-B01E9A42C401}"/>
              </a:ext>
            </a:extLst>
          </p:cNvPr>
          <p:cNvSpPr>
            <a:spLocks noGrp="1"/>
          </p:cNvSpPr>
          <p:nvPr>
            <p:ph type="ctrTitle"/>
          </p:nvPr>
        </p:nvSpPr>
        <p:spPr>
          <a:xfrm>
            <a:off x="1240705" y="-74644"/>
            <a:ext cx="9001462" cy="906722"/>
          </a:xfrm>
        </p:spPr>
        <p:txBody>
          <a:bodyPr>
            <a:normAutofit/>
          </a:bodyPr>
          <a:lstStyle/>
          <a:p>
            <a:r>
              <a:rPr lang="en-GB" sz="2400" dirty="0">
                <a:solidFill>
                  <a:srgbClr val="00B050"/>
                </a:solidFill>
              </a:rPr>
              <a:t>EXPLAIN HOW YOU APPLY Harvard Referencing to complete this presentation</a:t>
            </a:r>
          </a:p>
        </p:txBody>
      </p:sp>
      <p:sp>
        <p:nvSpPr>
          <p:cNvPr id="3" name="Subtitle 2">
            <a:extLst>
              <a:ext uri="{FF2B5EF4-FFF2-40B4-BE49-F238E27FC236}">
                <a16:creationId xmlns:a16="http://schemas.microsoft.com/office/drawing/2014/main" id="{D2454093-749D-B8CB-0525-C5D1BA6EA894}"/>
              </a:ext>
            </a:extLst>
          </p:cNvPr>
          <p:cNvSpPr>
            <a:spLocks noGrp="1"/>
          </p:cNvSpPr>
          <p:nvPr>
            <p:ph type="subTitle" idx="1"/>
          </p:nvPr>
        </p:nvSpPr>
        <p:spPr>
          <a:xfrm>
            <a:off x="-363895" y="1334484"/>
            <a:ext cx="2855168" cy="615399"/>
          </a:xfrm>
        </p:spPr>
        <p:txBody>
          <a:bodyPr>
            <a:noAutofit/>
          </a:bodyPr>
          <a:lstStyle/>
          <a:p>
            <a:r>
              <a:rPr lang="en-GB" dirty="0"/>
              <a:t>REFERENCES:</a:t>
            </a:r>
          </a:p>
        </p:txBody>
      </p:sp>
      <p:cxnSp>
        <p:nvCxnSpPr>
          <p:cNvPr id="10" name="Straight Connector 9">
            <a:extLst>
              <a:ext uri="{FF2B5EF4-FFF2-40B4-BE49-F238E27FC236}">
                <a16:creationId xmlns:a16="http://schemas.microsoft.com/office/drawing/2014/main" id="{5E09124A-47EA-9B16-DAAB-5F25AEDC1AD3}"/>
              </a:ext>
            </a:extLst>
          </p:cNvPr>
          <p:cNvCxnSpPr/>
          <p:nvPr/>
        </p:nvCxnSpPr>
        <p:spPr>
          <a:xfrm>
            <a:off x="2090058" y="1474443"/>
            <a:ext cx="0" cy="5383557"/>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902E851B-813F-B3BD-301D-1C6CA75C5D4F}"/>
              </a:ext>
            </a:extLst>
          </p:cNvPr>
          <p:cNvSpPr txBox="1"/>
          <p:nvPr/>
        </p:nvSpPr>
        <p:spPr>
          <a:xfrm>
            <a:off x="2090058" y="1385802"/>
            <a:ext cx="9395921" cy="369332"/>
          </a:xfrm>
          <a:prstGeom prst="rect">
            <a:avLst/>
          </a:prstGeom>
          <a:noFill/>
        </p:spPr>
        <p:txBody>
          <a:bodyPr wrap="square" rtlCol="0">
            <a:spAutoFit/>
          </a:bodyPr>
          <a:lstStyle/>
          <a:p>
            <a:r>
              <a:rPr lang="en-GB" dirty="0"/>
              <a:t>https://www.lloydsbankinggroup.com/who-we-are/our-heritage/lloyds-bank.html</a:t>
            </a:r>
          </a:p>
        </p:txBody>
      </p:sp>
      <p:sp>
        <p:nvSpPr>
          <p:cNvPr id="12" name="TextBox 11">
            <a:extLst>
              <a:ext uri="{FF2B5EF4-FFF2-40B4-BE49-F238E27FC236}">
                <a16:creationId xmlns:a16="http://schemas.microsoft.com/office/drawing/2014/main" id="{45CD47BE-44CA-87CA-B871-1BDD52ACAEE1}"/>
              </a:ext>
            </a:extLst>
          </p:cNvPr>
          <p:cNvSpPr txBox="1"/>
          <p:nvPr/>
        </p:nvSpPr>
        <p:spPr>
          <a:xfrm>
            <a:off x="2090058" y="1949883"/>
            <a:ext cx="10263674" cy="646331"/>
          </a:xfrm>
          <a:prstGeom prst="rect">
            <a:avLst/>
          </a:prstGeom>
          <a:noFill/>
        </p:spPr>
        <p:txBody>
          <a:bodyPr wrap="square" rtlCol="0">
            <a:spAutoFit/>
          </a:bodyPr>
          <a:lstStyle/>
          <a:p>
            <a:r>
              <a:rPr lang="en-GB" dirty="0"/>
              <a:t>https://www.lloydsbankinggroup.com/who-we-are/our-heritage/bank-of-scotland-heritage.html</a:t>
            </a:r>
          </a:p>
        </p:txBody>
      </p:sp>
      <p:sp>
        <p:nvSpPr>
          <p:cNvPr id="13" name="TextBox 12">
            <a:extLst>
              <a:ext uri="{FF2B5EF4-FFF2-40B4-BE49-F238E27FC236}">
                <a16:creationId xmlns:a16="http://schemas.microsoft.com/office/drawing/2014/main" id="{E0571043-0B6D-5933-CE94-F11293C77EB5}"/>
              </a:ext>
            </a:extLst>
          </p:cNvPr>
          <p:cNvSpPr txBox="1"/>
          <p:nvPr/>
        </p:nvSpPr>
        <p:spPr>
          <a:xfrm>
            <a:off x="2090058" y="2792723"/>
            <a:ext cx="8789436" cy="369332"/>
          </a:xfrm>
          <a:prstGeom prst="rect">
            <a:avLst/>
          </a:prstGeom>
          <a:noFill/>
        </p:spPr>
        <p:txBody>
          <a:bodyPr wrap="square" rtlCol="0">
            <a:spAutoFit/>
          </a:bodyPr>
          <a:lstStyle/>
          <a:p>
            <a:r>
              <a:rPr lang="en-GB" dirty="0"/>
              <a:t>https://www.cashfloat.co.uk/blog/money-saving/history-lloyds-banking-group/</a:t>
            </a:r>
          </a:p>
        </p:txBody>
      </p:sp>
      <p:pic>
        <p:nvPicPr>
          <p:cNvPr id="15" name="Picture 14">
            <a:extLst>
              <a:ext uri="{FF2B5EF4-FFF2-40B4-BE49-F238E27FC236}">
                <a16:creationId xmlns:a16="http://schemas.microsoft.com/office/drawing/2014/main" id="{D14CF080-80F1-7ACD-2D15-8E7A01ADBEA7}"/>
              </a:ext>
            </a:extLst>
          </p:cNvPr>
          <p:cNvPicPr>
            <a:picLocks noChangeAspect="1"/>
          </p:cNvPicPr>
          <p:nvPr/>
        </p:nvPicPr>
        <p:blipFill>
          <a:blip r:embed="rId2">
            <a:alphaModFix/>
          </a:blip>
          <a:stretch>
            <a:fillRect/>
          </a:stretch>
        </p:blipFill>
        <p:spPr>
          <a:xfrm>
            <a:off x="542" y="1781819"/>
            <a:ext cx="2089515" cy="1380236"/>
          </a:xfrm>
          <a:prstGeom prst="rect">
            <a:avLst/>
          </a:prstGeom>
          <a:gradFill>
            <a:gsLst>
              <a:gs pos="0">
                <a:schemeClr val="accent1">
                  <a:lumMod val="5000"/>
                  <a:lumOff val="95000"/>
                  <a:alpha val="2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pic>
      <p:sp>
        <p:nvSpPr>
          <p:cNvPr id="16" name="TextBox 15">
            <a:extLst>
              <a:ext uri="{FF2B5EF4-FFF2-40B4-BE49-F238E27FC236}">
                <a16:creationId xmlns:a16="http://schemas.microsoft.com/office/drawing/2014/main" id="{07FA64F7-6D25-9A18-7D76-5872BB849715}"/>
              </a:ext>
            </a:extLst>
          </p:cNvPr>
          <p:cNvSpPr txBox="1"/>
          <p:nvPr/>
        </p:nvSpPr>
        <p:spPr>
          <a:xfrm>
            <a:off x="2090057" y="3279941"/>
            <a:ext cx="8328989" cy="646331"/>
          </a:xfrm>
          <a:prstGeom prst="rect">
            <a:avLst/>
          </a:prstGeom>
          <a:noFill/>
        </p:spPr>
        <p:txBody>
          <a:bodyPr wrap="square" rtlCol="0">
            <a:spAutoFit/>
          </a:bodyPr>
          <a:lstStyle/>
          <a:p>
            <a:r>
              <a:rPr lang="en-GB" b="0" i="0" dirty="0">
                <a:effectLst/>
                <a:hlinkClick r:id="rId3" tooltip="URL-ul original: https://inews.co.uk/inews-lifestyle/money/saving-and-banking/contactless-payments-90-card-transactions-regulators-protect-cash-access-1422661. Faceți clic sau atingeți dacă aveți încredere în acest link.">
                  <a:extLst>
                    <a:ext uri="{A12FA001-AC4F-418D-AE19-62706E023703}">
                      <ahyp:hlinkClr xmlns:ahyp="http://schemas.microsoft.com/office/drawing/2018/hyperlinkcolor" val="tx"/>
                    </a:ext>
                  </a:extLst>
                </a:hlinkClick>
              </a:rPr>
              <a:t>https</a:t>
            </a:r>
            <a:r>
              <a:rPr lang="en-GB" b="0" i="0" dirty="0">
                <a:effectLst/>
                <a:latin typeface="Calibri" panose="020F0502020204030204" pitchFamily="34" charset="0"/>
                <a:hlinkClick r:id="rId3" tooltip="URL-ul original: https://inews.co.uk/inews-lifestyle/money/saving-and-banking/contactless-payments-90-card-transactions-regulators-protect-cash-access-1422661. Faceți clic sau atingeți dacă aveți încredere în acest link.">
                  <a:extLst>
                    <a:ext uri="{A12FA001-AC4F-418D-AE19-62706E023703}">
                      <ahyp:hlinkClr xmlns:ahyp="http://schemas.microsoft.com/office/drawing/2018/hyperlinkcolor" val="tx"/>
                    </a:ext>
                  </a:extLst>
                </a:hlinkClick>
              </a:rPr>
              <a:t>://inews.co.uk/inews-lifestyle/money/saving-and-banking/contactless-payments-90-card-transactions-regulators-protect-cash-access-1422661</a:t>
            </a:r>
            <a:r>
              <a:rPr lang="en-GB" b="0" i="0" dirty="0">
                <a:effectLst/>
                <a:latin typeface="Calibri" panose="020F0502020204030204" pitchFamily="34" charset="0"/>
              </a:rPr>
              <a:t> </a:t>
            </a:r>
            <a:endParaRPr lang="en-GB" dirty="0"/>
          </a:p>
        </p:txBody>
      </p:sp>
      <p:sp>
        <p:nvSpPr>
          <p:cNvPr id="17" name="TextBox 16">
            <a:extLst>
              <a:ext uri="{FF2B5EF4-FFF2-40B4-BE49-F238E27FC236}">
                <a16:creationId xmlns:a16="http://schemas.microsoft.com/office/drawing/2014/main" id="{8221FC32-B167-2595-CDAE-AD56D38CF3FF}"/>
              </a:ext>
            </a:extLst>
          </p:cNvPr>
          <p:cNvSpPr txBox="1"/>
          <p:nvPr/>
        </p:nvSpPr>
        <p:spPr>
          <a:xfrm>
            <a:off x="2090057" y="4017380"/>
            <a:ext cx="4668519" cy="1405513"/>
          </a:xfrm>
          <a:prstGeom prst="rect">
            <a:avLst/>
          </a:prstGeom>
          <a:noFill/>
        </p:spPr>
        <p:txBody>
          <a:bodyPr wrap="square" rtlCol="0">
            <a:spAutoFit/>
          </a:bodyPr>
          <a:lstStyle/>
          <a:p>
            <a:pPr algn="l">
              <a:spcAft>
                <a:spcPts val="800"/>
              </a:spcAft>
            </a:pPr>
            <a:r>
              <a:rPr lang="en-GB" sz="1800" b="0" i="0" dirty="0">
                <a:effectLst/>
                <a:latin typeface="Calibri" panose="020F0502020204030204" pitchFamily="34" charset="0"/>
                <a:hlinkClick r:id="rId4" tooltip="URL-ul original: https://www.pomelopay.com/blog/nfc-mobile-payments. Faceți clic sau atingeți dacă aveți încredere în acest link.">
                  <a:extLst>
                    <a:ext uri="{A12FA001-AC4F-418D-AE19-62706E023703}">
                      <ahyp:hlinkClr xmlns:ahyp="http://schemas.microsoft.com/office/drawing/2018/hyperlinkcolor" val="tx"/>
                    </a:ext>
                  </a:extLst>
                </a:hlinkClick>
              </a:rPr>
              <a:t>https://www.pomelopay.com/blog/nfc-mobile-payments</a:t>
            </a:r>
            <a:r>
              <a:rPr lang="en-GB" sz="1800" b="0" i="0" dirty="0">
                <a:effectLst/>
                <a:latin typeface="Calibri" panose="020F0502020204030204" pitchFamily="34" charset="0"/>
              </a:rPr>
              <a:t> </a:t>
            </a:r>
          </a:p>
          <a:p>
            <a:pPr algn="l">
              <a:spcAft>
                <a:spcPts val="800"/>
              </a:spcAft>
            </a:pPr>
            <a:r>
              <a:rPr lang="en-GB" sz="1800" b="0" i="0" dirty="0">
                <a:solidFill>
                  <a:srgbClr val="000000"/>
                </a:solidFill>
                <a:effectLst/>
                <a:latin typeface="Calibri" panose="020F0502020204030204" pitchFamily="34" charset="0"/>
              </a:rPr>
              <a:t> </a:t>
            </a:r>
          </a:p>
          <a:p>
            <a:endParaRPr lang="en-GB" dirty="0"/>
          </a:p>
        </p:txBody>
      </p:sp>
      <p:sp>
        <p:nvSpPr>
          <p:cNvPr id="18" name="TextBox 17">
            <a:extLst>
              <a:ext uri="{FF2B5EF4-FFF2-40B4-BE49-F238E27FC236}">
                <a16:creationId xmlns:a16="http://schemas.microsoft.com/office/drawing/2014/main" id="{4CE076AD-31AE-F7D7-3BCA-643582063F6B}"/>
              </a:ext>
            </a:extLst>
          </p:cNvPr>
          <p:cNvSpPr txBox="1"/>
          <p:nvPr/>
        </p:nvSpPr>
        <p:spPr>
          <a:xfrm>
            <a:off x="2090057" y="4857052"/>
            <a:ext cx="9067933" cy="2308324"/>
          </a:xfrm>
          <a:prstGeom prst="rect">
            <a:avLst/>
          </a:prstGeom>
          <a:noFill/>
        </p:spPr>
        <p:txBody>
          <a:bodyPr wrap="square" rtlCol="0">
            <a:spAutoFit/>
          </a:bodyPr>
          <a:lstStyle/>
          <a:p>
            <a:r>
              <a:rPr lang="en-GB" b="0" i="0" dirty="0">
                <a:effectLst/>
                <a:hlinkClick r:id="rId5" tooltip="URL-ul original: https://uk.news.yahoo.com/one-in-four-payments-now-contactless-in-uk-as-covid-speeds-death-of-cash-083029551.html?guccounter=1&amp;guce_referrer=aHR0cHM6Ly93d3cuZ29vZ2xlLmNvbS8&amp;guce_referrer_sig=AQAAAEACX9jDycaeKONtIE8lctEAjnrF8MV8b-u_4f24WQGP4KiiGmkuitPjWlftqvbp9ypTxjtjD4wXZXJb2beyn7WJqzYv6x-Pu5UouG_POrFy_K8ZzIRQAl7xdWNlv5bdMoiIgwImbZiKKTBisCfNyuFhtJJlyPUzrA7wgbBl9BNm. Faceți clic sau atingeți dacă aveți încredere în acest link.">
                  <a:extLst>
                    <a:ext uri="{A12FA001-AC4F-418D-AE19-62706E023703}">
                      <ahyp:hlinkClr xmlns:ahyp="http://schemas.microsoft.com/office/drawing/2018/hyperlinkcolor" val="tx"/>
                    </a:ext>
                  </a:extLst>
                </a:hlinkClick>
              </a:rPr>
              <a:t>https://uk.news.yahoo.com/one-in-four-payments-now-contactless-in-uk-as-covid-speeds-death-of-cash-083029551.html?guccounter=1&amp;guce_referrer=aHR0cHM6Ly93d3cuZ29vZ2xlLmNvbS8&amp;guce_referrer_sig=AQAAAEACX9jDycaeKONtIE8lctEAjnrF8MV8b-u_4f24WQGP4KiiGmkuitPjWlftqvbp9ypTxjtjD4wXZXJb2beyn7WJqzYv6x-Pu5UouG_POrFy_K8ZzIRQAl7xdWNlv5bdMoiIgwImbZiKKTBisCfNyuFhtJJlyPUzrA7wgbBl9BNm</a:t>
            </a:r>
            <a:r>
              <a:rPr lang="en-GB" b="0" i="0" dirty="0">
                <a:effectLst/>
              </a:rPr>
              <a:t> </a:t>
            </a:r>
            <a:br>
              <a:rPr lang="en-GB" dirty="0"/>
            </a:br>
            <a:endParaRPr lang="en-GB" dirty="0"/>
          </a:p>
        </p:txBody>
      </p:sp>
      <p:pic>
        <p:nvPicPr>
          <p:cNvPr id="5" name="Picture 4">
            <a:extLst>
              <a:ext uri="{FF2B5EF4-FFF2-40B4-BE49-F238E27FC236}">
                <a16:creationId xmlns:a16="http://schemas.microsoft.com/office/drawing/2014/main" id="{2B0D7370-4F41-C200-F235-874819C12BDC}"/>
              </a:ext>
            </a:extLst>
          </p:cNvPr>
          <p:cNvPicPr>
            <a:picLocks noChangeAspect="1"/>
          </p:cNvPicPr>
          <p:nvPr/>
        </p:nvPicPr>
        <p:blipFill>
          <a:blip r:embed="rId6"/>
          <a:stretch>
            <a:fillRect/>
          </a:stretch>
        </p:blipFill>
        <p:spPr>
          <a:xfrm>
            <a:off x="-6180" y="3772542"/>
            <a:ext cx="2077029" cy="1163136"/>
          </a:xfrm>
          <a:prstGeom prst="rect">
            <a:avLst/>
          </a:prstGeom>
        </p:spPr>
      </p:pic>
      <p:pic>
        <p:nvPicPr>
          <p:cNvPr id="7" name="Picture 6" descr="A stack of books&#10;&#10;Description automatically generated">
            <a:extLst>
              <a:ext uri="{FF2B5EF4-FFF2-40B4-BE49-F238E27FC236}">
                <a16:creationId xmlns:a16="http://schemas.microsoft.com/office/drawing/2014/main" id="{80F96754-83CB-A4BB-3028-3EA6B7732DFB}"/>
              </a:ext>
            </a:extLst>
          </p:cNvPr>
          <p:cNvPicPr>
            <a:picLocks noChangeAspect="1"/>
          </p:cNvPicPr>
          <p:nvPr/>
        </p:nvPicPr>
        <p:blipFill>
          <a:blip r:embed="rId7"/>
          <a:stretch>
            <a:fillRect/>
          </a:stretch>
        </p:blipFill>
        <p:spPr>
          <a:xfrm>
            <a:off x="10631" y="5448519"/>
            <a:ext cx="2079426" cy="1295980"/>
          </a:xfrm>
          <a:prstGeom prst="rect">
            <a:avLst/>
          </a:prstGeom>
        </p:spPr>
      </p:pic>
    </p:spTree>
    <p:extLst>
      <p:ext uri="{BB962C8B-B14F-4D97-AF65-F5344CB8AC3E}">
        <p14:creationId xmlns:p14="http://schemas.microsoft.com/office/powerpoint/2010/main" val="7649957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17672</TotalTime>
  <Words>919</Words>
  <Application>Microsoft Macintosh PowerPoint</Application>
  <PresentationFormat>Widescreen</PresentationFormat>
  <Paragraphs>150</Paragraphs>
  <Slides>17</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17</vt:i4>
      </vt:variant>
    </vt:vector>
  </HeadingPairs>
  <TitlesOfParts>
    <vt:vector size="26" baseType="lpstr">
      <vt:lpstr>Aparajita</vt:lpstr>
      <vt:lpstr>Arial</vt:lpstr>
      <vt:lpstr>Arial</vt:lpstr>
      <vt:lpstr>Bookman Old Style</vt:lpstr>
      <vt:lpstr>Calibri</vt:lpstr>
      <vt:lpstr>Rockwell</vt:lpstr>
      <vt:lpstr>Times New Roman</vt:lpstr>
      <vt:lpstr>Wingdings</vt:lpstr>
      <vt:lpstr>Damask</vt:lpstr>
      <vt:lpstr>PowerPoint Presentation</vt:lpstr>
      <vt:lpstr>PowerPoint Presentation</vt:lpstr>
      <vt:lpstr>PowerPoint Presentation</vt:lpstr>
      <vt:lpstr>PowerPoint Presentation</vt:lpstr>
      <vt:lpstr>Lloyds bank technologies</vt:lpstr>
      <vt:lpstr>Contactless payments</vt:lpstr>
      <vt:lpstr>Mobile banking</vt:lpstr>
      <vt:lpstr>Mobile banking features</vt:lpstr>
      <vt:lpstr>How the company market and sell their products without technology ?</vt:lpstr>
      <vt:lpstr>How the company reach customers and suppliers without technology? </vt:lpstr>
      <vt:lpstr>How the company struggled without technology </vt:lpstr>
      <vt:lpstr>how the customers are benefited by the technology</vt:lpstr>
      <vt:lpstr>PowerPoint Presentation</vt:lpstr>
      <vt:lpstr>PowerPoint Presentation</vt:lpstr>
      <vt:lpstr>Lessons learned from this case of study:</vt:lpstr>
      <vt:lpstr>LESONS LEARNED FROM THIS CASE STUDY:</vt:lpstr>
      <vt:lpstr>EXPLAIN HOW YOU APPLY Harvard Referencing to complete this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Md Aminul Islam Shihan</dc:creator>
  <cp:lastModifiedBy>Md Aminul Islam Shihan</cp:lastModifiedBy>
  <cp:revision>44</cp:revision>
  <dcterms:created xsi:type="dcterms:W3CDTF">2022-07-12T22:36:42Z</dcterms:created>
  <dcterms:modified xsi:type="dcterms:W3CDTF">2022-08-09T09:20:55Z</dcterms:modified>
</cp:coreProperties>
</file>