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59"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1987532199"/>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546832777"/>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119191940"/>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75C8EC-DDCB-4AFC-A517-4BF655993C2C}"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710792108"/>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75C8EC-DDCB-4AFC-A517-4BF655993C2C}"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2230295998"/>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75C8EC-DDCB-4AFC-A517-4BF655993C2C}"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2370903812"/>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75C8EC-DDCB-4AFC-A517-4BF655993C2C}"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3458504800"/>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75C8EC-DDCB-4AFC-A517-4BF655993C2C}"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996405529"/>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75C8EC-DDCB-4AFC-A517-4BF655993C2C}"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4287565507"/>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75C8EC-DDCB-4AFC-A517-4BF655993C2C}"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1030874332"/>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512207892"/>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3183961639"/>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3988960634"/>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1631601430"/>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2602251787"/>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2869435364"/>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75C8EC-DDCB-4AFC-A517-4BF655993C2C}"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2A9B9-5FE7-481F-91DF-0C23F43086D5}" type="slidenum">
              <a:rPr lang="en-GB" smtClean="0"/>
              <a:t>‹#›</a:t>
            </a:fld>
            <a:endParaRPr lang="en-GB"/>
          </a:p>
        </p:txBody>
      </p:sp>
    </p:spTree>
    <p:extLst>
      <p:ext uri="{BB962C8B-B14F-4D97-AF65-F5344CB8AC3E}">
        <p14:creationId xmlns:p14="http://schemas.microsoft.com/office/powerpoint/2010/main" val="3378950126"/>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75C8EC-DDCB-4AFC-A517-4BF655993C2C}" type="datetimeFigureOut">
              <a:rPr lang="en-GB" smtClean="0"/>
              <a:t>13/03/2019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642A9B9-5FE7-481F-91DF-0C23F43086D5}" type="slidenum">
              <a:rPr lang="en-GB" smtClean="0"/>
              <a:t>‹#›</a:t>
            </a:fld>
            <a:endParaRPr lang="en-GB"/>
          </a:p>
        </p:txBody>
      </p:sp>
    </p:spTree>
    <p:extLst>
      <p:ext uri="{BB962C8B-B14F-4D97-AF65-F5344CB8AC3E}">
        <p14:creationId xmlns:p14="http://schemas.microsoft.com/office/powerpoint/2010/main" val="35811044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p14:dur="10" advTm="30000"/>
    </mc:Choice>
    <mc:Fallback>
      <p:transition advTm="30000"/>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FAB5C-517A-403B-AC91-3390578DE288}"/>
              </a:ext>
            </a:extLst>
          </p:cNvPr>
          <p:cNvSpPr>
            <a:spLocks noGrp="1"/>
          </p:cNvSpPr>
          <p:nvPr>
            <p:ph type="ctrTitle"/>
          </p:nvPr>
        </p:nvSpPr>
        <p:spPr>
          <a:xfrm>
            <a:off x="2928401" y="1380068"/>
            <a:ext cx="8574622" cy="2616199"/>
          </a:xfrm>
        </p:spPr>
        <p:txBody>
          <a:bodyPr>
            <a:normAutofit fontScale="90000"/>
          </a:bodyPr>
          <a:lstStyle/>
          <a:p>
            <a:br>
              <a:rPr lang="en-GB" dirty="0"/>
            </a:br>
            <a:r>
              <a:rPr lang="en-GB" dirty="0"/>
              <a:t> What is G.I.S.</a:t>
            </a:r>
            <a:br>
              <a:rPr lang="en-GB" dirty="0"/>
            </a:br>
            <a:r>
              <a:rPr lang="en-GB" dirty="0"/>
              <a:t>Thomas Burbidge</a:t>
            </a:r>
          </a:p>
        </p:txBody>
      </p:sp>
    </p:spTree>
    <p:extLst>
      <p:ext uri="{BB962C8B-B14F-4D97-AF65-F5344CB8AC3E}">
        <p14:creationId xmlns:p14="http://schemas.microsoft.com/office/powerpoint/2010/main" val="749831923"/>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98593-F685-49AB-9638-C2C3FB0668D4}"/>
              </a:ext>
            </a:extLst>
          </p:cNvPr>
          <p:cNvSpPr>
            <a:spLocks noGrp="1"/>
          </p:cNvSpPr>
          <p:nvPr>
            <p:ph type="title"/>
          </p:nvPr>
        </p:nvSpPr>
        <p:spPr/>
        <p:txBody>
          <a:bodyPr/>
          <a:lstStyle/>
          <a:p>
            <a:r>
              <a:rPr lang="en-GB" dirty="0"/>
              <a:t>What Is GIS and where is it used ? </a:t>
            </a:r>
          </a:p>
        </p:txBody>
      </p:sp>
      <p:sp>
        <p:nvSpPr>
          <p:cNvPr id="3" name="Content Placeholder 2">
            <a:extLst>
              <a:ext uri="{FF2B5EF4-FFF2-40B4-BE49-F238E27FC236}">
                <a16:creationId xmlns:a16="http://schemas.microsoft.com/office/drawing/2014/main" id="{69AA99BF-6F4E-4788-9C8E-EDCD47D568C1}"/>
              </a:ext>
            </a:extLst>
          </p:cNvPr>
          <p:cNvSpPr>
            <a:spLocks noGrp="1"/>
          </p:cNvSpPr>
          <p:nvPr>
            <p:ph idx="1"/>
          </p:nvPr>
        </p:nvSpPr>
        <p:spPr>
          <a:xfrm>
            <a:off x="1484310" y="1948071"/>
            <a:ext cx="10018713" cy="3843130"/>
          </a:xfrm>
        </p:spPr>
        <p:txBody>
          <a:bodyPr>
            <a:normAutofit fontScale="92500"/>
          </a:bodyPr>
          <a:lstStyle/>
          <a:p>
            <a:r>
              <a:rPr lang="en-GB" dirty="0"/>
              <a:t>Geographical Information System </a:t>
            </a:r>
          </a:p>
          <a:p>
            <a:r>
              <a:rPr lang="en-GB" dirty="0"/>
              <a:t>It is a computer system for capturing, storing, checking and displaying data  attached to a geographical position</a:t>
            </a:r>
          </a:p>
          <a:p>
            <a:r>
              <a:rPr lang="en-GB" dirty="0"/>
              <a:t>GIS can use any form of information that includes a position – address, postcode, latitude &amp; longitude / Eastings &amp; Northings </a:t>
            </a:r>
          </a:p>
          <a:p>
            <a:r>
              <a:rPr lang="en-GB" dirty="0"/>
              <a:t>With this data it allows us to create maps and coordinate information, an overview scenarios, solving complex problems, and develop effective solutions such as routes for emergency vehicles or create a pollution map vs a areas sensitive to pollution map in order to discover where and what is most at risk</a:t>
            </a:r>
          </a:p>
          <a:p>
            <a:endParaRPr lang="en-GB" dirty="0"/>
          </a:p>
        </p:txBody>
      </p:sp>
    </p:spTree>
    <p:extLst>
      <p:ext uri="{BB962C8B-B14F-4D97-AF65-F5344CB8AC3E}">
        <p14:creationId xmlns:p14="http://schemas.microsoft.com/office/powerpoint/2010/main" val="2069268305"/>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1CA30-27C8-40AC-97AF-2585F7D64709}"/>
              </a:ext>
            </a:extLst>
          </p:cNvPr>
          <p:cNvSpPr>
            <a:spLocks noGrp="1"/>
          </p:cNvSpPr>
          <p:nvPr>
            <p:ph type="title"/>
          </p:nvPr>
        </p:nvSpPr>
        <p:spPr/>
        <p:txBody>
          <a:bodyPr/>
          <a:lstStyle/>
          <a:p>
            <a:r>
              <a:rPr lang="en-GB" dirty="0"/>
              <a:t>Brief History of GIS</a:t>
            </a:r>
          </a:p>
        </p:txBody>
      </p:sp>
      <p:sp>
        <p:nvSpPr>
          <p:cNvPr id="3" name="Content Placeholder 2">
            <a:extLst>
              <a:ext uri="{FF2B5EF4-FFF2-40B4-BE49-F238E27FC236}">
                <a16:creationId xmlns:a16="http://schemas.microsoft.com/office/drawing/2014/main" id="{403D2EC9-E2AB-41D6-9E1C-D7C29638DB3E}"/>
              </a:ext>
            </a:extLst>
          </p:cNvPr>
          <p:cNvSpPr>
            <a:spLocks noGrp="1"/>
          </p:cNvSpPr>
          <p:nvPr>
            <p:ph idx="1"/>
          </p:nvPr>
        </p:nvSpPr>
        <p:spPr/>
        <p:txBody>
          <a:bodyPr>
            <a:normAutofit fontScale="85000" lnSpcReduction="20000"/>
          </a:bodyPr>
          <a:lstStyle/>
          <a:p>
            <a:r>
              <a:rPr lang="en-GB" dirty="0"/>
              <a:t>First known term for GIS was by Roger Tomlinson in 1968</a:t>
            </a:r>
          </a:p>
          <a:p>
            <a:r>
              <a:rPr lang="en-GB" dirty="0"/>
              <a:t>In 1832 Charles Picquet plotted cholera victims against a map of Paris, </a:t>
            </a:r>
          </a:p>
          <a:p>
            <a:r>
              <a:rPr lang="en-GB" dirty="0"/>
              <a:t>Jon Snow – similar project , cholera victims against a map of London</a:t>
            </a:r>
          </a:p>
          <a:p>
            <a:r>
              <a:rPr lang="en-GB" dirty="0"/>
              <a:t>1960s computer technology develops </a:t>
            </a:r>
          </a:p>
          <a:p>
            <a:r>
              <a:rPr lang="en-GB" dirty="0"/>
              <a:t>1970s Moss and Grass GIS  developed </a:t>
            </a:r>
          </a:p>
          <a:p>
            <a:r>
              <a:rPr lang="en-GB" dirty="0"/>
              <a:t>1980s CAD introduced  &amp; incorporated </a:t>
            </a:r>
          </a:p>
          <a:p>
            <a:r>
              <a:rPr lang="en-GB" dirty="0"/>
              <a:t>1986 MIDAS first desktop GIS system</a:t>
            </a:r>
          </a:p>
          <a:p>
            <a:r>
              <a:rPr lang="en-GB" dirty="0"/>
              <a:t>1990s development of internet based and desktop based GIS systems </a:t>
            </a:r>
          </a:p>
        </p:txBody>
      </p:sp>
    </p:spTree>
    <p:extLst>
      <p:ext uri="{BB962C8B-B14F-4D97-AF65-F5344CB8AC3E}">
        <p14:creationId xmlns:p14="http://schemas.microsoft.com/office/powerpoint/2010/main" val="993772265"/>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3821-27A0-4978-88E5-9A48575AE3BB}"/>
              </a:ext>
            </a:extLst>
          </p:cNvPr>
          <p:cNvSpPr>
            <a:spLocks noGrp="1"/>
          </p:cNvSpPr>
          <p:nvPr>
            <p:ph type="title"/>
          </p:nvPr>
        </p:nvSpPr>
        <p:spPr>
          <a:xfrm>
            <a:off x="1086643" y="182219"/>
            <a:ext cx="10018713" cy="1752599"/>
          </a:xfrm>
        </p:spPr>
        <p:txBody>
          <a:bodyPr/>
          <a:lstStyle/>
          <a:p>
            <a:r>
              <a:rPr lang="en-GB" dirty="0"/>
              <a:t>Main components of GIS</a:t>
            </a:r>
          </a:p>
        </p:txBody>
      </p:sp>
      <p:sp>
        <p:nvSpPr>
          <p:cNvPr id="3" name="Content Placeholder 2">
            <a:extLst>
              <a:ext uri="{FF2B5EF4-FFF2-40B4-BE49-F238E27FC236}">
                <a16:creationId xmlns:a16="http://schemas.microsoft.com/office/drawing/2014/main" id="{39BD40ED-F88F-4B9B-8762-BF21867424DD}"/>
              </a:ext>
            </a:extLst>
          </p:cNvPr>
          <p:cNvSpPr>
            <a:spLocks noGrp="1"/>
          </p:cNvSpPr>
          <p:nvPr>
            <p:ph idx="1"/>
          </p:nvPr>
        </p:nvSpPr>
        <p:spPr>
          <a:xfrm>
            <a:off x="1219267" y="1318592"/>
            <a:ext cx="10018713" cy="5552661"/>
          </a:xfrm>
        </p:spPr>
        <p:txBody>
          <a:bodyPr>
            <a:normAutofit fontScale="92500" lnSpcReduction="20000"/>
          </a:bodyPr>
          <a:lstStyle/>
          <a:p>
            <a:pPr marL="0" indent="0">
              <a:buNone/>
            </a:pPr>
            <a:r>
              <a:rPr lang="en-GB" b="1" dirty="0"/>
              <a:t>	Hardware : </a:t>
            </a:r>
            <a:r>
              <a:rPr lang="en-GB" dirty="0"/>
              <a:t>the computer system on which GIS can operate. Although with 	technological 	advances GIS can now run on software independent to a central 	server or network link </a:t>
            </a:r>
          </a:p>
          <a:p>
            <a:pPr marL="0" indent="0">
              <a:buNone/>
            </a:pPr>
            <a:br>
              <a:rPr lang="en-GB" dirty="0"/>
            </a:br>
            <a:r>
              <a:rPr lang="en-GB" dirty="0"/>
              <a:t>	</a:t>
            </a:r>
            <a:r>
              <a:rPr lang="en-GB" b="1" dirty="0"/>
              <a:t>Software: </a:t>
            </a:r>
            <a:r>
              <a:rPr lang="en-GB" dirty="0"/>
              <a:t>Main GIS components are :</a:t>
            </a:r>
            <a:br>
              <a:rPr lang="en-GB" dirty="0"/>
            </a:br>
            <a:r>
              <a:rPr lang="en-GB" dirty="0"/>
              <a:t>					Data input tools and operations on geographic </a:t>
            </a:r>
            <a:br>
              <a:rPr lang="en-GB" dirty="0"/>
            </a:br>
            <a:r>
              <a:rPr lang="en-GB" dirty="0"/>
              <a:t>					Database Management System (DBMS) </a:t>
            </a:r>
            <a:br>
              <a:rPr lang="en-GB" dirty="0"/>
            </a:br>
            <a:r>
              <a:rPr lang="en-GB" dirty="0"/>
              <a:t>					Inquiry support tools, analyse and display </a:t>
            </a:r>
            <a:br>
              <a:rPr lang="en-GB" dirty="0"/>
            </a:br>
            <a:r>
              <a:rPr lang="en-GB" dirty="0"/>
              <a:t>					Graphical User Interface (GUI) to access the tools easily </a:t>
            </a:r>
            <a:br>
              <a:rPr lang="en-GB" dirty="0"/>
            </a:br>
            <a:br>
              <a:rPr lang="en-GB" dirty="0"/>
            </a:br>
            <a:r>
              <a:rPr lang="en-GB" dirty="0"/>
              <a:t>	</a:t>
            </a:r>
            <a:r>
              <a:rPr lang="en-GB" b="1" dirty="0"/>
              <a:t>Data:</a:t>
            </a:r>
            <a:r>
              <a:rPr lang="en-GB" dirty="0"/>
              <a:t>  The most important component to GIS. The geographic data and related 	attribute 	data can be collected by user or purchased from commercial data 	providers. GIS system 	will then combine spatial data with other data sources, </a:t>
            </a:r>
            <a:br>
              <a:rPr lang="en-GB" dirty="0"/>
            </a:br>
            <a:br>
              <a:rPr lang="en-GB" dirty="0"/>
            </a:br>
            <a:r>
              <a:rPr lang="en-GB" dirty="0"/>
              <a:t>	</a:t>
            </a:r>
            <a:r>
              <a:rPr lang="en-GB" b="1" dirty="0"/>
              <a:t>Human:</a:t>
            </a:r>
            <a:r>
              <a:rPr lang="en-GB" dirty="0"/>
              <a:t> GIS technology needs a human to process and manage the data.</a:t>
            </a:r>
            <a:br>
              <a:rPr lang="en-GB" dirty="0"/>
            </a:br>
            <a:br>
              <a:rPr lang="en-GB" dirty="0"/>
            </a:br>
            <a:r>
              <a:rPr lang="en-GB" dirty="0"/>
              <a:t>	</a:t>
            </a:r>
            <a:r>
              <a:rPr lang="en-GB" b="1" dirty="0"/>
              <a:t>Method:</a:t>
            </a:r>
            <a:r>
              <a:rPr lang="en-GB" dirty="0"/>
              <a:t> One GIS is successful in design and Business law when it is simulated 	and execute uniquely for each organization </a:t>
            </a:r>
            <a:br>
              <a:rPr lang="en-GB" dirty="0"/>
            </a:br>
            <a:r>
              <a:rPr lang="en-GB" dirty="0"/>
              <a:t>.</a:t>
            </a:r>
          </a:p>
        </p:txBody>
      </p:sp>
    </p:spTree>
    <p:extLst>
      <p:ext uri="{BB962C8B-B14F-4D97-AF65-F5344CB8AC3E}">
        <p14:creationId xmlns:p14="http://schemas.microsoft.com/office/powerpoint/2010/main" val="783573299"/>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D7166-D942-4FE5-A44D-066B5BAE87DE}"/>
              </a:ext>
            </a:extLst>
          </p:cNvPr>
          <p:cNvSpPr>
            <a:spLocks noGrp="1"/>
          </p:cNvSpPr>
          <p:nvPr>
            <p:ph type="title"/>
          </p:nvPr>
        </p:nvSpPr>
        <p:spPr/>
        <p:txBody>
          <a:bodyPr/>
          <a:lstStyle/>
          <a:p>
            <a:r>
              <a:rPr lang="en-GB" dirty="0"/>
              <a:t>How can GIS benefit anyone practically ?</a:t>
            </a:r>
          </a:p>
        </p:txBody>
      </p:sp>
      <p:sp>
        <p:nvSpPr>
          <p:cNvPr id="3" name="Content Placeholder 2">
            <a:extLst>
              <a:ext uri="{FF2B5EF4-FFF2-40B4-BE49-F238E27FC236}">
                <a16:creationId xmlns:a16="http://schemas.microsoft.com/office/drawing/2014/main" id="{FBBACA6E-DDA5-4A07-A424-3F964BFA2525}"/>
              </a:ext>
            </a:extLst>
          </p:cNvPr>
          <p:cNvSpPr>
            <a:spLocks noGrp="1"/>
          </p:cNvSpPr>
          <p:nvPr>
            <p:ph idx="1"/>
          </p:nvPr>
        </p:nvSpPr>
        <p:spPr/>
        <p:txBody>
          <a:bodyPr>
            <a:normAutofit fontScale="92500" lnSpcReduction="10000"/>
          </a:bodyPr>
          <a:lstStyle/>
          <a:p>
            <a:r>
              <a:rPr lang="en-GB" dirty="0"/>
              <a:t>Once a GIS system is operational, the data has been collected and managed we can interrogate the data , such as </a:t>
            </a:r>
          </a:p>
          <a:p>
            <a:pPr marL="0" indent="0">
              <a:buNone/>
            </a:pPr>
            <a:r>
              <a:rPr lang="en-GB" dirty="0"/>
              <a:t> 		- Simple questions ,distance between points, owner of land, </a:t>
            </a:r>
          </a:p>
          <a:p>
            <a:pPr marL="0" indent="0">
              <a:buNone/>
            </a:pPr>
            <a:r>
              <a:rPr lang="en-GB" dirty="0"/>
              <a:t>		-Planning types of questions ,best type of soil for an oak forest, effects of a 				new highway through a village, </a:t>
            </a:r>
          </a:p>
          <a:p>
            <a:pPr marL="0" indent="0">
              <a:buNone/>
            </a:pPr>
            <a:r>
              <a:rPr lang="en-GB" dirty="0"/>
              <a:t>		- Commercial Questions ,number of customers within a set radius, </a:t>
            </a:r>
          </a:p>
          <a:p>
            <a:pPr marL="0" indent="0">
              <a:buNone/>
            </a:pPr>
            <a:r>
              <a:rPr lang="en-GB" dirty="0"/>
              <a:t>		- Spatial relationships - integration of two or more different information types 			such as  Soil type, ground slope and vegetation growing </a:t>
            </a:r>
          </a:p>
        </p:txBody>
      </p:sp>
    </p:spTree>
    <p:extLst>
      <p:ext uri="{BB962C8B-B14F-4D97-AF65-F5344CB8AC3E}">
        <p14:creationId xmlns:p14="http://schemas.microsoft.com/office/powerpoint/2010/main" val="876158997"/>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0FEB0-288D-4FE5-B879-EE342F8E42F1}"/>
              </a:ext>
            </a:extLst>
          </p:cNvPr>
          <p:cNvSpPr>
            <a:spLocks noGrp="1"/>
          </p:cNvSpPr>
          <p:nvPr>
            <p:ph type="title"/>
          </p:nvPr>
        </p:nvSpPr>
        <p:spPr/>
        <p:txBody>
          <a:bodyPr/>
          <a:lstStyle/>
          <a:p>
            <a:r>
              <a:rPr lang="en-GB" dirty="0"/>
              <a:t>How can GIS benefit anyone practically </a:t>
            </a:r>
          </a:p>
        </p:txBody>
      </p:sp>
      <p:sp>
        <p:nvSpPr>
          <p:cNvPr id="3" name="Content Placeholder 2">
            <a:extLst>
              <a:ext uri="{FF2B5EF4-FFF2-40B4-BE49-F238E27FC236}">
                <a16:creationId xmlns:a16="http://schemas.microsoft.com/office/drawing/2014/main" id="{3C876AD9-5881-409C-B360-B0EC8420F8B9}"/>
              </a:ext>
            </a:extLst>
          </p:cNvPr>
          <p:cNvSpPr>
            <a:spLocks noGrp="1"/>
          </p:cNvSpPr>
          <p:nvPr>
            <p:ph idx="1"/>
          </p:nvPr>
        </p:nvSpPr>
        <p:spPr/>
        <p:txBody>
          <a:bodyPr>
            <a:normAutofit fontScale="92500" lnSpcReduction="20000"/>
          </a:bodyPr>
          <a:lstStyle/>
          <a:p>
            <a:r>
              <a:rPr lang="en-GB" dirty="0"/>
              <a:t>Ways of interrogating date, </a:t>
            </a:r>
          </a:p>
          <a:p>
            <a:pPr marL="0" indent="0">
              <a:buNone/>
            </a:pPr>
            <a:r>
              <a:rPr lang="en-GB" dirty="0"/>
              <a:t> 		- Filter / Clip information - only display certain fields of info</a:t>
            </a:r>
          </a:p>
          <a:p>
            <a:pPr marL="0" indent="0">
              <a:buNone/>
            </a:pPr>
            <a:r>
              <a:rPr lang="en-GB" dirty="0"/>
              <a:t>		-  Buffer – create a polygon surrounding a feature at a given distance</a:t>
            </a:r>
          </a:p>
          <a:p>
            <a:pPr marL="0" indent="0">
              <a:buNone/>
            </a:pPr>
            <a:r>
              <a:rPr lang="en-GB" dirty="0"/>
              <a:t>		- Intersect – take two layers of info and combine them </a:t>
            </a:r>
          </a:p>
          <a:p>
            <a:pPr marL="0" indent="0">
              <a:buNone/>
            </a:pPr>
            <a:r>
              <a:rPr lang="en-GB" dirty="0"/>
              <a:t>		- Dissolve – combine a large group of info based n specific attributes</a:t>
            </a:r>
          </a:p>
          <a:p>
            <a:pPr marL="0" indent="0">
              <a:buNone/>
            </a:pPr>
            <a:r>
              <a:rPr lang="en-GB" dirty="0"/>
              <a:t>		- Location – filter info by location </a:t>
            </a:r>
          </a:p>
          <a:p>
            <a:pPr marL="0" indent="0">
              <a:buNone/>
            </a:pPr>
            <a:r>
              <a:rPr lang="en-GB" dirty="0"/>
              <a:t>		- Spatial join – Join info from two separate forms of data based on their 					spatial relationship</a:t>
            </a:r>
          </a:p>
        </p:txBody>
      </p:sp>
    </p:spTree>
    <p:extLst>
      <p:ext uri="{BB962C8B-B14F-4D97-AF65-F5344CB8AC3E}">
        <p14:creationId xmlns:p14="http://schemas.microsoft.com/office/powerpoint/2010/main" val="3825300826"/>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44F4-3723-4C59-863C-92496331E0F9}"/>
              </a:ext>
            </a:extLst>
          </p:cNvPr>
          <p:cNvSpPr>
            <a:spLocks noGrp="1"/>
          </p:cNvSpPr>
          <p:nvPr>
            <p:ph type="title"/>
          </p:nvPr>
        </p:nvSpPr>
        <p:spPr/>
        <p:txBody>
          <a:bodyPr/>
          <a:lstStyle/>
          <a:p>
            <a:r>
              <a:rPr lang="en-GB" dirty="0"/>
              <a:t>Advantages of GIS</a:t>
            </a:r>
          </a:p>
        </p:txBody>
      </p:sp>
      <p:sp>
        <p:nvSpPr>
          <p:cNvPr id="3" name="Content Placeholder 2">
            <a:extLst>
              <a:ext uri="{FF2B5EF4-FFF2-40B4-BE49-F238E27FC236}">
                <a16:creationId xmlns:a16="http://schemas.microsoft.com/office/drawing/2014/main" id="{F102B496-A683-47E2-AFA0-143553E4414B}"/>
              </a:ext>
            </a:extLst>
          </p:cNvPr>
          <p:cNvSpPr>
            <a:spLocks noGrp="1"/>
          </p:cNvSpPr>
          <p:nvPr>
            <p:ph idx="1"/>
          </p:nvPr>
        </p:nvSpPr>
        <p:spPr/>
        <p:txBody>
          <a:bodyPr/>
          <a:lstStyle/>
          <a:p>
            <a:r>
              <a:rPr lang="en-GB" dirty="0"/>
              <a:t>Easy to visualise the data that is otherwise difficult outside of GIS </a:t>
            </a:r>
          </a:p>
          <a:p>
            <a:r>
              <a:rPr lang="en-GB" dirty="0"/>
              <a:t>Wide variety of applications- Local  government / councils, planning dept., Emergency response units, Agriculture, utilities, transport companies</a:t>
            </a:r>
          </a:p>
          <a:p>
            <a:r>
              <a:rPr lang="en-GB" dirty="0"/>
              <a:t>Has a high accuracy and presents better predictions and analysis  </a:t>
            </a:r>
          </a:p>
          <a:p>
            <a:r>
              <a:rPr lang="en-GB" dirty="0"/>
              <a:t>Good time management tool – all information in one place </a:t>
            </a:r>
          </a:p>
          <a:p>
            <a:endParaRPr lang="en-GB" dirty="0"/>
          </a:p>
        </p:txBody>
      </p:sp>
    </p:spTree>
    <p:extLst>
      <p:ext uri="{BB962C8B-B14F-4D97-AF65-F5344CB8AC3E}">
        <p14:creationId xmlns:p14="http://schemas.microsoft.com/office/powerpoint/2010/main" val="1902550512"/>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AAEC-12CA-44F9-B56B-9F84EEF06172}"/>
              </a:ext>
            </a:extLst>
          </p:cNvPr>
          <p:cNvSpPr>
            <a:spLocks noGrp="1"/>
          </p:cNvSpPr>
          <p:nvPr>
            <p:ph type="title"/>
          </p:nvPr>
        </p:nvSpPr>
        <p:spPr/>
        <p:txBody>
          <a:bodyPr/>
          <a:lstStyle/>
          <a:p>
            <a:r>
              <a:rPr lang="en-GB" dirty="0"/>
              <a:t>Advantages of GIS</a:t>
            </a:r>
          </a:p>
        </p:txBody>
      </p:sp>
      <p:sp>
        <p:nvSpPr>
          <p:cNvPr id="3" name="Content Placeholder 2">
            <a:extLst>
              <a:ext uri="{FF2B5EF4-FFF2-40B4-BE49-F238E27FC236}">
                <a16:creationId xmlns:a16="http://schemas.microsoft.com/office/drawing/2014/main" id="{40260510-5B06-4319-8F32-E7530BA442D4}"/>
              </a:ext>
            </a:extLst>
          </p:cNvPr>
          <p:cNvSpPr>
            <a:spLocks noGrp="1"/>
          </p:cNvSpPr>
          <p:nvPr>
            <p:ph idx="1"/>
          </p:nvPr>
        </p:nvSpPr>
        <p:spPr/>
        <p:txBody>
          <a:bodyPr>
            <a:normAutofit lnSpcReduction="10000"/>
          </a:bodyPr>
          <a:lstStyle/>
          <a:p>
            <a:r>
              <a:rPr lang="en-GB" dirty="0"/>
              <a:t>GIS allows viewing/ visualizing , understanding and questioning of data  which lead to identifying relationships, trends and patterns such as where to locate a new shop based on location of customers  </a:t>
            </a:r>
          </a:p>
          <a:p>
            <a:r>
              <a:rPr lang="en-GB" dirty="0"/>
              <a:t>Outputted data from GIS would allow for an easy to understand and easy to interpret form of data</a:t>
            </a:r>
          </a:p>
          <a:p>
            <a:r>
              <a:rPr lang="en-GB" dirty="0"/>
              <a:t>GIS is used in in many applications from planning a route for transportation, and emergency services, to the effects of a proposed development on a local village or town </a:t>
            </a:r>
          </a:p>
        </p:txBody>
      </p:sp>
    </p:spTree>
    <p:extLst>
      <p:ext uri="{BB962C8B-B14F-4D97-AF65-F5344CB8AC3E}">
        <p14:creationId xmlns:p14="http://schemas.microsoft.com/office/powerpoint/2010/main" val="1030824668"/>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DAE44-571C-4485-A74F-E16D42525108}"/>
              </a:ext>
            </a:extLst>
          </p:cNvPr>
          <p:cNvSpPr>
            <a:spLocks noGrp="1"/>
          </p:cNvSpPr>
          <p:nvPr>
            <p:ph type="title"/>
          </p:nvPr>
        </p:nvSpPr>
        <p:spPr/>
        <p:txBody>
          <a:bodyPr/>
          <a:lstStyle/>
          <a:p>
            <a:r>
              <a:rPr lang="en-GB" dirty="0"/>
              <a:t>Disadvantages of GIS</a:t>
            </a:r>
          </a:p>
        </p:txBody>
      </p:sp>
      <p:sp>
        <p:nvSpPr>
          <p:cNvPr id="3" name="Content Placeholder 2">
            <a:extLst>
              <a:ext uri="{FF2B5EF4-FFF2-40B4-BE49-F238E27FC236}">
                <a16:creationId xmlns:a16="http://schemas.microsoft.com/office/drawing/2014/main" id="{ACF8F5D6-570D-4B14-BA22-BB0A592EE2CF}"/>
              </a:ext>
            </a:extLst>
          </p:cNvPr>
          <p:cNvSpPr>
            <a:spLocks noGrp="1"/>
          </p:cNvSpPr>
          <p:nvPr>
            <p:ph idx="1"/>
          </p:nvPr>
        </p:nvSpPr>
        <p:spPr/>
        <p:txBody>
          <a:bodyPr>
            <a:normAutofit fontScale="92500" lnSpcReduction="10000"/>
          </a:bodyPr>
          <a:lstStyle/>
          <a:p>
            <a:r>
              <a:rPr lang="en-GB" dirty="0"/>
              <a:t>Cost of software is expensive </a:t>
            </a:r>
          </a:p>
          <a:p>
            <a:r>
              <a:rPr lang="en-GB" dirty="0"/>
              <a:t>Funding is usually required due to the costs of operating the software</a:t>
            </a:r>
          </a:p>
          <a:p>
            <a:r>
              <a:rPr lang="en-GB" dirty="0"/>
              <a:t>Large data volumes required so margin for error is vast</a:t>
            </a:r>
          </a:p>
          <a:p>
            <a:r>
              <a:rPr lang="en-GB" dirty="0"/>
              <a:t>Privacy violations </a:t>
            </a:r>
          </a:p>
          <a:p>
            <a:r>
              <a:rPr lang="en-GB" dirty="0"/>
              <a:t>GIS info becomes inaccurate for large scale due to the earths shape</a:t>
            </a:r>
          </a:p>
          <a:p>
            <a:r>
              <a:rPr lang="en-GB" dirty="0"/>
              <a:t>GIS software is not  both fast and user friendly, it requires complex command language</a:t>
            </a:r>
          </a:p>
          <a:p>
            <a:endParaRPr lang="en-GB" dirty="0"/>
          </a:p>
        </p:txBody>
      </p:sp>
    </p:spTree>
    <p:extLst>
      <p:ext uri="{BB962C8B-B14F-4D97-AF65-F5344CB8AC3E}">
        <p14:creationId xmlns:p14="http://schemas.microsoft.com/office/powerpoint/2010/main" val="1208380505"/>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BB340-9AF5-4F1F-A2B0-FA853B4703D1}"/>
              </a:ext>
            </a:extLst>
          </p:cNvPr>
          <p:cNvSpPr>
            <a:spLocks noGrp="1"/>
          </p:cNvSpPr>
          <p:nvPr>
            <p:ph type="title"/>
          </p:nvPr>
        </p:nvSpPr>
        <p:spPr/>
        <p:txBody>
          <a:bodyPr/>
          <a:lstStyle/>
          <a:p>
            <a:r>
              <a:rPr lang="en-GB" dirty="0"/>
              <a:t>Disadvantages of GIS</a:t>
            </a:r>
          </a:p>
        </p:txBody>
      </p:sp>
      <p:sp>
        <p:nvSpPr>
          <p:cNvPr id="3" name="Content Placeholder 2">
            <a:extLst>
              <a:ext uri="{FF2B5EF4-FFF2-40B4-BE49-F238E27FC236}">
                <a16:creationId xmlns:a16="http://schemas.microsoft.com/office/drawing/2014/main" id="{E0B24B35-FFCE-4C65-AF78-DBA17819C15A}"/>
              </a:ext>
            </a:extLst>
          </p:cNvPr>
          <p:cNvSpPr>
            <a:spLocks noGrp="1"/>
          </p:cNvSpPr>
          <p:nvPr>
            <p:ph idx="1"/>
          </p:nvPr>
        </p:nvSpPr>
        <p:spPr/>
        <p:txBody>
          <a:bodyPr/>
          <a:lstStyle/>
          <a:p>
            <a:r>
              <a:rPr lang="en-GB" dirty="0"/>
              <a:t>GIS data is only as accurate as the information that’s imputed – Large Data – Large margin for error </a:t>
            </a:r>
          </a:p>
          <a:p>
            <a:r>
              <a:rPr lang="en-GB" dirty="0"/>
              <a:t>Data for GIS is like fuel , needs volumes of data for GIS to work </a:t>
            </a:r>
          </a:p>
          <a:p>
            <a:r>
              <a:rPr lang="en-GB" dirty="0"/>
              <a:t>If  GIS is run by non GIS companies the geography may suffer </a:t>
            </a:r>
          </a:p>
          <a:p>
            <a:r>
              <a:rPr lang="en-GB" dirty="0"/>
              <a:t>If the software is handled by someone who is not trained in GIS, the data can be easily misinterpreted or entered incorrectly causing costly mistakes </a:t>
            </a:r>
          </a:p>
          <a:p>
            <a:endParaRPr lang="en-GB" dirty="0"/>
          </a:p>
          <a:p>
            <a:endParaRPr lang="en-GB" dirty="0"/>
          </a:p>
        </p:txBody>
      </p:sp>
    </p:spTree>
    <p:extLst>
      <p:ext uri="{BB962C8B-B14F-4D97-AF65-F5344CB8AC3E}">
        <p14:creationId xmlns:p14="http://schemas.microsoft.com/office/powerpoint/2010/main" val="3823607444"/>
      </p:ext>
    </p:extLst>
  </p:cSld>
  <p:clrMapOvr>
    <a:masterClrMapping/>
  </p:clrMapOvr>
  <mc:AlternateContent xmlns:mc="http://schemas.openxmlformats.org/markup-compatibility/2006">
    <mc:Choice xmlns:p14="http://schemas.microsoft.com/office/powerpoint/2010/main" Requires="p14">
      <p:transition p14:dur="10" advTm="30000"/>
    </mc:Choice>
    <mc:Fallback>
      <p:transition advTm="30000"/>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182</TotalTime>
  <Words>502</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Parallax</vt:lpstr>
      <vt:lpstr>  What is G.I.S. Thomas Burbidge</vt:lpstr>
      <vt:lpstr>What Is GIS and where is it used ? </vt:lpstr>
      <vt:lpstr>Brief History of GIS</vt:lpstr>
      <vt:lpstr>Main components of GIS</vt:lpstr>
      <vt:lpstr>How can GIS benefit anyone practically ?</vt:lpstr>
      <vt:lpstr>How can GIS benefit anyone practically </vt:lpstr>
      <vt:lpstr>Advantages of GIS</vt:lpstr>
      <vt:lpstr>Advantages of GIS</vt:lpstr>
      <vt:lpstr>Disadvantages of GIS</vt:lpstr>
      <vt:lpstr>Disadvantages of GIS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G.I.S. Thomas Burbidge</dc:title>
  <dc:creator>Tom Burbidge</dc:creator>
  <cp:lastModifiedBy>Tom Burbidge</cp:lastModifiedBy>
  <cp:revision>18</cp:revision>
  <dcterms:created xsi:type="dcterms:W3CDTF">2019-03-12T20:32:04Z</dcterms:created>
  <dcterms:modified xsi:type="dcterms:W3CDTF">2019-03-13T22:00:23Z</dcterms:modified>
</cp:coreProperties>
</file>