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1.xml" ContentType="application/vnd.openxmlformats-officedocument.presentationml.notesSlide+xml"/>
  <Override PartName="/ppt/tags/tag2.xml" ContentType="application/vnd.openxmlformats-officedocument.presentationml.tags+xml"/>
  <Override PartName="/ppt/notesSlides/notesSlide5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55.xml" ContentType="application/vnd.openxmlformats-officedocument.presentationml.notesSlide+xml"/>
  <Override PartName="/ppt/tags/tag7.xml" ContentType="application/vnd.openxmlformats-officedocument.presentationml.tags+xml"/>
  <Override PartName="/ppt/notesSlides/notesSlide56.xml" ContentType="application/vnd.openxmlformats-officedocument.presentationml.notesSlide+xml"/>
  <Override PartName="/ppt/tags/tag8.xml" ContentType="application/vnd.openxmlformats-officedocument.presentationml.tags+xml"/>
  <Override PartName="/ppt/notesSlides/notesSlide57.xml" ContentType="application/vnd.openxmlformats-officedocument.presentationml.notesSlide+xml"/>
  <Override PartName="/ppt/tags/tag9.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tags/tag10.xml" ContentType="application/vnd.openxmlformats-officedocument.presentationml.tags+xml"/>
  <Override PartName="/ppt/notesSlides/notesSlide60.xml" ContentType="application/vnd.openxmlformats-officedocument.presentationml.notesSlide+xml"/>
  <Override PartName="/ppt/tags/tag11.xml" ContentType="application/vnd.openxmlformats-officedocument.presentationml.tags+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7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7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7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7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7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77.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78.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6"/>
  </p:notesMasterIdLst>
  <p:sldIdLst>
    <p:sldId id="256" r:id="rId2"/>
    <p:sldId id="719" r:id="rId3"/>
    <p:sldId id="713" r:id="rId4"/>
    <p:sldId id="725" r:id="rId5"/>
    <p:sldId id="263" r:id="rId6"/>
    <p:sldId id="714" r:id="rId7"/>
    <p:sldId id="449" r:id="rId8"/>
    <p:sldId id="716" r:id="rId9"/>
    <p:sldId id="299" r:id="rId10"/>
    <p:sldId id="717" r:id="rId11"/>
    <p:sldId id="718" r:id="rId12"/>
    <p:sldId id="604" r:id="rId13"/>
    <p:sldId id="397" r:id="rId14"/>
    <p:sldId id="400" r:id="rId15"/>
    <p:sldId id="588" r:id="rId16"/>
    <p:sldId id="300" r:id="rId17"/>
    <p:sldId id="589" r:id="rId18"/>
    <p:sldId id="613" r:id="rId19"/>
    <p:sldId id="599" r:id="rId20"/>
    <p:sldId id="632" r:id="rId21"/>
    <p:sldId id="640" r:id="rId22"/>
    <p:sldId id="711" r:id="rId23"/>
    <p:sldId id="721" r:id="rId24"/>
    <p:sldId id="722" r:id="rId25"/>
    <p:sldId id="522" r:id="rId26"/>
    <p:sldId id="523" r:id="rId27"/>
    <p:sldId id="723" r:id="rId28"/>
    <p:sldId id="527" r:id="rId29"/>
    <p:sldId id="726" r:id="rId30"/>
    <p:sldId id="528" r:id="rId31"/>
    <p:sldId id="529" r:id="rId32"/>
    <p:sldId id="530" r:id="rId33"/>
    <p:sldId id="531" r:id="rId34"/>
    <p:sldId id="533" r:id="rId35"/>
    <p:sldId id="534" r:id="rId36"/>
    <p:sldId id="536" r:id="rId37"/>
    <p:sldId id="535" r:id="rId38"/>
    <p:sldId id="538" r:id="rId39"/>
    <p:sldId id="539" r:id="rId40"/>
    <p:sldId id="540" r:id="rId41"/>
    <p:sldId id="541" r:id="rId42"/>
    <p:sldId id="542" r:id="rId43"/>
    <p:sldId id="544" r:id="rId44"/>
    <p:sldId id="547" r:id="rId45"/>
    <p:sldId id="551" r:id="rId46"/>
    <p:sldId id="552" r:id="rId47"/>
    <p:sldId id="553" r:id="rId48"/>
    <p:sldId id="554" r:id="rId49"/>
    <p:sldId id="555" r:id="rId50"/>
    <p:sldId id="568" r:id="rId51"/>
    <p:sldId id="569" r:id="rId52"/>
    <p:sldId id="573" r:id="rId53"/>
    <p:sldId id="290" r:id="rId54"/>
    <p:sldId id="258" r:id="rId55"/>
    <p:sldId id="699" r:id="rId56"/>
    <p:sldId id="260" r:id="rId57"/>
    <p:sldId id="261" r:id="rId58"/>
    <p:sldId id="262" r:id="rId59"/>
    <p:sldId id="266" r:id="rId60"/>
    <p:sldId id="267" r:id="rId61"/>
    <p:sldId id="269" r:id="rId62"/>
    <p:sldId id="268" r:id="rId63"/>
    <p:sldId id="270" r:id="rId64"/>
    <p:sldId id="700" r:id="rId65"/>
    <p:sldId id="701" r:id="rId66"/>
    <p:sldId id="702" r:id="rId67"/>
    <p:sldId id="703" r:id="rId68"/>
    <p:sldId id="276" r:id="rId69"/>
    <p:sldId id="277" r:id="rId70"/>
    <p:sldId id="279" r:id="rId71"/>
    <p:sldId id="280" r:id="rId72"/>
    <p:sldId id="704" r:id="rId73"/>
    <p:sldId id="285" r:id="rId74"/>
    <p:sldId id="591" r:id="rId75"/>
    <p:sldId id="592" r:id="rId76"/>
    <p:sldId id="593" r:id="rId77"/>
    <p:sldId id="595" r:id="rId78"/>
    <p:sldId id="705" r:id="rId79"/>
    <p:sldId id="286" r:id="rId80"/>
    <p:sldId id="287" r:id="rId81"/>
    <p:sldId id="706" r:id="rId82"/>
    <p:sldId id="289" r:id="rId83"/>
    <p:sldId id="707" r:id="rId84"/>
    <p:sldId id="291" r:id="rId85"/>
    <p:sldId id="596" r:id="rId86"/>
    <p:sldId id="307" r:id="rId87"/>
    <p:sldId id="296" r:id="rId88"/>
    <p:sldId id="556" r:id="rId89"/>
    <p:sldId id="563" r:id="rId90"/>
    <p:sldId id="602" r:id="rId91"/>
    <p:sldId id="708" r:id="rId92"/>
    <p:sldId id="564" r:id="rId93"/>
    <p:sldId id="571" r:id="rId94"/>
    <p:sldId id="709" r:id="rId9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P4wCslWiKNsnbUFnAYoQg==" hashData="x5FoaoIAUqF0aoXK1sIPLtKz6PpHRhE+rJkvHMnPE4LuWCAIdEw6ii+eEa5Cz206yXNe7xmefGJlqSyGSkUkN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634" autoAdjust="0"/>
    <p:restoredTop sz="96327"/>
  </p:normalViewPr>
  <p:slideViewPr>
    <p:cSldViewPr snapToGrid="0">
      <p:cViewPr varScale="1">
        <p:scale>
          <a:sx n="94" d="100"/>
          <a:sy n="94" d="100"/>
        </p:scale>
        <p:origin x="66" y="270"/>
      </p:cViewPr>
      <p:guideLst/>
    </p:cSldViewPr>
  </p:slid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B3CD8B-A156-4775-A70B-49E969614A3D}"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1C881C78-D60A-4B53-B10A-CEDDA9929720}">
      <dgm:prSet/>
      <dgm:spPr/>
      <dgm:t>
        <a:bodyPr/>
        <a:lstStyle/>
        <a:p>
          <a:r>
            <a:rPr lang="en-US" dirty="0"/>
            <a:t>Part 1 – Recap of W1 &amp; W2</a:t>
          </a:r>
        </a:p>
      </dgm:t>
    </dgm:pt>
    <dgm:pt modelId="{F0CC3D47-076E-4852-A645-DDF171B2D652}" type="parTrans" cxnId="{46768992-DF18-4D8E-AE3C-F5239855D4C6}">
      <dgm:prSet/>
      <dgm:spPr/>
      <dgm:t>
        <a:bodyPr/>
        <a:lstStyle/>
        <a:p>
          <a:endParaRPr lang="en-US"/>
        </a:p>
      </dgm:t>
    </dgm:pt>
    <dgm:pt modelId="{11144B7D-D386-4396-A255-49DFF79DD37B}" type="sibTrans" cxnId="{46768992-DF18-4D8E-AE3C-F5239855D4C6}">
      <dgm:prSet/>
      <dgm:spPr/>
      <dgm:t>
        <a:bodyPr/>
        <a:lstStyle/>
        <a:p>
          <a:endParaRPr lang="en-US"/>
        </a:p>
      </dgm:t>
    </dgm:pt>
    <dgm:pt modelId="{754C89DE-EE9A-430E-A967-07DE8FED1404}">
      <dgm:prSet/>
      <dgm:spPr/>
      <dgm:t>
        <a:bodyPr/>
        <a:lstStyle/>
        <a:p>
          <a:r>
            <a:rPr lang="en-US" dirty="0"/>
            <a:t>Part 2 – Powers of Entry, Search, and Seize </a:t>
          </a:r>
        </a:p>
      </dgm:t>
    </dgm:pt>
    <dgm:pt modelId="{8E3657EB-95BC-49E2-806B-F0B1ED787B18}" type="parTrans" cxnId="{44FC663D-68D6-494C-934A-EC4BF23B477B}">
      <dgm:prSet/>
      <dgm:spPr/>
      <dgm:t>
        <a:bodyPr/>
        <a:lstStyle/>
        <a:p>
          <a:endParaRPr lang="en-US"/>
        </a:p>
      </dgm:t>
    </dgm:pt>
    <dgm:pt modelId="{613E508A-D742-4C1C-83E8-25B3A07E9C6B}" type="sibTrans" cxnId="{44FC663D-68D6-494C-934A-EC4BF23B477B}">
      <dgm:prSet/>
      <dgm:spPr/>
      <dgm:t>
        <a:bodyPr/>
        <a:lstStyle/>
        <a:p>
          <a:endParaRPr lang="en-US"/>
        </a:p>
      </dgm:t>
    </dgm:pt>
    <dgm:pt modelId="{17924FE7-B792-4925-A202-8D540E5FB5AD}">
      <dgm:prSet/>
      <dgm:spPr/>
      <dgm:t>
        <a:bodyPr/>
        <a:lstStyle/>
        <a:p>
          <a:r>
            <a:rPr lang="en-US"/>
            <a:t>Part 3 – Theft, Burglary &amp; Robbery </a:t>
          </a:r>
        </a:p>
      </dgm:t>
    </dgm:pt>
    <dgm:pt modelId="{F86A896C-6768-4DC3-B0EC-F3531F6713DF}" type="parTrans" cxnId="{96767420-85D5-48B8-9778-322422DA5FA1}">
      <dgm:prSet/>
      <dgm:spPr/>
      <dgm:t>
        <a:bodyPr/>
        <a:lstStyle/>
        <a:p>
          <a:endParaRPr lang="en-US"/>
        </a:p>
      </dgm:t>
    </dgm:pt>
    <dgm:pt modelId="{5363376C-9BEE-4B62-A612-240A811A9607}" type="sibTrans" cxnId="{96767420-85D5-48B8-9778-322422DA5FA1}">
      <dgm:prSet/>
      <dgm:spPr/>
      <dgm:t>
        <a:bodyPr/>
        <a:lstStyle/>
        <a:p>
          <a:endParaRPr lang="en-US"/>
        </a:p>
      </dgm:t>
    </dgm:pt>
    <dgm:pt modelId="{117EE47B-BDA0-4849-BBC8-E983B69EA82C}" type="pres">
      <dgm:prSet presAssocID="{0BB3CD8B-A156-4775-A70B-49E969614A3D}" presName="vert0" presStyleCnt="0">
        <dgm:presLayoutVars>
          <dgm:dir/>
          <dgm:animOne val="branch"/>
          <dgm:animLvl val="lvl"/>
        </dgm:presLayoutVars>
      </dgm:prSet>
      <dgm:spPr/>
    </dgm:pt>
    <dgm:pt modelId="{BBC61BB7-8698-9B43-9351-C324371415FD}" type="pres">
      <dgm:prSet presAssocID="{1C881C78-D60A-4B53-B10A-CEDDA9929720}" presName="thickLine" presStyleLbl="alignNode1" presStyleIdx="0" presStyleCnt="3"/>
      <dgm:spPr/>
    </dgm:pt>
    <dgm:pt modelId="{D2FDF11E-0266-C545-9164-7E17D4796338}" type="pres">
      <dgm:prSet presAssocID="{1C881C78-D60A-4B53-B10A-CEDDA9929720}" presName="horz1" presStyleCnt="0"/>
      <dgm:spPr/>
    </dgm:pt>
    <dgm:pt modelId="{DA5B4E9D-F77C-4C4C-BA8E-29E1604DBAEB}" type="pres">
      <dgm:prSet presAssocID="{1C881C78-D60A-4B53-B10A-CEDDA9929720}" presName="tx1" presStyleLbl="revTx" presStyleIdx="0" presStyleCnt="3"/>
      <dgm:spPr/>
    </dgm:pt>
    <dgm:pt modelId="{6CCD101C-21D6-5A4E-9CF1-FE39570F5D8B}" type="pres">
      <dgm:prSet presAssocID="{1C881C78-D60A-4B53-B10A-CEDDA9929720}" presName="vert1" presStyleCnt="0"/>
      <dgm:spPr/>
    </dgm:pt>
    <dgm:pt modelId="{515CB733-9EB0-C144-B9ED-29BA979005E4}" type="pres">
      <dgm:prSet presAssocID="{754C89DE-EE9A-430E-A967-07DE8FED1404}" presName="thickLine" presStyleLbl="alignNode1" presStyleIdx="1" presStyleCnt="3"/>
      <dgm:spPr/>
    </dgm:pt>
    <dgm:pt modelId="{CFED954F-967D-D141-82BA-2AF845583700}" type="pres">
      <dgm:prSet presAssocID="{754C89DE-EE9A-430E-A967-07DE8FED1404}" presName="horz1" presStyleCnt="0"/>
      <dgm:spPr/>
    </dgm:pt>
    <dgm:pt modelId="{BAEE59D9-7D1B-214D-9091-8241B99BAD5C}" type="pres">
      <dgm:prSet presAssocID="{754C89DE-EE9A-430E-A967-07DE8FED1404}" presName="tx1" presStyleLbl="revTx" presStyleIdx="1" presStyleCnt="3"/>
      <dgm:spPr/>
    </dgm:pt>
    <dgm:pt modelId="{8DC1916C-5C2F-0A4E-ABEB-8C5C49AD3578}" type="pres">
      <dgm:prSet presAssocID="{754C89DE-EE9A-430E-A967-07DE8FED1404}" presName="vert1" presStyleCnt="0"/>
      <dgm:spPr/>
    </dgm:pt>
    <dgm:pt modelId="{D9CE4E69-8854-BF49-BB9F-F9C384CED8D7}" type="pres">
      <dgm:prSet presAssocID="{17924FE7-B792-4925-A202-8D540E5FB5AD}" presName="thickLine" presStyleLbl="alignNode1" presStyleIdx="2" presStyleCnt="3"/>
      <dgm:spPr/>
    </dgm:pt>
    <dgm:pt modelId="{3C915E62-01D5-1F47-A207-0C13B32C4586}" type="pres">
      <dgm:prSet presAssocID="{17924FE7-B792-4925-A202-8D540E5FB5AD}" presName="horz1" presStyleCnt="0"/>
      <dgm:spPr/>
    </dgm:pt>
    <dgm:pt modelId="{BAFD1D27-459B-7640-BA80-9EBD4588A5BB}" type="pres">
      <dgm:prSet presAssocID="{17924FE7-B792-4925-A202-8D540E5FB5AD}" presName="tx1" presStyleLbl="revTx" presStyleIdx="2" presStyleCnt="3"/>
      <dgm:spPr/>
    </dgm:pt>
    <dgm:pt modelId="{CDE332D7-28C5-1049-9A99-CDB2B5F6E6A5}" type="pres">
      <dgm:prSet presAssocID="{17924FE7-B792-4925-A202-8D540E5FB5AD}" presName="vert1" presStyleCnt="0"/>
      <dgm:spPr/>
    </dgm:pt>
  </dgm:ptLst>
  <dgm:cxnLst>
    <dgm:cxn modelId="{96767420-85D5-48B8-9778-322422DA5FA1}" srcId="{0BB3CD8B-A156-4775-A70B-49E969614A3D}" destId="{17924FE7-B792-4925-A202-8D540E5FB5AD}" srcOrd="2" destOrd="0" parTransId="{F86A896C-6768-4DC3-B0EC-F3531F6713DF}" sibTransId="{5363376C-9BEE-4B62-A612-240A811A9607}"/>
    <dgm:cxn modelId="{44FC663D-68D6-494C-934A-EC4BF23B477B}" srcId="{0BB3CD8B-A156-4775-A70B-49E969614A3D}" destId="{754C89DE-EE9A-430E-A967-07DE8FED1404}" srcOrd="1" destOrd="0" parTransId="{8E3657EB-95BC-49E2-806B-F0B1ED787B18}" sibTransId="{613E508A-D742-4C1C-83E8-25B3A07E9C6B}"/>
    <dgm:cxn modelId="{2D4E935E-7203-7840-89A6-B74525E6646A}" type="presOf" srcId="{0BB3CD8B-A156-4775-A70B-49E969614A3D}" destId="{117EE47B-BDA0-4849-BBC8-E983B69EA82C}" srcOrd="0" destOrd="0" presId="urn:microsoft.com/office/officeart/2008/layout/LinedList"/>
    <dgm:cxn modelId="{C5F35458-9B25-B34F-AE8A-C2C22EF48D41}" type="presOf" srcId="{1C881C78-D60A-4B53-B10A-CEDDA9929720}" destId="{DA5B4E9D-F77C-4C4C-BA8E-29E1604DBAEB}" srcOrd="0" destOrd="0" presId="urn:microsoft.com/office/officeart/2008/layout/LinedList"/>
    <dgm:cxn modelId="{46768992-DF18-4D8E-AE3C-F5239855D4C6}" srcId="{0BB3CD8B-A156-4775-A70B-49E969614A3D}" destId="{1C881C78-D60A-4B53-B10A-CEDDA9929720}" srcOrd="0" destOrd="0" parTransId="{F0CC3D47-076E-4852-A645-DDF171B2D652}" sibTransId="{11144B7D-D386-4396-A255-49DFF79DD37B}"/>
    <dgm:cxn modelId="{A8B49FAF-C178-DC48-AAB2-F13AFC33F7DE}" type="presOf" srcId="{754C89DE-EE9A-430E-A967-07DE8FED1404}" destId="{BAEE59D9-7D1B-214D-9091-8241B99BAD5C}" srcOrd="0" destOrd="0" presId="urn:microsoft.com/office/officeart/2008/layout/LinedList"/>
    <dgm:cxn modelId="{1DA3C4B3-6E99-3C44-BB9E-80EEBDCAE38A}" type="presOf" srcId="{17924FE7-B792-4925-A202-8D540E5FB5AD}" destId="{BAFD1D27-459B-7640-BA80-9EBD4588A5BB}" srcOrd="0" destOrd="0" presId="urn:microsoft.com/office/officeart/2008/layout/LinedList"/>
    <dgm:cxn modelId="{54AA5832-0710-3342-8D23-DCED8B0422D9}" type="presParOf" srcId="{117EE47B-BDA0-4849-BBC8-E983B69EA82C}" destId="{BBC61BB7-8698-9B43-9351-C324371415FD}" srcOrd="0" destOrd="0" presId="urn:microsoft.com/office/officeart/2008/layout/LinedList"/>
    <dgm:cxn modelId="{3174084C-2ABC-9B4B-A79B-91937B4F95C5}" type="presParOf" srcId="{117EE47B-BDA0-4849-BBC8-E983B69EA82C}" destId="{D2FDF11E-0266-C545-9164-7E17D4796338}" srcOrd="1" destOrd="0" presId="urn:microsoft.com/office/officeart/2008/layout/LinedList"/>
    <dgm:cxn modelId="{0008744D-8FB8-5646-96AE-87E4F0BF0072}" type="presParOf" srcId="{D2FDF11E-0266-C545-9164-7E17D4796338}" destId="{DA5B4E9D-F77C-4C4C-BA8E-29E1604DBAEB}" srcOrd="0" destOrd="0" presId="urn:microsoft.com/office/officeart/2008/layout/LinedList"/>
    <dgm:cxn modelId="{DF6EF5FA-7478-174B-ABB9-BF2F85180A15}" type="presParOf" srcId="{D2FDF11E-0266-C545-9164-7E17D4796338}" destId="{6CCD101C-21D6-5A4E-9CF1-FE39570F5D8B}" srcOrd="1" destOrd="0" presId="urn:microsoft.com/office/officeart/2008/layout/LinedList"/>
    <dgm:cxn modelId="{65E2812C-EEB2-514A-9AA7-D85527BFD7CC}" type="presParOf" srcId="{117EE47B-BDA0-4849-BBC8-E983B69EA82C}" destId="{515CB733-9EB0-C144-B9ED-29BA979005E4}" srcOrd="2" destOrd="0" presId="urn:microsoft.com/office/officeart/2008/layout/LinedList"/>
    <dgm:cxn modelId="{C0881FFB-A413-EA4E-9137-6FCD93C2573B}" type="presParOf" srcId="{117EE47B-BDA0-4849-BBC8-E983B69EA82C}" destId="{CFED954F-967D-D141-82BA-2AF845583700}" srcOrd="3" destOrd="0" presId="urn:microsoft.com/office/officeart/2008/layout/LinedList"/>
    <dgm:cxn modelId="{142E7FBB-3201-3549-A4E4-0E0CD824506E}" type="presParOf" srcId="{CFED954F-967D-D141-82BA-2AF845583700}" destId="{BAEE59D9-7D1B-214D-9091-8241B99BAD5C}" srcOrd="0" destOrd="0" presId="urn:microsoft.com/office/officeart/2008/layout/LinedList"/>
    <dgm:cxn modelId="{8702B250-FFDD-E04C-8915-099305091134}" type="presParOf" srcId="{CFED954F-967D-D141-82BA-2AF845583700}" destId="{8DC1916C-5C2F-0A4E-ABEB-8C5C49AD3578}" srcOrd="1" destOrd="0" presId="urn:microsoft.com/office/officeart/2008/layout/LinedList"/>
    <dgm:cxn modelId="{75846369-C663-974F-A52A-C0B7E7E1C07E}" type="presParOf" srcId="{117EE47B-BDA0-4849-BBC8-E983B69EA82C}" destId="{D9CE4E69-8854-BF49-BB9F-F9C384CED8D7}" srcOrd="4" destOrd="0" presId="urn:microsoft.com/office/officeart/2008/layout/LinedList"/>
    <dgm:cxn modelId="{95E63CD9-D4D3-4B46-9B75-522079C1F0C6}" type="presParOf" srcId="{117EE47B-BDA0-4849-BBC8-E983B69EA82C}" destId="{3C915E62-01D5-1F47-A207-0C13B32C4586}" srcOrd="5" destOrd="0" presId="urn:microsoft.com/office/officeart/2008/layout/LinedList"/>
    <dgm:cxn modelId="{4E91E3A3-4869-9444-B1F8-9194ADAC800A}" type="presParOf" srcId="{3C915E62-01D5-1F47-A207-0C13B32C4586}" destId="{BAFD1D27-459B-7640-BA80-9EBD4588A5BB}" srcOrd="0" destOrd="0" presId="urn:microsoft.com/office/officeart/2008/layout/LinedList"/>
    <dgm:cxn modelId="{08FA03B0-1F4F-3943-9B18-8BD799D56BD4}" type="presParOf" srcId="{3C915E62-01D5-1F47-A207-0C13B32C4586}" destId="{CDE332D7-28C5-1049-9A99-CDB2B5F6E6A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br>
            <a:rPr lang="en-GB" sz="3200" u="sng" dirty="0"/>
          </a:br>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F853C448-BAD1-D34E-A269-FB58EB3A982A}" type="presOf" srcId="{0B149143-A668-3240-B7EB-B98FAB00F0FF}" destId="{79D7AA8C-1A1D-6646-8949-B8FD50217E2B}" srcOrd="0" destOrd="1" presId="urn:microsoft.com/office/officeart/2005/8/layout/vList2"/>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3A154358-51E0-F045-8996-AB50A111CDD6}" type="presOf" srcId="{5FBB789B-F3D0-41B9-9D1C-40A1DDF3FD73}" destId="{79D7AA8C-1A1D-6646-8949-B8FD50217E2B}" srcOrd="0" destOrd="3"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F31AA857-B148-416D-939E-2296D5F62FE8}" srcId="{CFDB11D0-09AC-4D79-827B-E3816A7A1FBE}" destId="{6CA4A7BC-0230-4E39-ABB3-AF3D16DC3B8A}" srcOrd="7" destOrd="0" parTransId="{4D875709-1691-4F36-B46F-E42957AAE543}" sibTransId="{795E64EE-C53F-4627-A7A0-4483DB2C4E7F}"/>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dirty="0"/>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Public Order act 2023</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832A25A-0B2A-4750-BC3B-F12F5193092A}" type="presOf" srcId="{312CF958-8FF1-44C6-8A86-B5E162E9D1ED}" destId="{C5A639A5-822A-4DCB-8140-6E690755D1C8}" srcOrd="1" destOrd="0" presId="urn:microsoft.com/office/officeart/2005/8/layout/matrix1"/>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F55D60B4-534B-41ED-AE88-2CF56A735CCA}" type="presOf" srcId="{7D2E19FF-52F3-482E-A26F-9FA0B9C32E6B}" destId="{12C362C5-1EE2-4F77-994F-563E85F9231D}" srcOrd="1" destOrd="0" presId="urn:microsoft.com/office/officeart/2005/8/layout/process5"/>
    <dgm:cxn modelId="{E5C349B4-31EB-4735-820E-337A7E1335AB}" type="presOf" srcId="{F6247D88-3A7B-465D-BEFE-FB946EB9CB3A}" destId="{4DFCCC5F-4F4D-4511-BF11-4C5AC3F0583B}" srcOrd="0"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27D1706-A636-4416-8629-AB3A5F1373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453F79-60AF-4311-8439-3936AD97B143}">
      <dgm:prSet/>
      <dgm:spPr/>
      <dgm:t>
        <a:bodyPr/>
        <a:lstStyle/>
        <a:p>
          <a:r>
            <a:rPr lang="en-US" dirty="0"/>
            <a:t>To understand </a:t>
          </a:r>
          <a:r>
            <a:rPr lang="en-US"/>
            <a:t>section 1 </a:t>
          </a:r>
          <a:r>
            <a:rPr lang="en-US" dirty="0"/>
            <a:t>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dirty="0"/>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AC3EB962-A67F-3A42-A36B-4466016CC2CE}" type="pres">
      <dgm:prSet presAssocID="{927D1706-A636-4416-8629-AB3A5F13732A}" presName="vert0" presStyleCnt="0">
        <dgm:presLayoutVars>
          <dgm:dir/>
          <dgm:animOne val="branch"/>
          <dgm:animLvl val="lvl"/>
        </dgm:presLayoutVars>
      </dgm:prSet>
      <dgm:spPr/>
    </dgm:pt>
    <dgm:pt modelId="{6FBCC4EE-AC59-C34C-8BE0-CA7BC7EACD95}" type="pres">
      <dgm:prSet presAssocID="{75453F79-60AF-4311-8439-3936AD97B143}" presName="thickLine" presStyleLbl="alignNode1" presStyleIdx="0" presStyleCnt="3"/>
      <dgm:spPr/>
    </dgm:pt>
    <dgm:pt modelId="{79813F0C-1ECA-D645-95C6-BFF69D2B7F10}" type="pres">
      <dgm:prSet presAssocID="{75453F79-60AF-4311-8439-3936AD97B143}" presName="horz1" presStyleCnt="0"/>
      <dgm:spPr/>
    </dgm:pt>
    <dgm:pt modelId="{4B8AB4FD-E162-5C4C-A8AB-83552838C593}" type="pres">
      <dgm:prSet presAssocID="{75453F79-60AF-4311-8439-3936AD97B143}" presName="tx1" presStyleLbl="revTx" presStyleIdx="0" presStyleCnt="3"/>
      <dgm:spPr/>
    </dgm:pt>
    <dgm:pt modelId="{BA55FAD0-7D85-A04D-B53D-30A56262C30D}" type="pres">
      <dgm:prSet presAssocID="{75453F79-60AF-4311-8439-3936AD97B143}" presName="vert1" presStyleCnt="0"/>
      <dgm:spPr/>
    </dgm:pt>
    <dgm:pt modelId="{8857FBA7-634D-D94E-A134-73D7E2DE1BB4}" type="pres">
      <dgm:prSet presAssocID="{1DDEE32F-E6F0-4D45-A343-E41072940A66}" presName="thickLine" presStyleLbl="alignNode1" presStyleIdx="1" presStyleCnt="3"/>
      <dgm:spPr/>
    </dgm:pt>
    <dgm:pt modelId="{E246D9C1-0EEB-2B43-BD55-B5FBB45E878D}" type="pres">
      <dgm:prSet presAssocID="{1DDEE32F-E6F0-4D45-A343-E41072940A66}" presName="horz1" presStyleCnt="0"/>
      <dgm:spPr/>
    </dgm:pt>
    <dgm:pt modelId="{AA7FBA42-2D48-DC4A-A9C0-36F9B3A37EB4}" type="pres">
      <dgm:prSet presAssocID="{1DDEE32F-E6F0-4D45-A343-E41072940A66}" presName="tx1" presStyleLbl="revTx" presStyleIdx="1" presStyleCnt="3"/>
      <dgm:spPr/>
    </dgm:pt>
    <dgm:pt modelId="{C7F4A94E-C8BB-8348-A83D-2FBCEC823837}" type="pres">
      <dgm:prSet presAssocID="{1DDEE32F-E6F0-4D45-A343-E41072940A66}" presName="vert1" presStyleCnt="0"/>
      <dgm:spPr/>
    </dgm:pt>
    <dgm:pt modelId="{D3F38CD9-94C1-F64C-9410-9C300D07C021}" type="pres">
      <dgm:prSet presAssocID="{97F8AB42-92D8-4C36-BEC2-FB2423215111}" presName="thickLine" presStyleLbl="alignNode1" presStyleIdx="2" presStyleCnt="3"/>
      <dgm:spPr/>
    </dgm:pt>
    <dgm:pt modelId="{C716FEA8-CF1B-6C4E-B2CD-07A030DD6897}" type="pres">
      <dgm:prSet presAssocID="{97F8AB42-92D8-4C36-BEC2-FB2423215111}" presName="horz1" presStyleCnt="0"/>
      <dgm:spPr/>
    </dgm:pt>
    <dgm:pt modelId="{0827EF96-4F8A-A04A-B103-BDE0711119F2}" type="pres">
      <dgm:prSet presAssocID="{97F8AB42-92D8-4C36-BEC2-FB2423215111}" presName="tx1" presStyleLbl="revTx" presStyleIdx="2" presStyleCnt="3"/>
      <dgm:spPr/>
    </dgm:pt>
    <dgm:pt modelId="{7F873CE4-6E71-B74C-BC62-87AD147AB948}" type="pres">
      <dgm:prSet presAssocID="{97F8AB42-92D8-4C36-BEC2-FB2423215111}" presName="vert1" presStyleCnt="0"/>
      <dgm:spPr/>
    </dgm:pt>
  </dgm:ptLst>
  <dgm:cxnLst>
    <dgm:cxn modelId="{CF9B0771-EB43-43A3-8248-B4115403B522}" srcId="{927D1706-A636-4416-8629-AB3A5F13732A}" destId="{97F8AB42-92D8-4C36-BEC2-FB2423215111}" srcOrd="2" destOrd="0" parTransId="{86BD9E4F-B665-4F05-8A75-02600663CB58}" sibTransId="{3A479325-1CBF-46DB-ABF7-5D13FDF35716}"/>
    <dgm:cxn modelId="{BBB1B378-2F81-3646-B115-B40652095223}" type="presOf" srcId="{75453F79-60AF-4311-8439-3936AD97B143}" destId="{4B8AB4FD-E162-5C4C-A8AB-83552838C593}" srcOrd="0" destOrd="0" presId="urn:microsoft.com/office/officeart/2008/layout/LinedList"/>
    <dgm:cxn modelId="{51E828AD-0432-274C-AF69-D4E0F1598AEF}" type="presOf" srcId="{927D1706-A636-4416-8629-AB3A5F13732A}" destId="{AC3EB962-A67F-3A42-A36B-4466016CC2CE}" srcOrd="0" destOrd="0" presId="urn:microsoft.com/office/officeart/2008/layout/LinedList"/>
    <dgm:cxn modelId="{BE899AB9-0084-4F54-86B0-75E4693200A8}" srcId="{927D1706-A636-4416-8629-AB3A5F13732A}" destId="{75453F79-60AF-4311-8439-3936AD97B143}" srcOrd="0" destOrd="0" parTransId="{D94E51DD-A9A5-49C8-B03C-ACB314748CAC}" sibTransId="{469AAC53-594E-43A9-982A-64808B83065D}"/>
    <dgm:cxn modelId="{07B9B9BD-F032-5647-AACC-04E6486BBA24}" type="presOf" srcId="{1DDEE32F-E6F0-4D45-A343-E41072940A66}" destId="{AA7FBA42-2D48-DC4A-A9C0-36F9B3A37EB4}" srcOrd="0" destOrd="0" presId="urn:microsoft.com/office/officeart/2008/layout/LinedList"/>
    <dgm:cxn modelId="{B96373BF-7C8A-4808-A003-0B05FBD585C1}" srcId="{927D1706-A636-4416-8629-AB3A5F13732A}" destId="{1DDEE32F-E6F0-4D45-A343-E41072940A66}" srcOrd="1" destOrd="0" parTransId="{E210E9B3-E5E2-437D-B15A-03E90E63D3A9}" sibTransId="{8C0FF716-7B3E-43C8-855D-76F7D3E5D771}"/>
    <dgm:cxn modelId="{0B2A53CF-A235-D042-B7B3-C5F2C82C8845}" type="presOf" srcId="{97F8AB42-92D8-4C36-BEC2-FB2423215111}" destId="{0827EF96-4F8A-A04A-B103-BDE0711119F2}" srcOrd="0" destOrd="0" presId="urn:microsoft.com/office/officeart/2008/layout/LinedList"/>
    <dgm:cxn modelId="{28416FEC-6418-9745-9DD3-85CC3EF0403F}" type="presParOf" srcId="{AC3EB962-A67F-3A42-A36B-4466016CC2CE}" destId="{6FBCC4EE-AC59-C34C-8BE0-CA7BC7EACD95}" srcOrd="0" destOrd="0" presId="urn:microsoft.com/office/officeart/2008/layout/LinedList"/>
    <dgm:cxn modelId="{BE7F0BF0-076D-6A4A-9F4A-7C2DD52442C5}" type="presParOf" srcId="{AC3EB962-A67F-3A42-A36B-4466016CC2CE}" destId="{79813F0C-1ECA-D645-95C6-BFF69D2B7F10}" srcOrd="1" destOrd="0" presId="urn:microsoft.com/office/officeart/2008/layout/LinedList"/>
    <dgm:cxn modelId="{5750F9CC-DD20-D54A-948B-7E9A82F7AFA2}" type="presParOf" srcId="{79813F0C-1ECA-D645-95C6-BFF69D2B7F10}" destId="{4B8AB4FD-E162-5C4C-A8AB-83552838C593}" srcOrd="0" destOrd="0" presId="urn:microsoft.com/office/officeart/2008/layout/LinedList"/>
    <dgm:cxn modelId="{4C65AC86-96E1-4E46-83C0-1462438D2156}" type="presParOf" srcId="{79813F0C-1ECA-D645-95C6-BFF69D2B7F10}" destId="{BA55FAD0-7D85-A04D-B53D-30A56262C30D}" srcOrd="1" destOrd="0" presId="urn:microsoft.com/office/officeart/2008/layout/LinedList"/>
    <dgm:cxn modelId="{E924592A-06D4-FA42-82B8-4C9568D879B2}" type="presParOf" srcId="{AC3EB962-A67F-3A42-A36B-4466016CC2CE}" destId="{8857FBA7-634D-D94E-A134-73D7E2DE1BB4}" srcOrd="2" destOrd="0" presId="urn:microsoft.com/office/officeart/2008/layout/LinedList"/>
    <dgm:cxn modelId="{6ACBC8B6-418B-FC40-86DB-5BD145002B1F}" type="presParOf" srcId="{AC3EB962-A67F-3A42-A36B-4466016CC2CE}" destId="{E246D9C1-0EEB-2B43-BD55-B5FBB45E878D}" srcOrd="3" destOrd="0" presId="urn:microsoft.com/office/officeart/2008/layout/LinedList"/>
    <dgm:cxn modelId="{99749038-4CD5-BF40-8828-9DAD4B7743FB}" type="presParOf" srcId="{E246D9C1-0EEB-2B43-BD55-B5FBB45E878D}" destId="{AA7FBA42-2D48-DC4A-A9C0-36F9B3A37EB4}" srcOrd="0" destOrd="0" presId="urn:microsoft.com/office/officeart/2008/layout/LinedList"/>
    <dgm:cxn modelId="{86862B6C-D760-BC44-968C-96B6F6998EF0}" type="presParOf" srcId="{E246D9C1-0EEB-2B43-BD55-B5FBB45E878D}" destId="{C7F4A94E-C8BB-8348-A83D-2FBCEC823837}" srcOrd="1" destOrd="0" presId="urn:microsoft.com/office/officeart/2008/layout/LinedList"/>
    <dgm:cxn modelId="{7DB78EA1-1BA1-2947-A902-EF66EE194793}" type="presParOf" srcId="{AC3EB962-A67F-3A42-A36B-4466016CC2CE}" destId="{D3F38CD9-94C1-F64C-9410-9C300D07C021}" srcOrd="4" destOrd="0" presId="urn:microsoft.com/office/officeart/2008/layout/LinedList"/>
    <dgm:cxn modelId="{5172041E-B520-1545-B072-924B59C039B9}" type="presParOf" srcId="{AC3EB962-A67F-3A42-A36B-4466016CC2CE}" destId="{C716FEA8-CF1B-6C4E-B2CD-07A030DD6897}" srcOrd="5" destOrd="0" presId="urn:microsoft.com/office/officeart/2008/layout/LinedList"/>
    <dgm:cxn modelId="{3D075F0F-50E1-CC4D-A37B-D70ACC890B9A}" type="presParOf" srcId="{C716FEA8-CF1B-6C4E-B2CD-07A030DD6897}" destId="{0827EF96-4F8A-A04A-B103-BDE0711119F2}" srcOrd="0" destOrd="0" presId="urn:microsoft.com/office/officeart/2008/layout/LinedList"/>
    <dgm:cxn modelId="{D3663E17-F86B-FC47-A63A-B13CFA254E07}" type="presParOf" srcId="{C716FEA8-CF1B-6C4E-B2CD-07A030DD6897}" destId="{7F873CE4-6E71-B74C-BC62-87AD147AB94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2ACBAF74-0A87-8F45-8ED9-6F3B77B4942D}" type="pres">
      <dgm:prSet presAssocID="{D482742C-D5D1-414A-B282-2A46FAC0ECD0}" presName="linear" presStyleCnt="0">
        <dgm:presLayoutVars>
          <dgm:animLvl val="lvl"/>
          <dgm:resizeHandles val="exact"/>
        </dgm:presLayoutVars>
      </dgm:prSet>
      <dgm:spPr/>
    </dgm:pt>
    <dgm:pt modelId="{017B6CE5-88A6-F447-8711-D1CC2CCBADB9}" type="pres">
      <dgm:prSet presAssocID="{43A8BACF-E83F-4092-B737-EFF4515CC8B1}" presName="parentText" presStyleLbl="node1" presStyleIdx="0" presStyleCnt="3">
        <dgm:presLayoutVars>
          <dgm:chMax val="0"/>
          <dgm:bulletEnabled val="1"/>
        </dgm:presLayoutVars>
      </dgm:prSet>
      <dgm:spPr/>
    </dgm:pt>
    <dgm:pt modelId="{C0A65B2E-3369-7B48-A897-236837924878}" type="pres">
      <dgm:prSet presAssocID="{4E5B7F26-EBBD-47CF-B0B3-16AF6F03CFBA}" presName="spacer" presStyleCnt="0"/>
      <dgm:spPr/>
    </dgm:pt>
    <dgm:pt modelId="{2666C3A8-3DDF-234C-9B41-27AF42DE25BF}" type="pres">
      <dgm:prSet presAssocID="{10E8F019-F136-47DA-813C-0427B9DC32DE}" presName="parentText" presStyleLbl="node1" presStyleIdx="1" presStyleCnt="3">
        <dgm:presLayoutVars>
          <dgm:chMax val="0"/>
          <dgm:bulletEnabled val="1"/>
        </dgm:presLayoutVars>
      </dgm:prSet>
      <dgm:spPr/>
    </dgm:pt>
    <dgm:pt modelId="{D18DBD41-C557-6348-BCFD-FF4C8E736AC9}" type="pres">
      <dgm:prSet presAssocID="{E62EC1FA-66E1-4351-ACEE-9E2FB96EDC24}" presName="spacer" presStyleCnt="0"/>
      <dgm:spPr/>
    </dgm:pt>
    <dgm:pt modelId="{5F8449CC-6217-A648-90CE-FA378F73B110}"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6D27B3E-AD78-4D46-A746-A69374EAC126}" type="presOf" srcId="{D482742C-D5D1-414A-B282-2A46FAC0ECD0}" destId="{2ACBAF74-0A87-8F45-8ED9-6F3B77B4942D}" srcOrd="0" destOrd="0" presId="urn:microsoft.com/office/officeart/2005/8/layout/vList2"/>
    <dgm:cxn modelId="{492F5564-C56D-CB43-B1E9-D96F8EC31748}" type="presOf" srcId="{10E8F019-F136-47DA-813C-0427B9DC32DE}" destId="{2666C3A8-3DDF-234C-9B41-27AF42DE25BF}" srcOrd="0" destOrd="0" presId="urn:microsoft.com/office/officeart/2005/8/layout/vList2"/>
    <dgm:cxn modelId="{F4F8ED65-0978-6E43-8F69-BD9308F43842}" type="presOf" srcId="{43A8BACF-E83F-4092-B737-EFF4515CC8B1}" destId="{017B6CE5-88A6-F447-8711-D1CC2CCBADB9}" srcOrd="0" destOrd="0" presId="urn:microsoft.com/office/officeart/2005/8/layout/vList2"/>
    <dgm:cxn modelId="{712D1FCB-1A01-2D49-8DA7-38BDF4C76DFF}" type="presOf" srcId="{2F784339-FBC2-451D-9AF4-B2A4FACBF07D}" destId="{5F8449CC-6217-A648-90CE-FA378F73B11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8AC8C8C9-8324-0743-9708-66D655BD8344}" type="presParOf" srcId="{2ACBAF74-0A87-8F45-8ED9-6F3B77B4942D}" destId="{017B6CE5-88A6-F447-8711-D1CC2CCBADB9}" srcOrd="0" destOrd="0" presId="urn:microsoft.com/office/officeart/2005/8/layout/vList2"/>
    <dgm:cxn modelId="{1F61E36E-A05A-AD4C-B389-225EC65BA288}" type="presParOf" srcId="{2ACBAF74-0A87-8F45-8ED9-6F3B77B4942D}" destId="{C0A65B2E-3369-7B48-A897-236837924878}" srcOrd="1" destOrd="0" presId="urn:microsoft.com/office/officeart/2005/8/layout/vList2"/>
    <dgm:cxn modelId="{BFB0D889-4BB0-C949-8752-7620386D7E0F}" type="presParOf" srcId="{2ACBAF74-0A87-8F45-8ED9-6F3B77B4942D}" destId="{2666C3A8-3DDF-234C-9B41-27AF42DE25BF}" srcOrd="2" destOrd="0" presId="urn:microsoft.com/office/officeart/2005/8/layout/vList2"/>
    <dgm:cxn modelId="{E427FE17-EBAA-7641-837E-08E65D7B48BC}" type="presParOf" srcId="{2ACBAF74-0A87-8F45-8ED9-6F3B77B4942D}" destId="{D18DBD41-C557-6348-BCFD-FF4C8E736AC9}" srcOrd="3" destOrd="0" presId="urn:microsoft.com/office/officeart/2005/8/layout/vList2"/>
    <dgm:cxn modelId="{A5C55A0B-B867-D349-9175-537EC0DEE377}" type="presParOf" srcId="{2ACBAF74-0A87-8F45-8ED9-6F3B77B4942D}" destId="{5F8449CC-6217-A648-90CE-FA378F73B1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61BB7-8698-9B43-9351-C324371415FD}">
      <dsp:nvSpPr>
        <dsp:cNvPr id="0" name=""/>
        <dsp:cNvSpPr/>
      </dsp:nvSpPr>
      <dsp:spPr>
        <a:xfrm>
          <a:off x="0" y="178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B4E9D-F77C-4C4C-BA8E-29E1604DBAEB}">
      <dsp:nvSpPr>
        <dsp:cNvPr id="0" name=""/>
        <dsp:cNvSpPr/>
      </dsp:nvSpPr>
      <dsp:spPr>
        <a:xfrm>
          <a:off x="0" y="178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1 – Recap of W1 &amp; W2</a:t>
          </a:r>
        </a:p>
      </dsp:txBody>
      <dsp:txXfrm>
        <a:off x="0" y="1787"/>
        <a:ext cx="3803904" cy="1218870"/>
      </dsp:txXfrm>
    </dsp:sp>
    <dsp:sp modelId="{515CB733-9EB0-C144-B9ED-29BA979005E4}">
      <dsp:nvSpPr>
        <dsp:cNvPr id="0" name=""/>
        <dsp:cNvSpPr/>
      </dsp:nvSpPr>
      <dsp:spPr>
        <a:xfrm>
          <a:off x="0" y="122065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E59D9-7D1B-214D-9091-8241B99BAD5C}">
      <dsp:nvSpPr>
        <dsp:cNvPr id="0" name=""/>
        <dsp:cNvSpPr/>
      </dsp:nvSpPr>
      <dsp:spPr>
        <a:xfrm>
          <a:off x="0" y="122065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2 – Powers of Entry, Search, and Seize </a:t>
          </a:r>
        </a:p>
      </dsp:txBody>
      <dsp:txXfrm>
        <a:off x="0" y="1220657"/>
        <a:ext cx="3803904" cy="1218870"/>
      </dsp:txXfrm>
    </dsp:sp>
    <dsp:sp modelId="{D9CE4E69-8854-BF49-BB9F-F9C384CED8D7}">
      <dsp:nvSpPr>
        <dsp:cNvPr id="0" name=""/>
        <dsp:cNvSpPr/>
      </dsp:nvSpPr>
      <dsp:spPr>
        <a:xfrm>
          <a:off x="0" y="243952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D1D27-459B-7640-BA80-9EBD4588A5BB}">
      <dsp:nvSpPr>
        <dsp:cNvPr id="0" name=""/>
        <dsp:cNvSpPr/>
      </dsp:nvSpPr>
      <dsp:spPr>
        <a:xfrm>
          <a:off x="0" y="243952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Part 3 – Theft, Burglary &amp; Robbery </a:t>
          </a:r>
        </a:p>
      </dsp:txBody>
      <dsp:txXfrm>
        <a:off x="0" y="2439527"/>
        <a:ext cx="3803904" cy="121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79256"/>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objective of taking samples from suspects, victims and crime scenes is to demonstrate a link between them…’’</a:t>
          </a:r>
          <a:endParaRPr lang="en-US" sz="1500" kern="1200" dirty="0"/>
        </a:p>
      </dsp:txBody>
      <dsp:txXfrm>
        <a:off x="63719" y="142975"/>
        <a:ext cx="5027143" cy="1177843"/>
      </dsp:txXfrm>
    </dsp:sp>
    <dsp:sp modelId="{2563B2D7-D1FE-6C4B-B46E-C973786A6128}">
      <dsp:nvSpPr>
        <dsp:cNvPr id="0" name=""/>
        <dsp:cNvSpPr/>
      </dsp:nvSpPr>
      <dsp:spPr>
        <a:xfrm>
          <a:off x="0" y="1427737"/>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‘’Forensic evidence has the potential to produce powerful forms of evidence…’’</a:t>
          </a:r>
          <a:endParaRPr lang="en-US" sz="1500" kern="1200" dirty="0"/>
        </a:p>
      </dsp:txBody>
      <dsp:txXfrm>
        <a:off x="63719" y="1491456"/>
        <a:ext cx="5027143" cy="1177843"/>
      </dsp:txXfrm>
    </dsp:sp>
    <dsp:sp modelId="{E0442FE5-280C-A248-9542-A2EA99539BBD}">
      <dsp:nvSpPr>
        <dsp:cNvPr id="0" name=""/>
        <dsp:cNvSpPr/>
      </dsp:nvSpPr>
      <dsp:spPr>
        <a:xfrm>
          <a:off x="0" y="2776218"/>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‘’Typically the sample is taken from one person or place then a corresponding sample should be recovered from elsewhere for comparison’’.</a:t>
          </a:r>
          <a:br>
            <a:rPr lang="en-GB" sz="1500" kern="1200" dirty="0"/>
          </a:br>
          <a:r>
            <a:rPr lang="en-GB" sz="1500" kern="1200" dirty="0"/>
            <a:t>				(Bryant and Bryant, 2021, p. 620)</a:t>
          </a:r>
          <a:endParaRPr lang="en-US" sz="1500" kern="1200" dirty="0"/>
        </a:p>
      </dsp:txBody>
      <dsp:txXfrm>
        <a:off x="63719" y="2839937"/>
        <a:ext cx="5027143" cy="1177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608692"/>
          <a:ext cx="6900512" cy="1337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br>
            <a:rPr lang="en-GB" sz="3200" u="sng" kern="1200" dirty="0"/>
          </a:br>
          <a:r>
            <a:rPr lang="en-GB" sz="3200" u="sng" kern="1200" dirty="0"/>
            <a:t>Samples from a person can be used to:</a:t>
          </a:r>
          <a:br>
            <a:rPr lang="en-GB" sz="3200" u="sng" kern="1200" dirty="0"/>
          </a:br>
          <a:endParaRPr lang="en-US" sz="3200" kern="1200" dirty="0"/>
        </a:p>
      </dsp:txBody>
      <dsp:txXfrm>
        <a:off x="65314" y="674006"/>
        <a:ext cx="6769884" cy="1207327"/>
      </dsp:txXfrm>
    </dsp:sp>
    <dsp:sp modelId="{79D7AA8C-1A1D-6646-8949-B8FD50217E2B}">
      <dsp:nvSpPr>
        <dsp:cNvPr id="0" name=""/>
        <dsp:cNvSpPr/>
      </dsp:nvSpPr>
      <dsp:spPr>
        <a:xfrm>
          <a:off x="0" y="1946648"/>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946648"/>
        <a:ext cx="6900512" cy="2980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Public Order act 2023</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CC4EE-AC59-C34C-8BE0-CA7BC7EACD95}">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AB4FD-E162-5C4C-A8AB-83552838C59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a:t>
          </a:r>
          <a:r>
            <a:rPr lang="en-US" sz="3900" kern="1200"/>
            <a:t>section 1 </a:t>
          </a:r>
          <a:r>
            <a:rPr lang="en-US" sz="3900" kern="1200" dirty="0"/>
            <a:t>Theft Act 1968 (Theft) </a:t>
          </a:r>
        </a:p>
      </dsp:txBody>
      <dsp:txXfrm>
        <a:off x="0" y="2703"/>
        <a:ext cx="6900512" cy="1843578"/>
      </dsp:txXfrm>
    </dsp:sp>
    <dsp:sp modelId="{8857FBA7-634D-D94E-A134-73D7E2DE1BB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FBA42-2D48-DC4A-A9C0-36F9B3A37EB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To analyse each of the 5 ‘points to prove’ of theft </a:t>
          </a:r>
        </a:p>
      </dsp:txBody>
      <dsp:txXfrm>
        <a:off x="0" y="1846281"/>
        <a:ext cx="6900512" cy="1843578"/>
      </dsp:txXfrm>
    </dsp:sp>
    <dsp:sp modelId="{D3F38CD9-94C1-F64C-9410-9C300D07C02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7EF96-4F8A-A04A-B103-BDE0711119F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section 13 Theft Act 1968 (Abstracting Electricity)</a:t>
          </a:r>
        </a:p>
      </dsp:txBody>
      <dsp:txXfrm>
        <a:off x="0" y="3689859"/>
        <a:ext cx="6900512" cy="18435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B6CE5-88A6-F447-8711-D1CC2CCBADB9}">
      <dsp:nvSpPr>
        <dsp:cNvPr id="0" name=""/>
        <dsp:cNvSpPr/>
      </dsp:nvSpPr>
      <dsp:spPr>
        <a:xfrm>
          <a:off x="0" y="31563"/>
          <a:ext cx="10515600" cy="1199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To understand what amounts to:</a:t>
          </a:r>
        </a:p>
      </dsp:txBody>
      <dsp:txXfrm>
        <a:off x="58543" y="90106"/>
        <a:ext cx="10398514" cy="1082164"/>
      </dsp:txXfrm>
    </dsp:sp>
    <dsp:sp modelId="{2666C3A8-3DDF-234C-9B41-27AF42DE25BF}">
      <dsp:nvSpPr>
        <dsp:cNvPr id="0" name=""/>
        <dsp:cNvSpPr/>
      </dsp:nvSpPr>
      <dsp:spPr>
        <a:xfrm>
          <a:off x="0" y="1374813"/>
          <a:ext cx="10515600" cy="1199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-Burglary Sec. 91A/91B</a:t>
          </a:r>
        </a:p>
      </dsp:txBody>
      <dsp:txXfrm>
        <a:off x="58543" y="1433356"/>
        <a:ext cx="10398514" cy="1082164"/>
      </dsp:txXfrm>
    </dsp:sp>
    <dsp:sp modelId="{5F8449CC-6217-A648-90CE-FA378F73B110}">
      <dsp:nvSpPr>
        <dsp:cNvPr id="0" name=""/>
        <dsp:cNvSpPr/>
      </dsp:nvSpPr>
      <dsp:spPr>
        <a:xfrm>
          <a:off x="0" y="2718063"/>
          <a:ext cx="10515600" cy="1199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-Robbery Sec.8</a:t>
          </a:r>
        </a:p>
      </dsp:txBody>
      <dsp:txXfrm>
        <a:off x="58543" y="2776606"/>
        <a:ext cx="10398514" cy="108216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6948-73F3-044C-B7A8-FFFD18E210E6}"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480FC-01CF-C24A-A051-142A1421AD92}" type="slidenum">
              <a:rPr lang="en-US" smtClean="0"/>
              <a:t>‹#›</a:t>
            </a:fld>
            <a:endParaRPr lang="en-US"/>
          </a:p>
        </p:txBody>
      </p:sp>
    </p:spTree>
    <p:extLst>
      <p:ext uri="{BB962C8B-B14F-4D97-AF65-F5344CB8AC3E}">
        <p14:creationId xmlns:p14="http://schemas.microsoft.com/office/powerpoint/2010/main" val="3414137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legislation.gov.uk/ukpga/2023/15/enacted#section-1-1-b"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www.legislation.gov.uk/ukpga/2023/15/enacted#section-1-3" TargetMode="External"/><Relationship Id="rId5" Type="http://schemas.openxmlformats.org/officeDocument/2006/relationships/hyperlink" Target="https://www.legislation.gov.uk/ukpga/2023/15/enacted#section-1-1-a" TargetMode="External"/><Relationship Id="rId4" Type="http://schemas.openxmlformats.org/officeDocument/2006/relationships/hyperlink" Target="https://www.legislation.gov.uk/ukpga/2023/15/enacted#section-1-1"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legislation.gov.uk/ukpga/1986/64#commentary-c21446751"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480FC-01CF-C24A-A051-142A1421AD92}" type="slidenum">
              <a:rPr lang="en-US" smtClean="0"/>
              <a:t>1</a:t>
            </a:fld>
            <a:endParaRPr lang="en-US"/>
          </a:p>
        </p:txBody>
      </p:sp>
    </p:spTree>
    <p:extLst>
      <p:ext uri="{BB962C8B-B14F-4D97-AF65-F5344CB8AC3E}">
        <p14:creationId xmlns:p14="http://schemas.microsoft.com/office/powerpoint/2010/main" val="307379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2</a:t>
            </a:fld>
            <a:endParaRPr lang="en-US"/>
          </a:p>
        </p:txBody>
      </p:sp>
    </p:spTree>
    <p:extLst>
      <p:ext uri="{BB962C8B-B14F-4D97-AF65-F5344CB8AC3E}">
        <p14:creationId xmlns:p14="http://schemas.microsoft.com/office/powerpoint/2010/main" val="246892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3</a:t>
            </a:fld>
            <a:endParaRPr lang="en-US"/>
          </a:p>
        </p:txBody>
      </p:sp>
    </p:spTree>
    <p:extLst>
      <p:ext uri="{BB962C8B-B14F-4D97-AF65-F5344CB8AC3E}">
        <p14:creationId xmlns:p14="http://schemas.microsoft.com/office/powerpoint/2010/main" val="995570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4</a:t>
            </a:fld>
            <a:endParaRPr lang="en-US"/>
          </a:p>
        </p:txBody>
      </p:sp>
    </p:spTree>
    <p:extLst>
      <p:ext uri="{BB962C8B-B14F-4D97-AF65-F5344CB8AC3E}">
        <p14:creationId xmlns:p14="http://schemas.microsoft.com/office/powerpoint/2010/main" val="1225617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a:t>
            </a:fld>
            <a:endParaRPr lang="en-US"/>
          </a:p>
        </p:txBody>
      </p:sp>
    </p:spTree>
    <p:extLst>
      <p:ext uri="{BB962C8B-B14F-4D97-AF65-F5344CB8AC3E}">
        <p14:creationId xmlns:p14="http://schemas.microsoft.com/office/powerpoint/2010/main" val="236300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a:t>
            </a:fld>
            <a:endParaRPr lang="en-US"/>
          </a:p>
        </p:txBody>
      </p:sp>
    </p:spTree>
    <p:extLst>
      <p:ext uri="{BB962C8B-B14F-4D97-AF65-F5344CB8AC3E}">
        <p14:creationId xmlns:p14="http://schemas.microsoft.com/office/powerpoint/2010/main" val="925383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7</a:t>
            </a:fld>
            <a:endParaRPr lang="en-US"/>
          </a:p>
        </p:txBody>
      </p:sp>
    </p:spTree>
    <p:extLst>
      <p:ext uri="{BB962C8B-B14F-4D97-AF65-F5344CB8AC3E}">
        <p14:creationId xmlns:p14="http://schemas.microsoft.com/office/powerpoint/2010/main" val="3889864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8</a:t>
            </a:fld>
            <a:endParaRPr lang="en-US"/>
          </a:p>
        </p:txBody>
      </p:sp>
    </p:spTree>
    <p:extLst>
      <p:ext uri="{BB962C8B-B14F-4D97-AF65-F5344CB8AC3E}">
        <p14:creationId xmlns:p14="http://schemas.microsoft.com/office/powerpoint/2010/main" val="1900145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9</a:t>
            </a:fld>
            <a:endParaRPr lang="en-US"/>
          </a:p>
        </p:txBody>
      </p:sp>
    </p:spTree>
    <p:extLst>
      <p:ext uri="{BB962C8B-B14F-4D97-AF65-F5344CB8AC3E}">
        <p14:creationId xmlns:p14="http://schemas.microsoft.com/office/powerpoint/2010/main" val="4282728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10</a:t>
            </a:fld>
            <a:endParaRPr lang="en-US"/>
          </a:p>
        </p:txBody>
      </p:sp>
    </p:spTree>
    <p:extLst>
      <p:ext uri="{BB962C8B-B14F-4D97-AF65-F5344CB8AC3E}">
        <p14:creationId xmlns:p14="http://schemas.microsoft.com/office/powerpoint/2010/main" val="2379883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TYPES</a:t>
            </a:r>
          </a:p>
          <a:p>
            <a:r>
              <a:rPr lang="en-GB" dirty="0"/>
              <a:t>Blood</a:t>
            </a:r>
          </a:p>
          <a:p>
            <a:endParaRPr lang="en-GB" dirty="0"/>
          </a:p>
          <a:p>
            <a:endParaRPr lang="en-GB" dirty="0"/>
          </a:p>
          <a:p>
            <a:r>
              <a:rPr lang="en-GB" dirty="0"/>
              <a:t>4 R’S:-</a:t>
            </a:r>
          </a:p>
          <a:p>
            <a:r>
              <a:rPr lang="en-GB" dirty="0"/>
              <a:t>REVIEW</a:t>
            </a:r>
          </a:p>
          <a:p>
            <a:r>
              <a:rPr lang="en-GB" dirty="0"/>
              <a:t>RECORD</a:t>
            </a:r>
          </a:p>
          <a:p>
            <a:r>
              <a:rPr lang="en-GB" dirty="0"/>
              <a:t>RETAIN</a:t>
            </a:r>
          </a:p>
          <a:p>
            <a:r>
              <a:rPr lang="en-GB" dirty="0"/>
              <a:t>REVEAL </a:t>
            </a:r>
          </a:p>
        </p:txBody>
      </p:sp>
      <p:sp>
        <p:nvSpPr>
          <p:cNvPr id="4" name="Slide Number Placeholder 3"/>
          <p:cNvSpPr>
            <a:spLocks noGrp="1"/>
          </p:cNvSpPr>
          <p:nvPr>
            <p:ph type="sldNum" sz="quarter" idx="5"/>
          </p:nvPr>
        </p:nvSpPr>
        <p:spPr/>
        <p:txBody>
          <a:bodyPr/>
          <a:lstStyle/>
          <a:p>
            <a:fld id="{438480FC-01CF-C24A-A051-142A1421AD92}" type="slidenum">
              <a:rPr lang="en-US" smtClean="0"/>
              <a:t>11</a:t>
            </a:fld>
            <a:endParaRPr lang="en-US"/>
          </a:p>
        </p:txBody>
      </p:sp>
    </p:spTree>
    <p:extLst>
      <p:ext uri="{BB962C8B-B14F-4D97-AF65-F5344CB8AC3E}">
        <p14:creationId xmlns:p14="http://schemas.microsoft.com/office/powerpoint/2010/main" val="1417290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12</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13</a:t>
            </a:fld>
            <a:endParaRPr lang="en-US"/>
          </a:p>
        </p:txBody>
      </p:sp>
    </p:spTree>
    <p:extLst>
      <p:ext uri="{BB962C8B-B14F-4D97-AF65-F5344CB8AC3E}">
        <p14:creationId xmlns:p14="http://schemas.microsoft.com/office/powerpoint/2010/main" val="902723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14</a:t>
            </a:fld>
            <a:endParaRPr lang="en-US"/>
          </a:p>
        </p:txBody>
      </p:sp>
    </p:spTree>
    <p:extLst>
      <p:ext uri="{BB962C8B-B14F-4D97-AF65-F5344CB8AC3E}">
        <p14:creationId xmlns:p14="http://schemas.microsoft.com/office/powerpoint/2010/main" val="15748827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15</a:t>
            </a:fld>
            <a:endParaRPr lang="en-US"/>
          </a:p>
        </p:txBody>
      </p:sp>
    </p:spTree>
    <p:extLst>
      <p:ext uri="{BB962C8B-B14F-4D97-AF65-F5344CB8AC3E}">
        <p14:creationId xmlns:p14="http://schemas.microsoft.com/office/powerpoint/2010/main" val="4046486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16</a:t>
            </a:fld>
            <a:endParaRPr lang="en-US"/>
          </a:p>
        </p:txBody>
      </p:sp>
    </p:spTree>
    <p:extLst>
      <p:ext uri="{BB962C8B-B14F-4D97-AF65-F5344CB8AC3E}">
        <p14:creationId xmlns:p14="http://schemas.microsoft.com/office/powerpoint/2010/main" val="42832074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17</a:t>
            </a:fld>
            <a:endParaRPr lang="en-US"/>
          </a:p>
        </p:txBody>
      </p:sp>
    </p:spTree>
    <p:extLst>
      <p:ext uri="{BB962C8B-B14F-4D97-AF65-F5344CB8AC3E}">
        <p14:creationId xmlns:p14="http://schemas.microsoft.com/office/powerpoint/2010/main" val="18321415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18</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22</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25</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27</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D0D0D"/>
                </a:solidFill>
                <a:effectLst/>
                <a:latin typeface="Söhne"/>
              </a:rPr>
              <a:t>Triable Either Way Offences</a:t>
            </a:r>
            <a:r>
              <a:rPr lang="en-GB" b="0" i="0" dirty="0">
                <a:solidFill>
                  <a:srgbClr val="0D0D0D"/>
                </a:solidFill>
                <a:effectLst/>
                <a:latin typeface="Söhne"/>
              </a:rPr>
              <a:t>: These offenses are of intermediate seriousness. They can be tried either in the Magistrates' Court or in the Crown Court, depending on factors such as the seriousness of the offense and the defendant's choice.</a:t>
            </a:r>
          </a:p>
          <a:p>
            <a:pPr algn="l"/>
            <a:endParaRPr lang="en-GB" dirty="0">
              <a:solidFill>
                <a:srgbClr val="0D0D0D"/>
              </a:solidFill>
              <a:latin typeface="Söhne"/>
            </a:endParaRPr>
          </a:p>
          <a:p>
            <a:pPr algn="l"/>
            <a:r>
              <a:rPr lang="en-GB" b="0" i="0" dirty="0">
                <a:solidFill>
                  <a:srgbClr val="0D0D0D"/>
                </a:solidFill>
                <a:effectLst/>
                <a:latin typeface="Söhne"/>
              </a:rPr>
              <a:t>If the case is tried in the Magistrates' Court, the magistrates decide whether they have sufficient sentencing powers to deal with the case or if it should be sent to the Crown Court for trial. If the defendant elects trial by jury or if the magistrates feel that their sentencing powers are insufficient, the case is sent to the Crown Court. Examples of triable either way offenses include theft, burglary, and certain assaults.</a:t>
            </a:r>
          </a:p>
          <a:p>
            <a:pPr algn="l"/>
            <a:r>
              <a:rPr lang="en-GB" b="0" i="0" dirty="0">
                <a:solidFill>
                  <a:srgbClr val="0D0D0D"/>
                </a:solidFill>
                <a:effectLst/>
                <a:latin typeface="Söhne"/>
              </a:rPr>
              <a:t>In summary, indictable offenses are the most serious and are tried in the Crown Court, summary offenses are less serious and are tried in the Magistrates' Court, and triable either way offenses can be tried in either court depending on various factors.</a:t>
            </a:r>
          </a:p>
          <a:p>
            <a:endParaRPr lang="en-GB" dirty="0"/>
          </a:p>
        </p:txBody>
      </p:sp>
      <p:sp>
        <p:nvSpPr>
          <p:cNvPr id="4" name="Slide Number Placeholder 3"/>
          <p:cNvSpPr>
            <a:spLocks noGrp="1"/>
          </p:cNvSpPr>
          <p:nvPr>
            <p:ph type="sldNum" sz="quarter" idx="5"/>
          </p:nvPr>
        </p:nvSpPr>
        <p:spPr/>
        <p:txBody>
          <a:bodyPr/>
          <a:lstStyle/>
          <a:p>
            <a:fld id="{438480FC-01CF-C24A-A051-142A1421AD92}" type="slidenum">
              <a:rPr lang="en-US" smtClean="0"/>
              <a:t>29</a:t>
            </a:fld>
            <a:endParaRPr lang="en-US"/>
          </a:p>
        </p:txBody>
      </p:sp>
    </p:spTree>
    <p:extLst>
      <p:ext uri="{BB962C8B-B14F-4D97-AF65-F5344CB8AC3E}">
        <p14:creationId xmlns:p14="http://schemas.microsoft.com/office/powerpoint/2010/main" val="31854350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000000"/>
                </a:solidFill>
                <a:effectLst/>
                <a:latin typeface="arial" panose="020B0604020202020204" pitchFamily="34" charset="0"/>
              </a:rPr>
              <a:t>Offence of locking on</a:t>
            </a:r>
          </a:p>
          <a:p>
            <a:pPr algn="l"/>
            <a:r>
              <a:rPr lang="en-GB" sz="1000" b="0" i="0" dirty="0">
                <a:solidFill>
                  <a:srgbClr val="1E1E1E"/>
                </a:solidFill>
                <a:effectLst/>
                <a:latin typeface="arial" panose="020B0604020202020204" pitchFamily="34" charset="0"/>
              </a:rPr>
              <a:t>(1)A person commits an offence if—</a:t>
            </a:r>
          </a:p>
          <a:p>
            <a:pPr algn="l"/>
            <a:r>
              <a:rPr lang="en-GB" sz="1000" b="0" i="0" dirty="0">
                <a:solidFill>
                  <a:srgbClr val="1E1E1E"/>
                </a:solidFill>
                <a:effectLst/>
                <a:latin typeface="arial" panose="020B0604020202020204" pitchFamily="34" charset="0"/>
              </a:rPr>
              <a:t>(a)they—</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)attach themselves to another person, to an object or to land,</a:t>
            </a:r>
          </a:p>
          <a:p>
            <a:pPr algn="l"/>
            <a:r>
              <a:rPr lang="en-GB" sz="1000" b="0" i="0" dirty="0">
                <a:solidFill>
                  <a:srgbClr val="1E1E1E"/>
                </a:solidFill>
                <a:effectLst/>
                <a:latin typeface="arial" panose="020B0604020202020204" pitchFamily="34" charset="0"/>
              </a:rPr>
              <a:t>(ii)attach a person to another person, to an object or to land, or</a:t>
            </a:r>
          </a:p>
          <a:p>
            <a:pPr algn="l"/>
            <a:r>
              <a:rPr lang="en-GB" sz="1000" b="0" i="0" dirty="0">
                <a:solidFill>
                  <a:srgbClr val="1E1E1E"/>
                </a:solidFill>
                <a:effectLst/>
                <a:latin typeface="arial" panose="020B0604020202020204" pitchFamily="34" charset="0"/>
              </a:rPr>
              <a:t>(iii)attach an object to another object or to land,</a:t>
            </a:r>
          </a:p>
          <a:p>
            <a:pPr algn="l"/>
            <a:r>
              <a:rPr lang="en-GB" sz="1000" b="0" i="0" dirty="0">
                <a:solidFill>
                  <a:srgbClr val="1E1E1E"/>
                </a:solidFill>
                <a:effectLst/>
                <a:latin typeface="arial" panose="020B0604020202020204" pitchFamily="34" charset="0"/>
              </a:rPr>
              <a:t>(b)that act causes, or is capable of causing, serious disruption to—</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)two or more individuals, or</a:t>
            </a:r>
          </a:p>
          <a:p>
            <a:pPr algn="l"/>
            <a:r>
              <a:rPr lang="en-GB" sz="1000" b="0" i="0" dirty="0">
                <a:solidFill>
                  <a:srgbClr val="1E1E1E"/>
                </a:solidFill>
                <a:effectLst/>
                <a:latin typeface="arial" panose="020B0604020202020204" pitchFamily="34" charset="0"/>
              </a:rPr>
              <a:t>(ii)an organisation,</a:t>
            </a:r>
          </a:p>
          <a:p>
            <a:pPr algn="just"/>
            <a:r>
              <a:rPr lang="en-GB" sz="1000" b="0" i="0" dirty="0">
                <a:solidFill>
                  <a:srgbClr val="1E1E1E"/>
                </a:solidFill>
                <a:effectLst/>
                <a:latin typeface="arial" panose="020B0604020202020204" pitchFamily="34" charset="0"/>
              </a:rPr>
              <a:t>in a place other than a dwelling, and</a:t>
            </a:r>
          </a:p>
          <a:p>
            <a:pPr algn="l"/>
            <a:r>
              <a:rPr lang="en-GB" sz="1000" b="0" i="0" dirty="0">
                <a:solidFill>
                  <a:srgbClr val="1E1E1E"/>
                </a:solidFill>
                <a:effectLst/>
                <a:latin typeface="arial" panose="020B0604020202020204" pitchFamily="34" charset="0"/>
              </a:rPr>
              <a:t>(c)they intend that act to have a consequence mentioned in paragraph </a:t>
            </a:r>
            <a:r>
              <a:rPr lang="en-GB" sz="1000" b="0" i="0" u="none" strike="noStrike" dirty="0">
                <a:solidFill>
                  <a:srgbClr val="0A64D7"/>
                </a:solidFill>
                <a:effectLst/>
                <a:latin typeface="arial" panose="020B0604020202020204" pitchFamily="34" charset="0"/>
                <a:hlinkClick r:id="rId3" tooltip="Go to s. 1(1)(b)"/>
              </a:rPr>
              <a:t>(b)</a:t>
            </a:r>
            <a:r>
              <a:rPr lang="en-GB" sz="1000" b="0" i="0" dirty="0">
                <a:solidFill>
                  <a:srgbClr val="1E1E1E"/>
                </a:solidFill>
                <a:effectLst/>
                <a:latin typeface="arial" panose="020B0604020202020204" pitchFamily="34" charset="0"/>
              </a:rPr>
              <a:t> or are reckless as to whether it will have such a consequence.</a:t>
            </a:r>
          </a:p>
          <a:p>
            <a:pPr algn="l"/>
            <a:r>
              <a:rPr lang="en-GB" sz="1000" b="0" i="0" dirty="0">
                <a:solidFill>
                  <a:srgbClr val="1E1E1E"/>
                </a:solidFill>
                <a:effectLst/>
                <a:latin typeface="arial" panose="020B0604020202020204" pitchFamily="34" charset="0"/>
              </a:rPr>
              <a:t>(2)It is a defence for a person charged with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to prove that they had a reasonable excuse for the act mentioned in paragraph </a:t>
            </a:r>
            <a:r>
              <a:rPr lang="en-GB" sz="1000" b="0" i="0" u="none" strike="noStrike" dirty="0">
                <a:solidFill>
                  <a:srgbClr val="0A64D7"/>
                </a:solidFill>
                <a:effectLst/>
                <a:latin typeface="arial" panose="020B0604020202020204" pitchFamily="34" charset="0"/>
                <a:hlinkClick r:id="rId5" tooltip="Go to s. 1(1)(a)"/>
              </a:rPr>
              <a:t>(a)</a:t>
            </a:r>
            <a:r>
              <a:rPr lang="en-GB" sz="1000" b="0" i="0" dirty="0">
                <a:solidFill>
                  <a:srgbClr val="1E1E1E"/>
                </a:solidFill>
                <a:effectLst/>
                <a:latin typeface="arial" panose="020B0604020202020204" pitchFamily="34" charset="0"/>
              </a:rPr>
              <a:t> of that subsection.</a:t>
            </a:r>
          </a:p>
          <a:p>
            <a:pPr algn="l"/>
            <a:r>
              <a:rPr lang="en-GB" sz="1000" b="0" i="0" dirty="0">
                <a:solidFill>
                  <a:srgbClr val="1E1E1E"/>
                </a:solidFill>
                <a:effectLst/>
                <a:latin typeface="arial" panose="020B0604020202020204" pitchFamily="34" charset="0"/>
              </a:rPr>
              <a:t>(3)A person who commits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is liable on summary conviction to imprisonment for a term not exceeding the maximum term for summary offences, to a fine or to both.</a:t>
            </a:r>
          </a:p>
          <a:p>
            <a:pPr algn="l"/>
            <a:r>
              <a:rPr lang="en-GB" sz="1000" b="0" i="0" dirty="0">
                <a:solidFill>
                  <a:srgbClr val="1E1E1E"/>
                </a:solidFill>
                <a:effectLst/>
                <a:latin typeface="arial" panose="020B0604020202020204" pitchFamily="34" charset="0"/>
              </a:rPr>
              <a:t>(4)In subsection </a:t>
            </a:r>
            <a:r>
              <a:rPr lang="en-GB" sz="1000" b="0" i="0" u="none" strike="noStrike" dirty="0">
                <a:solidFill>
                  <a:srgbClr val="0A64D7"/>
                </a:solidFill>
                <a:effectLst/>
                <a:latin typeface="arial" panose="020B0604020202020204" pitchFamily="34" charset="0"/>
                <a:hlinkClick r:id="rId6" tooltip="Go to s. 1(3)"/>
              </a:rPr>
              <a:t>(3)</a:t>
            </a:r>
            <a:r>
              <a:rPr lang="en-GB" sz="1000" b="0" i="0" dirty="0">
                <a:solidFill>
                  <a:srgbClr val="1E1E1E"/>
                </a:solidFill>
                <a:effectLst/>
                <a:latin typeface="arial" panose="020B0604020202020204" pitchFamily="34" charset="0"/>
              </a:rPr>
              <a:t>, “the maximum term for summary offences” means—</a:t>
            </a:r>
          </a:p>
          <a:p>
            <a:pPr algn="l"/>
            <a:r>
              <a:rPr lang="en-GB" sz="1000" b="0" i="0" dirty="0">
                <a:solidFill>
                  <a:srgbClr val="1E1E1E"/>
                </a:solidFill>
                <a:effectLst/>
                <a:latin typeface="arial" panose="020B0604020202020204" pitchFamily="34" charset="0"/>
              </a:rPr>
              <a:t>(a)if the offence is committed before the time when section 281(5) of the Criminal Justice Act 2003 (alteration of penalties for certain summary offences: England and Wales) comes into force, six months;</a:t>
            </a:r>
          </a:p>
          <a:p>
            <a:pPr algn="l"/>
            <a:r>
              <a:rPr lang="en-GB" sz="1000" b="0" i="0" dirty="0">
                <a:solidFill>
                  <a:srgbClr val="1E1E1E"/>
                </a:solidFill>
                <a:effectLst/>
                <a:latin typeface="arial" panose="020B0604020202020204" pitchFamily="34" charset="0"/>
              </a:rPr>
              <a:t>(b)if the offence is committed after that time, 51 weeks.</a:t>
            </a:r>
          </a:p>
          <a:p>
            <a:pPr algn="l"/>
            <a:r>
              <a:rPr lang="en-GB" sz="1000" b="0" i="0" dirty="0">
                <a:solidFill>
                  <a:srgbClr val="1E1E1E"/>
                </a:solidFill>
                <a:effectLst/>
                <a:latin typeface="arial" panose="020B0604020202020204" pitchFamily="34" charset="0"/>
              </a:rPr>
              <a:t>(5)In this section “dwelling” means—</a:t>
            </a:r>
          </a:p>
          <a:p>
            <a:pPr algn="l"/>
            <a:r>
              <a:rPr lang="en-GB" sz="1000" b="0" i="0" dirty="0">
                <a:solidFill>
                  <a:srgbClr val="1E1E1E"/>
                </a:solidFill>
                <a:effectLst/>
                <a:latin typeface="arial" panose="020B0604020202020204" pitchFamily="34" charset="0"/>
              </a:rPr>
              <a:t>(a)a building or structure which is used as a dwelling, or</a:t>
            </a:r>
          </a:p>
          <a:p>
            <a:pPr algn="l"/>
            <a:r>
              <a:rPr lang="en-GB" sz="1000" b="0" i="0" dirty="0">
                <a:solidFill>
                  <a:srgbClr val="1E1E1E"/>
                </a:solidFill>
                <a:effectLst/>
                <a:latin typeface="arial" panose="020B0604020202020204" pitchFamily="34" charset="0"/>
              </a:rPr>
              <a:t>(b)a part of a building or structure, if the part is used as a dwelling,</a:t>
            </a:r>
          </a:p>
          <a:p>
            <a:pPr algn="just"/>
            <a:r>
              <a:rPr lang="en-GB" sz="1000" b="0" i="0" dirty="0">
                <a:solidFill>
                  <a:srgbClr val="1E1E1E"/>
                </a:solidFill>
                <a:effectLst/>
                <a:latin typeface="arial" panose="020B0604020202020204" pitchFamily="34" charset="0"/>
              </a:rPr>
              <a:t>and includes any yard, garden, grounds, garage or outhouse belonging to and used with a dwelling.</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47261" y="4390611"/>
            <a:ext cx="5486400" cy="3600450"/>
          </a:xfrm>
        </p:spPr>
        <p:txBody>
          <a:bodyPr/>
          <a:lstStyle/>
          <a:p>
            <a:pPr algn="l"/>
            <a:r>
              <a:rPr lang="en-GB" sz="800" b="1" i="0" dirty="0">
                <a:solidFill>
                  <a:srgbClr val="000000"/>
                </a:solidFill>
                <a:effectLst/>
                <a:latin typeface="arial" panose="020B0604020202020204" pitchFamily="34" charset="0"/>
              </a:rPr>
              <a:t> S4- POA 1986Fear or provocation of violence.</a:t>
            </a:r>
          </a:p>
          <a:p>
            <a:pPr algn="l"/>
            <a:r>
              <a:rPr lang="en-GB" sz="800" b="0" i="0" dirty="0">
                <a:solidFill>
                  <a:srgbClr val="1E1E1E"/>
                </a:solidFill>
                <a:effectLst/>
                <a:latin typeface="arial" panose="020B0604020202020204" pitchFamily="34" charset="0"/>
              </a:rPr>
              <a:t>(1)A person is guilty of an offence if he—</a:t>
            </a:r>
          </a:p>
          <a:p>
            <a:pPr algn="l"/>
            <a:r>
              <a:rPr lang="en-GB" sz="800" b="0" i="0" dirty="0">
                <a:solidFill>
                  <a:srgbClr val="1E1E1E"/>
                </a:solidFill>
                <a:effectLst/>
                <a:latin typeface="arial" panose="020B0604020202020204" pitchFamily="34" charset="0"/>
              </a:rPr>
              <a:t>(a)uses towards another person threatening, abusive or insulting words or behaviour, or</a:t>
            </a:r>
          </a:p>
          <a:p>
            <a:pPr algn="l"/>
            <a:r>
              <a:rPr lang="en-GB" sz="800" b="0" i="0" dirty="0">
                <a:solidFill>
                  <a:srgbClr val="1E1E1E"/>
                </a:solidFill>
                <a:effectLst/>
                <a:latin typeface="arial" panose="020B0604020202020204" pitchFamily="34" charset="0"/>
              </a:rPr>
              <a:t>(b)distributes or displays to another person any writing, sign or other visible representation which is threatening, abusive or insulting,</a:t>
            </a:r>
          </a:p>
          <a:p>
            <a:pPr algn="just"/>
            <a:r>
              <a:rPr lang="en-GB" sz="800" b="0" i="0" dirty="0">
                <a:solidFill>
                  <a:srgbClr val="1E1E1E"/>
                </a:solidFill>
                <a:effectLst/>
                <a:latin typeface="arial" panose="020B0604020202020204" pitchFamily="34" charset="0"/>
              </a:rPr>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p>
          <a:p>
            <a:pPr algn="l"/>
            <a:r>
              <a:rPr lang="en-GB" sz="800" b="0" i="0" dirty="0">
                <a:solidFill>
                  <a:srgbClr val="1E1E1E"/>
                </a:solidFill>
                <a:effectLst/>
                <a:latin typeface="arial" panose="020B0604020202020204" pitchFamily="34" charset="0"/>
              </a:rPr>
              <a:t>(2)An offence under this section may be committed in a public or a private place, except that no offence is committed where the words or behaviour are used, or the writing, sign or other visible representation is distributed or displayed, by a person inside a dwelling and the other person is also inside that or another dwelling.</a:t>
            </a:r>
          </a:p>
          <a:p>
            <a:pPr algn="l"/>
            <a:r>
              <a:rPr lang="en-GB" sz="800" b="0" i="0" dirty="0">
                <a:solidFill>
                  <a:srgbClr val="1E1E1E"/>
                </a:solidFill>
                <a:effectLst/>
                <a:latin typeface="arial" panose="020B0604020202020204" pitchFamily="34" charset="0"/>
              </a:rPr>
              <a:t>(3)</a:t>
            </a:r>
            <a:r>
              <a:rPr lang="en-GB" sz="800" b="1" i="0" u="none" strike="noStrike" dirty="0">
                <a:solidFill>
                  <a:srgbClr val="0A64D7"/>
                </a:solidFill>
                <a:effectLst/>
                <a:latin typeface="arial" panose="020B0604020202020204" pitchFamily="34" charset="0"/>
                <a:hlinkClick r:id="rId3" tooltip="View the commentary text for this item"/>
              </a:rPr>
              <a:t>F2</a:t>
            </a:r>
            <a:r>
              <a:rPr lang="en-GB" sz="800" b="0" i="0" dirty="0">
                <a:solidFill>
                  <a:srgbClr val="1E1E1E"/>
                </a:solidFill>
                <a:effectLst/>
                <a:latin typeface="arial" panose="020B0604020202020204" pitchFamily="34" charset="0"/>
              </a:rPr>
              <a:t>. . . . . . . . . . . . . . . . . . . . . . . . . . . . . . . .</a:t>
            </a:r>
          </a:p>
          <a:p>
            <a:pPr algn="l"/>
            <a:r>
              <a:rPr lang="en-GB" sz="800" b="0" i="0" dirty="0">
                <a:solidFill>
                  <a:srgbClr val="1E1E1E"/>
                </a:solidFill>
                <a:effectLst/>
                <a:latin typeface="arial" panose="020B0604020202020204" pitchFamily="34" charset="0"/>
              </a:rPr>
              <a:t>(4)A person guilty of an offence under this section is liable on summary conviction to imprisonment for a term not exceeding 6 months or a fine not exceeding level 5 on the standard scale or both.</a:t>
            </a:r>
          </a:p>
          <a:p>
            <a:pPr algn="l"/>
            <a:r>
              <a:rPr lang="en-GB" sz="800" dirty="0">
                <a:solidFill>
                  <a:srgbClr val="1E1E1E"/>
                </a:solidFill>
                <a:latin typeface="arial" panose="020B0604020202020204" pitchFamily="34" charset="0"/>
              </a:rPr>
              <a:t>S (5) Fuck, fuck you and fuck off </a:t>
            </a:r>
            <a:r>
              <a:rPr lang="en-GB" sz="800" dirty="0" err="1">
                <a:solidFill>
                  <a:srgbClr val="1E1E1E"/>
                </a:solidFill>
                <a:latin typeface="arial" panose="020B0604020202020204" pitchFamily="34" charset="0"/>
              </a:rPr>
              <a:t>im</a:t>
            </a:r>
            <a:r>
              <a:rPr lang="en-GB" sz="800" dirty="0">
                <a:solidFill>
                  <a:srgbClr val="1E1E1E"/>
                </a:solidFill>
                <a:latin typeface="arial" panose="020B0604020202020204" pitchFamily="34" charset="0"/>
              </a:rPr>
              <a:t> going to kill you</a:t>
            </a:r>
            <a:endParaRPr lang="en-GB" sz="800" b="0" i="0" dirty="0">
              <a:solidFill>
                <a:srgbClr val="1E1E1E"/>
              </a:solidFill>
              <a:effectLst/>
              <a:latin typeface="arial" panose="020B0604020202020204" pitchFamily="34" charset="0"/>
            </a:endParaRPr>
          </a:p>
          <a:p>
            <a:pPr algn="l"/>
            <a:r>
              <a:rPr lang="en-GB" sz="800" dirty="0">
                <a:solidFill>
                  <a:srgbClr val="1E1E1E"/>
                </a:solidFill>
                <a:latin typeface="arial" panose="020B0604020202020204" pitchFamily="34" charset="0"/>
              </a:rPr>
              <a:t>S6 to 8 or 10 CLA 1967</a:t>
            </a:r>
            <a:endParaRPr lang="en-GB" sz="800" b="0" i="0" dirty="0">
              <a:solidFill>
                <a:srgbClr val="1E1E1E"/>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3588" y="1143000"/>
            <a:ext cx="5486400" cy="3086100"/>
          </a:xfrm>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189071" cy="1737285"/>
          </a:xfrm>
        </p:spPr>
        <p:txBody>
          <a:bodyPr/>
          <a:lstStyle/>
          <a:p>
            <a:r>
              <a:rPr lang="en-GB" dirty="0"/>
              <a:t>Permission needed from inspector when not near the property- has drugs on him, believe drugs at address</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Murder</a:t>
            </a:r>
          </a:p>
          <a:p>
            <a:r>
              <a:rPr lang="en-GB" dirty="0"/>
              <a:t>To do with safety</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Rights act- protected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48</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49</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B1058F46-0651-6346-AA1F-3A948C1D4FC2}" type="slidenum">
              <a:rPr lang="en-US" smtClean="0"/>
              <a:t>50</a:t>
            </a:fld>
            <a:endParaRPr lang="en-US"/>
          </a:p>
        </p:txBody>
      </p:sp>
    </p:spTree>
    <p:extLst>
      <p:ext uri="{BB962C8B-B14F-4D97-AF65-F5344CB8AC3E}">
        <p14:creationId xmlns:p14="http://schemas.microsoft.com/office/powerpoint/2010/main" val="876870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p:txBody>
      </p:sp>
      <p:sp>
        <p:nvSpPr>
          <p:cNvPr id="4" name="Slide Number Placeholder 3"/>
          <p:cNvSpPr>
            <a:spLocks noGrp="1"/>
          </p:cNvSpPr>
          <p:nvPr>
            <p:ph type="sldNum" sz="quarter" idx="5"/>
          </p:nvPr>
        </p:nvSpPr>
        <p:spPr/>
        <p:txBody>
          <a:bodyPr/>
          <a:lstStyle/>
          <a:p>
            <a:fld id="{B1058F46-0651-6346-AA1F-3A948C1D4FC2}" type="slidenum">
              <a:rPr lang="en-US" smtClean="0"/>
              <a:t>51</a:t>
            </a:fld>
            <a:endParaRPr lang="en-US"/>
          </a:p>
        </p:txBody>
      </p:sp>
    </p:spTree>
    <p:extLst>
      <p:ext uri="{BB962C8B-B14F-4D97-AF65-F5344CB8AC3E}">
        <p14:creationId xmlns:p14="http://schemas.microsoft.com/office/powerpoint/2010/main" val="25796564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t>
            </a:r>
          </a:p>
        </p:txBody>
      </p:sp>
      <p:sp>
        <p:nvSpPr>
          <p:cNvPr id="4" name="Slide Number Placeholder 3"/>
          <p:cNvSpPr>
            <a:spLocks noGrp="1"/>
          </p:cNvSpPr>
          <p:nvPr>
            <p:ph type="sldNum" sz="quarter" idx="5"/>
          </p:nvPr>
        </p:nvSpPr>
        <p:spPr/>
        <p:txBody>
          <a:bodyPr/>
          <a:lstStyle/>
          <a:p>
            <a:fld id="{80426AD5-E695-F247-B03C-5506BE45B47A}" type="slidenum">
              <a:rPr lang="en-US" smtClean="0"/>
              <a:t>52</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53</a:t>
            </a:fld>
            <a:endParaRPr lang="en-US"/>
          </a:p>
        </p:txBody>
      </p:sp>
    </p:spTree>
    <p:extLst>
      <p:ext uri="{BB962C8B-B14F-4D97-AF65-F5344CB8AC3E}">
        <p14:creationId xmlns:p14="http://schemas.microsoft.com/office/powerpoint/2010/main" val="159062945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54</a:t>
            </a:fld>
            <a:endParaRPr lang="en-US"/>
          </a:p>
        </p:txBody>
      </p:sp>
    </p:spTree>
    <p:extLst>
      <p:ext uri="{BB962C8B-B14F-4D97-AF65-F5344CB8AC3E}">
        <p14:creationId xmlns:p14="http://schemas.microsoft.com/office/powerpoint/2010/main" val="353492668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55</a:t>
            </a:fld>
            <a:endParaRPr lang="en-US"/>
          </a:p>
        </p:txBody>
      </p:sp>
    </p:spTree>
    <p:extLst>
      <p:ext uri="{BB962C8B-B14F-4D97-AF65-F5344CB8AC3E}">
        <p14:creationId xmlns:p14="http://schemas.microsoft.com/office/powerpoint/2010/main" val="22099679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56</a:t>
            </a:fld>
            <a:endParaRPr lang="en-US"/>
          </a:p>
        </p:txBody>
      </p:sp>
    </p:spTree>
    <p:extLst>
      <p:ext uri="{BB962C8B-B14F-4D97-AF65-F5344CB8AC3E}">
        <p14:creationId xmlns:p14="http://schemas.microsoft.com/office/powerpoint/2010/main" val="423273149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57</a:t>
            </a:fld>
            <a:endParaRPr lang="en-US"/>
          </a:p>
        </p:txBody>
      </p:sp>
    </p:spTree>
    <p:extLst>
      <p:ext uri="{BB962C8B-B14F-4D97-AF65-F5344CB8AC3E}">
        <p14:creationId xmlns:p14="http://schemas.microsoft.com/office/powerpoint/2010/main" val="359960305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58</a:t>
            </a:fld>
            <a:endParaRPr lang="en-US"/>
          </a:p>
        </p:txBody>
      </p:sp>
    </p:spTree>
    <p:extLst>
      <p:ext uri="{BB962C8B-B14F-4D97-AF65-F5344CB8AC3E}">
        <p14:creationId xmlns:p14="http://schemas.microsoft.com/office/powerpoint/2010/main" val="132933896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59</a:t>
            </a:fld>
            <a:endParaRPr lang="en-US"/>
          </a:p>
        </p:txBody>
      </p:sp>
    </p:spTree>
    <p:extLst>
      <p:ext uri="{BB962C8B-B14F-4D97-AF65-F5344CB8AC3E}">
        <p14:creationId xmlns:p14="http://schemas.microsoft.com/office/powerpoint/2010/main" val="425108086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60</a:t>
            </a:fld>
            <a:endParaRPr lang="en-US"/>
          </a:p>
        </p:txBody>
      </p:sp>
    </p:spTree>
    <p:extLst>
      <p:ext uri="{BB962C8B-B14F-4D97-AF65-F5344CB8AC3E}">
        <p14:creationId xmlns:p14="http://schemas.microsoft.com/office/powerpoint/2010/main" val="75097239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61</a:t>
            </a:fld>
            <a:endParaRPr lang="en-US"/>
          </a:p>
        </p:txBody>
      </p:sp>
    </p:spTree>
    <p:extLst>
      <p:ext uri="{BB962C8B-B14F-4D97-AF65-F5344CB8AC3E}">
        <p14:creationId xmlns:p14="http://schemas.microsoft.com/office/powerpoint/2010/main" val="156518505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62</a:t>
            </a:fld>
            <a:endParaRPr lang="en-US"/>
          </a:p>
        </p:txBody>
      </p:sp>
    </p:spTree>
    <p:extLst>
      <p:ext uri="{BB962C8B-B14F-4D97-AF65-F5344CB8AC3E}">
        <p14:creationId xmlns:p14="http://schemas.microsoft.com/office/powerpoint/2010/main" val="117215469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63</a:t>
            </a:fld>
            <a:endParaRPr lang="en-US"/>
          </a:p>
        </p:txBody>
      </p:sp>
    </p:spTree>
    <p:extLst>
      <p:ext uri="{BB962C8B-B14F-4D97-AF65-F5344CB8AC3E}">
        <p14:creationId xmlns:p14="http://schemas.microsoft.com/office/powerpoint/2010/main" val="27816812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64</a:t>
            </a:fld>
            <a:endParaRPr lang="en-US"/>
          </a:p>
        </p:txBody>
      </p:sp>
    </p:spTree>
    <p:extLst>
      <p:ext uri="{BB962C8B-B14F-4D97-AF65-F5344CB8AC3E}">
        <p14:creationId xmlns:p14="http://schemas.microsoft.com/office/powerpoint/2010/main" val="322555204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65</a:t>
            </a:fld>
            <a:endParaRPr lang="en-US"/>
          </a:p>
        </p:txBody>
      </p:sp>
    </p:spTree>
    <p:extLst>
      <p:ext uri="{BB962C8B-B14F-4D97-AF65-F5344CB8AC3E}">
        <p14:creationId xmlns:p14="http://schemas.microsoft.com/office/powerpoint/2010/main" val="156413822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66</a:t>
            </a:fld>
            <a:endParaRPr lang="en-US"/>
          </a:p>
        </p:txBody>
      </p:sp>
    </p:spTree>
    <p:extLst>
      <p:ext uri="{BB962C8B-B14F-4D97-AF65-F5344CB8AC3E}">
        <p14:creationId xmlns:p14="http://schemas.microsoft.com/office/powerpoint/2010/main" val="39753518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67</a:t>
            </a:fld>
            <a:endParaRPr lang="en-US"/>
          </a:p>
        </p:txBody>
      </p:sp>
    </p:spTree>
    <p:extLst>
      <p:ext uri="{BB962C8B-B14F-4D97-AF65-F5344CB8AC3E}">
        <p14:creationId xmlns:p14="http://schemas.microsoft.com/office/powerpoint/2010/main" val="183927487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68</a:t>
            </a:fld>
            <a:endParaRPr lang="en-US"/>
          </a:p>
        </p:txBody>
      </p:sp>
    </p:spTree>
    <p:extLst>
      <p:ext uri="{BB962C8B-B14F-4D97-AF65-F5344CB8AC3E}">
        <p14:creationId xmlns:p14="http://schemas.microsoft.com/office/powerpoint/2010/main" val="309549652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69</a:t>
            </a:fld>
            <a:endParaRPr lang="en-US"/>
          </a:p>
        </p:txBody>
      </p:sp>
    </p:spTree>
    <p:extLst>
      <p:ext uri="{BB962C8B-B14F-4D97-AF65-F5344CB8AC3E}">
        <p14:creationId xmlns:p14="http://schemas.microsoft.com/office/powerpoint/2010/main" val="26559366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77</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78</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79</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80</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81</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82</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83</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84</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86</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87</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88</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cs typeface="Arial" panose="020B0604020202020204" pitchFamily="34" charset="0"/>
              </a:rPr>
              <a:t>1.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89</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90</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91</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92</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93</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60A9-6A43-06E3-38B0-07EE1C4220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6AF10D-421C-00A5-591C-A8D0B8203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7B79C7-FF14-59ED-1EE6-ABA4376A51CC}"/>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0E6DDA47-30AD-DEBD-50F4-F4E01DEC3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5D4F2-77AB-42CF-044E-A5A5997BCDF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19129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65A8-2365-9224-35C7-6C15B6B988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4942-B6D6-C078-53C8-2013ADE253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D62206-F86A-8E14-BFD3-FB88EF123C7A}"/>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11EC0625-51D7-ED3B-E10C-9E5715688D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5E7D5-AEF0-BC2A-EAE9-B4AF578E22C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151645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60FB-D241-1D44-4EFD-D404AD5123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3235A6-E964-B1B7-803D-A1794869E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939E0-9CB3-D31A-1FE5-A328DB8483F9}"/>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697F831A-F213-7B95-2689-F30441B59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D18E-F6E9-375E-0C2E-C321B22370E3}"/>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7172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57A2-C724-0A09-FAB6-E18A2FF184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84B41-029E-7298-3399-AAEA26D598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562F47-F082-3E98-4AF6-0132BB449A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DED7EA-C90A-3C66-D7E4-976E958E51BC}"/>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6" name="Footer Placeholder 5">
            <a:extLst>
              <a:ext uri="{FF2B5EF4-FFF2-40B4-BE49-F238E27FC236}">
                <a16:creationId xmlns:a16="http://schemas.microsoft.com/office/drawing/2014/main" id="{D4F7A169-19E3-2D0E-E911-AA1673A7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BE769-E004-874B-4FCC-5DE70CB6FF99}"/>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92048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FD1-B8D8-C934-7C05-E12283841B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2CA4A3-F6C7-23FB-2C70-E90399CAC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2180B-CE5E-9C78-E6A2-474A966D31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55724-7D37-EDA5-F579-EAB7986A1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9F2332-9AF9-8A2F-B116-35F207E89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99B704-80D4-8C21-153E-55BE5616A153}"/>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8" name="Footer Placeholder 7">
            <a:extLst>
              <a:ext uri="{FF2B5EF4-FFF2-40B4-BE49-F238E27FC236}">
                <a16:creationId xmlns:a16="http://schemas.microsoft.com/office/drawing/2014/main" id="{D2448AD9-9FE7-34F9-B512-2C9EC479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1102B-E20C-31EE-FC2C-048D119B6D1C}"/>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357598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A4AD-BB16-B145-2707-FA60152298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B33D0-42F0-E0CF-FFBD-465218A9E7A3}"/>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4" name="Footer Placeholder 3">
            <a:extLst>
              <a:ext uri="{FF2B5EF4-FFF2-40B4-BE49-F238E27FC236}">
                <a16:creationId xmlns:a16="http://schemas.microsoft.com/office/drawing/2014/main" id="{D6D06C76-DE50-53D0-015B-9F90918745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643DBA-EA22-271B-F742-1C8B6BD82FBF}"/>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44645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50F6A8-38D5-0129-853A-2C255CE75E22}"/>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3" name="Footer Placeholder 2">
            <a:extLst>
              <a:ext uri="{FF2B5EF4-FFF2-40B4-BE49-F238E27FC236}">
                <a16:creationId xmlns:a16="http://schemas.microsoft.com/office/drawing/2014/main" id="{A4EC84CB-CE7D-5E51-7EBD-D58249FC5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2D4927-A654-A345-4F9D-1EB905388D9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62984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86DC-74CB-6A3D-17A9-14867C4E4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419BE9-0CCB-0CAD-8866-8F2242002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6BFBF-A001-67A1-2AD9-3F08FEC30E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AC309-AEB2-3760-BE06-09BDAD3BA4FE}"/>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6" name="Footer Placeholder 5">
            <a:extLst>
              <a:ext uri="{FF2B5EF4-FFF2-40B4-BE49-F238E27FC236}">
                <a16:creationId xmlns:a16="http://schemas.microsoft.com/office/drawing/2014/main" id="{243F1D07-317E-55FA-47E7-87E5604428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12DD48-9843-CAF5-5E5B-A6C696AE93B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59136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74DA-F1A3-4089-3578-1F82D27E6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1837CE-5557-47EC-DD30-EB2B0F7E3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19541-E489-1838-76AF-3D62B055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B73B7-5D04-CB8F-8F54-B2F1AB0FD239}"/>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6" name="Footer Placeholder 5">
            <a:extLst>
              <a:ext uri="{FF2B5EF4-FFF2-40B4-BE49-F238E27FC236}">
                <a16:creationId xmlns:a16="http://schemas.microsoft.com/office/drawing/2014/main" id="{19298859-7980-9D06-F5BF-AE6CC05FB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D0C65-91A5-B440-A5B8-FD99234A0116}"/>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81134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B705-3A49-2936-43C6-211451A209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D5A78A-E0A4-A4D1-EEFE-9FD31A766C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E9D2C-EF73-113A-AF72-B915AB94E88C}"/>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4C58BADF-98C5-5AF4-48DC-A2783B48D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B0359-1F6B-5417-D4EB-77F86720BC4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67199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1F5440-7BD5-D7FA-02CB-5A6BFE94F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68D40-CC31-2033-8679-F0EBB4AA7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F653-8261-4A8D-E9F3-98C22745233D}"/>
              </a:ext>
            </a:extLst>
          </p:cNvPr>
          <p:cNvSpPr>
            <a:spLocks noGrp="1"/>
          </p:cNvSpPr>
          <p:nvPr>
            <p:ph type="dt" sz="half" idx="10"/>
          </p:nvPr>
        </p:nvSpPr>
        <p:spPr/>
        <p:txBody>
          <a:body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B0B39A1A-0701-A54C-7167-88B2A8C3B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44930-C134-D8E0-E24A-FBA8B239EDE2}"/>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9405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033A95-2095-31C6-2BED-6C2D03C7A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ADBA1-10D8-2345-F4FF-8838604B6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223C4-53A0-B499-CECE-8DD9F87BE4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B47F1A-26EA-F544-AD0F-2578FA965920}" type="datetimeFigureOut">
              <a:rPr lang="en-US" smtClean="0"/>
              <a:t>2/20/2024</a:t>
            </a:fld>
            <a:endParaRPr lang="en-US"/>
          </a:p>
        </p:txBody>
      </p:sp>
      <p:sp>
        <p:nvSpPr>
          <p:cNvPr id="5" name="Footer Placeholder 4">
            <a:extLst>
              <a:ext uri="{FF2B5EF4-FFF2-40B4-BE49-F238E27FC236}">
                <a16:creationId xmlns:a16="http://schemas.microsoft.com/office/drawing/2014/main" id="{30361377-3442-A22B-CDC4-979F98644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145BEA-7978-2DDA-3A6F-9479A1661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174E2-A2D0-FB4C-9C47-73DBA79B9721}" type="slidenum">
              <a:rPr lang="en-US" smtClean="0"/>
              <a:t>‹#›</a:t>
            </a:fld>
            <a:endParaRPr lang="en-US"/>
          </a:p>
        </p:txBody>
      </p:sp>
    </p:spTree>
    <p:extLst>
      <p:ext uri="{BB962C8B-B14F-4D97-AF65-F5344CB8AC3E}">
        <p14:creationId xmlns:p14="http://schemas.microsoft.com/office/powerpoint/2010/main" val="3015836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5.jpeg"/><Relationship Id="rId7" Type="http://schemas.openxmlformats.org/officeDocument/2006/relationships/diagramQuickStyle" Target="../diagrams/quickStyle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jpeg"/><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4.jpeg"/><Relationship Id="rId7" Type="http://schemas.openxmlformats.org/officeDocument/2006/relationships/diagramColors" Target="../diagrams/colors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4.xml"/><Relationship Id="rId11" Type="http://schemas.openxmlformats.org/officeDocument/2006/relationships/image" Target="../media/image27.jpeg"/><Relationship Id="rId5" Type="http://schemas.openxmlformats.org/officeDocument/2006/relationships/diagramLayout" Target="../diagrams/layout4.xml"/><Relationship Id="rId10" Type="http://schemas.openxmlformats.org/officeDocument/2006/relationships/image" Target="../media/image26.jpeg"/><Relationship Id="rId4" Type="http://schemas.openxmlformats.org/officeDocument/2006/relationships/diagramData" Target="../diagrams/data4.xml"/><Relationship Id="rId9" Type="http://schemas.openxmlformats.org/officeDocument/2006/relationships/image" Target="../media/image25.jpeg"/></Relationships>
</file>

<file path=ppt/slides/_rels/slide1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2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 Id="rId9" Type="http://schemas.openxmlformats.org/officeDocument/2006/relationships/image" Target="../media/image44.jpeg"/></Relationships>
</file>

<file path=ppt/slides/_rels/slide28.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50.jpeg"/></Relationships>
</file>

<file path=ppt/slides/_rels/slide33.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52.jpeg"/></Relationships>
</file>

<file path=ppt/slides/_rels/slide34.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54.jpeg"/></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58.jpeg"/><Relationship Id="rId4" Type="http://schemas.openxmlformats.org/officeDocument/2006/relationships/diagramLayout" Target="../diagrams/layout12.xml"/><Relationship Id="rId9" Type="http://schemas.openxmlformats.org/officeDocument/2006/relationships/image" Target="../media/image57.jpeg"/></Relationships>
</file>

<file path=ppt/slides/_rels/slide3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59.jpeg"/><Relationship Id="rId7" Type="http://schemas.openxmlformats.org/officeDocument/2006/relationships/diagramColors" Target="../diagrams/colors13.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60.jpeg"/></Relationships>
</file>

<file path=ppt/slides/_rels/slide3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63.jpeg"/><Relationship Id="rId4" Type="http://schemas.openxmlformats.org/officeDocument/2006/relationships/image" Target="../media/image62.jpeg"/></Relationships>
</file>

<file path=ppt/slides/_rels/slide39.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10" Type="http://schemas.openxmlformats.org/officeDocument/2006/relationships/image" Target="../media/image66.jpeg"/><Relationship Id="rId4" Type="http://schemas.openxmlformats.org/officeDocument/2006/relationships/diagramLayout" Target="../diagrams/layout14.xml"/><Relationship Id="rId9" Type="http://schemas.openxmlformats.org/officeDocument/2006/relationships/image" Target="../media/image65.jpeg"/></Relationships>
</file>

<file path=ppt/slides/_rels/slide40.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10" Type="http://schemas.openxmlformats.org/officeDocument/2006/relationships/image" Target="../media/image69.jpeg"/><Relationship Id="rId4" Type="http://schemas.openxmlformats.org/officeDocument/2006/relationships/diagramLayout" Target="../diagrams/layout15.xml"/><Relationship Id="rId9" Type="http://schemas.openxmlformats.org/officeDocument/2006/relationships/image" Target="../media/image68.jpeg"/></Relationships>
</file>

<file path=ppt/slides/_rels/slide4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71.jpeg"/></Relationships>
</file>

<file path=ppt/slides/_rels/slide43.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73.jpe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75.jpeg"/></Relationships>
</file>

<file path=ppt/slides/_rels/slide46.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76.jpeg"/><Relationship Id="rId7" Type="http://schemas.openxmlformats.org/officeDocument/2006/relationships/diagramQuickStyle" Target="../diagrams/quickStyle19.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77.jpeg"/><Relationship Id="rId9" Type="http://schemas.microsoft.com/office/2007/relationships/diagramDrawing" Target="../diagrams/drawing19.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80.jpeg"/></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5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84.jpe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notesSlide" Target="../notesSlides/notesSlide53.xml"/></Relationships>
</file>

<file path=ppt/slides/_rels/slide57.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1.jpe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90.jpeg"/><Relationship Id="rId5" Type="http://schemas.openxmlformats.org/officeDocument/2006/relationships/image" Target="../media/image89.jpeg"/><Relationship Id="rId4" Type="http://schemas.openxmlformats.org/officeDocument/2006/relationships/notesSlide" Target="../notesSlides/notesSlide55.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92.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93.jpe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9.xml"/><Relationship Id="rId5" Type="http://schemas.openxmlformats.org/officeDocument/2006/relationships/image" Target="../media/image94.png"/><Relationship Id="rId4" Type="http://schemas.openxmlformats.org/officeDocument/2006/relationships/hyperlink" Target="https://www.youtube.com/watch?v=fixGhSsfl-Y"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97.png"/><Relationship Id="rId4" Type="http://schemas.openxmlformats.org/officeDocument/2006/relationships/image" Target="../media/image96.jpeg"/></Relationships>
</file>

<file path=ppt/slides/_rels/slide63.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notesSlide" Target="../notesSlides/notesSlide60.xml"/><Relationship Id="rId7" Type="http://schemas.openxmlformats.org/officeDocument/2006/relationships/image" Target="../media/image101.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100.png"/><Relationship Id="rId5" Type="http://schemas.openxmlformats.org/officeDocument/2006/relationships/image" Target="../media/image99.png"/><Relationship Id="rId10" Type="http://schemas.openxmlformats.org/officeDocument/2006/relationships/image" Target="../media/image104.png"/><Relationship Id="rId4" Type="http://schemas.openxmlformats.org/officeDocument/2006/relationships/image" Target="../media/image98.jpeg"/><Relationship Id="rId9" Type="http://schemas.openxmlformats.org/officeDocument/2006/relationships/image" Target="../media/image103.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65.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62.xml"/><Relationship Id="rId1" Type="http://schemas.openxmlformats.org/officeDocument/2006/relationships/slideLayout" Target="../slideLayouts/slideLayout2.xml"/><Relationship Id="rId5" Type="http://schemas.openxmlformats.org/officeDocument/2006/relationships/image" Target="../media/image110.jpeg"/><Relationship Id="rId4" Type="http://schemas.openxmlformats.org/officeDocument/2006/relationships/image" Target="../media/image109.jpeg"/></Relationships>
</file>

<file path=ppt/slides/_rels/slide66.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 Id="rId4" Type="http://schemas.openxmlformats.org/officeDocument/2006/relationships/image" Target="../media/image118.jpeg"/></Relationships>
</file>

<file path=ppt/slides/_rels/slide72.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120.png"/><Relationship Id="rId1" Type="http://schemas.openxmlformats.org/officeDocument/2006/relationships/slideLayout" Target="../slideLayouts/slideLayout2.xml"/><Relationship Id="rId5" Type="http://schemas.openxmlformats.org/officeDocument/2006/relationships/image" Target="../media/image122.jpeg"/><Relationship Id="rId4" Type="http://schemas.openxmlformats.org/officeDocument/2006/relationships/image" Target="../media/image121.jpeg"/></Relationships>
</file>

<file path=ppt/slides/_rels/slide74.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6.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8" Type="http://schemas.openxmlformats.org/officeDocument/2006/relationships/image" Target="../media/image126.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6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10" Type="http://schemas.openxmlformats.org/officeDocument/2006/relationships/image" Target="../media/image128.jpeg"/><Relationship Id="rId4" Type="http://schemas.openxmlformats.org/officeDocument/2006/relationships/diagramLayout" Target="../diagrams/layout24.xml"/><Relationship Id="rId9" Type="http://schemas.openxmlformats.org/officeDocument/2006/relationships/image" Target="../media/image127.jpeg"/></Relationships>
</file>

<file path=ppt/slides/_rels/slide79.xml.rels><?xml version="1.0" encoding="UTF-8" standalone="yes"?>
<Relationships xmlns="http://schemas.openxmlformats.org/package/2006/relationships"><Relationship Id="rId8" Type="http://schemas.openxmlformats.org/officeDocument/2006/relationships/image" Target="../media/image129.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69.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10" Type="http://schemas.openxmlformats.org/officeDocument/2006/relationships/image" Target="../media/image131.jpeg"/><Relationship Id="rId4" Type="http://schemas.openxmlformats.org/officeDocument/2006/relationships/diagramLayout" Target="../diagrams/layout25.xml"/><Relationship Id="rId9" Type="http://schemas.openxmlformats.org/officeDocument/2006/relationships/image" Target="../media/image130.jpeg"/></Relationships>
</file>

<file path=ppt/slides/_rels/slide80.xml.rels><?xml version="1.0" encoding="UTF-8" standalone="yes"?>
<Relationships xmlns="http://schemas.openxmlformats.org/package/2006/relationships"><Relationship Id="rId8" Type="http://schemas.openxmlformats.org/officeDocument/2006/relationships/image" Target="../media/image132.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10" Type="http://schemas.openxmlformats.org/officeDocument/2006/relationships/image" Target="../media/image134.jpeg"/><Relationship Id="rId4" Type="http://schemas.openxmlformats.org/officeDocument/2006/relationships/diagramLayout" Target="../diagrams/layout26.xml"/><Relationship Id="rId9" Type="http://schemas.openxmlformats.org/officeDocument/2006/relationships/image" Target="../media/image133.jpeg"/></Relationships>
</file>

<file path=ppt/slides/_rels/slide81.xml.rels><?xml version="1.0" encoding="UTF-8" standalone="yes"?>
<Relationships xmlns="http://schemas.openxmlformats.org/package/2006/relationships"><Relationship Id="rId8" Type="http://schemas.openxmlformats.org/officeDocument/2006/relationships/image" Target="../media/image135.pn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71.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10" Type="http://schemas.openxmlformats.org/officeDocument/2006/relationships/image" Target="../media/image137.jpeg"/><Relationship Id="rId4" Type="http://schemas.openxmlformats.org/officeDocument/2006/relationships/diagramLayout" Target="../diagrams/layout27.xml"/><Relationship Id="rId9" Type="http://schemas.openxmlformats.org/officeDocument/2006/relationships/image" Target="../media/image136.jpeg"/></Relationships>
</file>

<file path=ppt/slides/_rels/slide82.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138.png"/><Relationship Id="rId7" Type="http://schemas.openxmlformats.org/officeDocument/2006/relationships/diagramColors" Target="../diagrams/colors28.xml"/><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 Id="rId9" Type="http://schemas.openxmlformats.org/officeDocument/2006/relationships/image" Target="../media/image139.png"/></Relationships>
</file>

<file path=ppt/slides/_rels/slide83.xml.rels><?xml version="1.0" encoding="UTF-8" standalone="yes"?>
<Relationships xmlns="http://schemas.openxmlformats.org/package/2006/relationships"><Relationship Id="rId8" Type="http://schemas.openxmlformats.org/officeDocument/2006/relationships/image" Target="../media/image140.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74.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85.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8" Type="http://schemas.openxmlformats.org/officeDocument/2006/relationships/image" Target="../media/image144.jpeg"/><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76.xml"/><Relationship Id="rId1" Type="http://schemas.openxmlformats.org/officeDocument/2006/relationships/slideLayout" Target="../slideLayouts/slideLayout7.xml"/><Relationship Id="rId6" Type="http://schemas.openxmlformats.org/officeDocument/2006/relationships/diagramColors" Target="../diagrams/colors31.xml"/><Relationship Id="rId11" Type="http://schemas.openxmlformats.org/officeDocument/2006/relationships/image" Target="../media/image147.jpeg"/><Relationship Id="rId5" Type="http://schemas.openxmlformats.org/officeDocument/2006/relationships/diagramQuickStyle" Target="../diagrams/quickStyle31.xml"/><Relationship Id="rId10" Type="http://schemas.openxmlformats.org/officeDocument/2006/relationships/image" Target="../media/image146.jpeg"/><Relationship Id="rId4" Type="http://schemas.openxmlformats.org/officeDocument/2006/relationships/diagramLayout" Target="../diagrams/layout31.xml"/><Relationship Id="rId9" Type="http://schemas.openxmlformats.org/officeDocument/2006/relationships/image" Target="../media/image145.jpeg"/></Relationships>
</file>

<file path=ppt/slides/_rels/slide88.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148.png"/><Relationship Id="rId7" Type="http://schemas.openxmlformats.org/officeDocument/2006/relationships/diagramColors" Target="../diagrams/colors32.xml"/><Relationship Id="rId2" Type="http://schemas.openxmlformats.org/officeDocument/2006/relationships/notesSlide" Target="../notesSlides/notesSlide77.xml"/><Relationship Id="rId1" Type="http://schemas.openxmlformats.org/officeDocument/2006/relationships/slideLayout" Target="../slideLayouts/slideLayout6.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 Id="rId9" Type="http://schemas.openxmlformats.org/officeDocument/2006/relationships/image" Target="../media/image149.jpeg"/></Relationships>
</file>

<file path=ppt/slides/_rels/slide89.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78.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10" Type="http://schemas.openxmlformats.org/officeDocument/2006/relationships/image" Target="../media/image152.png"/><Relationship Id="rId4" Type="http://schemas.openxmlformats.org/officeDocument/2006/relationships/diagramLayout" Target="../diagrams/layout33.xml"/><Relationship Id="rId9" Type="http://schemas.openxmlformats.org/officeDocument/2006/relationships/image" Target="../media/image151.png"/></Relationships>
</file>

<file path=ppt/slides/_rels/slide90.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8" Type="http://schemas.openxmlformats.org/officeDocument/2006/relationships/image" Target="../media/image155.jpe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81.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 Id="rId9" Type="http://schemas.openxmlformats.org/officeDocument/2006/relationships/image" Target="../media/image156.png"/></Relationships>
</file>

<file path=ppt/slides/_rels/slide93.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15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111DC15-6BA8-DC7D-4311-08CC87C04FD4}"/>
              </a:ext>
            </a:extLst>
          </p:cNvPr>
          <p:cNvSpPr>
            <a:spLocks noGrp="1"/>
          </p:cNvSpPr>
          <p:nvPr>
            <p:ph type="ctrTitle"/>
          </p:nvPr>
        </p:nvSpPr>
        <p:spPr>
          <a:xfrm>
            <a:off x="8842248" y="1481328"/>
            <a:ext cx="2926080" cy="2468880"/>
          </a:xfrm>
        </p:spPr>
        <p:txBody>
          <a:bodyPr>
            <a:normAutofit/>
          </a:bodyPr>
          <a:lstStyle/>
          <a:p>
            <a:pPr algn="l"/>
            <a:r>
              <a:rPr lang="en-US" sz="3700"/>
              <a:t>Conducting Investigations </a:t>
            </a:r>
          </a:p>
        </p:txBody>
      </p:sp>
      <p:sp>
        <p:nvSpPr>
          <p:cNvPr id="3" name="Subtitle 2">
            <a:extLst>
              <a:ext uri="{FF2B5EF4-FFF2-40B4-BE49-F238E27FC236}">
                <a16:creationId xmlns:a16="http://schemas.microsoft.com/office/drawing/2014/main" id="{F9A46C30-10F5-713E-4C29-2AE70AFEAB05}"/>
              </a:ext>
            </a:extLst>
          </p:cNvPr>
          <p:cNvSpPr>
            <a:spLocks noGrp="1"/>
          </p:cNvSpPr>
          <p:nvPr>
            <p:ph type="subTitle" idx="1"/>
          </p:nvPr>
        </p:nvSpPr>
        <p:spPr>
          <a:xfrm>
            <a:off x="8842248" y="4078224"/>
            <a:ext cx="2926080" cy="1307592"/>
          </a:xfrm>
        </p:spPr>
        <p:txBody>
          <a:bodyPr>
            <a:normAutofit/>
          </a:bodyPr>
          <a:lstStyle/>
          <a:p>
            <a:pPr algn="l"/>
            <a:r>
              <a:rPr lang="en-US" sz="2000" dirty="0"/>
              <a:t>Week 4</a:t>
            </a:r>
          </a:p>
          <a:p>
            <a:pPr algn="l"/>
            <a:r>
              <a:rPr lang="en-US" sz="2000" dirty="0"/>
              <a:t>BMPS6018</a:t>
            </a:r>
          </a:p>
          <a:p>
            <a:pPr algn="l"/>
            <a:r>
              <a:rPr lang="en-US" sz="2000" dirty="0"/>
              <a:t>s.france@uwtsd.ac.uk</a:t>
            </a:r>
          </a:p>
        </p:txBody>
      </p:sp>
      <p:sp>
        <p:nvSpPr>
          <p:cNvPr id="10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Shape 10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The hidden victims of home raids | Criminal Justice Alliance">
            <a:extLst>
              <a:ext uri="{FF2B5EF4-FFF2-40B4-BE49-F238E27FC236}">
                <a16:creationId xmlns:a16="http://schemas.microsoft.com/office/drawing/2014/main" id="{56670E1F-7829-0888-4730-EEF6B9C5AB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 r="3013"/>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98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3BE6-16A1-6DA2-51BA-5A4B13E32AA2}"/>
              </a:ext>
            </a:extLst>
          </p:cNvPr>
          <p:cNvSpPr>
            <a:spLocks noGrp="1"/>
          </p:cNvSpPr>
          <p:nvPr>
            <p:ph type="title"/>
          </p:nvPr>
        </p:nvSpPr>
        <p:spPr>
          <a:xfrm>
            <a:off x="838200" y="585216"/>
            <a:ext cx="10515600" cy="1325563"/>
          </a:xfrm>
        </p:spPr>
        <p:txBody>
          <a:bodyPr>
            <a:normAutofit/>
          </a:bodyPr>
          <a:lstStyle/>
          <a:p>
            <a:r>
              <a:rPr lang="en-US">
                <a:solidFill>
                  <a:schemeClr val="bg1"/>
                </a:solidFill>
              </a:rPr>
              <a:t>Today </a:t>
            </a:r>
          </a:p>
        </p:txBody>
      </p:sp>
      <p:pic>
        <p:nvPicPr>
          <p:cNvPr id="2050" name="Picture 2" descr="4,272 Recap Images, Stock Photos &amp; Vectors | Shutterstock">
            <a:extLst>
              <a:ext uri="{FF2B5EF4-FFF2-40B4-BE49-F238E27FC236}">
                <a16:creationId xmlns:a16="http://schemas.microsoft.com/office/drawing/2014/main" id="{532EA630-D071-400B-322A-CEC5F25038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35"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EE336C0-9AD4-05AE-CC86-9062D2C62046}"/>
              </a:ext>
            </a:extLst>
          </p:cNvPr>
          <p:cNvGraphicFramePr>
            <a:graphicFrameLocks noGrp="1"/>
          </p:cNvGraphicFramePr>
          <p:nvPr>
            <p:ph idx="1"/>
            <p:extLst>
              <p:ext uri="{D42A27DB-BD31-4B8C-83A1-F6EECF244321}">
                <p14:modId xmlns:p14="http://schemas.microsoft.com/office/powerpoint/2010/main" val="1303868358"/>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849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4CA4A24-E388-8AAD-C9B4-CA44DA44F76D}"/>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dirty="0"/>
              <a:t>Part 1: </a:t>
            </a:r>
            <a:br>
              <a:rPr lang="en-US" sz="4000" dirty="0"/>
            </a:br>
            <a:r>
              <a:rPr lang="en-US" sz="4000" dirty="0"/>
              <a:t>Recap W1 and W2 </a:t>
            </a:r>
          </a:p>
        </p:txBody>
      </p:sp>
      <p:sp>
        <p:nvSpPr>
          <p:cNvPr id="3108"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 name="Freeform: Shape 3111">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074" name="Picture 2" descr="Page 2 | 300+ Recap Pictures">
            <a:extLst>
              <a:ext uri="{FF2B5EF4-FFF2-40B4-BE49-F238E27FC236}">
                <a16:creationId xmlns:a16="http://schemas.microsoft.com/office/drawing/2014/main" id="{8AF68885-1F14-62CC-E336-A6ADBE223B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93" b="-1"/>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4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6432530"/>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12</a:t>
            </a:r>
            <a:r>
              <a:rPr lang="en-GB" sz="3600" baseline="30000" dirty="0"/>
              <a:t>th</a:t>
            </a:r>
            <a:r>
              <a:rPr lang="en-GB" sz="3600" dirty="0"/>
              <a:t> March 2024</a:t>
            </a:r>
            <a:br>
              <a:rPr lang="en-GB" sz="3600" dirty="0"/>
            </a:b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
        <p:nvSpPr>
          <p:cNvPr id="2" name="TextBox 1">
            <a:extLst>
              <a:ext uri="{FF2B5EF4-FFF2-40B4-BE49-F238E27FC236}">
                <a16:creationId xmlns:a16="http://schemas.microsoft.com/office/drawing/2014/main" id="{24216FE1-14EF-7A8E-45B9-152959319B87}"/>
              </a:ext>
            </a:extLst>
          </p:cNvPr>
          <p:cNvSpPr txBox="1"/>
          <p:nvPr/>
        </p:nvSpPr>
        <p:spPr>
          <a:xfrm>
            <a:off x="6662057" y="1593669"/>
            <a:ext cx="4598126" cy="4154984"/>
          </a:xfrm>
          <a:prstGeom prst="rect">
            <a:avLst/>
          </a:prstGeom>
          <a:noFill/>
        </p:spPr>
        <p:txBody>
          <a:bodyPr wrap="square" rtlCol="0">
            <a:spAutoFit/>
          </a:bodyPr>
          <a:lstStyle/>
          <a:p>
            <a:pPr algn="ctr"/>
            <a:r>
              <a:rPr lang="en-US" sz="6600" dirty="0">
                <a:solidFill>
                  <a:srgbClr val="FF0000"/>
                </a:solidFill>
              </a:rPr>
              <a:t>Today: Let’s book the time slots now!</a:t>
            </a:r>
          </a:p>
        </p:txBody>
      </p:sp>
    </p:spTree>
    <p:extLst>
      <p:ext uri="{BB962C8B-B14F-4D97-AF65-F5344CB8AC3E}">
        <p14:creationId xmlns:p14="http://schemas.microsoft.com/office/powerpoint/2010/main" val="2647828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49200D8-5D30-2743-A8F2-254B2C24B1FD}"/>
              </a:ext>
            </a:extLst>
          </p:cNvPr>
          <p:cNvSpPr txBox="1"/>
          <p:nvPr/>
        </p:nvSpPr>
        <p:spPr>
          <a:xfrm>
            <a:off x="301772" y="1783825"/>
            <a:ext cx="7159886" cy="4462760"/>
          </a:xfrm>
          <a:prstGeom prst="rect">
            <a:avLst/>
          </a:prstGeom>
          <a:noFill/>
        </p:spPr>
        <p:txBody>
          <a:bodyPr wrap="square">
            <a:spAutoFit/>
          </a:bodyPr>
          <a:lstStyle/>
          <a:p>
            <a:pPr lvl="0"/>
            <a:endParaRPr lang="en-GB" sz="1600" b="1" u="sng" dirty="0"/>
          </a:p>
          <a:p>
            <a:pPr lvl="0"/>
            <a:endParaRPr lang="en-GB" sz="1600" b="1" u="sng" dirty="0"/>
          </a:p>
          <a:p>
            <a:pPr marL="571500" lvl="0" indent="-571500">
              <a:buFont typeface="Arial" panose="020B0604020202020204" pitchFamily="34" charset="0"/>
              <a:buChar char="•"/>
            </a:pPr>
            <a:r>
              <a:rPr lang="en-GB" sz="2400" dirty="0"/>
              <a:t>Length: 2 hours</a:t>
            </a:r>
          </a:p>
          <a:p>
            <a:pPr marL="571500" lvl="0" indent="-571500">
              <a:buFont typeface="Arial" panose="020B0604020202020204" pitchFamily="34" charset="0"/>
              <a:buChar char="•"/>
            </a:pPr>
            <a:endParaRPr lang="en-GB" sz="2400" dirty="0"/>
          </a:p>
          <a:p>
            <a:pPr marL="571500" lvl="0" indent="-571500">
              <a:buFont typeface="Arial" panose="020B0604020202020204" pitchFamily="34" charset="0"/>
              <a:buChar char="•"/>
            </a:pPr>
            <a:r>
              <a:rPr lang="en-GB" sz="2400" dirty="0"/>
              <a:t>Weighting: 50%</a:t>
            </a:r>
          </a:p>
          <a:p>
            <a:pPr marL="571500" lvl="0" indent="-571500">
              <a:buFont typeface="Arial" panose="020B0604020202020204" pitchFamily="34" charset="0"/>
              <a:buChar char="•"/>
            </a:pPr>
            <a:endParaRPr lang="en-GB" sz="2400" dirty="0"/>
          </a:p>
          <a:p>
            <a:pPr marL="571500" lvl="0" indent="-571500">
              <a:buFont typeface="Arial" panose="020B0604020202020204" pitchFamily="34" charset="0"/>
              <a:buChar char="•"/>
            </a:pPr>
            <a:r>
              <a:rPr lang="en-GB" sz="2400" dirty="0"/>
              <a:t>Date:  TBC – May 2024</a:t>
            </a:r>
            <a:br>
              <a:rPr lang="en-GB" sz="2400" dirty="0"/>
            </a:br>
            <a:r>
              <a:rPr lang="en-GB" sz="2400" dirty="0"/>
              <a:t>(First two weeks of May)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6459951"/>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
        <p:nvSpPr>
          <p:cNvPr id="2" name="Pentagon 1">
            <a:extLst>
              <a:ext uri="{FF2B5EF4-FFF2-40B4-BE49-F238E27FC236}">
                <a16:creationId xmlns:a16="http://schemas.microsoft.com/office/drawing/2014/main" id="{E677B8C7-7992-EF43-275E-2289E9ED9FF2}"/>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4000" b="1" u="sng" dirty="0">
                <a:solidFill>
                  <a:schemeClr val="tx1"/>
                </a:solidFill>
              </a:rPr>
              <a:t>Component 2: Exam</a:t>
            </a:r>
          </a:p>
        </p:txBody>
      </p:sp>
    </p:spTree>
    <p:extLst>
      <p:ext uri="{BB962C8B-B14F-4D97-AF65-F5344CB8AC3E}">
        <p14:creationId xmlns:p14="http://schemas.microsoft.com/office/powerpoint/2010/main" val="351016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sp>
        <p:nvSpPr>
          <p:cNvPr id="3" name="TextBox 2">
            <a:extLst>
              <a:ext uri="{FF2B5EF4-FFF2-40B4-BE49-F238E27FC236}">
                <a16:creationId xmlns:a16="http://schemas.microsoft.com/office/drawing/2014/main" id="{B00DBFDC-74FB-0BAA-7C36-F1B8CE02BA63}"/>
              </a:ext>
            </a:extLst>
          </p:cNvPr>
          <p:cNvSpPr txBox="1"/>
          <p:nvPr/>
        </p:nvSpPr>
        <p:spPr>
          <a:xfrm>
            <a:off x="8262257" y="1523305"/>
            <a:ext cx="3200400" cy="3877985"/>
          </a:xfrm>
          <a:prstGeom prst="rect">
            <a:avLst/>
          </a:prstGeom>
          <a:noFill/>
        </p:spPr>
        <p:txBody>
          <a:bodyPr wrap="square" rtlCol="0">
            <a:spAutoFit/>
          </a:bodyPr>
          <a:lstStyle/>
          <a:p>
            <a:pPr algn="ctr"/>
            <a:r>
              <a:rPr lang="en-US" sz="2400" dirty="0">
                <a:solidFill>
                  <a:schemeClr val="accent1">
                    <a:lumMod val="75000"/>
                  </a:schemeClr>
                </a:solidFill>
              </a:rPr>
              <a:t>Definitions: CPIA 1996</a:t>
            </a:r>
            <a:br>
              <a:rPr lang="en-US" sz="2400" dirty="0"/>
            </a:br>
            <a:br>
              <a:rPr lang="en-US" sz="2400" dirty="0"/>
            </a:br>
            <a:r>
              <a:rPr lang="en-US" sz="2400" dirty="0"/>
              <a:t>-‘Criminal Investigator’ </a:t>
            </a:r>
          </a:p>
          <a:p>
            <a:pPr algn="ctr"/>
            <a:endParaRPr lang="en-US" sz="2400" dirty="0"/>
          </a:p>
          <a:p>
            <a:pPr algn="ctr"/>
            <a:r>
              <a:rPr lang="en-US" sz="2400" dirty="0"/>
              <a:t>-‘Criminal Investigation’</a:t>
            </a:r>
          </a:p>
          <a:p>
            <a:pPr algn="ctr"/>
            <a:endParaRPr lang="en-US" sz="2400" dirty="0"/>
          </a:p>
          <a:p>
            <a:pPr algn="ctr"/>
            <a:r>
              <a:rPr lang="en-US" sz="2400" dirty="0"/>
              <a:t>-‘Material’ </a:t>
            </a:r>
          </a:p>
          <a:p>
            <a:pPr algn="ctr"/>
            <a:endParaRPr lang="en-US" sz="2400" dirty="0"/>
          </a:p>
          <a:p>
            <a:endParaRPr lang="en-US" dirty="0"/>
          </a:p>
          <a:p>
            <a:endParaRPr lang="en-US" dirty="0"/>
          </a:p>
          <a:p>
            <a:r>
              <a:rPr lang="en-US" dirty="0"/>
              <a:t> </a:t>
            </a:r>
          </a:p>
        </p:txBody>
      </p:sp>
    </p:spTree>
    <p:extLst>
      <p:ext uri="{BB962C8B-B14F-4D97-AF65-F5344CB8AC3E}">
        <p14:creationId xmlns:p14="http://schemas.microsoft.com/office/powerpoint/2010/main" val="637364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8888" y="157179"/>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4D5B6-C4FF-0D2F-59E4-BA0ADF213307}"/>
              </a:ext>
            </a:extLst>
          </p:cNvPr>
          <p:cNvSpPr txBox="1"/>
          <p:nvPr/>
        </p:nvSpPr>
        <p:spPr>
          <a:xfrm>
            <a:off x="8980714" y="2318373"/>
            <a:ext cx="2873829" cy="3662541"/>
          </a:xfrm>
          <a:prstGeom prst="rect">
            <a:avLst/>
          </a:prstGeom>
          <a:noFill/>
        </p:spPr>
        <p:txBody>
          <a:bodyPr wrap="square" rtlCol="0">
            <a:spAutoFit/>
          </a:bodyPr>
          <a:lstStyle/>
          <a:p>
            <a:r>
              <a:rPr lang="en-US" sz="2800" dirty="0"/>
              <a:t>JPLANE </a:t>
            </a:r>
          </a:p>
          <a:p>
            <a:endParaRPr lang="en-US" sz="2800" dirty="0"/>
          </a:p>
          <a:p>
            <a:r>
              <a:rPr lang="en-US" sz="2800" dirty="0"/>
              <a:t>Discretion</a:t>
            </a:r>
          </a:p>
          <a:p>
            <a:endParaRPr lang="en-US" sz="2800" dirty="0"/>
          </a:p>
          <a:p>
            <a:r>
              <a:rPr lang="en-US" sz="2800" dirty="0"/>
              <a:t>ABC Approach</a:t>
            </a:r>
          </a:p>
          <a:p>
            <a:endParaRPr lang="en-US" sz="2800" dirty="0"/>
          </a:p>
          <a:p>
            <a:r>
              <a:rPr lang="en-US" sz="2800" dirty="0"/>
              <a:t>Human Rights   </a:t>
            </a:r>
          </a:p>
          <a:p>
            <a:endParaRPr lang="en-US" dirty="0"/>
          </a:p>
          <a:p>
            <a:endParaRPr lang="en-US" dirty="0"/>
          </a:p>
        </p:txBody>
      </p:sp>
    </p:spTree>
    <p:extLst>
      <p:ext uri="{BB962C8B-B14F-4D97-AF65-F5344CB8AC3E}">
        <p14:creationId xmlns:p14="http://schemas.microsoft.com/office/powerpoint/2010/main" val="1195698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3"/>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solidFill>
                  <a:srgbClr val="FF0000"/>
                </a:solidFill>
              </a:rPr>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3"/>
          <a:stretch>
            <a:fillRect/>
          </a:stretch>
        </p:blipFill>
        <p:spPr>
          <a:xfrm>
            <a:off x="7810279" y="590877"/>
            <a:ext cx="3295013" cy="2038350"/>
          </a:xfrm>
          <a:prstGeom prst="rect">
            <a:avLst/>
          </a:prstGeom>
        </p:spPr>
      </p:pic>
      <p:pic>
        <p:nvPicPr>
          <p:cNvPr id="6" name="Picture 5"/>
          <p:cNvPicPr>
            <a:picLocks noChangeAspect="1"/>
          </p:cNvPicPr>
          <p:nvPr/>
        </p:nvPicPr>
        <p:blipFill>
          <a:blip r:embed="rId4"/>
          <a:stretch>
            <a:fillRect/>
          </a:stretch>
        </p:blipFill>
        <p:spPr>
          <a:xfrm>
            <a:off x="6515433" y="2089291"/>
            <a:ext cx="3374955" cy="1692648"/>
          </a:xfrm>
          <a:prstGeom prst="rect">
            <a:avLst/>
          </a:prstGeom>
        </p:spPr>
      </p:pic>
      <p:pic>
        <p:nvPicPr>
          <p:cNvPr id="7" name="Picture 6"/>
          <p:cNvPicPr>
            <a:picLocks noChangeAspect="1"/>
          </p:cNvPicPr>
          <p:nvPr/>
        </p:nvPicPr>
        <p:blipFill>
          <a:blip r:embed="rId5"/>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D6B35-6B71-BA36-CCB8-B56D402714B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dirty="0"/>
              <a:t>Forensic Recap </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AF20F-0AF2-0F0B-ABEF-0C80A1812038}"/>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Sources of Forensic Evidence </a:t>
            </a:r>
            <a:br>
              <a:rPr lang="en-US" sz="2200" dirty="0"/>
            </a:br>
            <a:r>
              <a:rPr lang="en-US" sz="2200" dirty="0"/>
              <a:t>(PIL Triangle)</a:t>
            </a:r>
          </a:p>
          <a:p>
            <a:r>
              <a:rPr lang="en-US" sz="2200" dirty="0"/>
              <a:t>Three main types of forensic Evidence </a:t>
            </a:r>
          </a:p>
          <a:p>
            <a:r>
              <a:rPr lang="en-US" sz="2200" dirty="0"/>
              <a:t>Role of a Crime Scene Investigator </a:t>
            </a:r>
          </a:p>
          <a:p>
            <a:r>
              <a:rPr lang="en-US" sz="2200" dirty="0"/>
              <a:t>The Golden Hour Principles </a:t>
            </a:r>
          </a:p>
          <a:p>
            <a:r>
              <a:rPr lang="en-US" sz="2200" dirty="0"/>
              <a:t>Chain of Evidence (W’s &amp; H)</a:t>
            </a:r>
          </a:p>
          <a:p>
            <a:r>
              <a:rPr lang="en-US" sz="2200" dirty="0"/>
              <a:t>Scene Log / CAP </a:t>
            </a:r>
          </a:p>
          <a:p>
            <a:r>
              <a:rPr lang="en-US" sz="2200" dirty="0"/>
              <a:t>The 4 R’s </a:t>
            </a:r>
          </a:p>
          <a:p>
            <a:endParaRPr lang="en-US" sz="2200" dirty="0"/>
          </a:p>
        </p:txBody>
      </p:sp>
      <p:pic>
        <p:nvPicPr>
          <p:cNvPr id="6" name="Content Placeholder 5" descr="Graphical user interface, application&#10;&#10;Description automatically generated">
            <a:extLst>
              <a:ext uri="{FF2B5EF4-FFF2-40B4-BE49-F238E27FC236}">
                <a16:creationId xmlns:a16="http://schemas.microsoft.com/office/drawing/2014/main" id="{18D7B152-E2E3-8563-9987-920C282403E5}"/>
              </a:ext>
            </a:extLst>
          </p:cNvPr>
          <p:cNvPicPr>
            <a:picLocks noGrp="1" noChangeAspect="1"/>
          </p:cNvPicPr>
          <p:nvPr>
            <p:ph sz="half" idx="2"/>
          </p:nvPr>
        </p:nvPicPr>
        <p:blipFill>
          <a:blip r:embed="rId3"/>
          <a:stretch>
            <a:fillRect/>
          </a:stretch>
        </p:blipFill>
        <p:spPr>
          <a:xfrm>
            <a:off x="6243484" y="284332"/>
            <a:ext cx="5644405" cy="3097109"/>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4FB5501B-53F4-148A-613F-13F666498FA0}"/>
              </a:ext>
            </a:extLst>
          </p:cNvPr>
          <p:cNvPicPr>
            <a:picLocks noChangeAspect="1"/>
          </p:cNvPicPr>
          <p:nvPr/>
        </p:nvPicPr>
        <p:blipFill>
          <a:blip r:embed="rId4"/>
          <a:stretch>
            <a:fillRect/>
          </a:stretch>
        </p:blipFill>
        <p:spPr>
          <a:xfrm>
            <a:off x="5407743" y="3660849"/>
            <a:ext cx="5763768" cy="3083615"/>
          </a:xfrm>
          <a:prstGeom prst="rect">
            <a:avLst/>
          </a:prstGeom>
        </p:spPr>
      </p:pic>
    </p:spTree>
    <p:extLst>
      <p:ext uri="{BB962C8B-B14F-4D97-AF65-F5344CB8AC3E}">
        <p14:creationId xmlns:p14="http://schemas.microsoft.com/office/powerpoint/2010/main" val="395178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350966" y="2311551"/>
          <a:ext cx="5154581" cy="41607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extLst>
              <p:ext uri="{D42A27DB-BD31-4B8C-83A1-F6EECF244321}">
                <p14:modId xmlns:p14="http://schemas.microsoft.com/office/powerpoint/2010/main" val="2074052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368208" y="420141"/>
            <a:ext cx="11455584" cy="769441"/>
          </a:xfrm>
          <a:prstGeom prst="rect">
            <a:avLst/>
          </a:prstGeom>
          <a:noFill/>
        </p:spPr>
        <p:txBody>
          <a:bodyPr wrap="square" rtlCol="0">
            <a:spAutoFit/>
          </a:bodyPr>
          <a:lstStyle/>
          <a:p>
            <a:r>
              <a:rPr lang="en-US" sz="4400" dirty="0"/>
              <a:t>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9228" y="2208742"/>
            <a:ext cx="4226664" cy="29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378362" y="36655"/>
            <a:ext cx="9076329" cy="1064277"/>
          </a:xfrm>
        </p:spPr>
        <p:txBody>
          <a:bodyPr/>
          <a:lstStyle/>
          <a:p>
            <a:r>
              <a:rPr lang="en-GB" dirty="0">
                <a:solidFill>
                  <a:schemeClr val="accent1">
                    <a:lumMod val="75000"/>
                  </a:schemeClr>
                </a:solidFill>
              </a:rPr>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317103" y="250031"/>
            <a:ext cx="5120561" cy="1325563"/>
          </a:xfrm>
        </p:spPr>
        <p:txBody>
          <a:bodyPr>
            <a:normAutofit/>
          </a:bodyPr>
          <a:lstStyle/>
          <a:p>
            <a:pPr algn="ctr"/>
            <a:r>
              <a:rPr lang="en-GB" dirty="0"/>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317104" y="1825625"/>
            <a:ext cx="5613292" cy="4351338"/>
          </a:xfrm>
        </p:spPr>
        <p:txBody>
          <a:bodyPr>
            <a:normAutofit/>
          </a:bodyPr>
          <a:lstStyle/>
          <a:p>
            <a:pPr marL="0" indent="0">
              <a:buNone/>
            </a:pPr>
            <a:r>
              <a:rPr lang="en-GB" sz="1500" dirty="0"/>
              <a:t>“Using the correct seizure procedures and methods for packaging prevents damage and contamination and is, effectively, a demonstration of care and skill that accompanied the seizure of the exhibits”.  </a:t>
            </a:r>
          </a:p>
          <a:p>
            <a:pPr marL="0" indent="0">
              <a:buNone/>
            </a:pPr>
            <a:r>
              <a:rPr lang="en-GB" sz="1500" dirty="0"/>
              <a:t>(Bryant and Bryant, 2021, p. 627)</a:t>
            </a:r>
            <a:br>
              <a:rPr lang="en-GB" sz="1500" dirty="0"/>
            </a:br>
            <a:r>
              <a:rPr lang="en-GB" sz="1500" dirty="0"/>
              <a:t>					</a:t>
            </a:r>
          </a:p>
          <a:p>
            <a:pPr marL="0" indent="0">
              <a:buNone/>
            </a:pPr>
            <a:r>
              <a:rPr lang="en-GB" sz="1500" b="1" u="sng" dirty="0"/>
              <a:t>Examples of Packaging:</a:t>
            </a:r>
          </a:p>
          <a:p>
            <a:r>
              <a:rPr lang="en-GB" sz="1500" dirty="0"/>
              <a:t>Paper bags</a:t>
            </a:r>
          </a:p>
          <a:p>
            <a:r>
              <a:rPr lang="en-GB" sz="1500" dirty="0"/>
              <a:t>Polythene bags</a:t>
            </a:r>
          </a:p>
          <a:p>
            <a:r>
              <a:rPr lang="en-GB" sz="1500" dirty="0"/>
              <a:t>Nylon Bags</a:t>
            </a:r>
          </a:p>
          <a:p>
            <a:r>
              <a:rPr lang="en-GB" sz="1500" dirty="0"/>
              <a:t>Faraday bags</a:t>
            </a:r>
          </a:p>
          <a:p>
            <a:r>
              <a:rPr lang="en-GB" sz="1500" dirty="0"/>
              <a:t>Boxes</a:t>
            </a:r>
          </a:p>
          <a:p>
            <a:r>
              <a:rPr lang="en-GB" sz="1500" dirty="0"/>
              <a:t>Paper Folds</a:t>
            </a:r>
          </a:p>
          <a:p>
            <a:r>
              <a:rPr lang="en-GB" sz="1500" dirty="0"/>
              <a:t>Plastic Tubes </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15" r="21471" b="-2"/>
          <a:stretch/>
        </p:blipFill>
        <p:spPr bwMode="auto">
          <a:xfrm>
            <a:off x="6495709" y="2727729"/>
            <a:ext cx="5696292"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9341"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kern="1200">
                <a:solidFill>
                  <a:schemeClr val="tx1"/>
                </a:solidFill>
                <a:latin typeface="+mj-lt"/>
                <a:ea typeface="+mj-ea"/>
                <a:cs typeface="+mj-cs"/>
              </a:rPr>
              <a:t>Arrest</a:t>
            </a:r>
          </a:p>
          <a:p>
            <a:pPr>
              <a:lnSpc>
                <a:spcPct val="90000"/>
              </a:lnSpc>
              <a:spcBef>
                <a:spcPct val="0"/>
              </a:spcBef>
              <a:spcAft>
                <a:spcPts val="600"/>
              </a:spcAft>
            </a:pPr>
            <a:br>
              <a:rPr lang="en-US" sz="4100" kern="1200">
                <a:solidFill>
                  <a:schemeClr val="tx1"/>
                </a:solidFill>
                <a:latin typeface="+mj-lt"/>
                <a:ea typeface="+mj-ea"/>
                <a:cs typeface="+mj-cs"/>
              </a:rPr>
            </a:br>
            <a:r>
              <a:rPr lang="en-US" sz="4100" kern="1200">
                <a:solidFill>
                  <a:schemeClr val="tx1"/>
                </a:solidFill>
                <a:latin typeface="+mj-lt"/>
                <a:ea typeface="+mj-ea"/>
                <a:cs typeface="+mj-cs"/>
              </a:rPr>
              <a:t>S.24 PACE 1984</a:t>
            </a:r>
          </a:p>
          <a:p>
            <a:pPr>
              <a:lnSpc>
                <a:spcPct val="90000"/>
              </a:lnSpc>
              <a:spcBef>
                <a:spcPct val="0"/>
              </a:spcBef>
              <a:spcAft>
                <a:spcPts val="600"/>
              </a:spcAft>
            </a:pPr>
            <a:r>
              <a:rPr lang="en-US" sz="4100" kern="1200">
                <a:solidFill>
                  <a:schemeClr val="tx1"/>
                </a:solidFill>
                <a:latin typeface="+mj-lt"/>
                <a:ea typeface="+mj-ea"/>
                <a:cs typeface="+mj-cs"/>
              </a:rPr>
              <a:t> </a:t>
            </a:r>
          </a:p>
          <a:p>
            <a:pPr>
              <a:lnSpc>
                <a:spcPct val="90000"/>
              </a:lnSpc>
              <a:spcBef>
                <a:spcPct val="0"/>
              </a:spcBef>
              <a:spcAft>
                <a:spcPts val="600"/>
              </a:spcAft>
            </a:pPr>
            <a:r>
              <a:rPr lang="en-US" sz="4100" kern="1200">
                <a:solidFill>
                  <a:schemeClr val="tx1"/>
                </a:solidFill>
                <a:latin typeface="+mj-lt"/>
                <a:ea typeface="+mj-ea"/>
                <a:cs typeface="+mj-cs"/>
              </a:rPr>
              <a:t>Code G </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5160178" y="640080"/>
            <a:ext cx="6202851"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a:latin typeface="+mj-lt"/>
                <a:ea typeface="+mj-ea"/>
                <a:cs typeface="+mj-cs"/>
              </a:rPr>
              <a:t>What makes a </a:t>
            </a:r>
            <a:r>
              <a:rPr lang="en-US" sz="2800" b="1" i="1">
                <a:latin typeface="+mj-lt"/>
                <a:ea typeface="+mj-ea"/>
                <a:cs typeface="+mj-cs"/>
              </a:rPr>
              <a:t>‘Lawful Arrest’? </a:t>
            </a:r>
            <a:br>
              <a:rPr lang="en-US" sz="2800" b="1" i="1">
                <a:latin typeface="+mj-lt"/>
                <a:ea typeface="+mj-ea"/>
                <a:cs typeface="+mj-cs"/>
              </a:rPr>
            </a:br>
            <a:r>
              <a:rPr lang="en-US" sz="2800" b="1" i="1">
                <a:latin typeface="+mj-lt"/>
                <a:ea typeface="+mj-ea"/>
                <a:cs typeface="+mj-cs"/>
              </a:rPr>
              <a:t>(Best Practice)</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1800"/>
              </a:spcAft>
              <a:defRPr/>
            </a:pPr>
            <a:br>
              <a:rPr lang="en-US" altLang="en-US" sz="1400" b="1" dirty="0"/>
            </a:br>
            <a:r>
              <a:rPr lang="en-US" altLang="en-US" sz="1400" b="1" dirty="0"/>
              <a:t>Information to be given:</a:t>
            </a:r>
            <a:br>
              <a:rPr lang="en-US" altLang="en-US" sz="1400" b="1" dirty="0"/>
            </a:br>
            <a:endParaRPr lang="en-US" altLang="en-US" sz="1400" b="1" dirty="0"/>
          </a:p>
          <a:p>
            <a:pPr marL="285750" indent="-228600">
              <a:lnSpc>
                <a:spcPct val="90000"/>
              </a:lnSpc>
              <a:spcAft>
                <a:spcPts val="1800"/>
              </a:spcAft>
              <a:buFont typeface="Arial" panose="020B0604020202020204" pitchFamily="34" charset="0"/>
              <a:buChar char="•"/>
              <a:defRPr/>
            </a:pPr>
            <a:r>
              <a:rPr lang="en-US" altLang="en-US" sz="1400" dirty="0"/>
              <a:t>That they </a:t>
            </a:r>
            <a:r>
              <a:rPr lang="en-US" altLang="en-US" sz="1400" u="sng" dirty="0"/>
              <a:t>are under arrest </a:t>
            </a:r>
            <a:r>
              <a:rPr lang="en-US" altLang="en-US" sz="1400" dirty="0"/>
              <a:t>(even if it is obvious)   </a:t>
            </a:r>
          </a:p>
          <a:p>
            <a:pPr marL="285750" indent="-228600">
              <a:lnSpc>
                <a:spcPct val="90000"/>
              </a:lnSpc>
              <a:spcAft>
                <a:spcPts val="1800"/>
              </a:spcAft>
              <a:buFont typeface="Arial" panose="020B0604020202020204" pitchFamily="34" charset="0"/>
              <a:buChar char="•"/>
              <a:defRPr/>
            </a:pPr>
            <a:r>
              <a:rPr lang="en-US" altLang="en-US" sz="1400" dirty="0"/>
              <a:t>The</a:t>
            </a:r>
            <a:r>
              <a:rPr lang="en-US" altLang="en-US" sz="1400" u="sng" dirty="0"/>
              <a:t> grounds </a:t>
            </a:r>
            <a:r>
              <a:rPr lang="en-US" altLang="en-US" sz="1400" dirty="0"/>
              <a:t>for the arrest </a:t>
            </a:r>
            <a:br>
              <a:rPr lang="en-US" altLang="en-US" sz="1400" dirty="0"/>
            </a:br>
            <a:r>
              <a:rPr lang="en-US" altLang="en-US" sz="1400" dirty="0"/>
              <a:t>(offence for which they have been arrested)</a:t>
            </a:r>
          </a:p>
          <a:p>
            <a:pPr marL="285750" indent="-228600">
              <a:lnSpc>
                <a:spcPct val="90000"/>
              </a:lnSpc>
              <a:spcAft>
                <a:spcPts val="1800"/>
              </a:spcAft>
              <a:buFont typeface="Arial" panose="020B0604020202020204" pitchFamily="34" charset="0"/>
              <a:buChar char="•"/>
              <a:defRPr/>
            </a:pPr>
            <a:r>
              <a:rPr lang="en-US" altLang="en-US" sz="1400" u="sng" dirty="0"/>
              <a:t>Time</a:t>
            </a:r>
            <a:br>
              <a:rPr lang="en-US" altLang="en-US" sz="1400" dirty="0"/>
            </a:br>
            <a:endParaRPr lang="en-US" altLang="en-US" sz="1400" dirty="0"/>
          </a:p>
          <a:p>
            <a:pPr indent="-228600">
              <a:lnSpc>
                <a:spcPct val="90000"/>
              </a:lnSpc>
              <a:spcAft>
                <a:spcPts val="1800"/>
              </a:spcAft>
              <a:buFont typeface="Arial" panose="020B0604020202020204" pitchFamily="34" charset="0"/>
              <a:buChar char="•"/>
              <a:defRPr/>
            </a:pPr>
            <a:r>
              <a:rPr lang="en-US" altLang="en-US" sz="1400" dirty="0"/>
              <a:t>AND</a:t>
            </a:r>
            <a:br>
              <a:rPr lang="en-US" altLang="en-US" sz="1400" dirty="0"/>
            </a:br>
            <a:endParaRPr lang="en-US" altLang="en-US" sz="1400" dirty="0"/>
          </a:p>
          <a:p>
            <a:pPr marL="285750" indent="-228600">
              <a:lnSpc>
                <a:spcPct val="90000"/>
              </a:lnSpc>
              <a:spcAft>
                <a:spcPts val="1800"/>
              </a:spcAft>
              <a:buFont typeface="Arial" panose="020B0604020202020204" pitchFamily="34" charset="0"/>
              <a:buChar char="•"/>
              <a:defRPr/>
            </a:pPr>
            <a:r>
              <a:rPr lang="en-US" altLang="en-US" sz="1400" dirty="0"/>
              <a:t>The </a:t>
            </a:r>
            <a:r>
              <a:rPr lang="en-US" altLang="en-US" sz="1400" u="sng" dirty="0"/>
              <a:t>Necessity</a:t>
            </a:r>
            <a:r>
              <a:rPr lang="en-US" altLang="en-US" sz="1400" dirty="0"/>
              <a:t> for the arrest </a:t>
            </a:r>
          </a:p>
          <a:p>
            <a:pPr marL="285750" indent="-228600">
              <a:lnSpc>
                <a:spcPct val="90000"/>
              </a:lnSpc>
              <a:spcAft>
                <a:spcPts val="1800"/>
              </a:spcAft>
              <a:buFont typeface="Arial" panose="020B0604020202020204" pitchFamily="34" charset="0"/>
              <a:buChar char="•"/>
              <a:defRPr/>
            </a:pPr>
            <a:r>
              <a:rPr lang="en-US" altLang="en-US" sz="1400" u="sng" dirty="0"/>
              <a:t>Caution</a:t>
            </a:r>
            <a:r>
              <a:rPr lang="en-US" altLang="en-US" sz="1400" dirty="0"/>
              <a:t> - </a:t>
            </a:r>
            <a:r>
              <a:rPr lang="en-US" altLang="en-US" sz="1400" i="1" dirty="0"/>
              <a:t>‘When Questioned’ </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277" r="10954"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BEA103-ABD5-62C0-552C-E157D7C606CF}"/>
              </a:ext>
            </a:extLst>
          </p:cNvPr>
          <p:cNvSpPr txBox="1"/>
          <p:nvPr/>
        </p:nvSpPr>
        <p:spPr>
          <a:xfrm>
            <a:off x="8174735" y="640081"/>
            <a:ext cx="3377183" cy="3708895"/>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400">
                <a:solidFill>
                  <a:schemeClr val="bg1"/>
                </a:solidFill>
                <a:latin typeface="+mj-lt"/>
                <a:ea typeface="+mj-ea"/>
                <a:cs typeface="+mj-cs"/>
              </a:rPr>
              <a:t>Part 2 </a:t>
            </a:r>
          </a:p>
          <a:p>
            <a:pPr>
              <a:lnSpc>
                <a:spcPct val="90000"/>
              </a:lnSpc>
              <a:spcBef>
                <a:spcPct val="0"/>
              </a:spcBef>
              <a:spcAft>
                <a:spcPts val="600"/>
              </a:spcAft>
            </a:pPr>
            <a:endParaRPr lang="en-US" sz="4400">
              <a:solidFill>
                <a:schemeClr val="bg1"/>
              </a:solidFill>
              <a:latin typeface="+mj-lt"/>
              <a:ea typeface="+mj-ea"/>
              <a:cs typeface="+mj-cs"/>
            </a:endParaRPr>
          </a:p>
          <a:p>
            <a:pPr>
              <a:lnSpc>
                <a:spcPct val="90000"/>
              </a:lnSpc>
              <a:spcBef>
                <a:spcPct val="0"/>
              </a:spcBef>
              <a:spcAft>
                <a:spcPts val="600"/>
              </a:spcAft>
            </a:pPr>
            <a:r>
              <a:rPr lang="en-US" sz="4400">
                <a:solidFill>
                  <a:schemeClr val="bg1"/>
                </a:solidFill>
                <a:latin typeface="+mj-lt"/>
                <a:ea typeface="+mj-ea"/>
                <a:cs typeface="+mj-cs"/>
              </a:rPr>
              <a:t>What’s happening here then?... </a:t>
            </a:r>
          </a:p>
        </p:txBody>
      </p:sp>
      <p:pic>
        <p:nvPicPr>
          <p:cNvPr id="3" name="Picture 2" descr="A picture containing person, outdoor&#10;&#10;Description automatically generated">
            <a:extLst>
              <a:ext uri="{FF2B5EF4-FFF2-40B4-BE49-F238E27FC236}">
                <a16:creationId xmlns:a16="http://schemas.microsoft.com/office/drawing/2014/main" id="{0DC9E60F-9899-E2A8-17DE-9AD0179ACC34}"/>
              </a:ext>
            </a:extLst>
          </p:cNvPr>
          <p:cNvPicPr>
            <a:picLocks noChangeAspect="1"/>
          </p:cNvPicPr>
          <p:nvPr/>
        </p:nvPicPr>
        <p:blipFill rotWithShape="1">
          <a:blip r:embed="rId2"/>
          <a:srcRect t="3895" r="2" b="5087"/>
          <a:stretch/>
        </p:blipFill>
        <p:spPr>
          <a:xfrm>
            <a:off x="20" y="10"/>
            <a:ext cx="7534636" cy="6857990"/>
          </a:xfrm>
          <a:prstGeom prst="rect">
            <a:avLst/>
          </a:prstGeom>
        </p:spPr>
      </p:pic>
    </p:spTree>
    <p:extLst>
      <p:ext uri="{BB962C8B-B14F-4D97-AF65-F5344CB8AC3E}">
        <p14:creationId xmlns:p14="http://schemas.microsoft.com/office/powerpoint/2010/main" val="3599245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325574-490F-3521-1F9D-0846E5BF80C8}"/>
              </a:ext>
            </a:extLst>
          </p:cNvPr>
          <p:cNvSpPr txBox="1"/>
          <p:nvPr/>
        </p:nvSpPr>
        <p:spPr>
          <a:xfrm>
            <a:off x="1112232" y="305989"/>
            <a:ext cx="8772903" cy="646331"/>
          </a:xfrm>
          <a:prstGeom prst="rect">
            <a:avLst/>
          </a:prstGeom>
          <a:solidFill>
            <a:schemeClr val="tx2"/>
          </a:solidFill>
        </p:spPr>
        <p:txBody>
          <a:bodyPr wrap="square" rtlCol="0">
            <a:spAutoFit/>
          </a:bodyPr>
          <a:lstStyle/>
          <a:p>
            <a:pPr algn="ctr"/>
            <a:r>
              <a:rPr lang="en-GB" sz="3600" b="1" dirty="0">
                <a:solidFill>
                  <a:schemeClr val="bg1"/>
                </a:solidFill>
              </a:rPr>
              <a:t>Types of offences- Criminal Law act 1977 </a:t>
            </a:r>
          </a:p>
        </p:txBody>
      </p:sp>
      <p:grpSp>
        <p:nvGrpSpPr>
          <p:cNvPr id="3" name="Group 2">
            <a:extLst>
              <a:ext uri="{FF2B5EF4-FFF2-40B4-BE49-F238E27FC236}">
                <a16:creationId xmlns:a16="http://schemas.microsoft.com/office/drawing/2014/main" id="{BD4CAB53-02E7-B7A9-D3D8-C786175B58D3}"/>
              </a:ext>
            </a:extLst>
          </p:cNvPr>
          <p:cNvGrpSpPr/>
          <p:nvPr/>
        </p:nvGrpSpPr>
        <p:grpSpPr>
          <a:xfrm>
            <a:off x="542389" y="1708432"/>
            <a:ext cx="5706854" cy="1515118"/>
            <a:chOff x="-2803048" y="-978603"/>
            <a:chExt cx="5706854" cy="1515118"/>
          </a:xfrm>
        </p:grpSpPr>
        <p:sp>
          <p:nvSpPr>
            <p:cNvPr id="4" name="Rectangle: Rounded Corners 3">
              <a:extLst>
                <a:ext uri="{FF2B5EF4-FFF2-40B4-BE49-F238E27FC236}">
                  <a16:creationId xmlns:a16="http://schemas.microsoft.com/office/drawing/2014/main" id="{5780D3C0-0A06-1EF3-1BB8-CBF2FABD0D66}"/>
                </a:ext>
              </a:extLst>
            </p:cNvPr>
            <p:cNvSpPr/>
            <p:nvPr/>
          </p:nvSpPr>
          <p:spPr>
            <a:xfrm>
              <a:off x="-2803048" y="-978603"/>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5" name="Rectangle: Rounded Corners 4">
              <a:extLst>
                <a:ext uri="{FF2B5EF4-FFF2-40B4-BE49-F238E27FC236}">
                  <a16:creationId xmlns:a16="http://schemas.microsoft.com/office/drawing/2014/main" id="{3EFC60B4-A834-CFA1-436A-9CFCE507F415}"/>
                </a:ext>
              </a:extLst>
            </p:cNvPr>
            <p:cNvSpPr txBox="1"/>
            <p:nvPr/>
          </p:nvSpPr>
          <p:spPr>
            <a:xfrm>
              <a:off x="-2610296" y="-934227"/>
              <a:ext cx="4657640"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Indictable Offences</a:t>
              </a:r>
              <a:r>
                <a:rPr lang="en-GB" sz="1600" b="0" i="0" dirty="0">
                  <a:solidFill>
                    <a:schemeClr val="bg1"/>
                  </a:solidFill>
                  <a:effectLst/>
                  <a:latin typeface="Söhne"/>
                </a:rPr>
                <a:t>: These are the most serious criminal offenses. They are typically tried in the Crown Court before a judge and jury. Examples of indictable offenses include murder, manslaughter, rape</a:t>
              </a:r>
              <a:r>
                <a:rPr lang="en-GB" sz="2400" b="0" i="0" dirty="0">
                  <a:solidFill>
                    <a:schemeClr val="bg1"/>
                  </a:solidFill>
                  <a:effectLst/>
                  <a:latin typeface="Söhne"/>
                </a:rPr>
                <a:t>, </a:t>
              </a:r>
              <a:r>
                <a:rPr lang="en-GB" sz="1600" b="0" i="0" dirty="0">
                  <a:solidFill>
                    <a:schemeClr val="bg1"/>
                  </a:solidFill>
                  <a:effectLst/>
                  <a:latin typeface="Söhne"/>
                </a:rPr>
                <a:t>robbery, and serious fraud</a:t>
              </a:r>
              <a:endParaRPr lang="en-US" sz="1600" kern="1200" dirty="0">
                <a:solidFill>
                  <a:schemeClr val="bg1"/>
                </a:solidFill>
              </a:endParaRPr>
            </a:p>
          </p:txBody>
        </p:sp>
      </p:grpSp>
      <p:grpSp>
        <p:nvGrpSpPr>
          <p:cNvPr id="6" name="Group 5">
            <a:extLst>
              <a:ext uri="{FF2B5EF4-FFF2-40B4-BE49-F238E27FC236}">
                <a16:creationId xmlns:a16="http://schemas.microsoft.com/office/drawing/2014/main" id="{60EE54A7-AC1A-FBF5-38D3-F71F39157245}"/>
              </a:ext>
            </a:extLst>
          </p:cNvPr>
          <p:cNvGrpSpPr/>
          <p:nvPr/>
        </p:nvGrpSpPr>
        <p:grpSpPr>
          <a:xfrm>
            <a:off x="476701" y="3267926"/>
            <a:ext cx="5856085" cy="1663863"/>
            <a:chOff x="0" y="0"/>
            <a:chExt cx="5706854" cy="1515118"/>
          </a:xfrm>
        </p:grpSpPr>
        <p:sp>
          <p:nvSpPr>
            <p:cNvPr id="7" name="Rectangle: Rounded Corners 6">
              <a:extLst>
                <a:ext uri="{FF2B5EF4-FFF2-40B4-BE49-F238E27FC236}">
                  <a16:creationId xmlns:a16="http://schemas.microsoft.com/office/drawing/2014/main" id="{FF4FB285-BFE0-F0AE-75B8-9F93AAA60EDA}"/>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F232BEC1-0591-3B88-C382-E9D6A70A1941}"/>
                </a:ext>
              </a:extLst>
            </p:cNvPr>
            <p:cNvSpPr txBox="1"/>
            <p:nvPr/>
          </p:nvSpPr>
          <p:spPr>
            <a:xfrm>
              <a:off x="151880" y="88752"/>
              <a:ext cx="50713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Summary Offences</a:t>
              </a:r>
              <a:r>
                <a:rPr lang="en-GB" sz="1600" b="0" i="0" dirty="0">
                  <a:solidFill>
                    <a:schemeClr val="bg1"/>
                  </a:solidFill>
                  <a:effectLst/>
                  <a:latin typeface="Söhne"/>
                </a:rPr>
                <a:t>: These are less serious criminal offenses. They are usually tried in the Magistrates' Court without a jury. The trial is conducted by a magistrate or a panel of magistrates. Summary offenses are generally punishable by a maximum of six months' imprisonment and/or a fine. Examples include minor assaults, petty theft, and certain traffic offences.</a:t>
              </a:r>
              <a:endParaRPr lang="en-US" sz="1600" kern="1200" dirty="0">
                <a:solidFill>
                  <a:schemeClr val="bg1"/>
                </a:solidFill>
              </a:endParaRPr>
            </a:p>
          </p:txBody>
        </p:sp>
      </p:grpSp>
      <p:grpSp>
        <p:nvGrpSpPr>
          <p:cNvPr id="9" name="Group 8">
            <a:extLst>
              <a:ext uri="{FF2B5EF4-FFF2-40B4-BE49-F238E27FC236}">
                <a16:creationId xmlns:a16="http://schemas.microsoft.com/office/drawing/2014/main" id="{5F9DCDBC-4905-E500-2554-F0ABFAA78714}"/>
              </a:ext>
            </a:extLst>
          </p:cNvPr>
          <p:cNvGrpSpPr/>
          <p:nvPr/>
        </p:nvGrpSpPr>
        <p:grpSpPr>
          <a:xfrm>
            <a:off x="496853" y="4974134"/>
            <a:ext cx="5856085" cy="1577877"/>
            <a:chOff x="0" y="0"/>
            <a:chExt cx="5706854" cy="1515118"/>
          </a:xfrm>
        </p:grpSpPr>
        <p:sp>
          <p:nvSpPr>
            <p:cNvPr id="10" name="Rectangle: Rounded Corners 9">
              <a:extLst>
                <a:ext uri="{FF2B5EF4-FFF2-40B4-BE49-F238E27FC236}">
                  <a16:creationId xmlns:a16="http://schemas.microsoft.com/office/drawing/2014/main" id="{47A85E5D-935D-EA99-5832-662FCE3024F0}"/>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1" name="Rectangle: Rounded Corners 4">
              <a:extLst>
                <a:ext uri="{FF2B5EF4-FFF2-40B4-BE49-F238E27FC236}">
                  <a16:creationId xmlns:a16="http://schemas.microsoft.com/office/drawing/2014/main" id="{43EB861E-599D-EFAB-B51D-75DD5B5E7164}"/>
                </a:ext>
              </a:extLst>
            </p:cNvPr>
            <p:cNvSpPr txBox="1"/>
            <p:nvPr/>
          </p:nvSpPr>
          <p:spPr>
            <a:xfrm>
              <a:off x="44376" y="44376"/>
              <a:ext cx="40719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Triable Either Way Offences</a:t>
              </a:r>
              <a:r>
                <a:rPr lang="en-GB" sz="1600" b="0" i="0" dirty="0">
                  <a:solidFill>
                    <a:schemeClr val="bg1"/>
                  </a:solidFill>
                  <a:effectLst/>
                  <a:latin typeface="Söhne"/>
                </a:rPr>
                <a:t>: These offenses are of intermediate seriousness. They can be tried either in the Magistrates' Court or in the Crown Court, depending on factors such as the seriousness of the offense and the defendant's choice.</a:t>
              </a:r>
              <a:endParaRPr lang="en-US" sz="1600" kern="1200" dirty="0">
                <a:solidFill>
                  <a:schemeClr val="bg1"/>
                </a:solidFill>
              </a:endParaRPr>
            </a:p>
          </p:txBody>
        </p:sp>
      </p:grpSp>
      <p:pic>
        <p:nvPicPr>
          <p:cNvPr id="1026" name="Picture 2" descr="Criminal law act, 1977: Elizabeth II, 1977. Chapter 45: Amazon.co.uk: Great  Britain: 9780105445777: Books">
            <a:extLst>
              <a:ext uri="{FF2B5EF4-FFF2-40B4-BE49-F238E27FC236}">
                <a16:creationId xmlns:a16="http://schemas.microsoft.com/office/drawing/2014/main" id="{4C79BCB2-0A2D-1E49-CBBB-945EA6CC3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7626" y="2090737"/>
            <a:ext cx="1704975"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307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
        <p:nvSpPr>
          <p:cNvPr id="4" name="TextBox 3">
            <a:extLst>
              <a:ext uri="{FF2B5EF4-FFF2-40B4-BE49-F238E27FC236}">
                <a16:creationId xmlns:a16="http://schemas.microsoft.com/office/drawing/2014/main" id="{69FFB691-559B-33D1-508F-B761061AAD86}"/>
              </a:ext>
            </a:extLst>
          </p:cNvPr>
          <p:cNvSpPr txBox="1"/>
          <p:nvPr/>
        </p:nvSpPr>
        <p:spPr>
          <a:xfrm>
            <a:off x="5379441" y="5809187"/>
            <a:ext cx="6094602" cy="646331"/>
          </a:xfrm>
          <a:prstGeom prst="rect">
            <a:avLst/>
          </a:prstGeom>
          <a:noFill/>
        </p:spPr>
        <p:txBody>
          <a:bodyPr wrap="square">
            <a:spAutoFit/>
          </a:bodyPr>
          <a:lstStyle/>
          <a:p>
            <a:r>
              <a:rPr lang="en-GB" dirty="0"/>
              <a:t>Article 8 Human Rights Act 1998 “Right to respect to private family life”</a:t>
            </a:r>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3815189241"/>
              </p:ext>
            </p:extLst>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99037613"/>
              </p:ext>
            </p:extLst>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231608"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2" name="Rectangle 1435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7AB454-A9E1-6023-EC93-FF9A802187FE}"/>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
        <p:nvSpPr>
          <p:cNvPr id="143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br>
              <a:rPr lang="en-US" sz="2000" dirty="0"/>
            </a:br>
            <a:br>
              <a:rPr lang="en-US" sz="2000" dirty="0"/>
            </a:br>
            <a:r>
              <a:rPr lang="en-US" sz="2000" dirty="0"/>
              <a:t>You arrest John at his friend Peter’s house on suspicion of theft. Do you have the power to search Peter’s house before leaving for the police station? </a:t>
            </a:r>
          </a:p>
          <a:p>
            <a:pPr marL="0" lvl="0"/>
            <a:endParaRPr lang="en-US" sz="2000" dirty="0"/>
          </a:p>
          <a:p>
            <a:pPr marL="0" lvl="0"/>
            <a:r>
              <a:rPr lang="en-US" sz="2000" dirty="0"/>
              <a:t>A - Yes, with Peter’s permission </a:t>
            </a:r>
          </a:p>
          <a:p>
            <a:pPr marL="0" lvl="0"/>
            <a:r>
              <a:rPr lang="en-US" sz="2000" dirty="0"/>
              <a:t>B - Yes, there is a power under Section 32 to search the house as John was in the premises when arrested.</a:t>
            </a:r>
          </a:p>
          <a:p>
            <a:pPr marL="0" lvl="0"/>
            <a:r>
              <a:rPr lang="en-US" sz="2000" dirty="0"/>
              <a:t>C - No, the property is not owned or controlled by the suspect </a:t>
            </a:r>
          </a:p>
          <a:p>
            <a:pPr marL="0" lvl="0"/>
            <a:r>
              <a:rPr lang="en-US"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827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10000"/>
          </a:bodyPr>
          <a:lstStyle/>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495DAB-166A-AEB3-F44A-DCECCA7288C3}"/>
              </a:ext>
            </a:extLst>
          </p:cNvPr>
          <p:cNvSpPr txBox="1"/>
          <p:nvPr/>
        </p:nvSpPr>
        <p:spPr>
          <a:xfrm>
            <a:off x="283735" y="190413"/>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23807618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724536" y="2281187"/>
            <a:ext cx="5085546" cy="3859412"/>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9509AE-08F9-528F-ECFA-11DD4B95722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14461360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635000" y="640823"/>
            <a:ext cx="3418659" cy="5583148"/>
          </a:xfrm>
        </p:spPr>
        <p:txBody>
          <a:bodyPr anchor="ctr">
            <a:normAutofit/>
          </a:bodyPr>
          <a:lstStyle/>
          <a:p>
            <a:br>
              <a:rPr lang="en-US" sz="5400"/>
            </a:br>
            <a:r>
              <a:rPr lang="en-US" sz="5400"/>
              <a:t>Aims and learning outcomes </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36612321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49415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Discuss:</a:t>
            </a:r>
          </a:p>
          <a:p>
            <a:pPr>
              <a:lnSpc>
                <a:spcPct val="90000"/>
              </a:lnSpc>
              <a:spcBef>
                <a:spcPct val="0"/>
              </a:spcBef>
              <a:spcAft>
                <a:spcPts val="600"/>
              </a:spcAft>
            </a:pPr>
            <a:r>
              <a:rPr lang="en-US" sz="5400">
                <a:latin typeface="+mj-lt"/>
                <a:ea typeface="+mj-ea"/>
                <a:cs typeface="+mj-cs"/>
              </a:rPr>
              <a:t>What’s theft?</a:t>
            </a:r>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04" r="8744"/>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4"/>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4"/>
            <a:extLst>
              <a:ext uri="{FF2B5EF4-FFF2-40B4-BE49-F238E27FC236}">
                <a16:creationId xmlns:a16="http://schemas.microsoft.com/office/drawing/2014/main" id="{FD211B1D-6079-A449-8BBE-D0C85230CD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5"/>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7"/>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8"/>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9"/>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10"/>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4"/>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5"/>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6"/>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01" r="17940"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838200" y="365125"/>
            <a:ext cx="10515600" cy="1325563"/>
          </a:xfrm>
        </p:spPr>
        <p:txBody>
          <a:bodyPr>
            <a:normAutofit/>
          </a:bodyPr>
          <a:lstStyle/>
          <a:p>
            <a:r>
              <a:rPr lang="en-US" sz="5000"/>
              <a:t>Burglary: aims and learning outcomes…</a:t>
            </a:r>
            <a:endParaRPr lang="en-US" sz="5000" dirty="0"/>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6297596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9001523" y="-103146"/>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9065125" y="2017589"/>
            <a:ext cx="2824122" cy="3912948"/>
          </a:xfrm>
        </p:spPr>
        <p:txBody>
          <a:bodyPr>
            <a:normAutofit/>
          </a:bodyPr>
          <a:lstStyle/>
          <a:p>
            <a:pPr algn="l"/>
            <a:r>
              <a:rPr lang="en-US" sz="2500" dirty="0"/>
              <a:t>-Finish W3 content</a:t>
            </a:r>
          </a:p>
          <a:p>
            <a:pPr algn="l"/>
            <a:r>
              <a:rPr lang="en-US" sz="2500" dirty="0"/>
              <a:t>-Volume Crime </a:t>
            </a:r>
          </a:p>
          <a:p>
            <a:pPr algn="l"/>
            <a:r>
              <a:rPr lang="en-US" sz="2500" dirty="0"/>
              <a:t>-Serious and Complex Crime </a:t>
            </a:r>
          </a:p>
          <a:p>
            <a:pPr algn="l"/>
            <a:r>
              <a:rPr lang="en-US" sz="2500" dirty="0"/>
              <a:t>-Intelligence </a:t>
            </a:r>
          </a:p>
          <a:p>
            <a:pPr algn="l"/>
            <a:endParaRPr lang="en-US" sz="1200" dirty="0"/>
          </a:p>
        </p:txBody>
      </p:sp>
      <p:pic>
        <p:nvPicPr>
          <p:cNvPr id="2050" name="Picture 2" descr="3D illustration of &quot;POLICE INTELLIGENCE&quot; title on the ground in a police  arena Stock Photo - Alamy">
            <a:extLst>
              <a:ext uri="{FF2B5EF4-FFF2-40B4-BE49-F238E27FC236}">
                <a16:creationId xmlns:a16="http://schemas.microsoft.com/office/drawing/2014/main" id="{D9278041-70BF-B27A-6AC7-1BAD947D54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52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4924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8834</Words>
  <Application>Microsoft Office PowerPoint</Application>
  <PresentationFormat>Widescreen</PresentationFormat>
  <Paragraphs>951</Paragraphs>
  <Slides>94</Slides>
  <Notes>82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94</vt:i4>
      </vt:variant>
    </vt:vector>
  </HeadingPairs>
  <TitlesOfParts>
    <vt:vector size="107" baseType="lpstr">
      <vt:lpstr>Bradley Hand</vt:lpstr>
      <vt:lpstr>ＭＳ Ｐゴシック</vt:lpstr>
      <vt:lpstr>Söhne</vt:lpstr>
      <vt:lpstr>Arial</vt:lpstr>
      <vt:lpstr>Arial</vt:lpstr>
      <vt:lpstr>Arial Rounded MT Bold</vt:lpstr>
      <vt:lpstr>Calibri</vt:lpstr>
      <vt:lpstr>Calibri Light</vt:lpstr>
      <vt:lpstr>Comic Sans MS</vt:lpstr>
      <vt:lpstr>Rockwell</vt:lpstr>
      <vt:lpstr>Tahoma</vt:lpstr>
      <vt:lpstr>Verdana</vt:lpstr>
      <vt:lpstr>Office Theme</vt:lpstr>
      <vt:lpstr>Conducting Investigations </vt:lpstr>
      <vt:lpstr>Today </vt:lpstr>
      <vt:lpstr>Part 1:  Recap W1 and W2 </vt:lpstr>
      <vt:lpstr>PowerPoint Presentation</vt:lpstr>
      <vt:lpstr>PowerPoint Presentation</vt:lpstr>
      <vt:lpstr>PACE Codes of Practice </vt:lpstr>
      <vt:lpstr>The National Decision Model (NDM)</vt:lpstr>
      <vt:lpstr>PowerPoint Presentation</vt:lpstr>
      <vt:lpstr>Forensics</vt:lpstr>
      <vt:lpstr>Forensic Science</vt:lpstr>
      <vt:lpstr>Forensic Recap </vt:lpstr>
      <vt:lpstr>Purpose:  Taking Samples in Investigations</vt:lpstr>
      <vt:lpstr>PowerPoint Presentation</vt:lpstr>
      <vt:lpstr>In which incidents will you need to seize and package potential evidence? </vt:lpstr>
      <vt:lpstr>What samples should be taken?</vt:lpstr>
      <vt:lpstr>Seizure and Packaging Techniques</vt:lpstr>
      <vt:lpstr>How to use packaging?</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dc:title>
  <dc:creator>Rhiannon Lloyd</dc:creator>
  <cp:lastModifiedBy>Sadie France</cp:lastModifiedBy>
  <cp:revision>21</cp:revision>
  <dcterms:created xsi:type="dcterms:W3CDTF">2023-02-05T18:10:35Z</dcterms:created>
  <dcterms:modified xsi:type="dcterms:W3CDTF">2024-02-20T11:48:55Z</dcterms:modified>
</cp:coreProperties>
</file>