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notesMasterIdLst>
    <p:notesMasterId r:id="rId20"/>
  </p:notesMasterIdLst>
  <p:handoutMasterIdLst>
    <p:handoutMasterId r:id="rId21"/>
  </p:handoutMasterIdLst>
  <p:sldIdLst>
    <p:sldId id="388" r:id="rId2"/>
    <p:sldId id="258" r:id="rId3"/>
    <p:sldId id="386" r:id="rId4"/>
    <p:sldId id="389" r:id="rId5"/>
    <p:sldId id="313" r:id="rId6"/>
    <p:sldId id="373" r:id="rId7"/>
    <p:sldId id="385" r:id="rId8"/>
    <p:sldId id="382" r:id="rId9"/>
    <p:sldId id="383" r:id="rId10"/>
    <p:sldId id="381" r:id="rId11"/>
    <p:sldId id="384" r:id="rId12"/>
    <p:sldId id="364" r:id="rId13"/>
    <p:sldId id="333" r:id="rId14"/>
    <p:sldId id="372" r:id="rId15"/>
    <p:sldId id="380" r:id="rId16"/>
    <p:sldId id="370" r:id="rId17"/>
    <p:sldId id="387" r:id="rId18"/>
    <p:sldId id="390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28121-0795-6432-9BF1-CE888170797F}" v="338" dt="2022-11-24T16:17:08.707"/>
    <p1510:client id="{4AE96A65-37ED-BDE4-E0DA-035E91E01F08}" v="11" dt="2022-11-26T10:43:10.082"/>
    <p1510:client id="{70236DC8-4E7C-FEB2-9C11-354C66806EA4}" v="4" dt="2022-11-26T10:40:08.189"/>
    <p1510:client id="{C08D8DE4-EE1E-12B1-7725-6F6D1AC6B5F3}" v="141" dt="2022-11-26T10:37:25.665"/>
    <p1510:client id="{CF8535AE-18D5-FD43-D78E-4127C838E2AA}" v="616" dt="2022-11-26T10:29:41.9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7BA6B9-7690-44F9-8B91-26B50FD9F9D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58AE6C-8FD8-4D5C-A54A-50A297D91D48}">
      <dgm:prSet/>
      <dgm:spPr/>
      <dgm:t>
        <a:bodyPr/>
        <a:lstStyle/>
        <a:p>
          <a:r>
            <a:rPr lang="en-GB"/>
            <a:t>Heddiw, rydyn ni’n mynd i…</a:t>
          </a:r>
          <a:endParaRPr lang="en-US"/>
        </a:p>
      </dgm:t>
    </dgm:pt>
    <dgm:pt modelId="{DA15586E-4265-402C-9A15-142536F1242C}" type="parTrans" cxnId="{9FC1BE1B-B29B-48EC-B41C-D973289DF218}">
      <dgm:prSet/>
      <dgm:spPr/>
      <dgm:t>
        <a:bodyPr/>
        <a:lstStyle/>
        <a:p>
          <a:endParaRPr lang="en-US"/>
        </a:p>
      </dgm:t>
    </dgm:pt>
    <dgm:pt modelId="{822CE7DB-B75C-4F31-9930-807CB229536C}" type="sibTrans" cxnId="{9FC1BE1B-B29B-48EC-B41C-D973289DF218}">
      <dgm:prSet/>
      <dgm:spPr/>
      <dgm:t>
        <a:bodyPr/>
        <a:lstStyle/>
        <a:p>
          <a:endParaRPr lang="en-US"/>
        </a:p>
      </dgm:t>
    </dgm:pt>
    <dgm:pt modelId="{9446A83E-560E-4D75-B596-BCF7EEBEFBC9}">
      <dgm:prSet/>
      <dgm:spPr/>
      <dgm:t>
        <a:bodyPr/>
        <a:lstStyle/>
        <a:p>
          <a:r>
            <a:rPr lang="en-GB"/>
            <a:t>adolygu</a:t>
          </a:r>
          <a:endParaRPr lang="en-US"/>
        </a:p>
      </dgm:t>
    </dgm:pt>
    <dgm:pt modelId="{19BA5472-3A4F-4B12-9DA2-0DEFBFB56F5E}" type="parTrans" cxnId="{F19D6713-4F53-482E-AF7E-8D3CD2BF07AD}">
      <dgm:prSet/>
      <dgm:spPr/>
      <dgm:t>
        <a:bodyPr/>
        <a:lstStyle/>
        <a:p>
          <a:endParaRPr lang="en-US"/>
        </a:p>
      </dgm:t>
    </dgm:pt>
    <dgm:pt modelId="{24A85422-305A-4E60-BC9D-9935ED6E8880}" type="sibTrans" cxnId="{F19D6713-4F53-482E-AF7E-8D3CD2BF07AD}">
      <dgm:prSet/>
      <dgm:spPr/>
      <dgm:t>
        <a:bodyPr/>
        <a:lstStyle/>
        <a:p>
          <a:endParaRPr lang="en-US"/>
        </a:p>
      </dgm:t>
    </dgm:pt>
    <dgm:pt modelId="{639C56CC-426E-4796-ADFA-F1790B326E12}">
      <dgm:prSet/>
      <dgm:spPr/>
      <dgm:t>
        <a:bodyPr/>
        <a:lstStyle/>
        <a:p>
          <a:r>
            <a:rPr lang="en-GB"/>
            <a:t>gyflwyno Y gorffennol rheolaidd</a:t>
          </a:r>
          <a:endParaRPr lang="en-US"/>
        </a:p>
      </dgm:t>
    </dgm:pt>
    <dgm:pt modelId="{D1D36EA4-8BB5-41B5-B00B-688E64795DAD}" type="parTrans" cxnId="{DA01CF90-C16E-4DB7-8F4C-6FE0A53562F7}">
      <dgm:prSet/>
      <dgm:spPr/>
      <dgm:t>
        <a:bodyPr/>
        <a:lstStyle/>
        <a:p>
          <a:endParaRPr lang="en-US"/>
        </a:p>
      </dgm:t>
    </dgm:pt>
    <dgm:pt modelId="{F220B19D-C3A9-443D-9C71-E3779D2A5AA5}" type="sibTrans" cxnId="{DA01CF90-C16E-4DB7-8F4C-6FE0A53562F7}">
      <dgm:prSet/>
      <dgm:spPr/>
      <dgm:t>
        <a:bodyPr/>
        <a:lstStyle/>
        <a:p>
          <a:endParaRPr lang="en-US"/>
        </a:p>
      </dgm:t>
    </dgm:pt>
    <dgm:pt modelId="{42FCE541-E4E0-4F30-94E3-1D6F14C89DC2}" type="pres">
      <dgm:prSet presAssocID="{9F7BA6B9-7690-44F9-8B91-26B50FD9F9D9}" presName="linear" presStyleCnt="0">
        <dgm:presLayoutVars>
          <dgm:animLvl val="lvl"/>
          <dgm:resizeHandles val="exact"/>
        </dgm:presLayoutVars>
      </dgm:prSet>
      <dgm:spPr/>
    </dgm:pt>
    <dgm:pt modelId="{39386FC8-7288-49BC-B0E8-B1EB3DDFA9B5}" type="pres">
      <dgm:prSet presAssocID="{BE58AE6C-8FD8-4D5C-A54A-50A297D91D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4377223-E616-4716-946B-EA75EDA63E6E}" type="pres">
      <dgm:prSet presAssocID="{822CE7DB-B75C-4F31-9930-807CB229536C}" presName="spacer" presStyleCnt="0"/>
      <dgm:spPr/>
    </dgm:pt>
    <dgm:pt modelId="{8FB7A9AD-B038-4EB3-9568-776AFCF47367}" type="pres">
      <dgm:prSet presAssocID="{9446A83E-560E-4D75-B596-BCF7EEBEFBC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2D3F0CB-95FD-4642-8AB5-CB77D57664C2}" type="pres">
      <dgm:prSet presAssocID="{24A85422-305A-4E60-BC9D-9935ED6E8880}" presName="spacer" presStyleCnt="0"/>
      <dgm:spPr/>
    </dgm:pt>
    <dgm:pt modelId="{83E35548-0E3F-4C22-990A-813D6751901E}" type="pres">
      <dgm:prSet presAssocID="{639C56CC-426E-4796-ADFA-F1790B326E1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BCD40F-3158-4F9E-AB21-D6597EB1458D}" type="presOf" srcId="{639C56CC-426E-4796-ADFA-F1790B326E12}" destId="{83E35548-0E3F-4C22-990A-813D6751901E}" srcOrd="0" destOrd="0" presId="urn:microsoft.com/office/officeart/2005/8/layout/vList2"/>
    <dgm:cxn modelId="{F19D6713-4F53-482E-AF7E-8D3CD2BF07AD}" srcId="{9F7BA6B9-7690-44F9-8B91-26B50FD9F9D9}" destId="{9446A83E-560E-4D75-B596-BCF7EEBEFBC9}" srcOrd="1" destOrd="0" parTransId="{19BA5472-3A4F-4B12-9DA2-0DEFBFB56F5E}" sibTransId="{24A85422-305A-4E60-BC9D-9935ED6E8880}"/>
    <dgm:cxn modelId="{9FC1BE1B-B29B-48EC-B41C-D973289DF218}" srcId="{9F7BA6B9-7690-44F9-8B91-26B50FD9F9D9}" destId="{BE58AE6C-8FD8-4D5C-A54A-50A297D91D48}" srcOrd="0" destOrd="0" parTransId="{DA15586E-4265-402C-9A15-142536F1242C}" sibTransId="{822CE7DB-B75C-4F31-9930-807CB229536C}"/>
    <dgm:cxn modelId="{DA01CF90-C16E-4DB7-8F4C-6FE0A53562F7}" srcId="{9F7BA6B9-7690-44F9-8B91-26B50FD9F9D9}" destId="{639C56CC-426E-4796-ADFA-F1790B326E12}" srcOrd="2" destOrd="0" parTransId="{D1D36EA4-8BB5-41B5-B00B-688E64795DAD}" sibTransId="{F220B19D-C3A9-443D-9C71-E3779D2A5AA5}"/>
    <dgm:cxn modelId="{9545149E-45EE-4A94-9498-639E2F5A1D73}" type="presOf" srcId="{9F7BA6B9-7690-44F9-8B91-26B50FD9F9D9}" destId="{42FCE541-E4E0-4F30-94E3-1D6F14C89DC2}" srcOrd="0" destOrd="0" presId="urn:microsoft.com/office/officeart/2005/8/layout/vList2"/>
    <dgm:cxn modelId="{6C02A3A4-4DA4-4011-8C82-7AC863B83DFA}" type="presOf" srcId="{9446A83E-560E-4D75-B596-BCF7EEBEFBC9}" destId="{8FB7A9AD-B038-4EB3-9568-776AFCF47367}" srcOrd="0" destOrd="0" presId="urn:microsoft.com/office/officeart/2005/8/layout/vList2"/>
    <dgm:cxn modelId="{933DD2E6-4806-42D4-BD2E-0864A1BCAECA}" type="presOf" srcId="{BE58AE6C-8FD8-4D5C-A54A-50A297D91D48}" destId="{39386FC8-7288-49BC-B0E8-B1EB3DDFA9B5}" srcOrd="0" destOrd="0" presId="urn:microsoft.com/office/officeart/2005/8/layout/vList2"/>
    <dgm:cxn modelId="{538E3E56-82A0-4CED-B58C-91E5386956D7}" type="presParOf" srcId="{42FCE541-E4E0-4F30-94E3-1D6F14C89DC2}" destId="{39386FC8-7288-49BC-B0E8-B1EB3DDFA9B5}" srcOrd="0" destOrd="0" presId="urn:microsoft.com/office/officeart/2005/8/layout/vList2"/>
    <dgm:cxn modelId="{F426364C-EE14-47E8-B793-ED4C65B1C6A6}" type="presParOf" srcId="{42FCE541-E4E0-4F30-94E3-1D6F14C89DC2}" destId="{64377223-E616-4716-946B-EA75EDA63E6E}" srcOrd="1" destOrd="0" presId="urn:microsoft.com/office/officeart/2005/8/layout/vList2"/>
    <dgm:cxn modelId="{AE139AAA-ED8A-4A11-A63D-80C5F63D0879}" type="presParOf" srcId="{42FCE541-E4E0-4F30-94E3-1D6F14C89DC2}" destId="{8FB7A9AD-B038-4EB3-9568-776AFCF47367}" srcOrd="2" destOrd="0" presId="urn:microsoft.com/office/officeart/2005/8/layout/vList2"/>
    <dgm:cxn modelId="{038B066D-343B-4506-9822-8234D12F7CE7}" type="presParOf" srcId="{42FCE541-E4E0-4F30-94E3-1D6F14C89DC2}" destId="{62D3F0CB-95FD-4642-8AB5-CB77D57664C2}" srcOrd="3" destOrd="0" presId="urn:microsoft.com/office/officeart/2005/8/layout/vList2"/>
    <dgm:cxn modelId="{D24454E5-EAA1-44A3-8CEE-88D7D2DC4070}" type="presParOf" srcId="{42FCE541-E4E0-4F30-94E3-1D6F14C89DC2}" destId="{83E35548-0E3F-4C22-990A-813D6751901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62ACC0-6DC6-4287-ACF4-3F9D504203C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9D6F987-A40F-40F6-990D-D2EF27C16CF9}">
      <dgm:prSet/>
      <dgm:spPr/>
      <dgm:t>
        <a:bodyPr/>
        <a:lstStyle/>
        <a:p>
          <a:r>
            <a:rPr lang="en-US" err="1"/>
            <a:t>Ysgrifennwch</a:t>
          </a:r>
          <a:r>
            <a:rPr lang="en-US"/>
            <a:t> </a:t>
          </a:r>
          <a:r>
            <a:rPr lang="en-US" err="1"/>
            <a:t>sgwrs</a:t>
          </a:r>
          <a:r>
            <a:rPr lang="en-US"/>
            <a:t> </a:t>
          </a:r>
          <a:r>
            <a:rPr lang="en-US" err="1"/>
            <a:t>gan</a:t>
          </a:r>
          <a:r>
            <a:rPr lang="en-US"/>
            <a:t> </a:t>
          </a:r>
          <a:r>
            <a:rPr lang="en-US" err="1"/>
            <a:t>ddefnyddio'r</a:t>
          </a:r>
          <a:r>
            <a:rPr lang="en-US"/>
            <a:t> </a:t>
          </a:r>
          <a:r>
            <a:rPr lang="en-US" err="1"/>
            <a:t>berfau</a:t>
          </a:r>
          <a:r>
            <a:rPr lang="en-US"/>
            <a:t> </a:t>
          </a:r>
          <a:r>
            <a:rPr lang="en-US" err="1"/>
            <a:t>a'r</a:t>
          </a:r>
          <a:r>
            <a:rPr lang="en-US"/>
            <a:t> </a:t>
          </a:r>
          <a:r>
            <a:rPr lang="en-US" err="1"/>
            <a:t>ffurfiau</a:t>
          </a:r>
          <a:r>
            <a:rPr lang="en-US"/>
            <a:t> </a:t>
          </a:r>
          <a:r>
            <a:rPr lang="en-US" err="1"/>
            <a:t>rydych</a:t>
          </a:r>
          <a:r>
            <a:rPr lang="en-US"/>
            <a:t> </a:t>
          </a:r>
          <a:r>
            <a:rPr lang="en-US" err="1"/>
            <a:t>wedi</a:t>
          </a:r>
          <a:r>
            <a:rPr lang="en-US"/>
            <a:t> </a:t>
          </a:r>
          <a:r>
            <a:rPr lang="en-US" err="1"/>
            <a:t>eu</a:t>
          </a:r>
          <a:r>
            <a:rPr lang="en-US"/>
            <a:t> </a:t>
          </a:r>
          <a:r>
            <a:rPr lang="en-US" err="1"/>
            <a:t>dysgu</a:t>
          </a:r>
          <a:r>
            <a:rPr lang="en-US"/>
            <a:t> </a:t>
          </a:r>
          <a:r>
            <a:rPr lang="en-US" err="1"/>
            <a:t>yn</a:t>
          </a:r>
          <a:r>
            <a:rPr lang="en-US"/>
            <a:t> y mis </a:t>
          </a:r>
          <a:r>
            <a:rPr lang="en-US" err="1"/>
            <a:t>diwethaf</a:t>
          </a:r>
          <a:r>
            <a:rPr lang="en-US"/>
            <a:t>.  /</a:t>
          </a:r>
          <a:r>
            <a:rPr lang="en-US" i="1"/>
            <a:t>Write a short conversation using the verbs learnt during the last few weeks.</a:t>
          </a:r>
        </a:p>
      </dgm:t>
    </dgm:pt>
    <dgm:pt modelId="{84B62DD0-A4A6-42C6-BBE7-4B5B49B4BB8C}" type="parTrans" cxnId="{875A0D65-2323-4270-9C40-A8C127D025B9}">
      <dgm:prSet/>
      <dgm:spPr/>
      <dgm:t>
        <a:bodyPr/>
        <a:lstStyle/>
        <a:p>
          <a:endParaRPr lang="en-US"/>
        </a:p>
      </dgm:t>
    </dgm:pt>
    <dgm:pt modelId="{646D144B-E2DC-4827-96E9-C2CB1BF01747}" type="sibTrans" cxnId="{875A0D65-2323-4270-9C40-A8C127D025B9}">
      <dgm:prSet/>
      <dgm:spPr/>
      <dgm:t>
        <a:bodyPr/>
        <a:lstStyle/>
        <a:p>
          <a:endParaRPr lang="en-US"/>
        </a:p>
      </dgm:t>
    </dgm:pt>
    <dgm:pt modelId="{78E3A993-0DA8-44F2-8F8B-7C67BBC7922C}">
      <dgm:prSet/>
      <dgm:spPr/>
      <dgm:t>
        <a:bodyPr/>
        <a:lstStyle/>
        <a:p>
          <a:r>
            <a:rPr lang="en-US" err="1"/>
            <a:t>Sgwrs</a:t>
          </a:r>
          <a:r>
            <a:rPr lang="en-US"/>
            <a:t> – Beth </a:t>
          </a:r>
          <a:r>
            <a:rPr lang="en-US" err="1"/>
            <a:t>wnaethoch</a:t>
          </a:r>
          <a:r>
            <a:rPr lang="en-US"/>
            <a:t> chi </a:t>
          </a:r>
          <a:r>
            <a:rPr lang="en-US" err="1"/>
            <a:t>yn</a:t>
          </a:r>
          <a:r>
            <a:rPr lang="en-US"/>
            <a:t> y </a:t>
          </a:r>
          <a:r>
            <a:rPr lang="en-US" err="1"/>
            <a:t>darlithoedd</a:t>
          </a:r>
          <a:r>
            <a:rPr lang="en-US"/>
            <a:t>/</a:t>
          </a:r>
          <a:r>
            <a:rPr lang="en-US" err="1"/>
            <a:t>coleg</a:t>
          </a:r>
          <a:r>
            <a:rPr lang="en-US"/>
            <a:t> </a:t>
          </a:r>
          <a:r>
            <a:rPr lang="en-US" err="1"/>
            <a:t>dros</a:t>
          </a:r>
          <a:r>
            <a:rPr lang="en-US"/>
            <a:t> y mis </a:t>
          </a:r>
          <a:r>
            <a:rPr lang="en-US" err="1"/>
            <a:t>diwethaf</a:t>
          </a:r>
          <a:r>
            <a:rPr lang="en-US"/>
            <a:t>./</a:t>
          </a:r>
          <a:r>
            <a:rPr lang="en-US" i="1"/>
            <a:t> What  have you been doing in the lectures/college over the last few weeks?</a:t>
          </a:r>
        </a:p>
      </dgm:t>
    </dgm:pt>
    <dgm:pt modelId="{0CA27FD9-531B-4647-ABD7-74077F2093EA}" type="parTrans" cxnId="{22B19265-6221-409E-AC8A-2896768D388A}">
      <dgm:prSet/>
      <dgm:spPr/>
      <dgm:t>
        <a:bodyPr/>
        <a:lstStyle/>
        <a:p>
          <a:endParaRPr lang="en-US"/>
        </a:p>
      </dgm:t>
    </dgm:pt>
    <dgm:pt modelId="{F94A0A06-C24D-4A2B-A8B7-DDE12F9A8CAC}" type="sibTrans" cxnId="{22B19265-6221-409E-AC8A-2896768D388A}">
      <dgm:prSet/>
      <dgm:spPr/>
      <dgm:t>
        <a:bodyPr/>
        <a:lstStyle/>
        <a:p>
          <a:endParaRPr lang="en-US"/>
        </a:p>
      </dgm:t>
    </dgm:pt>
    <dgm:pt modelId="{A5EAEC7F-BE7F-4E18-BC1A-C5E2DBECB429}" type="pres">
      <dgm:prSet presAssocID="{7462ACC0-6DC6-4287-ACF4-3F9D504203C7}" presName="root" presStyleCnt="0">
        <dgm:presLayoutVars>
          <dgm:dir/>
          <dgm:resizeHandles val="exact"/>
        </dgm:presLayoutVars>
      </dgm:prSet>
      <dgm:spPr/>
    </dgm:pt>
    <dgm:pt modelId="{98D4F8C5-2D05-4C39-A0D1-F1A0094697A5}" type="pres">
      <dgm:prSet presAssocID="{19D6F987-A40F-40F6-990D-D2EF27C16CF9}" presName="compNode" presStyleCnt="0"/>
      <dgm:spPr/>
    </dgm:pt>
    <dgm:pt modelId="{9C8FC4C0-D299-40AC-837C-D6610DFC9AD6}" type="pres">
      <dgm:prSet presAssocID="{19D6F987-A40F-40F6-990D-D2EF27C16CF9}" presName="bgRect" presStyleLbl="bgShp" presStyleIdx="0" presStyleCnt="2"/>
      <dgm:spPr/>
    </dgm:pt>
    <dgm:pt modelId="{70B74713-D7C0-4C8B-8131-1C6605BD283F}" type="pres">
      <dgm:prSet presAssocID="{19D6F987-A40F-40F6-990D-D2EF27C16CF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0F88DD9-8C7E-4A27-975E-A9E9EDB89F8D}" type="pres">
      <dgm:prSet presAssocID="{19D6F987-A40F-40F6-990D-D2EF27C16CF9}" presName="spaceRect" presStyleCnt="0"/>
      <dgm:spPr/>
    </dgm:pt>
    <dgm:pt modelId="{16DA7E44-2BFD-4084-9FB8-DCF40F375028}" type="pres">
      <dgm:prSet presAssocID="{19D6F987-A40F-40F6-990D-D2EF27C16CF9}" presName="parTx" presStyleLbl="revTx" presStyleIdx="0" presStyleCnt="2">
        <dgm:presLayoutVars>
          <dgm:chMax val="0"/>
          <dgm:chPref val="0"/>
        </dgm:presLayoutVars>
      </dgm:prSet>
      <dgm:spPr/>
    </dgm:pt>
    <dgm:pt modelId="{BDB418FF-6F6E-42F1-AE83-195BFD187F33}" type="pres">
      <dgm:prSet presAssocID="{646D144B-E2DC-4827-96E9-C2CB1BF01747}" presName="sibTrans" presStyleCnt="0"/>
      <dgm:spPr/>
    </dgm:pt>
    <dgm:pt modelId="{833F726B-463E-4C1A-8755-E4E73944E4D3}" type="pres">
      <dgm:prSet presAssocID="{78E3A993-0DA8-44F2-8F8B-7C67BBC7922C}" presName="compNode" presStyleCnt="0"/>
      <dgm:spPr/>
    </dgm:pt>
    <dgm:pt modelId="{DDB58A1A-EC38-4509-A7B3-40B1FA3DB091}" type="pres">
      <dgm:prSet presAssocID="{78E3A993-0DA8-44F2-8F8B-7C67BBC7922C}" presName="bgRect" presStyleLbl="bgShp" presStyleIdx="1" presStyleCnt="2"/>
      <dgm:spPr/>
    </dgm:pt>
    <dgm:pt modelId="{FD96A422-F9A6-4750-8477-98E42E85763D}" type="pres">
      <dgm:prSet presAssocID="{78E3A993-0DA8-44F2-8F8B-7C67BBC7922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E1ABB97-0EE6-4D1B-9914-25BB83114258}" type="pres">
      <dgm:prSet presAssocID="{78E3A993-0DA8-44F2-8F8B-7C67BBC7922C}" presName="spaceRect" presStyleCnt="0"/>
      <dgm:spPr/>
    </dgm:pt>
    <dgm:pt modelId="{76FA6544-9EB0-4CF3-822F-0CD6C0BDABB0}" type="pres">
      <dgm:prSet presAssocID="{78E3A993-0DA8-44F2-8F8B-7C67BBC7922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75A0D65-2323-4270-9C40-A8C127D025B9}" srcId="{7462ACC0-6DC6-4287-ACF4-3F9D504203C7}" destId="{19D6F987-A40F-40F6-990D-D2EF27C16CF9}" srcOrd="0" destOrd="0" parTransId="{84B62DD0-A4A6-42C6-BBE7-4B5B49B4BB8C}" sibTransId="{646D144B-E2DC-4827-96E9-C2CB1BF01747}"/>
    <dgm:cxn modelId="{22B19265-6221-409E-AC8A-2896768D388A}" srcId="{7462ACC0-6DC6-4287-ACF4-3F9D504203C7}" destId="{78E3A993-0DA8-44F2-8F8B-7C67BBC7922C}" srcOrd="1" destOrd="0" parTransId="{0CA27FD9-531B-4647-ABD7-74077F2093EA}" sibTransId="{F94A0A06-C24D-4A2B-A8B7-DDE12F9A8CAC}"/>
    <dgm:cxn modelId="{0EEC0997-51A8-4862-9186-448670717E00}" type="presOf" srcId="{7462ACC0-6DC6-4287-ACF4-3F9D504203C7}" destId="{A5EAEC7F-BE7F-4E18-BC1A-C5E2DBECB429}" srcOrd="0" destOrd="0" presId="urn:microsoft.com/office/officeart/2018/2/layout/IconVerticalSolidList"/>
    <dgm:cxn modelId="{ACD50D9E-DAD7-4F1B-9C09-055C5D434A1F}" type="presOf" srcId="{78E3A993-0DA8-44F2-8F8B-7C67BBC7922C}" destId="{76FA6544-9EB0-4CF3-822F-0CD6C0BDABB0}" srcOrd="0" destOrd="0" presId="urn:microsoft.com/office/officeart/2018/2/layout/IconVerticalSolidList"/>
    <dgm:cxn modelId="{E6537FE9-E2DE-4ACC-84AD-7D8EA5BA06D6}" type="presOf" srcId="{19D6F987-A40F-40F6-990D-D2EF27C16CF9}" destId="{16DA7E44-2BFD-4084-9FB8-DCF40F375028}" srcOrd="0" destOrd="0" presId="urn:microsoft.com/office/officeart/2018/2/layout/IconVerticalSolidList"/>
    <dgm:cxn modelId="{57FC2D7A-A6E9-40EF-A2CA-6EE77C2E4131}" type="presParOf" srcId="{A5EAEC7F-BE7F-4E18-BC1A-C5E2DBECB429}" destId="{98D4F8C5-2D05-4C39-A0D1-F1A0094697A5}" srcOrd="0" destOrd="0" presId="urn:microsoft.com/office/officeart/2018/2/layout/IconVerticalSolidList"/>
    <dgm:cxn modelId="{C569EDB3-CB7D-4F4C-B934-6F77C7B22BD7}" type="presParOf" srcId="{98D4F8C5-2D05-4C39-A0D1-F1A0094697A5}" destId="{9C8FC4C0-D299-40AC-837C-D6610DFC9AD6}" srcOrd="0" destOrd="0" presId="urn:microsoft.com/office/officeart/2018/2/layout/IconVerticalSolidList"/>
    <dgm:cxn modelId="{9C7DA9D7-3E65-4F58-8FCA-D9E45A1076B6}" type="presParOf" srcId="{98D4F8C5-2D05-4C39-A0D1-F1A0094697A5}" destId="{70B74713-D7C0-4C8B-8131-1C6605BD283F}" srcOrd="1" destOrd="0" presId="urn:microsoft.com/office/officeart/2018/2/layout/IconVerticalSolidList"/>
    <dgm:cxn modelId="{B902F0B7-3402-473F-A6F0-973661C37D0C}" type="presParOf" srcId="{98D4F8C5-2D05-4C39-A0D1-F1A0094697A5}" destId="{90F88DD9-8C7E-4A27-975E-A9E9EDB89F8D}" srcOrd="2" destOrd="0" presId="urn:microsoft.com/office/officeart/2018/2/layout/IconVerticalSolidList"/>
    <dgm:cxn modelId="{862C2F9F-9CB2-4F6C-A5A6-96BCD311579A}" type="presParOf" srcId="{98D4F8C5-2D05-4C39-A0D1-F1A0094697A5}" destId="{16DA7E44-2BFD-4084-9FB8-DCF40F375028}" srcOrd="3" destOrd="0" presId="urn:microsoft.com/office/officeart/2018/2/layout/IconVerticalSolidList"/>
    <dgm:cxn modelId="{F99D4EE5-1FF3-4A07-A9A3-E2CE443A6C99}" type="presParOf" srcId="{A5EAEC7F-BE7F-4E18-BC1A-C5E2DBECB429}" destId="{BDB418FF-6F6E-42F1-AE83-195BFD187F33}" srcOrd="1" destOrd="0" presId="urn:microsoft.com/office/officeart/2018/2/layout/IconVerticalSolidList"/>
    <dgm:cxn modelId="{8E87CAB1-E9E3-43AB-ADCC-AABD20654D9C}" type="presParOf" srcId="{A5EAEC7F-BE7F-4E18-BC1A-C5E2DBECB429}" destId="{833F726B-463E-4C1A-8755-E4E73944E4D3}" srcOrd="2" destOrd="0" presId="urn:microsoft.com/office/officeart/2018/2/layout/IconVerticalSolidList"/>
    <dgm:cxn modelId="{52803ED9-855E-4184-8326-3CB058C6B2F7}" type="presParOf" srcId="{833F726B-463E-4C1A-8755-E4E73944E4D3}" destId="{DDB58A1A-EC38-4509-A7B3-40B1FA3DB091}" srcOrd="0" destOrd="0" presId="urn:microsoft.com/office/officeart/2018/2/layout/IconVerticalSolidList"/>
    <dgm:cxn modelId="{B0138C5A-32E6-490D-AA87-158DC3EE305F}" type="presParOf" srcId="{833F726B-463E-4C1A-8755-E4E73944E4D3}" destId="{FD96A422-F9A6-4750-8477-98E42E85763D}" srcOrd="1" destOrd="0" presId="urn:microsoft.com/office/officeart/2018/2/layout/IconVerticalSolidList"/>
    <dgm:cxn modelId="{A7D1CF9C-4B84-4845-8B49-386DE62D5751}" type="presParOf" srcId="{833F726B-463E-4C1A-8755-E4E73944E4D3}" destId="{5E1ABB97-0EE6-4D1B-9914-25BB83114258}" srcOrd="2" destOrd="0" presId="urn:microsoft.com/office/officeart/2018/2/layout/IconVerticalSolidList"/>
    <dgm:cxn modelId="{A806CCBA-7FF8-4275-AD7C-1BEE93B6617D}" type="presParOf" srcId="{833F726B-463E-4C1A-8755-E4E73944E4D3}" destId="{76FA6544-9EB0-4CF3-822F-0CD6C0BDAB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386FC8-7288-49BC-B0E8-B1EB3DDFA9B5}">
      <dsp:nvSpPr>
        <dsp:cNvPr id="0" name=""/>
        <dsp:cNvSpPr/>
      </dsp:nvSpPr>
      <dsp:spPr>
        <a:xfrm>
          <a:off x="0" y="99860"/>
          <a:ext cx="5000124" cy="16707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Heddiw, rydyn ni’n mynd i…</a:t>
          </a:r>
          <a:endParaRPr lang="en-US" sz="4200" kern="1200"/>
        </a:p>
      </dsp:txBody>
      <dsp:txXfrm>
        <a:off x="81560" y="181420"/>
        <a:ext cx="4837004" cy="1507639"/>
      </dsp:txXfrm>
    </dsp:sp>
    <dsp:sp modelId="{8FB7A9AD-B038-4EB3-9568-776AFCF47367}">
      <dsp:nvSpPr>
        <dsp:cNvPr id="0" name=""/>
        <dsp:cNvSpPr/>
      </dsp:nvSpPr>
      <dsp:spPr>
        <a:xfrm>
          <a:off x="0" y="1891580"/>
          <a:ext cx="5000124" cy="1670759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adolygu</a:t>
          </a:r>
          <a:endParaRPr lang="en-US" sz="4200" kern="1200"/>
        </a:p>
      </dsp:txBody>
      <dsp:txXfrm>
        <a:off x="81560" y="1973140"/>
        <a:ext cx="4837004" cy="1507639"/>
      </dsp:txXfrm>
    </dsp:sp>
    <dsp:sp modelId="{83E35548-0E3F-4C22-990A-813D6751901E}">
      <dsp:nvSpPr>
        <dsp:cNvPr id="0" name=""/>
        <dsp:cNvSpPr/>
      </dsp:nvSpPr>
      <dsp:spPr>
        <a:xfrm>
          <a:off x="0" y="3683300"/>
          <a:ext cx="5000124" cy="1670759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gyflwyno Y gorffennol rheolaidd</a:t>
          </a:r>
          <a:endParaRPr lang="en-US" sz="4200" kern="1200"/>
        </a:p>
      </dsp:txBody>
      <dsp:txXfrm>
        <a:off x="81560" y="3764860"/>
        <a:ext cx="4837004" cy="1507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FC4C0-D299-40AC-837C-D6610DFC9AD6}">
      <dsp:nvSpPr>
        <dsp:cNvPr id="0" name=""/>
        <dsp:cNvSpPr/>
      </dsp:nvSpPr>
      <dsp:spPr>
        <a:xfrm>
          <a:off x="0" y="958220"/>
          <a:ext cx="4941519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74713-D7C0-4C8B-8131-1C6605BD283F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A7E44-2BFD-4084-9FB8-DCF40F375028}">
      <dsp:nvSpPr>
        <dsp:cNvPr id="0" name=""/>
        <dsp:cNvSpPr/>
      </dsp:nvSpPr>
      <dsp:spPr>
        <a:xfrm>
          <a:off x="2043221" y="958220"/>
          <a:ext cx="2898297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err="1"/>
            <a:t>Ysgrifennwch</a:t>
          </a:r>
          <a:r>
            <a:rPr lang="en-US" sz="1500" kern="1200"/>
            <a:t> </a:t>
          </a:r>
          <a:r>
            <a:rPr lang="en-US" sz="1500" kern="1200" err="1"/>
            <a:t>sgwrs</a:t>
          </a:r>
          <a:r>
            <a:rPr lang="en-US" sz="1500" kern="1200"/>
            <a:t> </a:t>
          </a:r>
          <a:r>
            <a:rPr lang="en-US" sz="1500" kern="1200" err="1"/>
            <a:t>gan</a:t>
          </a:r>
          <a:r>
            <a:rPr lang="en-US" sz="1500" kern="1200"/>
            <a:t> </a:t>
          </a:r>
          <a:r>
            <a:rPr lang="en-US" sz="1500" kern="1200" err="1"/>
            <a:t>ddefnyddio'r</a:t>
          </a:r>
          <a:r>
            <a:rPr lang="en-US" sz="1500" kern="1200"/>
            <a:t> </a:t>
          </a:r>
          <a:r>
            <a:rPr lang="en-US" sz="1500" kern="1200" err="1"/>
            <a:t>berfau</a:t>
          </a:r>
          <a:r>
            <a:rPr lang="en-US" sz="1500" kern="1200"/>
            <a:t> </a:t>
          </a:r>
          <a:r>
            <a:rPr lang="en-US" sz="1500" kern="1200" err="1"/>
            <a:t>a'r</a:t>
          </a:r>
          <a:r>
            <a:rPr lang="en-US" sz="1500" kern="1200"/>
            <a:t> </a:t>
          </a:r>
          <a:r>
            <a:rPr lang="en-US" sz="1500" kern="1200" err="1"/>
            <a:t>ffurfiau</a:t>
          </a:r>
          <a:r>
            <a:rPr lang="en-US" sz="1500" kern="1200"/>
            <a:t> </a:t>
          </a:r>
          <a:r>
            <a:rPr lang="en-US" sz="1500" kern="1200" err="1"/>
            <a:t>rydych</a:t>
          </a:r>
          <a:r>
            <a:rPr lang="en-US" sz="1500" kern="1200"/>
            <a:t> </a:t>
          </a:r>
          <a:r>
            <a:rPr lang="en-US" sz="1500" kern="1200" err="1"/>
            <a:t>wedi</a:t>
          </a:r>
          <a:r>
            <a:rPr lang="en-US" sz="1500" kern="1200"/>
            <a:t> </a:t>
          </a:r>
          <a:r>
            <a:rPr lang="en-US" sz="1500" kern="1200" err="1"/>
            <a:t>eu</a:t>
          </a:r>
          <a:r>
            <a:rPr lang="en-US" sz="1500" kern="1200"/>
            <a:t> </a:t>
          </a:r>
          <a:r>
            <a:rPr lang="en-US" sz="1500" kern="1200" err="1"/>
            <a:t>dysgu</a:t>
          </a:r>
          <a:r>
            <a:rPr lang="en-US" sz="1500" kern="1200"/>
            <a:t> </a:t>
          </a:r>
          <a:r>
            <a:rPr lang="en-US" sz="1500" kern="1200" err="1"/>
            <a:t>yn</a:t>
          </a:r>
          <a:r>
            <a:rPr lang="en-US" sz="1500" kern="1200"/>
            <a:t> y mis </a:t>
          </a:r>
          <a:r>
            <a:rPr lang="en-US" sz="1500" kern="1200" err="1"/>
            <a:t>diwethaf</a:t>
          </a:r>
          <a:r>
            <a:rPr lang="en-US" sz="1500" kern="1200"/>
            <a:t>.  /</a:t>
          </a:r>
          <a:r>
            <a:rPr lang="en-US" sz="1500" i="1" kern="1200"/>
            <a:t>Write a short conversation using the verbs learnt during the last few weeks.</a:t>
          </a:r>
        </a:p>
      </dsp:txBody>
      <dsp:txXfrm>
        <a:off x="2043221" y="958220"/>
        <a:ext cx="2898297" cy="1769022"/>
      </dsp:txXfrm>
    </dsp:sp>
    <dsp:sp modelId="{DDB58A1A-EC38-4509-A7B3-40B1FA3DB091}">
      <dsp:nvSpPr>
        <dsp:cNvPr id="0" name=""/>
        <dsp:cNvSpPr/>
      </dsp:nvSpPr>
      <dsp:spPr>
        <a:xfrm>
          <a:off x="0" y="3169499"/>
          <a:ext cx="4941519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6A422-F9A6-4750-8477-98E42E85763D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FA6544-9EB0-4CF3-822F-0CD6C0BDABB0}">
      <dsp:nvSpPr>
        <dsp:cNvPr id="0" name=""/>
        <dsp:cNvSpPr/>
      </dsp:nvSpPr>
      <dsp:spPr>
        <a:xfrm>
          <a:off x="2043221" y="3169499"/>
          <a:ext cx="2898297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err="1"/>
            <a:t>Sgwrs</a:t>
          </a:r>
          <a:r>
            <a:rPr lang="en-US" sz="1500" kern="1200"/>
            <a:t> – Beth </a:t>
          </a:r>
          <a:r>
            <a:rPr lang="en-US" sz="1500" kern="1200" err="1"/>
            <a:t>wnaethoch</a:t>
          </a:r>
          <a:r>
            <a:rPr lang="en-US" sz="1500" kern="1200"/>
            <a:t> chi </a:t>
          </a:r>
          <a:r>
            <a:rPr lang="en-US" sz="1500" kern="1200" err="1"/>
            <a:t>yn</a:t>
          </a:r>
          <a:r>
            <a:rPr lang="en-US" sz="1500" kern="1200"/>
            <a:t> y </a:t>
          </a:r>
          <a:r>
            <a:rPr lang="en-US" sz="1500" kern="1200" err="1"/>
            <a:t>darlithoedd</a:t>
          </a:r>
          <a:r>
            <a:rPr lang="en-US" sz="1500" kern="1200"/>
            <a:t>/</a:t>
          </a:r>
          <a:r>
            <a:rPr lang="en-US" sz="1500" kern="1200" err="1"/>
            <a:t>coleg</a:t>
          </a:r>
          <a:r>
            <a:rPr lang="en-US" sz="1500" kern="1200"/>
            <a:t> </a:t>
          </a:r>
          <a:r>
            <a:rPr lang="en-US" sz="1500" kern="1200" err="1"/>
            <a:t>dros</a:t>
          </a:r>
          <a:r>
            <a:rPr lang="en-US" sz="1500" kern="1200"/>
            <a:t> y mis </a:t>
          </a:r>
          <a:r>
            <a:rPr lang="en-US" sz="1500" kern="1200" err="1"/>
            <a:t>diwethaf</a:t>
          </a:r>
          <a:r>
            <a:rPr lang="en-US" sz="1500" kern="1200"/>
            <a:t>./</a:t>
          </a:r>
          <a:r>
            <a:rPr lang="en-US" sz="1500" i="1" kern="1200"/>
            <a:t> What  have you been doing in the lectures/college over the last few weeks?</a:t>
          </a:r>
        </a:p>
      </dsp:txBody>
      <dsp:txXfrm>
        <a:off x="2043221" y="3169499"/>
        <a:ext cx="2898297" cy="1769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6E93F-3B89-2E4D-ABF8-2DE7CDC35068}" type="datetimeFigureOut">
              <a:rPr lang="en-US" smtClean="0"/>
              <a:pPr/>
              <a:t>11/26/2022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C7089-5533-5343-87C7-9CEC9ED3CA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2627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69267-466D-41DD-8565-77C72E9F1D2C}" type="datetimeFigureOut">
              <a:rPr lang="en-GB" smtClean="0"/>
              <a:pPr/>
              <a:t>26/11/2022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8210B4-A524-4427-804D-B58EB5A81E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94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8210B4-A524-4427-804D-B58EB5A81ED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3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8210B4-A524-4427-804D-B58EB5A81ED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33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7A130-0E60-4DE9-A0B0-9C549265DF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307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AC824-E651-6247-BAED-29B705102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414CD9-6BF1-6945-B51A-6DC56E4A8C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DA3BC-E633-E74A-93B2-17E2677E2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56D85-3D60-C740-AFA4-E9D0B0BF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2F0A4-E16D-0548-9B07-275F3A26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915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267CD-7FA4-1742-A15E-25B2C52A2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094DD-0DE9-0C4D-9034-51C3DC858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CE046-8A86-6D4D-9BA2-DE16BC866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82CDB-3054-9142-9CBB-ADBBB11E8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E8D8E-AA35-4148-9111-22F950983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9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E0D4B-0428-5740-B0B7-2989AA6D8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3F815-9C17-984B-B652-D2748007C4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234BA-48BC-5C4C-BA1B-D33DE84BC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0244B-0798-F547-801A-943115EA9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5D5CC-C29F-064C-8E6B-C935380F4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562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B9AC0-69E8-F44C-BE4F-146AD3C97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3709-0EAE-2642-B94C-4ACBE7FF6E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D4A1BD-9D21-3144-BDEE-37AEAFF9FA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752754-9E02-8747-A5CC-45B08E802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30EC4C-20F5-BE43-B505-5B861C165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F5FAE-7B3E-1647-AFFD-738A39F6F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29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3542-E1BF-F84E-B76E-B804B2E9C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56339C-3244-CE4B-9A1E-B85AB0986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9DBBF-68EE-5845-AAE2-4524645C72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2EC55D-7976-0B47-B480-39E399E443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A23812-FAB0-D344-A972-C9BB4DF678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6A4CD4-F25E-9345-BF24-985F3BA99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4BA58-1435-0141-AE80-4842C0B94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297DB5-D83A-BB43-AA68-CED19C216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294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01B2E-D713-2F4F-99B5-F7F8870D3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9F601F-1064-DD49-AB4A-62C2A3449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60F4F7-DA73-0949-A2F8-48EC23A67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C2900C-FDE4-2543-BC19-626093D4F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418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2EE4FC-08D9-EF42-BC01-3A0C2DEB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731FE-9137-0646-BE49-F559ACECF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2625F-A389-AF4E-9FBE-4CDC4F0D3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671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251F-9045-A64C-8FE8-7CCD8CEFF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EBE97-F242-FD48-BFD6-9EDE932EC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EF63A-B9CD-5A40-8AFF-26B612B0F7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163EA-F319-2F47-A70E-F1156124E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E00BA-04CD-474A-98E0-9713E38BE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79FB5-9136-4140-894E-C03E15FCC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89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62ED3-CB32-9F41-A879-7E44FB85A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65AC67-B5A5-6640-8DD9-F1EDD14A76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AE52E-F879-AA4C-AC38-BCD052277F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FA74DB-B994-D142-BEAA-A078815DC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4B185-6F29-7640-9FD1-CFCFEC874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DC3D7-FCCA-D643-BDD1-26A7106CE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669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F331E-02AB-E54F-B808-3E952B0D0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41E436-471C-DC46-80E5-6614C16ABD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36A3F-6E48-054E-922E-F04DF713B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CA4FC-0CAD-0F4C-AB3D-1406DBBC0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9627D-948C-3F49-9F4E-B56B696B3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153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78A296-2AA0-394F-AA4F-AB3B771628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D7D04-8ED9-7543-A2E0-84C190A58D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B2DD9-C4C4-B544-8052-B94038FC8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6EA97-0631-F042-8E47-DFCF89CE0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0A7EF-2C17-0740-B231-8E236F0A3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0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36244F-0B05-C740-A4C2-A07C2ADC4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C6785-9E68-FF4C-9220-CFFA6AD2D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88966-68E3-B74C-BCF7-E959CA146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11/26/2022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12A46-8989-B34D-A129-8C0752C442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43B0B-C34A-1949-8928-9D4D903086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559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james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9AF81-B46B-E79E-7544-AAC2E8B99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4091193-994D-C634-A62D-F74A37E890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231" y="-65836"/>
            <a:ext cx="9106045" cy="708989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FC7DAC-8CE7-4EDA-96E5-211D61ACC0C2}"/>
              </a:ext>
            </a:extLst>
          </p:cNvPr>
          <p:cNvSpPr txBox="1"/>
          <p:nvPr/>
        </p:nvSpPr>
        <p:spPr>
          <a:xfrm>
            <a:off x="2567398" y="5337868"/>
            <a:ext cx="391748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                      Julia James</a:t>
            </a:r>
          </a:p>
          <a:p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                  j.james@uwtsd.ac.uk</a:t>
            </a:r>
            <a:endParaRPr lang="en-US" sz="2000">
              <a:solidFill>
                <a:schemeClr val="accent2">
                  <a:lumMod val="60000"/>
                  <a:lumOff val="40000"/>
                </a:schemeClr>
              </a:solidFill>
              <a:cs typeface="Calibri"/>
            </a:endParaRPr>
          </a:p>
          <a:p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                      01.12.2022</a:t>
            </a:r>
          </a:p>
          <a:p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            </a:t>
            </a:r>
            <a:r>
              <a:rPr lang="en-US" sz="2000" err="1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Gorffennol</a:t>
            </a:r>
            <a:r>
              <a:rPr lang="en-US" sz="2000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2">
                    <a:lumMod val="60000"/>
                    <a:lumOff val="40000"/>
                  </a:schemeClr>
                </a:solidFill>
                <a:cs typeface="Calibri"/>
              </a:rPr>
              <a:t>Rheolaidd</a:t>
            </a:r>
            <a:endParaRPr lang="en-US" sz="2000">
              <a:solidFill>
                <a:schemeClr val="accent2">
                  <a:lumMod val="60000"/>
                  <a:lumOff val="4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6475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marL="0" indent="0" algn="r">
              <a:buNone/>
            </a:pPr>
            <a:r>
              <a:rPr lang="en-GB" sz="3500">
                <a:solidFill>
                  <a:srgbClr val="FFFFFF"/>
                </a:solidFill>
              </a:rPr>
              <a:t>Nod y sesiwn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94545-F01B-106D-98CC-DC1AD3D4E3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094327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11">
            <a:extLst>
              <a:ext uri="{FF2B5EF4-FFF2-40B4-BE49-F238E27FC236}">
                <a16:creationId xmlns:a16="http://schemas.microsoft.com/office/drawing/2014/main" id="{6F91A086-1804-9EA7-BFE5-4DFB327D99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2320" y="6118157"/>
            <a:ext cx="9195057" cy="74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70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43"/>
    </mc:Choice>
    <mc:Fallback xmlns="">
      <p:transition spd="slow" advTm="6314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7D1BA-B453-BE92-DDC1-A8F13CDE8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2BC350B2-36E9-2A68-4B78-9B2524AE98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2963" y="367137"/>
            <a:ext cx="9268550" cy="6327020"/>
          </a:xfrm>
        </p:spPr>
      </p:pic>
    </p:spTree>
    <p:extLst>
      <p:ext uri="{BB962C8B-B14F-4D97-AF65-F5344CB8AC3E}">
        <p14:creationId xmlns:p14="http://schemas.microsoft.com/office/powerpoint/2010/main" val="3660308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900814"/>
            <a:ext cx="569713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633165"/>
            <a:ext cx="36199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636723"/>
            <a:ext cx="3000047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DFBA2-DF02-C4BC-80E0-1DFDF7BA1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4" y="982272"/>
            <a:ext cx="2541314" cy="4560970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  <a:cs typeface="Calibri Light"/>
              </a:rPr>
              <a:t>Gorffennol Rheolaidd</a:t>
            </a: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352302"/>
            <a:ext cx="499169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FB09D-76CB-EDD4-0BD6-53E0CF917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6" y="1719618"/>
            <a:ext cx="4461623" cy="43346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err="1">
                <a:solidFill>
                  <a:srgbClr val="FEFFFF"/>
                </a:solidFill>
                <a:cs typeface="Calibri"/>
              </a:rPr>
              <a:t>Sylwch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ar</a:t>
            </a:r>
            <a:r>
              <a:rPr lang="en-US">
                <a:solidFill>
                  <a:srgbClr val="FEFFFF"/>
                </a:solidFill>
                <a:cs typeface="Calibri"/>
              </a:rPr>
              <a:t> y </a:t>
            </a:r>
            <a:r>
              <a:rPr lang="en-US" err="1">
                <a:solidFill>
                  <a:srgbClr val="FEFFFF"/>
                </a:solidFill>
                <a:cs typeface="Calibri"/>
              </a:rPr>
              <a:t>patrwm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uchod</a:t>
            </a:r>
            <a:r>
              <a:rPr lang="en-US">
                <a:solidFill>
                  <a:srgbClr val="FEFFFF"/>
                </a:solidFill>
                <a:cs typeface="Calibri"/>
              </a:rPr>
              <a:t> –  </a:t>
            </a:r>
            <a:r>
              <a:rPr lang="en-US" err="1">
                <a:solidFill>
                  <a:srgbClr val="FEFFFF"/>
                </a:solidFill>
                <a:cs typeface="Calibri"/>
              </a:rPr>
              <a:t>cofiwch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yr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hyn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rydych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wedi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ei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ddysgu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dros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yr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wythnosau</a:t>
            </a:r>
            <a:r>
              <a:rPr lang="en-US">
                <a:solidFill>
                  <a:srgbClr val="FEFFFF"/>
                </a:solidFill>
                <a:cs typeface="Calibri"/>
              </a:rPr>
              <a:t> </a:t>
            </a:r>
            <a:r>
              <a:rPr lang="en-US" err="1">
                <a:solidFill>
                  <a:srgbClr val="FEFFFF"/>
                </a:solidFill>
                <a:cs typeface="Calibri"/>
              </a:rPr>
              <a:t>diwethaf</a:t>
            </a:r>
            <a:r>
              <a:rPr lang="en-US">
                <a:solidFill>
                  <a:srgbClr val="FEFFFF"/>
                </a:solidFill>
                <a:cs typeface="Calibri"/>
              </a:rPr>
              <a:t>. /</a:t>
            </a:r>
            <a:r>
              <a:rPr lang="en-US" i="1">
                <a:solidFill>
                  <a:srgbClr val="FEFFFF"/>
                </a:solidFill>
                <a:cs typeface="Calibri"/>
              </a:rPr>
              <a:t>Look back on what you have learnt over the last few weeks.</a:t>
            </a:r>
          </a:p>
          <a:p>
            <a:endParaRPr lang="en-US" i="1">
              <a:solidFill>
                <a:srgbClr val="FEFFFF"/>
              </a:solidFill>
              <a:cs typeface="Calibri"/>
            </a:endParaRPr>
          </a:p>
          <a:p>
            <a:endParaRPr lang="en-US">
              <a:solidFill>
                <a:srgbClr val="FEFFFF"/>
              </a:solidFill>
              <a:cs typeface="Calibri"/>
            </a:endParaRPr>
          </a:p>
          <a:p>
            <a:endParaRPr lang="en-US">
              <a:solidFill>
                <a:srgbClr val="FEFFFF"/>
              </a:solidFill>
              <a:cs typeface="Calibri"/>
            </a:endParaRPr>
          </a:p>
          <a:p>
            <a:endParaRPr lang="en-US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F07021E-A4E4-8942-1140-0308C8505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20" y="5990513"/>
            <a:ext cx="9148641" cy="86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832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berf</a:t>
            </a:r>
            <a:r>
              <a:rPr lang="en-GB"/>
              <a:t> </a:t>
            </a:r>
            <a:r>
              <a:rPr lang="en-GB" err="1"/>
              <a:t>gryno</a:t>
            </a:r>
            <a:r>
              <a:rPr lang="en-GB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2002221"/>
            <a:ext cx="8387255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err="1">
                <a:solidFill>
                  <a:schemeClr val="accent1"/>
                </a:solidFill>
              </a:rPr>
              <a:t>berfenw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	-	</a:t>
            </a:r>
            <a:r>
              <a:rPr lang="en-GB" sz="2000" i="1">
                <a:solidFill>
                  <a:schemeClr val="bg2">
                    <a:lumMod val="25000"/>
                  </a:schemeClr>
                </a:solidFill>
              </a:rPr>
              <a:t>verb-noun (dictionary form of doing word).</a:t>
            </a:r>
          </a:p>
          <a:p>
            <a:r>
              <a:rPr lang="en-GB" sz="2800" err="1">
                <a:solidFill>
                  <a:schemeClr val="accent1"/>
                </a:solidFill>
              </a:rPr>
              <a:t>bonyn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	     -   </a:t>
            </a:r>
            <a:r>
              <a:rPr lang="en-GB" sz="2000" i="1">
                <a:solidFill>
                  <a:schemeClr val="bg2">
                    <a:lumMod val="25000"/>
                  </a:schemeClr>
                </a:solidFill>
              </a:rPr>
              <a:t>stem (the part we add an ending to).</a:t>
            </a:r>
            <a:endParaRPr lang="en-GB" sz="2000" i="1">
              <a:solidFill>
                <a:schemeClr val="bg2">
                  <a:lumMod val="25000"/>
                </a:schemeClr>
              </a:solidFill>
              <a:cs typeface="Calibri"/>
            </a:endParaRPr>
          </a:p>
          <a:p>
            <a:r>
              <a:rPr lang="en-GB" sz="2800" err="1">
                <a:solidFill>
                  <a:schemeClr val="accent1"/>
                </a:solidFill>
              </a:rPr>
              <a:t>terfyniad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-	</a:t>
            </a:r>
            <a:r>
              <a:rPr lang="en-GB" sz="2000" i="1">
                <a:solidFill>
                  <a:schemeClr val="bg2">
                    <a:lumMod val="25000"/>
                  </a:schemeClr>
                </a:solidFill>
              </a:rPr>
              <a:t>ending  (the part that tells us when/who).</a:t>
            </a:r>
            <a:endParaRPr lang="en-GB" sz="2000" i="1">
              <a:solidFill>
                <a:schemeClr val="bg2">
                  <a:lumMod val="25000"/>
                </a:schemeClr>
              </a:solidFill>
              <a:cs typeface="Calibri"/>
            </a:endParaRPr>
          </a:p>
          <a:p>
            <a:endParaRPr lang="en-GB" sz="280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en-GB" sz="2800" err="1">
                <a:solidFill>
                  <a:schemeClr val="bg2">
                    <a:lumMod val="25000"/>
                  </a:schemeClr>
                </a:solidFill>
              </a:rPr>
              <a:t>berfenw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	</a:t>
            </a:r>
            <a:r>
              <a:rPr lang="en-GB" sz="2800" err="1">
                <a:solidFill>
                  <a:schemeClr val="bg2">
                    <a:lumMod val="25000"/>
                  </a:schemeClr>
                </a:solidFill>
              </a:rPr>
              <a:t>bonyn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         </a:t>
            </a:r>
            <a:r>
              <a:rPr lang="en-GB" sz="2800" err="1">
                <a:solidFill>
                  <a:schemeClr val="bg2">
                    <a:lumMod val="25000"/>
                  </a:schemeClr>
                </a:solidFill>
              </a:rPr>
              <a:t>terfyniad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	     </a:t>
            </a:r>
            <a:r>
              <a:rPr lang="en-GB" sz="2800" err="1">
                <a:solidFill>
                  <a:schemeClr val="bg2">
                    <a:lumMod val="25000"/>
                  </a:schemeClr>
                </a:solidFill>
              </a:rPr>
              <a:t>berf</a:t>
            </a:r>
            <a:r>
              <a:rPr lang="en-GB" sz="280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2800" err="1">
                <a:solidFill>
                  <a:schemeClr val="bg2">
                    <a:lumMod val="25000"/>
                  </a:schemeClr>
                </a:solidFill>
              </a:rPr>
              <a:t>gryno</a:t>
            </a:r>
            <a:endParaRPr lang="en-GB" sz="280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sz="2800" i="1">
                <a:solidFill>
                  <a:srgbClr val="7030A0"/>
                </a:solidFill>
              </a:rPr>
              <a:t>	</a:t>
            </a:r>
            <a:r>
              <a:rPr lang="en-GB" sz="2800" i="1" err="1">
                <a:solidFill>
                  <a:srgbClr val="7030A0"/>
                </a:solidFill>
              </a:rPr>
              <a:t>darllen</a:t>
            </a:r>
            <a:r>
              <a:rPr lang="en-GB" sz="2800" i="1">
                <a:solidFill>
                  <a:srgbClr val="7030A0"/>
                </a:solidFill>
              </a:rPr>
              <a:t>		    </a:t>
            </a:r>
            <a:r>
              <a:rPr lang="en-GB" sz="2800" i="1" err="1">
                <a:solidFill>
                  <a:srgbClr val="7030A0"/>
                </a:solidFill>
              </a:rPr>
              <a:t>darllen</a:t>
            </a:r>
            <a:r>
              <a:rPr lang="en-GB" sz="2800" i="1">
                <a:solidFill>
                  <a:srgbClr val="7030A0"/>
                </a:solidFill>
              </a:rPr>
              <a:t>       -ais </a:t>
            </a:r>
            <a:r>
              <a:rPr lang="en-GB" sz="2800" i="1" err="1">
                <a:solidFill>
                  <a:srgbClr val="7030A0"/>
                </a:solidFill>
              </a:rPr>
              <a:t>i</a:t>
            </a:r>
            <a:r>
              <a:rPr lang="en-GB" sz="2800" i="1">
                <a:solidFill>
                  <a:srgbClr val="7030A0"/>
                </a:solidFill>
              </a:rPr>
              <a:t>              </a:t>
            </a:r>
            <a:r>
              <a:rPr lang="en-GB" sz="2800" i="1" err="1">
                <a:solidFill>
                  <a:srgbClr val="7030A0"/>
                </a:solidFill>
              </a:rPr>
              <a:t>darllenais</a:t>
            </a:r>
            <a:r>
              <a:rPr lang="en-GB" sz="2800" i="1">
                <a:solidFill>
                  <a:srgbClr val="7030A0"/>
                </a:solidFill>
              </a:rPr>
              <a:t> </a:t>
            </a:r>
            <a:r>
              <a:rPr lang="en-GB" sz="2800" i="1" err="1">
                <a:solidFill>
                  <a:srgbClr val="7030A0"/>
                </a:solidFill>
              </a:rPr>
              <a:t>i</a:t>
            </a:r>
            <a:r>
              <a:rPr lang="en-GB" sz="2800" i="1">
                <a:solidFill>
                  <a:srgbClr val="7030A0"/>
                </a:solidFill>
              </a:rPr>
              <a:t>	</a:t>
            </a:r>
            <a:endParaRPr lang="en-GB" sz="2800" i="1">
              <a:solidFill>
                <a:srgbClr val="7030A0"/>
              </a:solidFill>
              <a:cs typeface="Calibri"/>
            </a:endParaRPr>
          </a:p>
          <a:p>
            <a:r>
              <a:rPr lang="en-GB" sz="2800" i="1">
                <a:solidFill>
                  <a:srgbClr val="7030A0"/>
                </a:solidFill>
              </a:rPr>
              <a:t>	</a:t>
            </a:r>
            <a:r>
              <a:rPr lang="en-GB" sz="2800" i="1" err="1">
                <a:solidFill>
                  <a:srgbClr val="7030A0"/>
                </a:solidFill>
              </a:rPr>
              <a:t>codi</a:t>
            </a:r>
            <a:r>
              <a:rPr lang="en-GB" sz="2800" i="1">
                <a:solidFill>
                  <a:schemeClr val="bg2">
                    <a:lumMod val="50000"/>
                  </a:schemeClr>
                </a:solidFill>
              </a:rPr>
              <a:t>           </a:t>
            </a:r>
            <a:r>
              <a:rPr lang="en-GB" sz="2800" i="1">
                <a:solidFill>
                  <a:srgbClr val="7030A0"/>
                </a:solidFill>
              </a:rPr>
              <a:t>cod-           </a:t>
            </a:r>
            <a:r>
              <a:rPr lang="en-GB" sz="2800" i="1">
                <a:solidFill>
                  <a:schemeClr val="bg2">
                    <a:lumMod val="50000"/>
                  </a:schemeClr>
                </a:solidFill>
              </a:rPr>
              <a:t>		</a:t>
            </a:r>
            <a:r>
              <a:rPr lang="en-GB" sz="2800" i="1">
                <a:solidFill>
                  <a:srgbClr val="7030A0"/>
                </a:solidFill>
              </a:rPr>
              <a:t>-odd hi</a:t>
            </a:r>
            <a:r>
              <a:rPr lang="en-GB" sz="2800" i="1">
                <a:solidFill>
                  <a:schemeClr val="bg2">
                    <a:lumMod val="50000"/>
                  </a:schemeClr>
                </a:solidFill>
              </a:rPr>
              <a:t>	        	</a:t>
            </a:r>
            <a:r>
              <a:rPr lang="en-GB" sz="2800" i="1" err="1">
                <a:solidFill>
                  <a:srgbClr val="7030A0"/>
                </a:solidFill>
              </a:rPr>
              <a:t>cododd</a:t>
            </a:r>
            <a:r>
              <a:rPr lang="en-GB" sz="2800" i="1">
                <a:solidFill>
                  <a:srgbClr val="7030A0"/>
                </a:solidFill>
              </a:rPr>
              <a:t> hi</a:t>
            </a:r>
            <a:endParaRPr lang="en-GB" sz="2800" i="1">
              <a:solidFill>
                <a:srgbClr val="7030A0"/>
              </a:solidFill>
              <a:cs typeface="Calibri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0270948C-5D67-C958-0ED5-7FF585AE9E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0341" y="6002117"/>
            <a:ext cx="9206661" cy="91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2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85"/>
    </mc:Choice>
    <mc:Fallback xmlns="">
      <p:transition spd="slow" advTm="11468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3">
            <a:extLst>
              <a:ext uri="{FF2B5EF4-FFF2-40B4-BE49-F238E27FC236}">
                <a16:creationId xmlns:a16="http://schemas.microsoft.com/office/drawing/2014/main" id="{72C6AFFF-5238-B04D-9DA4-6B4BF653F8C4}"/>
              </a:ext>
            </a:extLst>
          </p:cNvPr>
          <p:cNvSpPr txBox="1">
            <a:spLocks/>
          </p:cNvSpPr>
          <p:nvPr/>
        </p:nvSpPr>
        <p:spPr>
          <a:xfrm>
            <a:off x="494475" y="1474969"/>
            <a:ext cx="2117940" cy="1868760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defTabSz="914400">
              <a:spcAft>
                <a:spcPts val="600"/>
              </a:spcAft>
            </a:pPr>
            <a:r>
              <a:rPr lang="en-US" sz="3100"/>
              <a:t>Regular stems</a:t>
            </a:r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AB7FBA4E-6AE8-1B42-8275-1D2A3480F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924" y="898072"/>
            <a:ext cx="6531430" cy="4898572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155F79FE-6B63-0830-4664-9191B91F5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20" y="6141365"/>
            <a:ext cx="9148640" cy="71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51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409"/>
    </mc:Choice>
    <mc:Fallback xmlns="">
      <p:transition spd="slow" advTm="17040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EB00D-E199-5725-83D7-11ADA043D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A31421A6-8BDA-4157-0B0F-EA6D5F4AF2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681" y="5101"/>
            <a:ext cx="9147363" cy="6171862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69B16ED4-08C7-A8C3-B905-11F063140A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20" y="6118157"/>
            <a:ext cx="9148640" cy="73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51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64FE-A494-251B-1ED9-27FDB2E2F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18BF2EF2-30EA-5154-BA84-5420649126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8" y="367137"/>
            <a:ext cx="9216154" cy="5809826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F7B26A08-6D53-5E22-BD5E-8702D5ADA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528" y="6129761"/>
            <a:ext cx="9218265" cy="725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067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34D9B-5F2C-C8AD-06EC-DE55FA3E8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1640CF57-BC30-8C7B-83B9-1E6AF3D823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" y="305073"/>
            <a:ext cx="9095199" cy="5871890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5E3B3D44-D505-59D4-88DD-802D0C2936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20" y="6176178"/>
            <a:ext cx="9148640" cy="679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978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DBCE7-D223-F33A-934B-7A7506458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DFF72B8-0017-C312-ECEA-9D65A7A14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918" y="-46618"/>
            <a:ext cx="8507141" cy="6585617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C679028B-4D33-C468-6B27-9BF480A1C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20" y="6501091"/>
            <a:ext cx="8928163" cy="74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986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A3742-D1C1-A632-5953-CCD58F10D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FCD6338-DE3D-7AA6-85BE-01B26844DB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532" y="-46619"/>
            <a:ext cx="9147063" cy="6223582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CE2BFDA1-201D-C397-355D-E9DA0916B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320" y="6176178"/>
            <a:ext cx="9148640" cy="679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002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25423983"/>
              </p:ext>
            </p:extLst>
          </p:nvPr>
        </p:nvGraphicFramePr>
        <p:xfrm>
          <a:off x="831274" y="484909"/>
          <a:ext cx="7412180" cy="54171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6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060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7571">
                <a:tc>
                  <a:txBody>
                    <a:bodyPr/>
                    <a:lstStyle/>
                    <a:p>
                      <a:r>
                        <a:rPr lang="en-US" sz="2400"/>
                        <a:t>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err="1"/>
                        <a:t>Terfyniad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1. 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- </a:t>
                      </a:r>
                      <a:r>
                        <a:rPr lang="en-US" sz="2400" err="1"/>
                        <a:t>ais</a:t>
                      </a:r>
                      <a:r>
                        <a:rPr lang="en-US" sz="2400"/>
                        <a:t> </a:t>
                      </a:r>
                      <a:r>
                        <a:rPr lang="en-US" sz="2400" err="1"/>
                        <a:t>i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2. </a:t>
                      </a:r>
                      <a:r>
                        <a:rPr lang="en-US" sz="2400" err="1"/>
                        <a:t>ti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- </a:t>
                      </a:r>
                      <a:r>
                        <a:rPr lang="en-US" sz="2400" err="1"/>
                        <a:t>aist</a:t>
                      </a:r>
                      <a:r>
                        <a:rPr lang="en-US" sz="2400"/>
                        <a:t> </a:t>
                      </a:r>
                      <a:r>
                        <a:rPr lang="en-US" sz="2400" err="1"/>
                        <a:t>ti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3. e/hi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/>
                        <a:t>- odd e/hi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4. </a:t>
                      </a:r>
                      <a:r>
                        <a:rPr lang="en-US" sz="2400" err="1"/>
                        <a:t>ni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- on </a:t>
                      </a:r>
                      <a:r>
                        <a:rPr lang="en-US" sz="2400" err="1"/>
                        <a:t>ni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5.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- </a:t>
                      </a:r>
                      <a:r>
                        <a:rPr lang="en-US" sz="2400" err="1"/>
                        <a:t>och</a:t>
                      </a:r>
                      <a:r>
                        <a:rPr lang="en-US" sz="2400"/>
                        <a:t> 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2400"/>
                        <a:t>6. </a:t>
                      </a:r>
                      <a:r>
                        <a:rPr lang="en-US" sz="2400" err="1"/>
                        <a:t>nhw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- on </a:t>
                      </a:r>
                      <a:r>
                        <a:rPr lang="en-US" sz="2400" err="1"/>
                        <a:t>nhw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3" name="Picture 3">
            <a:extLst>
              <a:ext uri="{FF2B5EF4-FFF2-40B4-BE49-F238E27FC236}">
                <a16:creationId xmlns:a16="http://schemas.microsoft.com/office/drawing/2014/main" id="{EBE2A839-7C31-9FBE-E157-BC245C4BB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00" y="5978909"/>
            <a:ext cx="9090620" cy="8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13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12"/>
    </mc:Choice>
    <mc:Fallback xmlns="">
      <p:transition spd="slow" advTm="4591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solidFill>
                  <a:schemeClr val="accent1"/>
                </a:solidFill>
              </a:rPr>
              <a:t>Cyfieithwch</a:t>
            </a:r>
            <a:r>
              <a:rPr lang="en-GB">
                <a:solidFill>
                  <a:schemeClr val="accent1"/>
                </a:solidFill>
              </a:rPr>
              <a:t> / </a:t>
            </a:r>
            <a:r>
              <a:rPr lang="en-GB" sz="2400" i="1">
                <a:solidFill>
                  <a:schemeClr val="accent1"/>
                </a:solidFill>
              </a:rPr>
              <a:t>Translate</a:t>
            </a:r>
          </a:p>
        </p:txBody>
      </p:sp>
      <p:sp>
        <p:nvSpPr>
          <p:cNvPr id="19" name="Content Placeholder 18"/>
          <p:cNvSpPr>
            <a:spLocks noGrp="1"/>
          </p:cNvSpPr>
          <p:nvPr>
            <p:ph sz="half" idx="1"/>
          </p:nvPr>
        </p:nvSpPr>
        <p:spPr>
          <a:xfrm>
            <a:off x="4080877" y="1818690"/>
            <a:ext cx="3469242" cy="405130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200"/>
              <a:t>Dim </a:t>
            </a:r>
            <a:r>
              <a:rPr lang="en-GB" sz="2200" err="1"/>
              <a:t>siarad</a:t>
            </a:r>
            <a:r>
              <a:rPr lang="en-GB" sz="2200"/>
              <a:t> </a:t>
            </a:r>
            <a:r>
              <a:rPr lang="en-GB" sz="2200" err="1"/>
              <a:t>yn</a:t>
            </a:r>
            <a:r>
              <a:rPr lang="en-GB" sz="2200"/>
              <a:t> y </a:t>
            </a:r>
            <a:r>
              <a:rPr lang="en-GB" sz="2200" err="1"/>
              <a:t>neuadd</a:t>
            </a:r>
            <a:endParaRPr lang="en-GB" sz="2200"/>
          </a:p>
          <a:p>
            <a:r>
              <a:rPr lang="en-GB" sz="2200" err="1"/>
              <a:t>Darllenwch</a:t>
            </a:r>
            <a:r>
              <a:rPr lang="en-GB" sz="2200"/>
              <a:t> y </a:t>
            </a:r>
            <a:r>
              <a:rPr lang="en-GB" sz="2200" err="1"/>
              <a:t>llyfrau</a:t>
            </a:r>
            <a:endParaRPr lang="en-GB" sz="2200"/>
          </a:p>
          <a:p>
            <a:r>
              <a:rPr lang="en-GB" sz="2200" err="1"/>
              <a:t>Eisteddwch</a:t>
            </a:r>
            <a:r>
              <a:rPr lang="en-GB" sz="2200"/>
              <a:t> </a:t>
            </a:r>
            <a:r>
              <a:rPr lang="en-GB" sz="2200" err="1"/>
              <a:t>yn</a:t>
            </a:r>
            <a:r>
              <a:rPr lang="en-GB" sz="2200"/>
              <a:t> </a:t>
            </a:r>
            <a:r>
              <a:rPr lang="en-GB" sz="2200" err="1"/>
              <a:t>dawel</a:t>
            </a:r>
            <a:endParaRPr lang="en-GB" sz="2200"/>
          </a:p>
          <a:p>
            <a:r>
              <a:rPr lang="en-GB" sz="2200" err="1"/>
              <a:t>Ysgrifenna</a:t>
            </a:r>
            <a:r>
              <a:rPr lang="en-GB" sz="2200"/>
              <a:t> </a:t>
            </a:r>
            <a:r>
              <a:rPr lang="en-GB" sz="2200" err="1"/>
              <a:t>yn</a:t>
            </a:r>
            <a:r>
              <a:rPr lang="en-GB" sz="2200"/>
              <a:t> y </a:t>
            </a:r>
            <a:r>
              <a:rPr lang="en-GB" sz="2200" err="1"/>
              <a:t>llyfr</a:t>
            </a:r>
            <a:endParaRPr lang="en-GB" sz="2200"/>
          </a:p>
          <a:p>
            <a:r>
              <a:rPr lang="en-GB" sz="2200" err="1"/>
              <a:t>Ewch</a:t>
            </a:r>
            <a:r>
              <a:rPr lang="en-GB" sz="2200"/>
              <a:t> </a:t>
            </a:r>
            <a:r>
              <a:rPr lang="en-GB" sz="2200" err="1"/>
              <a:t>allan</a:t>
            </a:r>
            <a:endParaRPr lang="en-GB" sz="2200"/>
          </a:p>
          <a:p>
            <a:r>
              <a:rPr lang="en-GB" sz="2200" err="1"/>
              <a:t>Chwaraea</a:t>
            </a:r>
            <a:r>
              <a:rPr lang="en-GB" sz="2200"/>
              <a:t> </a:t>
            </a:r>
            <a:r>
              <a:rPr lang="en-GB" sz="2200" err="1"/>
              <a:t>ar</a:t>
            </a:r>
            <a:r>
              <a:rPr lang="en-GB" sz="2200"/>
              <a:t> yr </a:t>
            </a:r>
            <a:r>
              <a:rPr lang="en-GB" sz="2200" err="1"/>
              <a:t>iard</a:t>
            </a:r>
            <a:endParaRPr lang="en-GB" sz="2200"/>
          </a:p>
          <a:p>
            <a:r>
              <a:rPr lang="en-GB" sz="2200" err="1"/>
              <a:t>Gwrandewch</a:t>
            </a:r>
            <a:r>
              <a:rPr lang="en-GB" sz="2200"/>
              <a:t> </a:t>
            </a:r>
            <a:r>
              <a:rPr lang="en-GB" sz="2200" err="1"/>
              <a:t>ar</a:t>
            </a:r>
            <a:r>
              <a:rPr lang="en-GB" sz="2200"/>
              <a:t> </a:t>
            </a:r>
            <a:r>
              <a:rPr lang="en-GB" sz="2200" err="1"/>
              <a:t>yr</a:t>
            </a:r>
            <a:r>
              <a:rPr lang="en-GB" sz="2200"/>
              <a:t> </a:t>
            </a:r>
            <a:r>
              <a:rPr lang="en-GB" sz="2200" err="1"/>
              <a:t>athro</a:t>
            </a:r>
            <a:endParaRPr lang="en-GB" sz="2200"/>
          </a:p>
          <a:p>
            <a:r>
              <a:rPr lang="en-GB" sz="2200" err="1"/>
              <a:t>Darllena</a:t>
            </a:r>
            <a:r>
              <a:rPr lang="en-GB" sz="2200"/>
              <a:t> </a:t>
            </a:r>
            <a:r>
              <a:rPr lang="en-GB" sz="2200" err="1"/>
              <a:t>i’r</a:t>
            </a:r>
            <a:r>
              <a:rPr lang="en-GB" sz="2200"/>
              <a:t> </a:t>
            </a:r>
            <a:r>
              <a:rPr lang="en-GB" sz="2200" err="1"/>
              <a:t>grŵp</a:t>
            </a:r>
            <a:endParaRPr lang="en-GB" sz="2200"/>
          </a:p>
          <a:p>
            <a:r>
              <a:rPr lang="en-GB" sz="2200" err="1"/>
              <a:t>Byddwch</a:t>
            </a:r>
            <a:r>
              <a:rPr lang="en-GB" sz="2200"/>
              <a:t> </a:t>
            </a:r>
            <a:r>
              <a:rPr lang="en-GB" sz="2200" err="1"/>
              <a:t>yn</a:t>
            </a:r>
            <a:r>
              <a:rPr lang="en-GB" sz="2200"/>
              <a:t> </a:t>
            </a:r>
            <a:r>
              <a:rPr lang="en-GB" sz="2200" err="1"/>
              <a:t>dawel</a:t>
            </a:r>
            <a:endParaRPr lang="en-GB" sz="2200"/>
          </a:p>
          <a:p>
            <a:r>
              <a:rPr lang="en-GB" sz="2200" err="1"/>
              <a:t>Tafla’r</a:t>
            </a:r>
            <a:r>
              <a:rPr lang="en-GB" sz="2200"/>
              <a:t> bag </a:t>
            </a:r>
            <a:r>
              <a:rPr lang="en-GB" sz="2200" err="1"/>
              <a:t>ffa</a:t>
            </a:r>
            <a:endParaRPr lang="en-GB" sz="2200"/>
          </a:p>
        </p:txBody>
      </p:sp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458936" y="1846682"/>
            <a:ext cx="3471277" cy="405130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i="1"/>
              <a:t>No talking in the hall</a:t>
            </a:r>
          </a:p>
          <a:p>
            <a:r>
              <a:rPr lang="en-GB" i="1"/>
              <a:t>Read the books </a:t>
            </a:r>
            <a:r>
              <a:rPr lang="en-GB" sz="1600"/>
              <a:t>(chi)</a:t>
            </a:r>
          </a:p>
          <a:p>
            <a:r>
              <a:rPr lang="en-GB" i="1"/>
              <a:t>Sit quietly </a:t>
            </a:r>
            <a:r>
              <a:rPr lang="en-GB" sz="1600"/>
              <a:t>(chi)</a:t>
            </a:r>
          </a:p>
          <a:p>
            <a:r>
              <a:rPr lang="en-GB" i="1"/>
              <a:t>Write in the book </a:t>
            </a:r>
            <a:r>
              <a:rPr lang="en-GB" sz="1600"/>
              <a:t>(</a:t>
            </a:r>
            <a:r>
              <a:rPr lang="en-GB" sz="1600" err="1"/>
              <a:t>ti</a:t>
            </a:r>
            <a:r>
              <a:rPr lang="en-GB" sz="1600"/>
              <a:t>)</a:t>
            </a:r>
          </a:p>
          <a:p>
            <a:r>
              <a:rPr lang="en-GB" i="1"/>
              <a:t>Go out </a:t>
            </a:r>
            <a:r>
              <a:rPr lang="en-GB" sz="1600"/>
              <a:t>(chi)</a:t>
            </a:r>
          </a:p>
          <a:p>
            <a:r>
              <a:rPr lang="en-GB" i="1"/>
              <a:t>Play on the yard </a:t>
            </a:r>
            <a:r>
              <a:rPr lang="en-GB" sz="1600"/>
              <a:t>(</a:t>
            </a:r>
            <a:r>
              <a:rPr lang="en-GB" sz="1600" err="1"/>
              <a:t>ti</a:t>
            </a:r>
            <a:r>
              <a:rPr lang="en-GB" sz="1600"/>
              <a:t>)</a:t>
            </a:r>
          </a:p>
          <a:p>
            <a:r>
              <a:rPr lang="en-GB" i="1"/>
              <a:t>Listen to the teacher </a:t>
            </a:r>
            <a:r>
              <a:rPr lang="en-GB" sz="1600"/>
              <a:t>(chi)</a:t>
            </a:r>
          </a:p>
          <a:p>
            <a:r>
              <a:rPr lang="en-GB" i="1"/>
              <a:t>Read to the group </a:t>
            </a:r>
            <a:r>
              <a:rPr lang="en-GB" sz="1600"/>
              <a:t>(</a:t>
            </a:r>
            <a:r>
              <a:rPr lang="en-GB" sz="1600" err="1"/>
              <a:t>ti</a:t>
            </a:r>
            <a:r>
              <a:rPr lang="en-GB" sz="1600"/>
              <a:t>)</a:t>
            </a:r>
          </a:p>
          <a:p>
            <a:r>
              <a:rPr lang="en-GB" i="1"/>
              <a:t>Be quiet </a:t>
            </a:r>
            <a:r>
              <a:rPr lang="en-GB" sz="1600"/>
              <a:t>(chi) </a:t>
            </a:r>
          </a:p>
          <a:p>
            <a:r>
              <a:rPr lang="en-GB" i="1"/>
              <a:t>Throw the bean bag </a:t>
            </a:r>
            <a:r>
              <a:rPr lang="en-GB" sz="1600"/>
              <a:t>(</a:t>
            </a:r>
            <a:r>
              <a:rPr lang="en-GB" sz="1600" err="1"/>
              <a:t>ti</a:t>
            </a:r>
            <a:r>
              <a:rPr lang="en-GB" sz="1600"/>
              <a:t>)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4150722-AF30-4EB0-BFFE-261844006C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320" y="6036929"/>
            <a:ext cx="9195057" cy="86466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8202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752"/>
    </mc:Choice>
    <mc:Fallback xmlns="">
      <p:transition spd="slow" advTm="229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771525" y="1967266"/>
            <a:ext cx="1971675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 defTabSz="914400">
              <a:spcAft>
                <a:spcPts val="600"/>
              </a:spcAft>
            </a:pPr>
            <a:r>
              <a:rPr lang="en-US" sz="3100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Terfyniadau</a:t>
            </a:r>
            <a:r>
              <a:rPr lang="en-US" sz="3100">
                <a:solidFill>
                  <a:srgbClr val="FFFFFF"/>
                </a:solidFill>
              </a:rPr>
              <a:t> </a:t>
            </a:r>
            <a:r>
              <a:rPr lang="en-US" sz="3100" err="1">
                <a:solidFill>
                  <a:srgbClr val="FFFFFF"/>
                </a:solidFill>
              </a:rPr>
              <a:t>RhEOLAIDD</a:t>
            </a:r>
            <a:endParaRPr lang="en-US" sz="3100" kern="1200" err="1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9767" y="643466"/>
            <a:ext cx="4471964" cy="5568739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CABAF0E6-4B1C-8F5E-0106-3FC1FE877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" y="6141365"/>
            <a:ext cx="9195057" cy="71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5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446"/>
    </mc:Choice>
    <mc:Fallback xmlns="">
      <p:transition spd="slow" advTm="10144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900814"/>
            <a:ext cx="569713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633165"/>
            <a:ext cx="36199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636723"/>
            <a:ext cx="3000047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134CC0FD-41FE-E24D-8BB6-4680E9A3BCAA}"/>
              </a:ext>
            </a:extLst>
          </p:cNvPr>
          <p:cNvSpPr txBox="1">
            <a:spLocks/>
          </p:cNvSpPr>
          <p:nvPr/>
        </p:nvSpPr>
        <p:spPr>
          <a:xfrm>
            <a:off x="701154" y="982272"/>
            <a:ext cx="2541314" cy="45609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defTabSz="914400">
              <a:spcAft>
                <a:spcPts val="600"/>
              </a:spcAft>
            </a:pPr>
            <a:r>
              <a:rPr lang="en-US" sz="3500" b="0" i="0" kern="1200" cap="all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IRRegular stems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352302"/>
            <a:ext cx="499169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8EB9AE2-00F2-3B47-8DC4-A0EF6F38A684}"/>
              </a:ext>
            </a:extLst>
          </p:cNvPr>
          <p:cNvSpPr/>
          <p:nvPr/>
        </p:nvSpPr>
        <p:spPr>
          <a:xfrm>
            <a:off x="3916396" y="1719618"/>
            <a:ext cx="4461623" cy="4334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900">
              <a:solidFill>
                <a:srgbClr val="FE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mwynhau		-	mwynh</a:t>
            </a:r>
            <a:r>
              <a:rPr lang="en-US" sz="1900" u="sng">
                <a:solidFill>
                  <a:srgbClr val="FEFFFF"/>
                </a:solidFill>
              </a:rPr>
              <a:t>e</a:t>
            </a:r>
            <a:r>
              <a:rPr lang="en-US" sz="1900">
                <a:solidFill>
                  <a:srgbClr val="FEFFFF"/>
                </a:solidFill>
              </a:rPr>
              <a:t>u-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aros		-	ar</a:t>
            </a:r>
            <a:r>
              <a:rPr lang="en-US" sz="1900" u="sng">
                <a:solidFill>
                  <a:srgbClr val="FEFFFF"/>
                </a:solidFill>
              </a:rPr>
              <a:t>h</a:t>
            </a:r>
            <a:r>
              <a:rPr lang="en-US" sz="1900">
                <a:solidFill>
                  <a:srgbClr val="FEFFFF"/>
                </a:solidFill>
              </a:rPr>
              <a:t>os-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cyrraedd		-	cyr</a:t>
            </a:r>
            <a:r>
              <a:rPr lang="en-US" sz="1900" u="sng">
                <a:solidFill>
                  <a:srgbClr val="FEFFFF"/>
                </a:solidFill>
              </a:rPr>
              <a:t>h</a:t>
            </a:r>
            <a:r>
              <a:rPr lang="en-US" sz="1900">
                <a:solidFill>
                  <a:srgbClr val="FEFFFF"/>
                </a:solidFill>
              </a:rPr>
              <a:t>aedd-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dweud		-	dywed- / dwed-gwrando		-	gwrandaw-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gadael		-	gadaw-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EFFFF"/>
                </a:solidFill>
              </a:rPr>
              <a:t>meddwl		-	meddyli-</a:t>
            </a:r>
          </a:p>
          <a:p>
            <a:pPr marL="685800" lvl="2"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900">
              <a:solidFill>
                <a:srgbClr val="FEFFFF"/>
              </a:solidFill>
            </a:endParaRPr>
          </a:p>
          <a:p>
            <a:pPr marL="685800" lvl="2" indent="-22860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900">
              <a:solidFill>
                <a:srgbClr val="FEFFFF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A2BF755-B437-BD47-D490-8D9E22065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20" y="6141366"/>
            <a:ext cx="9148640" cy="71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345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7211073"/>
              </p:ext>
            </p:extLst>
          </p:nvPr>
        </p:nvGraphicFramePr>
        <p:xfrm>
          <a:off x="1542831" y="1250278"/>
          <a:ext cx="5596524" cy="4605399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7870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95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738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Beth </a:t>
                      </a:r>
                      <a:r>
                        <a:rPr lang="en-US" sz="2000" err="1">
                          <a:effectLst/>
                        </a:rPr>
                        <a:t>wnaethoch</a:t>
                      </a:r>
                      <a:r>
                        <a:rPr lang="en-US" sz="2000">
                          <a:effectLst/>
                        </a:rPr>
                        <a:t> chi </a:t>
                      </a:r>
                      <a:r>
                        <a:rPr lang="en-US" sz="2000" err="1">
                          <a:effectLst/>
                        </a:rPr>
                        <a:t>ar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eich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gwyliau</a:t>
                      </a:r>
                      <a:r>
                        <a:rPr lang="en-US" sz="2000">
                          <a:effectLst/>
                        </a:rPr>
                        <a:t>?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11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Ymlacion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ni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wrth</a:t>
                      </a:r>
                      <a:r>
                        <a:rPr lang="en-US" sz="2000">
                          <a:effectLst/>
                        </a:rPr>
                        <a:t> y </a:t>
                      </a:r>
                      <a:r>
                        <a:rPr lang="en-US" sz="2000" err="1">
                          <a:effectLst/>
                        </a:rPr>
                        <a:t>pwll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nofio</a:t>
                      </a:r>
                      <a:r>
                        <a:rPr lang="en-US" sz="2000">
                          <a:effectLst/>
                        </a:rPr>
                        <a:t>.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5686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Weloch</a:t>
                      </a:r>
                      <a:r>
                        <a:rPr lang="en-US" sz="2000">
                          <a:effectLst/>
                        </a:rPr>
                        <a:t> chi </a:t>
                      </a:r>
                      <a:r>
                        <a:rPr lang="en-US" sz="2000" err="1">
                          <a:effectLst/>
                        </a:rPr>
                        <a:t>rywbeth</a:t>
                      </a:r>
                      <a:r>
                        <a:rPr lang="en-US" sz="2000">
                          <a:effectLst/>
                        </a:rPr>
                        <a:t>?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709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Do, </a:t>
                      </a:r>
                      <a:r>
                        <a:rPr lang="en-US" sz="2000" err="1">
                          <a:effectLst/>
                        </a:rPr>
                        <a:t>gwelon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ni’r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Pyramidiau</a:t>
                      </a:r>
                      <a:r>
                        <a:rPr lang="en-US" sz="2000">
                          <a:effectLst/>
                        </a:rPr>
                        <a:t>.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709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Brynoch</a:t>
                      </a:r>
                      <a:r>
                        <a:rPr lang="en-US" sz="2000">
                          <a:effectLst/>
                        </a:rPr>
                        <a:t> chi </a:t>
                      </a:r>
                      <a:r>
                        <a:rPr lang="en-US" sz="2000" err="1">
                          <a:effectLst/>
                        </a:rPr>
                        <a:t>rywbeth</a:t>
                      </a:r>
                      <a:r>
                        <a:rPr lang="en-US" sz="2000">
                          <a:effectLst/>
                        </a:rPr>
                        <a:t>?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709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Naddo</a:t>
                      </a:r>
                      <a:r>
                        <a:rPr lang="en-US" sz="2000">
                          <a:effectLst/>
                        </a:rPr>
                        <a:t>, </a:t>
                      </a:r>
                      <a:r>
                        <a:rPr lang="en-US" sz="2000" err="1">
                          <a:effectLst/>
                        </a:rPr>
                        <a:t>phrynon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ni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ddim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byd</a:t>
                      </a:r>
                      <a:r>
                        <a:rPr lang="en-US" sz="2000">
                          <a:effectLst/>
                        </a:rPr>
                        <a:t>.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270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Beth </a:t>
                      </a:r>
                      <a:r>
                        <a:rPr lang="en-US" sz="2000" err="1">
                          <a:effectLst/>
                        </a:rPr>
                        <a:t>wnaeth</a:t>
                      </a:r>
                      <a:r>
                        <a:rPr lang="en-US" sz="2000">
                          <a:effectLst/>
                        </a:rPr>
                        <a:t> y plant?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28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Chwaraeon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nhw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yn</a:t>
                      </a:r>
                      <a:r>
                        <a:rPr lang="en-US" sz="2000">
                          <a:effectLst/>
                        </a:rPr>
                        <a:t> y </a:t>
                      </a:r>
                      <a:r>
                        <a:rPr lang="en-US" sz="2000" err="1">
                          <a:effectLst/>
                        </a:rPr>
                        <a:t>pwll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nofio</a:t>
                      </a:r>
                      <a:r>
                        <a:rPr lang="en-US" sz="2000">
                          <a:effectLst/>
                        </a:rPr>
                        <a:t>.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4399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err="1">
                          <a:effectLst/>
                        </a:rPr>
                        <a:t>Fwynheuon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nhw’r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gwyliau</a:t>
                      </a:r>
                      <a:r>
                        <a:rPr lang="en-US" sz="2000">
                          <a:effectLst/>
                        </a:rPr>
                        <a:t>?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3901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Do, </a:t>
                      </a:r>
                      <a:r>
                        <a:rPr lang="en-US" sz="2000" err="1">
                          <a:effectLst/>
                        </a:rPr>
                        <a:t>yn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fawr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iawn</a:t>
                      </a:r>
                      <a:r>
                        <a:rPr lang="en-US" sz="2000">
                          <a:effectLst/>
                        </a:rPr>
                        <a:t>.  </a:t>
                      </a:r>
                      <a:r>
                        <a:rPr lang="en-US" sz="2000" err="1">
                          <a:effectLst/>
                        </a:rPr>
                        <a:t>Mwynheuon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ni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i</a:t>
                      </a:r>
                      <a:r>
                        <a:rPr lang="en-US" sz="2000">
                          <a:effectLst/>
                        </a:rPr>
                        <a:t> </a:t>
                      </a:r>
                      <a:r>
                        <a:rPr lang="en-US" sz="2000" err="1">
                          <a:effectLst/>
                        </a:rPr>
                        <a:t>gyd</a:t>
                      </a:r>
                      <a:r>
                        <a:rPr lang="en-US" sz="2000">
                          <a:effectLst/>
                        </a:rPr>
                        <a:t>.</a:t>
                      </a:r>
                      <a:endParaRPr lang="en-GB" sz="20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722521" y="364905"/>
            <a:ext cx="6571343" cy="1049235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err="1"/>
              <a:t>sgwrs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6D76B4B-EA97-D8DE-B808-13B2B2A04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20" y="6002117"/>
            <a:ext cx="9148640" cy="853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8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98"/>
    </mc:Choice>
    <mc:Fallback xmlns="">
      <p:transition spd="slow" advTm="5609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3251495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C30AACB-9C97-20CE-9327-DF63D98259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9100280"/>
              </p:ext>
            </p:extLst>
          </p:nvPr>
        </p:nvGraphicFramePr>
        <p:xfrm>
          <a:off x="3875238" y="303591"/>
          <a:ext cx="4941519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1">
            <a:extLst>
              <a:ext uri="{FF2B5EF4-FFF2-40B4-BE49-F238E27FC236}">
                <a16:creationId xmlns:a16="http://schemas.microsoft.com/office/drawing/2014/main" id="{6552A8EC-47C0-AFD6-D973-F911843EF8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320" y="6199386"/>
            <a:ext cx="9148640" cy="65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430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0AD2E6-B9DD-FC1C-6521-D5C39287C2F8}"/>
              </a:ext>
            </a:extLst>
          </p:cNvPr>
          <p:cNvSpPr txBox="1"/>
          <p:nvPr/>
        </p:nvSpPr>
        <p:spPr>
          <a:xfrm>
            <a:off x="628650" y="2482589"/>
            <a:ext cx="2862072" cy="36943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err="1"/>
              <a:t>Cofiwch</a:t>
            </a:r>
            <a:r>
              <a:rPr lang="en-US" sz="1700"/>
              <a:t> </a:t>
            </a:r>
            <a:r>
              <a:rPr lang="en-US" sz="1700" err="1"/>
              <a:t>adolygu</a:t>
            </a:r>
            <a:r>
              <a:rPr lang="en-US" sz="1700"/>
              <a:t> 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b="1" u="sng"/>
              <a:t>Y </a:t>
            </a:r>
            <a:r>
              <a:rPr lang="en-US" sz="2000" b="1" u="sng" err="1"/>
              <a:t>Gorffennol</a:t>
            </a:r>
            <a:r>
              <a:rPr lang="en-US" sz="2000" b="1" u="sng"/>
              <a:t> </a:t>
            </a:r>
            <a:r>
              <a:rPr lang="en-US" sz="2000" b="1" u="sng" err="1"/>
              <a:t>Rheolaidd</a:t>
            </a:r>
            <a:r>
              <a:rPr lang="en-US" sz="2000" b="1" u="sng"/>
              <a:t> ...ar.</a:t>
            </a:r>
            <a:r>
              <a:rPr lang="en-US" sz="1700"/>
              <a:t>..</a:t>
            </a:r>
            <a:endParaRPr lang="en-US" sz="1700">
              <a:cs typeface="Calibri" panose="020F0502020204030204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err="1"/>
              <a:t>Wordwall</a:t>
            </a:r>
            <a:endParaRPr lang="en-US" sz="1700" b="1" err="1"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Twinkl</a:t>
            </a:r>
            <a:endParaRPr lang="en-US" sz="1700" b="1"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>
              <a:cs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Quizlet</a:t>
            </a:r>
            <a:endParaRPr lang="en-US" sz="1700" b="1">
              <a:cs typeface="Calibri"/>
            </a:endParaRPr>
          </a:p>
        </p:txBody>
      </p:sp>
      <p:pic>
        <p:nvPicPr>
          <p:cNvPr id="4" name="Picture 4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65033294-F830-1738-04E1-3D90FF5FC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80" r="-1" b="-1"/>
          <a:stretch/>
        </p:blipFill>
        <p:spPr>
          <a:xfrm>
            <a:off x="3678237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3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CAA02C7B-D728-5F3B-B24D-AF87434A05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354" r="-3" b="-3"/>
          <a:stretch/>
        </p:blipFill>
        <p:spPr>
          <a:xfrm>
            <a:off x="3545046" y="3802961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80539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7.7|12.6|13.8|18.1|56.7|16.8|13|19.8|13.1|17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18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Nod y sesiwn</vt:lpstr>
      <vt:lpstr>PowerPoint Presentation</vt:lpstr>
      <vt:lpstr>Gorffennol Rheolaidd</vt:lpstr>
      <vt:lpstr>Sut mae gwneud berf gryno?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Cyfieithwch / Translate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CYMRAEG MEWN     BLWYDDYN  </dc:title>
  <dc:creator>Eluned Grandis</dc:creator>
  <cp:revision>2</cp:revision>
  <dcterms:created xsi:type="dcterms:W3CDTF">2020-10-08T14:51:05Z</dcterms:created>
  <dcterms:modified xsi:type="dcterms:W3CDTF">2022-11-26T10:44:08Z</dcterms:modified>
</cp:coreProperties>
</file>