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handoutMasterIdLst>
    <p:handoutMasterId r:id="rId14"/>
  </p:handoutMasterIdLst>
  <p:sldIdLst>
    <p:sldId id="256" r:id="rId2"/>
    <p:sldId id="264" r:id="rId3"/>
    <p:sldId id="266" r:id="rId4"/>
    <p:sldId id="265" r:id="rId5"/>
    <p:sldId id="268" r:id="rId6"/>
    <p:sldId id="269" r:id="rId7"/>
    <p:sldId id="275" r:id="rId8"/>
    <p:sldId id="270" r:id="rId9"/>
    <p:sldId id="271" r:id="rId10"/>
    <p:sldId id="273" r:id="rId11"/>
    <p:sldId id="274" r:id="rId12"/>
    <p:sldId id="276"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74"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7910E776-74D7-4780-A0E9-8929F219FF11}" type="datetimeFigureOut">
              <a:rPr lang="en-GB" smtClean="0"/>
              <a:pPr/>
              <a:t>24/11/2010</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0640FA0-E7D3-462B-88F1-BD31155F4FE4}"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400800" y="6355080"/>
            <a:ext cx="2286000" cy="365760"/>
          </a:xfrm>
        </p:spPr>
        <p:txBody>
          <a:bodyPr/>
          <a:lstStyle>
            <a:lvl1pPr>
              <a:defRPr sz="1400"/>
            </a:lvl1pPr>
          </a:lstStyle>
          <a:p>
            <a:fld id="{59C3E9C3-C5B2-4459-972D-3A09C1FDC543}" type="datetimeFigureOut">
              <a:rPr lang="en-US" smtClean="0"/>
              <a:pPr/>
              <a:t>11/24/2010</a:t>
            </a:fld>
            <a:endParaRPr lang="en-GB" dirty="0"/>
          </a:p>
        </p:txBody>
      </p:sp>
      <p:sp>
        <p:nvSpPr>
          <p:cNvPr id="17" name="Footer Placeholder 16"/>
          <p:cNvSpPr>
            <a:spLocks noGrp="1"/>
          </p:cNvSpPr>
          <p:nvPr>
            <p:ph type="ftr" sz="quarter" idx="11"/>
          </p:nvPr>
        </p:nvSpPr>
        <p:spPr>
          <a:xfrm>
            <a:off x="2898648" y="6355080"/>
            <a:ext cx="3474720" cy="365760"/>
          </a:xfrm>
        </p:spPr>
        <p:txBody>
          <a:bodyPr/>
          <a:lstStyle/>
          <a:p>
            <a:endParaRPr lang="en-GB" dirty="0"/>
          </a:p>
        </p:txBody>
      </p:sp>
      <p:sp>
        <p:nvSpPr>
          <p:cNvPr id="29" name="Slide Number Placeholder 28"/>
          <p:cNvSpPr>
            <a:spLocks noGrp="1"/>
          </p:cNvSpPr>
          <p:nvPr>
            <p:ph type="sldNum" sz="quarter" idx="12"/>
          </p:nvPr>
        </p:nvSpPr>
        <p:spPr>
          <a:xfrm>
            <a:off x="1216152" y="6355080"/>
            <a:ext cx="1219200" cy="365760"/>
          </a:xfrm>
        </p:spPr>
        <p:txBody>
          <a:bodyPr/>
          <a:lstStyle/>
          <a:p>
            <a:fld id="{89DD1C94-68AD-476D-8AFA-E0CB1668123E}" type="slidenum">
              <a:rPr lang="en-GB" smtClean="0"/>
              <a:pPr/>
              <a:t>‹#›</a:t>
            </a:fld>
            <a:endParaRPr lang="en-GB" dirty="0"/>
          </a:p>
        </p:txBody>
      </p:sp>
      <p:sp>
        <p:nvSpPr>
          <p:cNvPr id="21" name="Rectangle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Rectangle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9DD1C94-68AD-476D-8AFA-E0CB1668123E}" type="slidenum">
              <a:rPr lang="en-GB" smtClean="0"/>
              <a:pPr/>
              <a:t>‹#›</a:t>
            </a:fld>
            <a:endParaRPr lang="en-GB" dirty="0"/>
          </a:p>
        </p:txBody>
      </p:sp>
      <p:sp>
        <p:nvSpPr>
          <p:cNvPr id="8" name="Content Placeholder 7"/>
          <p:cNvSpPr>
            <a:spLocks noGrp="1"/>
          </p:cNvSpPr>
          <p:nvPr>
            <p:ph sz="quarter" idx="1"/>
          </p:nvPr>
        </p:nvSpPr>
        <p:spPr>
          <a:xfrm>
            <a:off x="457200" y="1219200"/>
            <a:ext cx="8229600"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6400800" y="6355080"/>
            <a:ext cx="2286000" cy="365760"/>
          </a:xfrm>
        </p:spPr>
        <p:txBody>
          <a:bodyPr/>
          <a:lstStyle/>
          <a:p>
            <a:fld id="{59C3E9C3-C5B2-4459-972D-3A09C1FDC543}" type="datetimeFigureOut">
              <a:rPr lang="en-US" smtClean="0"/>
              <a:pPr/>
              <a:t>11/24/2010</a:t>
            </a:fld>
            <a:endParaRPr lang="en-GB" dirty="0"/>
          </a:p>
        </p:txBody>
      </p:sp>
      <p:sp>
        <p:nvSpPr>
          <p:cNvPr id="5" name="Footer Placeholder 4"/>
          <p:cNvSpPr>
            <a:spLocks noGrp="1"/>
          </p:cNvSpPr>
          <p:nvPr>
            <p:ph type="ftr" sz="quarter" idx="11"/>
          </p:nvPr>
        </p:nvSpPr>
        <p:spPr>
          <a:xfrm>
            <a:off x="2898648" y="6355080"/>
            <a:ext cx="3474720" cy="365760"/>
          </a:xfrm>
        </p:spPr>
        <p:txBody>
          <a:bodyPr/>
          <a:lstStyle/>
          <a:p>
            <a:endParaRPr lang="en-GB" dirty="0"/>
          </a:p>
        </p:txBody>
      </p:sp>
      <p:sp>
        <p:nvSpPr>
          <p:cNvPr id="6" name="Slide Number Placeholder 5"/>
          <p:cNvSpPr>
            <a:spLocks noGrp="1"/>
          </p:cNvSpPr>
          <p:nvPr>
            <p:ph type="sldNum" sz="quarter" idx="12"/>
          </p:nvPr>
        </p:nvSpPr>
        <p:spPr>
          <a:xfrm>
            <a:off x="1069848" y="6355080"/>
            <a:ext cx="1520952" cy="365760"/>
          </a:xfrm>
        </p:spPr>
        <p:txBody>
          <a:bodyPr/>
          <a:lstStyle/>
          <a:p>
            <a:fld id="{89DD1C94-68AD-476D-8AFA-E0CB1668123E}" type="slidenum">
              <a:rPr lang="en-GB" smtClean="0"/>
              <a:pPr/>
              <a:t>‹#›</a:t>
            </a:fld>
            <a:endParaRPr lang="en-GB" dirty="0"/>
          </a:p>
        </p:txBody>
      </p:sp>
      <p:sp>
        <p:nvSpPr>
          <p:cNvPr id="7" name="Rectangle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9DD1C94-68AD-476D-8AFA-E0CB1668123E}" type="slidenum">
              <a:rPr lang="en-GB" smtClean="0"/>
              <a:pPr/>
              <a:t>‹#›</a:t>
            </a:fld>
            <a:endParaRPr lang="en-GB" dirty="0"/>
          </a:p>
        </p:txBody>
      </p:sp>
      <p:sp>
        <p:nvSpPr>
          <p:cNvPr id="9" name="Content Placeholder 8"/>
          <p:cNvSpPr>
            <a:spLocks noGrp="1"/>
          </p:cNvSpPr>
          <p:nvPr>
            <p:ph sz="quarter" idx="1"/>
          </p:nvPr>
        </p:nvSpPr>
        <p:spPr>
          <a:xfrm>
            <a:off x="457200" y="1219200"/>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632198" y="1216152"/>
            <a:ext cx="4041648" cy="493776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89DD1C94-68AD-476D-8AFA-E0CB1668123E}" type="slidenum">
              <a:rPr lang="en-GB" smtClean="0"/>
              <a:pPr/>
              <a:t>‹#›</a:t>
            </a:fld>
            <a:endParaRPr lang="en-GB" dirty="0"/>
          </a:p>
        </p:txBody>
      </p:sp>
      <p:sp>
        <p:nvSpPr>
          <p:cNvPr id="11" name="Content Placeholder 10"/>
          <p:cNvSpPr>
            <a:spLocks noGrp="1"/>
          </p:cNvSpPr>
          <p:nvPr>
            <p:ph sz="quarter" idx="2"/>
          </p:nvPr>
        </p:nvSpPr>
        <p:spPr>
          <a:xfrm>
            <a:off x="457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648200" y="2133600"/>
            <a:ext cx="4038600" cy="4038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914400"/>
          </a:xfrm>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89DD1C94-68AD-476D-8AFA-E0CB1668123E}" type="slidenum">
              <a:rPr lang="en-GB" smtClean="0"/>
              <a:pPr/>
              <a:t>‹#›</a:t>
            </a:fld>
            <a:endParaRPr lang="en-GB" dirty="0"/>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89DD1C94-68AD-476D-8AFA-E0CB1668123E}" type="slidenum">
              <a:rPr lang="en-GB" smtClean="0"/>
              <a:pPr/>
              <a:t>‹#›</a:t>
            </a:fld>
            <a:endParaRPr lang="en-GB" dirty="0"/>
          </a:p>
        </p:txBody>
      </p:sp>
      <p:sp>
        <p:nvSpPr>
          <p:cNvPr id="5" name="Straight Connector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9DD1C94-68AD-476D-8AFA-E0CB1668123E}" type="slidenum">
              <a:rPr lang="en-GB" smtClean="0"/>
              <a:pPr/>
              <a:t>‹#›</a:t>
            </a:fld>
            <a:endParaRPr lang="en-GB"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304800" y="304800"/>
            <a:ext cx="57150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89DD1C94-68AD-476D-8AFA-E0CB1668123E}" type="slidenum">
              <a:rPr lang="en-GB" smtClean="0"/>
              <a:pPr/>
              <a:t>‹#›</a:t>
            </a:fld>
            <a:endParaRPr lang="en-GB" dirty="0"/>
          </a:p>
        </p:txBody>
      </p:sp>
      <p:sp>
        <p:nvSpPr>
          <p:cNvPr id="8" name="Straight Connector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9DD1C94-68AD-476D-8AFA-E0CB1668123E}"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9C3E9C3-C5B2-4459-972D-3A09C1FDC543}" type="datetimeFigureOut">
              <a:rPr lang="en-US" smtClean="0"/>
              <a:pPr/>
              <a:t>11/24/2010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89DD1C94-68AD-476D-8AFA-E0CB1668123E}" type="slidenum">
              <a:rPr lang="en-GB" smtClean="0"/>
              <a:pPr/>
              <a:t>‹#›</a:t>
            </a:fld>
            <a:endParaRPr lang="en-GB" dirty="0"/>
          </a:p>
        </p:txBody>
      </p:sp>
      <p:sp>
        <p:nvSpPr>
          <p:cNvPr id="7" name="Straight Connector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152400"/>
            <a:ext cx="8229600" cy="990600"/>
          </a:xfrm>
          <a:prstGeom prst="rect">
            <a:avLst/>
          </a:prstGeom>
        </p:spPr>
        <p:txBody>
          <a:bodyPr vert="horz"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fld id="{59C3E9C3-C5B2-4459-972D-3A09C1FDC543}" type="datetimeFigureOut">
              <a:rPr lang="en-US" smtClean="0"/>
              <a:pPr/>
              <a:t>11/24/2010</a:t>
            </a:fld>
            <a:endParaRPr lang="en-GB" dirty="0"/>
          </a:p>
        </p:txBody>
      </p:sp>
      <p:sp>
        <p:nvSpPr>
          <p:cNvPr id="3" name="Footer Placeholder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fld id="{89DD1C94-68AD-476D-8AFA-E0CB1668123E}" type="slidenum">
              <a:rPr lang="en-GB" smtClean="0"/>
              <a:pPr/>
              <a:t>‹#›</a:t>
            </a:fld>
            <a:endParaRPr lang="en-GB" dirty="0"/>
          </a:p>
        </p:txBody>
      </p:sp>
      <p:sp>
        <p:nvSpPr>
          <p:cNvPr id="28" name="Straight Connector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Mission Statements</a:t>
            </a:r>
            <a:endParaRPr lang="en-GB" b="1" dirty="0"/>
          </a:p>
        </p:txBody>
      </p:sp>
      <p:sp>
        <p:nvSpPr>
          <p:cNvPr id="3" name="Subtitle 2"/>
          <p:cNvSpPr>
            <a:spLocks noGrp="1"/>
          </p:cNvSpPr>
          <p:nvPr>
            <p:ph type="subTitle" idx="1"/>
          </p:nvPr>
        </p:nvSpPr>
        <p:spPr/>
        <p:txBody>
          <a:bodyPr/>
          <a:lstStyle/>
          <a:p>
            <a:r>
              <a:rPr lang="en-GB" dirty="0" smtClean="0"/>
              <a:t>Caroline Usei</a:t>
            </a: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1"/>
                </a:solidFill>
              </a:rPr>
              <a:t>What is a Mission Statement?</a:t>
            </a:r>
            <a:endParaRPr lang="en-GB" b="1" dirty="0">
              <a:solidFill>
                <a:schemeClr val="tx1"/>
              </a:solidFill>
            </a:endParaRPr>
          </a:p>
        </p:txBody>
      </p:sp>
      <p:sp>
        <p:nvSpPr>
          <p:cNvPr id="3" name="Content Placeholder 2"/>
          <p:cNvSpPr>
            <a:spLocks noGrp="1"/>
          </p:cNvSpPr>
          <p:nvPr>
            <p:ph sz="quarter" idx="1"/>
          </p:nvPr>
        </p:nvSpPr>
        <p:spPr>
          <a:xfrm>
            <a:off x="457200" y="1500174"/>
            <a:ext cx="8229600" cy="4656786"/>
          </a:xfrm>
        </p:spPr>
        <p:txBody>
          <a:bodyPr/>
          <a:lstStyle/>
          <a:p>
            <a:r>
              <a:rPr lang="en-GB" sz="2800" dirty="0" smtClean="0"/>
              <a:t>A Mission Statement is a declaration of what a business aspires to be</a:t>
            </a:r>
          </a:p>
          <a:p>
            <a:r>
              <a:rPr lang="en-GB" sz="2800" dirty="0" smtClean="0"/>
              <a:t>A carefully crafted mission statement accurately describes the business and inspires the people who contribute to its success.</a:t>
            </a:r>
          </a:p>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1"/>
                </a:solidFill>
              </a:rPr>
              <a:t>Mission Statement Characteristics</a:t>
            </a:r>
            <a:endParaRPr lang="en-GB" b="1" dirty="0">
              <a:solidFill>
                <a:schemeClr val="tx1"/>
              </a:solidFill>
            </a:endParaRPr>
          </a:p>
        </p:txBody>
      </p:sp>
      <p:sp>
        <p:nvSpPr>
          <p:cNvPr id="3" name="Content Placeholder 2"/>
          <p:cNvSpPr>
            <a:spLocks noGrp="1"/>
          </p:cNvSpPr>
          <p:nvPr>
            <p:ph sz="quarter" idx="1"/>
          </p:nvPr>
        </p:nvSpPr>
        <p:spPr/>
        <p:txBody>
          <a:bodyPr>
            <a:normAutofit/>
          </a:bodyPr>
          <a:lstStyle/>
          <a:p>
            <a:r>
              <a:rPr lang="en-GB" sz="2800" dirty="0" smtClean="0"/>
              <a:t>Visionary</a:t>
            </a:r>
          </a:p>
          <a:p>
            <a:r>
              <a:rPr lang="en-GB" sz="2800" dirty="0" smtClean="0"/>
              <a:t>Broad</a:t>
            </a:r>
          </a:p>
          <a:p>
            <a:r>
              <a:rPr lang="en-GB" sz="2800" dirty="0" smtClean="0"/>
              <a:t>Realistic</a:t>
            </a:r>
          </a:p>
          <a:p>
            <a:r>
              <a:rPr lang="en-GB" sz="2800" dirty="0" smtClean="0"/>
              <a:t>Motivational</a:t>
            </a:r>
          </a:p>
          <a:p>
            <a:r>
              <a:rPr lang="en-GB" sz="2800" dirty="0" smtClean="0"/>
              <a:t>Short and Concise</a:t>
            </a:r>
          </a:p>
          <a:p>
            <a:r>
              <a:rPr lang="en-GB" sz="2800" dirty="0" smtClean="0"/>
              <a:t>Easily Understood.</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152400"/>
            <a:ext cx="8472518" cy="776270"/>
          </a:xfrm>
        </p:spPr>
        <p:txBody>
          <a:bodyPr/>
          <a:lstStyle/>
          <a:p>
            <a:r>
              <a:rPr lang="en-GB" b="1" dirty="0" smtClean="0">
                <a:solidFill>
                  <a:schemeClr val="tx1"/>
                </a:solidFill>
              </a:rPr>
              <a:t>Some Examples </a:t>
            </a:r>
            <a:endParaRPr lang="en-GB" b="1" dirty="0">
              <a:solidFill>
                <a:schemeClr val="tx1"/>
              </a:solidFill>
            </a:endParaRPr>
          </a:p>
        </p:txBody>
      </p:sp>
      <p:sp>
        <p:nvSpPr>
          <p:cNvPr id="3" name="Content Placeholder 2"/>
          <p:cNvSpPr>
            <a:spLocks noGrp="1"/>
          </p:cNvSpPr>
          <p:nvPr>
            <p:ph sz="quarter" idx="1"/>
          </p:nvPr>
        </p:nvSpPr>
        <p:spPr>
          <a:xfrm>
            <a:off x="214282" y="1219200"/>
            <a:ext cx="8643998" cy="5353072"/>
          </a:xfrm>
        </p:spPr>
        <p:txBody>
          <a:bodyPr>
            <a:normAutofit fontScale="92500" lnSpcReduction="10000"/>
          </a:bodyPr>
          <a:lstStyle/>
          <a:p>
            <a:pPr marL="514350" indent="-514350">
              <a:buFont typeface="+mj-lt"/>
              <a:buAutoNum type="arabicPeriod"/>
            </a:pPr>
            <a:r>
              <a:rPr lang="en-GB" b="1" dirty="0" smtClean="0"/>
              <a:t>McDonald’s</a:t>
            </a:r>
          </a:p>
          <a:p>
            <a:pPr lvl="1"/>
            <a:r>
              <a:rPr lang="en-GB" sz="2400" i="1" dirty="0" smtClean="0">
                <a:solidFill>
                  <a:schemeClr val="tx1"/>
                </a:solidFill>
              </a:rPr>
              <a:t>McDonald’s vision is to be the world’s best quick service restaurant experience. Being the best means providing outstanding quality, service cleanliness, and value, so that we make every customer in the restaurant smile.</a:t>
            </a:r>
          </a:p>
          <a:p>
            <a:pPr marL="514350" indent="-514350">
              <a:buFont typeface="+mj-lt"/>
              <a:buAutoNum type="arabicPeriod"/>
            </a:pPr>
            <a:r>
              <a:rPr lang="en-GB" b="1" dirty="0" smtClean="0"/>
              <a:t>Levi-Strauss</a:t>
            </a:r>
          </a:p>
          <a:p>
            <a:pPr marL="788670" lvl="2" indent="-514350">
              <a:spcBef>
                <a:spcPts val="600"/>
              </a:spcBef>
              <a:buClr>
                <a:schemeClr val="accent1"/>
              </a:buClr>
            </a:pPr>
            <a:r>
              <a:rPr lang="en-GB" sz="2400" i="1" dirty="0" smtClean="0"/>
              <a:t>We will market the most appealing and widely worn casual clothing in the world. We will clothe the world.</a:t>
            </a:r>
          </a:p>
          <a:p>
            <a:pPr marL="514350" indent="-514350">
              <a:buFont typeface="+mj-lt"/>
              <a:buAutoNum type="arabicPeriod"/>
            </a:pPr>
            <a:r>
              <a:rPr lang="en-GB" b="1" dirty="0" smtClean="0"/>
              <a:t>HEFCW</a:t>
            </a:r>
          </a:p>
          <a:p>
            <a:pPr marL="788670" lvl="1" indent="-514350"/>
            <a:r>
              <a:rPr lang="en-GB" sz="2400" i="1" dirty="0" smtClean="0">
                <a:solidFill>
                  <a:schemeClr val="tx1"/>
                </a:solidFill>
              </a:rPr>
              <a:t>HEFCW’s mission is to promote internationally excellent higher education in Wales, for the benefit of individuals, society and the economy, in Wales and more widely.</a:t>
            </a:r>
          </a:p>
          <a:p>
            <a:pPr marL="514350" indent="-514350">
              <a:buFont typeface="+mj-lt"/>
              <a:buAutoNum type="arabicPeriod"/>
            </a:pPr>
            <a:r>
              <a:rPr lang="en-GB" b="1" dirty="0" smtClean="0"/>
              <a:t>South Wales Police</a:t>
            </a:r>
          </a:p>
          <a:p>
            <a:pPr marL="788670" lvl="1" indent="-514350"/>
            <a:r>
              <a:rPr lang="en-GB" sz="2400" i="1" dirty="0" smtClean="0">
                <a:solidFill>
                  <a:schemeClr val="tx1"/>
                </a:solidFill>
              </a:rPr>
              <a:t>South Wales Police will support law abiding citizens and pursue criminals relentlessly to keep you and your neighbourhoods safe from harm.</a:t>
            </a:r>
            <a:endParaRPr lang="en-GB" i="1" dirty="0" smtClean="0"/>
          </a:p>
          <a:p>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1"/>
                </a:solidFill>
              </a:rPr>
              <a:t>Student Activity</a:t>
            </a:r>
            <a:endParaRPr lang="en-GB" b="1" dirty="0">
              <a:solidFill>
                <a:schemeClr val="tx1"/>
              </a:solidFill>
            </a:endParaRPr>
          </a:p>
        </p:txBody>
      </p:sp>
      <p:sp>
        <p:nvSpPr>
          <p:cNvPr id="3" name="Content Placeholder 2"/>
          <p:cNvSpPr>
            <a:spLocks noGrp="1"/>
          </p:cNvSpPr>
          <p:nvPr>
            <p:ph sz="quarter" idx="1"/>
          </p:nvPr>
        </p:nvSpPr>
        <p:spPr>
          <a:xfrm>
            <a:off x="457200" y="2214554"/>
            <a:ext cx="8229600" cy="3942406"/>
          </a:xfrm>
        </p:spPr>
        <p:txBody>
          <a:bodyPr/>
          <a:lstStyle/>
          <a:p>
            <a:r>
              <a:rPr lang="en-GB" sz="2800" dirty="0" smtClean="0"/>
              <a:t>In your groups:</a:t>
            </a:r>
          </a:p>
          <a:p>
            <a:pPr>
              <a:buNone/>
            </a:pPr>
            <a:endParaRPr lang="en-GB" sz="2800" dirty="0" smtClean="0"/>
          </a:p>
          <a:p>
            <a:pPr lvl="1"/>
            <a:r>
              <a:rPr lang="en-GB" sz="2800" dirty="0" smtClean="0">
                <a:solidFill>
                  <a:schemeClr val="tx1"/>
                </a:solidFill>
              </a:rPr>
              <a:t>Write a list of the things you think that the Mission Statement for Swansea Metropolitan University might contain</a:t>
            </a:r>
          </a:p>
          <a:p>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52400"/>
            <a:ext cx="8329642" cy="990600"/>
          </a:xfrm>
        </p:spPr>
        <p:txBody>
          <a:bodyPr/>
          <a:lstStyle/>
          <a:p>
            <a:r>
              <a:rPr lang="en-GB" b="1" dirty="0" smtClean="0">
                <a:solidFill>
                  <a:schemeClr val="tx1"/>
                </a:solidFill>
              </a:rPr>
              <a:t>Swansea Met Mission Statement</a:t>
            </a:r>
            <a:endParaRPr lang="en-GB" b="1" dirty="0">
              <a:solidFill>
                <a:schemeClr val="tx1"/>
              </a:solidFill>
            </a:endParaRPr>
          </a:p>
        </p:txBody>
      </p:sp>
      <p:sp>
        <p:nvSpPr>
          <p:cNvPr id="3" name="Content Placeholder 2"/>
          <p:cNvSpPr>
            <a:spLocks noGrp="1"/>
          </p:cNvSpPr>
          <p:nvPr>
            <p:ph sz="quarter" idx="1"/>
          </p:nvPr>
        </p:nvSpPr>
        <p:spPr/>
        <p:txBody>
          <a:bodyPr>
            <a:normAutofit lnSpcReduction="10000"/>
          </a:bodyPr>
          <a:lstStyle/>
          <a:p>
            <a:r>
              <a:rPr lang="en-GB" dirty="0" smtClean="0"/>
              <a:t>Swansea Metropolitan University is a </a:t>
            </a:r>
            <a:r>
              <a:rPr lang="en-GB" b="1" dirty="0" smtClean="0"/>
              <a:t>comprehensive</a:t>
            </a:r>
            <a:r>
              <a:rPr lang="en-GB" dirty="0" smtClean="0"/>
              <a:t>, </a:t>
            </a:r>
            <a:r>
              <a:rPr lang="en-GB" b="1" dirty="0" smtClean="0"/>
              <a:t>vocational</a:t>
            </a:r>
            <a:r>
              <a:rPr lang="en-GB" dirty="0" smtClean="0"/>
              <a:t>, </a:t>
            </a:r>
            <a:r>
              <a:rPr lang="en-GB" b="1" dirty="0" smtClean="0"/>
              <a:t>student-centred</a:t>
            </a:r>
            <a:r>
              <a:rPr lang="en-GB" dirty="0" smtClean="0"/>
              <a:t> institution of higher education committed to </a:t>
            </a:r>
            <a:r>
              <a:rPr lang="en-GB" b="1" dirty="0" smtClean="0"/>
              <a:t>widening participation</a:t>
            </a:r>
            <a:r>
              <a:rPr lang="en-GB" dirty="0" smtClean="0"/>
              <a:t>, </a:t>
            </a:r>
            <a:r>
              <a:rPr lang="en-GB" b="1" dirty="0" smtClean="0"/>
              <a:t>lifelong learning </a:t>
            </a:r>
            <a:r>
              <a:rPr lang="en-GB" dirty="0" smtClean="0"/>
              <a:t>and the </a:t>
            </a:r>
            <a:r>
              <a:rPr lang="en-GB" b="1" dirty="0" smtClean="0"/>
              <a:t>enhancement of employment opportunities</a:t>
            </a:r>
            <a:r>
              <a:rPr lang="en-GB" dirty="0" smtClean="0"/>
              <a:t>.  The University encourages </a:t>
            </a:r>
            <a:r>
              <a:rPr lang="en-GB" b="1" dirty="0" smtClean="0"/>
              <a:t>regional,</a:t>
            </a:r>
            <a:r>
              <a:rPr lang="en-GB" dirty="0" smtClean="0"/>
              <a:t> </a:t>
            </a:r>
            <a:r>
              <a:rPr lang="en-GB" b="1" dirty="0" smtClean="0"/>
              <a:t>national</a:t>
            </a:r>
            <a:r>
              <a:rPr lang="en-GB" dirty="0" smtClean="0"/>
              <a:t> and </a:t>
            </a:r>
            <a:r>
              <a:rPr lang="en-GB" b="1" dirty="0" smtClean="0"/>
              <a:t>international access</a:t>
            </a:r>
            <a:r>
              <a:rPr lang="en-GB" dirty="0" smtClean="0"/>
              <a:t>.</a:t>
            </a:r>
          </a:p>
          <a:p>
            <a:pPr>
              <a:buNone/>
            </a:pPr>
            <a:r>
              <a:rPr lang="en-GB" dirty="0" smtClean="0"/>
              <a:t> </a:t>
            </a:r>
          </a:p>
          <a:p>
            <a:r>
              <a:rPr lang="en-GB" dirty="0" smtClean="0"/>
              <a:t>The University is determined to provide a </a:t>
            </a:r>
            <a:r>
              <a:rPr lang="en-GB" b="1" dirty="0" smtClean="0"/>
              <a:t>stimulating</a:t>
            </a:r>
            <a:r>
              <a:rPr lang="en-GB" dirty="0" smtClean="0"/>
              <a:t>, </a:t>
            </a:r>
            <a:r>
              <a:rPr lang="en-GB" b="1" dirty="0" smtClean="0"/>
              <a:t>progressive</a:t>
            </a:r>
            <a:r>
              <a:rPr lang="en-GB" dirty="0" smtClean="0"/>
              <a:t> and </a:t>
            </a:r>
            <a:r>
              <a:rPr lang="en-GB" b="1" dirty="0" smtClean="0"/>
              <a:t>sustainable environment </a:t>
            </a:r>
            <a:r>
              <a:rPr lang="en-GB" dirty="0" smtClean="0"/>
              <a:t>for </a:t>
            </a:r>
            <a:r>
              <a:rPr lang="en-GB" b="1" dirty="0" smtClean="0"/>
              <a:t>learning</a:t>
            </a:r>
            <a:r>
              <a:rPr lang="en-GB" dirty="0" smtClean="0"/>
              <a:t> through </a:t>
            </a:r>
            <a:r>
              <a:rPr lang="en-GB" b="1" dirty="0" smtClean="0"/>
              <a:t>excellence in teaching</a:t>
            </a:r>
            <a:r>
              <a:rPr lang="en-GB" dirty="0" smtClean="0"/>
              <a:t>, </a:t>
            </a:r>
            <a:r>
              <a:rPr lang="en-GB" b="1" dirty="0" smtClean="0"/>
              <a:t>applied research</a:t>
            </a:r>
            <a:r>
              <a:rPr lang="en-GB" dirty="0" smtClean="0"/>
              <a:t> and </a:t>
            </a:r>
            <a:r>
              <a:rPr lang="en-GB" b="1" dirty="0" smtClean="0"/>
              <a:t>consultancy</a:t>
            </a:r>
            <a:r>
              <a:rPr lang="en-GB" dirty="0" smtClean="0"/>
              <a:t>.</a:t>
            </a:r>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SWOT Analysis</a:t>
            </a:r>
            <a:endParaRPr lang="en-GB" b="1" dirty="0"/>
          </a:p>
        </p:txBody>
      </p:sp>
      <p:sp>
        <p:nvSpPr>
          <p:cNvPr id="3" name="Subtitle 2"/>
          <p:cNvSpPr>
            <a:spLocks noGrp="1"/>
          </p:cNvSpPr>
          <p:nvPr>
            <p:ph type="subTitle" idx="1"/>
          </p:nvPr>
        </p:nvSpPr>
        <p:spPr/>
        <p:txBody>
          <a:bodyPr/>
          <a:lstStyle/>
          <a:p>
            <a:r>
              <a:rPr lang="en-GB" dirty="0" smtClean="0"/>
              <a:t>Caroline Usei</a:t>
            </a:r>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smtClean="0">
                <a:solidFill>
                  <a:schemeClr val="tx1"/>
                </a:solidFill>
              </a:rPr>
              <a:t>SWOT Analysis</a:t>
            </a:r>
            <a:r>
              <a:rPr lang="en-GB" sz="3600" b="1" dirty="0" smtClean="0">
                <a:solidFill>
                  <a:schemeClr val="tx1"/>
                </a:solidFill>
              </a:rPr>
              <a:t> </a:t>
            </a:r>
            <a:endParaRPr lang="en-GB" sz="2200" b="1" dirty="0">
              <a:solidFill>
                <a:schemeClr val="tx1"/>
              </a:solidFill>
            </a:endParaRPr>
          </a:p>
        </p:txBody>
      </p:sp>
      <p:sp>
        <p:nvSpPr>
          <p:cNvPr id="3" name="Content Placeholder 2"/>
          <p:cNvSpPr>
            <a:spLocks noGrp="1"/>
          </p:cNvSpPr>
          <p:nvPr>
            <p:ph sz="quarter" idx="1"/>
          </p:nvPr>
        </p:nvSpPr>
        <p:spPr>
          <a:xfrm>
            <a:off x="457200" y="1571612"/>
            <a:ext cx="8229600" cy="4585348"/>
          </a:xfrm>
        </p:spPr>
        <p:txBody>
          <a:bodyPr/>
          <a:lstStyle/>
          <a:p>
            <a:r>
              <a:rPr lang="en-GB" sz="3200" dirty="0" smtClean="0"/>
              <a:t>One of the most useful environmental analysis tools is the </a:t>
            </a:r>
            <a:r>
              <a:rPr lang="en-GB" sz="3200" b="1" dirty="0" smtClean="0"/>
              <a:t>SWOT analysis</a:t>
            </a:r>
          </a:p>
          <a:p>
            <a:r>
              <a:rPr lang="en-GB" sz="3200" dirty="0" smtClean="0"/>
              <a:t>The organisation’s resources (its </a:t>
            </a:r>
            <a:r>
              <a:rPr lang="en-GB" sz="3200" b="1" dirty="0" smtClean="0"/>
              <a:t>strengths and weaknesses</a:t>
            </a:r>
            <a:r>
              <a:rPr lang="en-GB" sz="3200" dirty="0" smtClean="0"/>
              <a:t>) are evaluated alongside the external environment (the source of </a:t>
            </a:r>
            <a:r>
              <a:rPr lang="en-GB" sz="3200" b="1" dirty="0" smtClean="0"/>
              <a:t>opportunities and threats</a:t>
            </a:r>
            <a:r>
              <a:rPr lang="en-GB" sz="3200" dirty="0" smtClean="0"/>
              <a:t>) before deciding on objectives and strategies.</a:t>
            </a:r>
            <a:endParaRPr lang="en-US" sz="3200" dirty="0" smtClean="0"/>
          </a:p>
          <a:p>
            <a:pPr>
              <a:buNone/>
            </a:pP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1"/>
                </a:solidFill>
              </a:rPr>
              <a:t>SWOT analysis</a:t>
            </a:r>
            <a:r>
              <a:rPr lang="en-GB" sz="3600" b="1" dirty="0" smtClean="0">
                <a:solidFill>
                  <a:schemeClr val="tx1"/>
                </a:solidFill>
              </a:rPr>
              <a:t> </a:t>
            </a:r>
            <a:endParaRPr lang="en-GB" dirty="0"/>
          </a:p>
        </p:txBody>
      </p:sp>
      <p:sp>
        <p:nvSpPr>
          <p:cNvPr id="3" name="Content Placeholder 2"/>
          <p:cNvSpPr>
            <a:spLocks noGrp="1"/>
          </p:cNvSpPr>
          <p:nvPr>
            <p:ph sz="quarter" idx="1"/>
          </p:nvPr>
        </p:nvSpPr>
        <p:spPr>
          <a:xfrm>
            <a:off x="0" y="1219200"/>
            <a:ext cx="9001156" cy="5281634"/>
          </a:xfrm>
        </p:spPr>
        <p:txBody>
          <a:bodyPr>
            <a:normAutofit/>
          </a:bodyPr>
          <a:lstStyle/>
          <a:p>
            <a:pPr lvl="1"/>
            <a:r>
              <a:rPr lang="en-GB" sz="3200" b="1" i="1" dirty="0" smtClean="0">
                <a:solidFill>
                  <a:schemeClr val="tx1"/>
                </a:solidFill>
              </a:rPr>
              <a:t>Strengths:</a:t>
            </a:r>
            <a:r>
              <a:rPr lang="en-GB" sz="3200" dirty="0" smtClean="0">
                <a:solidFill>
                  <a:schemeClr val="tx1"/>
                </a:solidFill>
              </a:rPr>
              <a:t>  those areas of an organisation that have to be exploited (core competences / key capabilities)</a:t>
            </a:r>
          </a:p>
          <a:p>
            <a:pPr lvl="1"/>
            <a:r>
              <a:rPr lang="en-GB" sz="3200" b="1" i="1" dirty="0" smtClean="0">
                <a:solidFill>
                  <a:schemeClr val="tx1"/>
                </a:solidFill>
              </a:rPr>
              <a:t>Weaknesses:  </a:t>
            </a:r>
            <a:r>
              <a:rPr lang="en-GB" sz="3200" dirty="0" smtClean="0">
                <a:solidFill>
                  <a:schemeClr val="tx1"/>
                </a:solidFill>
              </a:rPr>
              <a:t>those areas that must be improved (key limitation) </a:t>
            </a:r>
          </a:p>
          <a:p>
            <a:pPr lvl="1"/>
            <a:r>
              <a:rPr lang="en-GB" sz="3200" b="1" i="1" dirty="0" smtClean="0">
                <a:solidFill>
                  <a:schemeClr val="tx1"/>
                </a:solidFill>
              </a:rPr>
              <a:t>Opportunities</a:t>
            </a:r>
            <a:r>
              <a:rPr lang="en-GB" sz="3200" b="1" dirty="0" smtClean="0">
                <a:solidFill>
                  <a:schemeClr val="tx1"/>
                </a:solidFill>
              </a:rPr>
              <a:t>:  </a:t>
            </a:r>
            <a:r>
              <a:rPr lang="en-GB" sz="3200" dirty="0" smtClean="0">
                <a:solidFill>
                  <a:schemeClr val="tx1"/>
                </a:solidFill>
              </a:rPr>
              <a:t>that can be exploited by the organisation’s strengths; and finally, </a:t>
            </a:r>
          </a:p>
          <a:p>
            <a:pPr lvl="1"/>
            <a:r>
              <a:rPr lang="en-GB" sz="3200" b="1" i="1" dirty="0" smtClean="0">
                <a:solidFill>
                  <a:schemeClr val="tx1"/>
                </a:solidFill>
              </a:rPr>
              <a:t>Threats</a:t>
            </a:r>
            <a:r>
              <a:rPr lang="en-GB" sz="3200" dirty="0" smtClean="0">
                <a:solidFill>
                  <a:schemeClr val="tx1"/>
                </a:solidFill>
              </a:rPr>
              <a:t>:  against which the organisation must protect itself.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smtClean="0">
                <a:solidFill>
                  <a:schemeClr val="tx1"/>
                </a:solidFill>
              </a:rPr>
              <a:t>SWOT analysis – What it might look at</a:t>
            </a:r>
            <a:r>
              <a:rPr lang="en-GB" sz="3600" b="1" dirty="0" smtClean="0">
                <a:solidFill>
                  <a:schemeClr val="tx1"/>
                </a:solidFill>
              </a:rPr>
              <a:t> </a:t>
            </a:r>
            <a:endParaRPr lang="en-GB" dirty="0"/>
          </a:p>
        </p:txBody>
      </p:sp>
      <p:sp>
        <p:nvSpPr>
          <p:cNvPr id="3" name="Content Placeholder 2"/>
          <p:cNvSpPr>
            <a:spLocks noGrp="1"/>
          </p:cNvSpPr>
          <p:nvPr>
            <p:ph sz="quarter" idx="1"/>
          </p:nvPr>
        </p:nvSpPr>
        <p:spPr>
          <a:xfrm>
            <a:off x="285720" y="1357298"/>
            <a:ext cx="8501122" cy="5000660"/>
          </a:xfrm>
        </p:spPr>
        <p:txBody>
          <a:bodyPr>
            <a:noAutofit/>
          </a:bodyPr>
          <a:lstStyle/>
          <a:p>
            <a:pPr>
              <a:lnSpc>
                <a:spcPct val="120000"/>
              </a:lnSpc>
            </a:pPr>
            <a:r>
              <a:rPr lang="en-GB" sz="2300" b="1" i="1" dirty="0" smtClean="0"/>
              <a:t>Product/market</a:t>
            </a:r>
            <a:r>
              <a:rPr lang="en-GB" sz="2300" dirty="0" smtClean="0"/>
              <a:t>: market share, range of products, position of products in life cycle, dependence on key products, distribution, etc.</a:t>
            </a:r>
            <a:endParaRPr lang="en-GB" sz="2300" b="1" i="1" dirty="0" smtClean="0"/>
          </a:p>
          <a:p>
            <a:pPr>
              <a:lnSpc>
                <a:spcPct val="120000"/>
              </a:lnSpc>
            </a:pPr>
            <a:r>
              <a:rPr lang="en-GB" sz="2300" b="1" i="1" dirty="0" smtClean="0"/>
              <a:t>Physical resources</a:t>
            </a:r>
            <a:r>
              <a:rPr lang="en-GB" sz="2300" dirty="0" smtClean="0"/>
              <a:t>: production capacity, machines, age, condition, capability, versatility, location, use of technology, etc.</a:t>
            </a:r>
            <a:endParaRPr lang="en-GB" sz="2300" b="1" i="1" dirty="0" smtClean="0"/>
          </a:p>
          <a:p>
            <a:pPr>
              <a:lnSpc>
                <a:spcPct val="120000"/>
              </a:lnSpc>
            </a:pPr>
            <a:r>
              <a:rPr lang="en-GB" sz="2300" b="1" i="1" dirty="0" smtClean="0"/>
              <a:t>Human resources</a:t>
            </a:r>
            <a:r>
              <a:rPr lang="en-GB" sz="2300" dirty="0" smtClean="0"/>
              <a:t>: skills base, adaptability, management style, wage and salary levels, industrial relations, etc.</a:t>
            </a:r>
            <a:endParaRPr lang="en-GB" sz="2300" b="1" i="1" dirty="0" smtClean="0"/>
          </a:p>
          <a:p>
            <a:pPr>
              <a:lnSpc>
                <a:spcPct val="120000"/>
              </a:lnSpc>
            </a:pPr>
            <a:r>
              <a:rPr lang="en-GB" sz="2300" b="1" i="1" dirty="0" smtClean="0"/>
              <a:t>Financial resources</a:t>
            </a:r>
            <a:r>
              <a:rPr lang="en-GB" sz="2300" dirty="0" smtClean="0"/>
              <a:t>: present asset structure, access to additional equity and debt financing, the control of debtors and creditors, relationships with shareholders, etc.</a:t>
            </a:r>
            <a:endParaRPr lang="en-GB" sz="2300" b="1" i="1" dirty="0" smtClean="0"/>
          </a:p>
          <a:p>
            <a:pPr>
              <a:lnSpc>
                <a:spcPct val="120000"/>
              </a:lnSpc>
            </a:pPr>
            <a:r>
              <a:rPr lang="en-GB" sz="2300" b="1" i="1" dirty="0" smtClean="0"/>
              <a:t>Intangibles</a:t>
            </a:r>
            <a:r>
              <a:rPr lang="en-GB" sz="2300" dirty="0" smtClean="0"/>
              <a:t>: goodwill, brand names, good contacts, company image, etc.</a:t>
            </a:r>
            <a:endParaRPr lang="en-GB" sz="2300" b="1" i="1"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tx1"/>
                </a:solidFill>
              </a:rPr>
              <a:t>Activity 1.</a:t>
            </a:r>
            <a:endParaRPr lang="en-GB" b="1" dirty="0">
              <a:solidFill>
                <a:schemeClr val="tx1"/>
              </a:solidFill>
            </a:endParaRPr>
          </a:p>
        </p:txBody>
      </p:sp>
      <p:sp>
        <p:nvSpPr>
          <p:cNvPr id="3" name="Content Placeholder 2"/>
          <p:cNvSpPr>
            <a:spLocks noGrp="1"/>
          </p:cNvSpPr>
          <p:nvPr>
            <p:ph sz="quarter" idx="1"/>
          </p:nvPr>
        </p:nvSpPr>
        <p:spPr>
          <a:xfrm>
            <a:off x="457200" y="1500174"/>
            <a:ext cx="8229600" cy="4656786"/>
          </a:xfrm>
        </p:spPr>
        <p:txBody>
          <a:bodyPr/>
          <a:lstStyle/>
          <a:p>
            <a:pPr>
              <a:buNone/>
            </a:pPr>
            <a:r>
              <a:rPr lang="en-GB" dirty="0" smtClean="0"/>
              <a:t>	A SWOT Analysis doesn't have to be based on an organisation as a whole. It can also be based on a </a:t>
            </a:r>
            <a:r>
              <a:rPr lang="en-GB" i="1" dirty="0" smtClean="0"/>
              <a:t>Strategic Business Unit</a:t>
            </a:r>
            <a:r>
              <a:rPr lang="en-GB" dirty="0" smtClean="0"/>
              <a:t>, a </a:t>
            </a:r>
            <a:r>
              <a:rPr lang="en-GB" i="1" dirty="0" smtClean="0"/>
              <a:t>Department/Function</a:t>
            </a:r>
            <a:r>
              <a:rPr lang="en-GB" dirty="0" smtClean="0"/>
              <a:t>, or even on a </a:t>
            </a:r>
            <a:r>
              <a:rPr lang="en-GB" i="1" dirty="0" smtClean="0"/>
              <a:t>person</a:t>
            </a:r>
            <a:r>
              <a:rPr lang="en-GB" dirty="0" smtClean="0"/>
              <a:t>.</a:t>
            </a:r>
          </a:p>
          <a:p>
            <a:endParaRPr lang="en-GB" dirty="0" smtClean="0"/>
          </a:p>
          <a:p>
            <a:r>
              <a:rPr lang="en-GB" dirty="0" smtClean="0"/>
              <a:t>Think about your studies.  What would be your ideal career at the end of all your hard work?  Produce a SWOT analysis examining your strengths and weaknesses with respect to this career, and the opportunities and threats that might help or hinder you.</a:t>
            </a:r>
            <a:r>
              <a:rPr lang="en-US" dirty="0" smtClean="0"/>
              <a:t> </a:t>
            </a:r>
          </a:p>
          <a:p>
            <a:pPr>
              <a:buNone/>
            </a:pP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Activity 2.</a:t>
            </a:r>
            <a:endParaRPr lang="en-GB" b="1" dirty="0"/>
          </a:p>
        </p:txBody>
      </p:sp>
      <p:sp>
        <p:nvSpPr>
          <p:cNvPr id="3" name="Content Placeholder 2"/>
          <p:cNvSpPr>
            <a:spLocks noGrp="1"/>
          </p:cNvSpPr>
          <p:nvPr>
            <p:ph sz="quarter" idx="1"/>
          </p:nvPr>
        </p:nvSpPr>
        <p:spPr/>
        <p:txBody>
          <a:bodyPr/>
          <a:lstStyle/>
          <a:p>
            <a:endParaRPr lang="en-GB" dirty="0" smtClean="0"/>
          </a:p>
          <a:p>
            <a:endParaRPr lang="en-GB" dirty="0" smtClean="0"/>
          </a:p>
          <a:p>
            <a:pPr algn="ctr">
              <a:buNone/>
            </a:pPr>
            <a:r>
              <a:rPr lang="en-GB" sz="3200" dirty="0" smtClean="0"/>
              <a:t>Produce a SWOT analysis for your employing organisation</a:t>
            </a:r>
            <a:endParaRPr lang="en-GB" sz="32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318</TotalTime>
  <Words>505</Words>
  <Application>Microsoft Office PowerPoint</Application>
  <PresentationFormat>On-screen Show (4:3)</PresentationFormat>
  <Paragraphs>53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Origin</vt:lpstr>
      <vt:lpstr>Mission Statements</vt:lpstr>
      <vt:lpstr>What is a Mission Statement?</vt:lpstr>
      <vt:lpstr>Mission Statement Characteristics</vt:lpstr>
      <vt:lpstr>Some Examples </vt:lpstr>
      <vt:lpstr>Student Activity</vt:lpstr>
      <vt:lpstr>Swansea Met Mission Statement</vt:lpstr>
      <vt:lpstr>SWOT Analysis</vt:lpstr>
      <vt:lpstr>SWOT Analysis </vt:lpstr>
      <vt:lpstr>SWOT analysis </vt:lpstr>
      <vt:lpstr>SWOT analysis – What it might look at </vt:lpstr>
      <vt:lpstr>Activity 1.</vt:lpstr>
      <vt:lpstr>Activity 2.</vt:lpstr>
    </vt:vector>
  </TitlesOfParts>
  <Company>SIHE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Management</dc:title>
  <dc:creator>edu-cu</dc:creator>
  <cp:lastModifiedBy>edu-cu</cp:lastModifiedBy>
  <cp:revision>68</cp:revision>
  <dcterms:created xsi:type="dcterms:W3CDTF">2009-10-20T09:51:14Z</dcterms:created>
  <dcterms:modified xsi:type="dcterms:W3CDTF">2010-11-24T19:31:18Z</dcterms:modified>
</cp:coreProperties>
</file>