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5"/>
  </p:notesMasterIdLst>
  <p:sldIdLst>
    <p:sldId id="299" r:id="rId2"/>
    <p:sldId id="268" r:id="rId3"/>
    <p:sldId id="304" r:id="rId4"/>
    <p:sldId id="303" r:id="rId5"/>
    <p:sldId id="305" r:id="rId6"/>
    <p:sldId id="306" r:id="rId7"/>
    <p:sldId id="302" r:id="rId8"/>
    <p:sldId id="269" r:id="rId9"/>
    <p:sldId id="270" r:id="rId10"/>
    <p:sldId id="271" r:id="rId11"/>
    <p:sldId id="280" r:id="rId12"/>
    <p:sldId id="281" r:id="rId13"/>
    <p:sldId id="282" r:id="rId14"/>
    <p:sldId id="283" r:id="rId15"/>
    <p:sldId id="284" r:id="rId16"/>
    <p:sldId id="285" r:id="rId17"/>
    <p:sldId id="273" r:id="rId18"/>
    <p:sldId id="291" r:id="rId19"/>
    <p:sldId id="288" r:id="rId20"/>
    <p:sldId id="294" r:id="rId21"/>
    <p:sldId id="295" r:id="rId22"/>
    <p:sldId id="292" r:id="rId23"/>
    <p:sldId id="29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014" autoAdjust="0"/>
  </p:normalViewPr>
  <p:slideViewPr>
    <p:cSldViewPr snapToGrid="0">
      <p:cViewPr>
        <p:scale>
          <a:sx n="77" d="100"/>
          <a:sy n="77" d="100"/>
        </p:scale>
        <p:origin x="-1646"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03/10/2018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84A45511-6AA5-4B57-9CEC-EE6F76A5C586}" type="slidenum">
              <a:rPr lang="en-GB" altLang="en-US" sz="1300">
                <a:latin typeface="Verdana" pitchFamily="34" charset="0"/>
              </a:rPr>
              <a:pPr eaLnBrk="1" hangingPunct="1">
                <a:defRPr/>
              </a:pPr>
              <a:t>11</a:t>
            </a:fld>
            <a:endParaRPr lang="en-GB" altLang="en-US" sz="1300">
              <a:latin typeface="Verdana" pitchFamily="34" charset="0"/>
            </a:endParaRPr>
          </a:p>
        </p:txBody>
      </p:sp>
      <p:sp>
        <p:nvSpPr>
          <p:cNvPr id="66563"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850323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14</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244474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15</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3532236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19</a:t>
            </a:fld>
            <a:endParaRPr lang="en-GB"/>
          </a:p>
        </p:txBody>
      </p:sp>
    </p:spTree>
    <p:extLst>
      <p:ext uri="{BB962C8B-B14F-4D97-AF65-F5344CB8AC3E}">
        <p14:creationId xmlns:p14="http://schemas.microsoft.com/office/powerpoint/2010/main" val="1338932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440153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C82685A-BD3A-4230-8D85-804689F67293}" type="slidenum">
              <a:rPr lang="en-GB" smtClean="0"/>
              <a:t>‹#›</a:t>
            </a:fld>
            <a:endParaRPr lang="en-GB"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AC82685A-BD3A-4230-8D85-804689F67293}"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AC82685A-BD3A-4230-8D85-804689F67293}" type="slidenum">
              <a:rPr lang="en-GB" smtClean="0"/>
              <a:t>‹#›</a:t>
            </a:fld>
            <a:endParaRPr lang="en-GB"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3865320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64F3F4-CE19-49F8-9EF4-FF4EE52031C2}" type="datetimeFigureOut">
              <a:rPr lang="en-GB" smtClean="0"/>
              <a:pPr/>
              <a:t>03/10/2018</a:t>
            </a:fld>
            <a:endParaRPr lang="en-GB"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GB" altLang="en-US" sz="4000" dirty="0" smtClean="0">
                <a:solidFill>
                  <a:schemeClr val="bg1"/>
                </a:solidFill>
                <a:latin typeface="Arial Rounded MT Bold" charset="0"/>
                <a:ea typeface="Arial Rounded MT Bold" charset="0"/>
                <a:cs typeface="Arial Rounded MT Bold" charset="0"/>
              </a:rPr>
              <a:t>Lecture 2</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xmlns=""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55600" y="126250"/>
            <a:ext cx="8229600" cy="1127522"/>
          </a:xfrm>
        </p:spPr>
        <p:txBody>
          <a:bodyPr>
            <a:noAutofit/>
          </a:bodyPr>
          <a:lstStyle/>
          <a:p>
            <a:r>
              <a:rPr lang="en-GB" altLang="en-US" sz="3600" b="1" dirty="0" smtClean="0">
                <a:effectLst>
                  <a:outerShdw blurRad="38100" dist="38100" dir="2700000" algn="tl">
                    <a:srgbClr val="000000">
                      <a:alpha val="43137"/>
                    </a:srgbClr>
                  </a:outerShdw>
                </a:effectLst>
                <a:latin typeface="Arial Rounded MT Bold" panose="020F0704030504030204" pitchFamily="34" charset="0"/>
              </a:rPr>
              <a:t>Review of Last Session..</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339850"/>
            <a:ext cx="8229600" cy="3977217"/>
          </a:xfrm>
        </p:spPr>
        <p:txBody>
          <a:bodyPr>
            <a:normAutofit lnSpcReduction="10000"/>
          </a:bodyPr>
          <a:lstStyle/>
          <a:p>
            <a:r>
              <a:rPr lang="en-GB" dirty="0" smtClean="0"/>
              <a:t>Introduction of the Module</a:t>
            </a:r>
          </a:p>
          <a:p>
            <a:endParaRPr lang="en-GB" dirty="0"/>
          </a:p>
          <a:p>
            <a:r>
              <a:rPr lang="en-GB" dirty="0" smtClean="0"/>
              <a:t>Problems and decisions an introduction</a:t>
            </a:r>
          </a:p>
          <a:p>
            <a:endParaRPr lang="en-GB" dirty="0"/>
          </a:p>
          <a:p>
            <a:r>
              <a:rPr lang="en-GB" dirty="0" smtClean="0"/>
              <a:t>Problems identification and screening</a:t>
            </a:r>
          </a:p>
          <a:p>
            <a:endParaRPr lang="en-GB" dirty="0"/>
          </a:p>
          <a:p>
            <a:r>
              <a:rPr lang="en-GB" dirty="0" smtClean="0"/>
              <a:t>Finding solutions and taking decisions</a:t>
            </a:r>
          </a:p>
          <a:p>
            <a:endParaRPr lang="en-GB" dirty="0"/>
          </a:p>
          <a:p>
            <a:r>
              <a:rPr lang="en-GB" dirty="0" smtClean="0"/>
              <a:t>Continuous Improvement</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29692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55600" y="126250"/>
            <a:ext cx="8229600" cy="1127522"/>
          </a:xfrm>
        </p:spPr>
        <p:txBody>
          <a:bodyPr>
            <a:noAutofit/>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339850"/>
            <a:ext cx="8229600" cy="3977217"/>
          </a:xfrm>
        </p:spPr>
        <p:txBody>
          <a:bodyPr>
            <a:normAutofit/>
          </a:bodyPr>
          <a:lstStyle/>
          <a:p>
            <a:r>
              <a:rPr lang="en-GB" dirty="0"/>
              <a:t>Creative problem solving is a method for approaching a problem or challenge in an imaginative way</a:t>
            </a:r>
          </a:p>
          <a:p>
            <a:pPr marL="0" indent="0">
              <a:buNone/>
            </a:pPr>
            <a:endParaRPr lang="en-GB" dirty="0"/>
          </a:p>
        </p:txBody>
      </p:sp>
    </p:spTree>
    <p:extLst>
      <p:ext uri="{BB962C8B-B14F-4D97-AF65-F5344CB8AC3E}">
        <p14:creationId xmlns:p14="http://schemas.microsoft.com/office/powerpoint/2010/main" val="27782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55600" y="126250"/>
            <a:ext cx="8229600" cy="1127522"/>
          </a:xfrm>
        </p:spPr>
        <p:txBody>
          <a:bodyPr>
            <a:noAutofit/>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339850"/>
            <a:ext cx="8229600" cy="3977217"/>
          </a:xfrm>
        </p:spPr>
        <p:txBody>
          <a:bodyPr>
            <a:normAutofit/>
          </a:bodyPr>
          <a:lstStyle/>
          <a:p>
            <a:r>
              <a:rPr lang="en-GB" dirty="0"/>
              <a:t>Consider – what types of problems do organisations face irrespective of industry?</a:t>
            </a:r>
          </a:p>
          <a:p>
            <a:r>
              <a:rPr lang="en-GB" dirty="0"/>
              <a:t>Is perception key in problem solving?</a:t>
            </a:r>
          </a:p>
          <a:p>
            <a:r>
              <a:rPr lang="en-GB" dirty="0"/>
              <a:t>Creative Problem </a:t>
            </a:r>
            <a:r>
              <a:rPr lang="en-GB" dirty="0" smtClean="0"/>
              <a:t>Solving what is it ? </a:t>
            </a:r>
          </a:p>
          <a:p>
            <a:endParaRPr lang="en-GB" dirty="0" smtClean="0"/>
          </a:p>
          <a:p>
            <a:pPr marL="0" indent="0">
              <a:buNone/>
            </a:pPr>
            <a:endParaRPr lang="en-GB" dirty="0" smtClean="0"/>
          </a:p>
          <a:p>
            <a:pPr marL="0" indent="0">
              <a:buNone/>
            </a:pPr>
            <a:endParaRPr lang="en-GB" dirty="0"/>
          </a:p>
          <a:p>
            <a:pPr marL="0" indent="0">
              <a:buNone/>
            </a:pP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1176642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95356" y="434363"/>
            <a:ext cx="8229600" cy="1127522"/>
          </a:xfrm>
        </p:spPr>
        <p:txBody>
          <a:bodyPr>
            <a:noAutofit/>
          </a:bodyPr>
          <a:lstStyle/>
          <a:p>
            <a:r>
              <a:rPr lang="en-GB" altLang="en-US" sz="3600" b="1" dirty="0" smtClean="0">
                <a:effectLst>
                  <a:outerShdw blurRad="38100" dist="38100" dir="2700000" algn="tl">
                    <a:srgbClr val="000000">
                      <a:alpha val="43137"/>
                    </a:srgbClr>
                  </a:outerShdw>
                </a:effectLst>
                <a:latin typeface="Arial Rounded MT Bold" panose="020F0704030504030204" pitchFamily="34" charset="0"/>
              </a:rPr>
              <a:t>Common Sense and Creative problem solving ….</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967948"/>
            <a:ext cx="8229600" cy="3349119"/>
          </a:xfrm>
        </p:spPr>
        <p:txBody>
          <a:bodyPr>
            <a:normAutofit/>
          </a:bodyPr>
          <a:lstStyle/>
          <a:p>
            <a:r>
              <a:rPr lang="en-GB" dirty="0"/>
              <a:t>Discuss in groups the link between Common Sense and Creative Problem </a:t>
            </a:r>
            <a:r>
              <a:rPr lang="en-GB" dirty="0" smtClean="0"/>
              <a:t>Solving?</a:t>
            </a: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2743978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95356" y="434363"/>
            <a:ext cx="8229600" cy="1127522"/>
          </a:xfrm>
        </p:spPr>
        <p:txBody>
          <a:bodyPr>
            <a:noAutofit/>
          </a:bodyPr>
          <a:lstStyle/>
          <a:p>
            <a:r>
              <a:rPr lang="en-GB" altLang="en-US" sz="3600" b="1" dirty="0" smtClean="0">
                <a:effectLst>
                  <a:outerShdw blurRad="38100" dist="38100" dir="2700000" algn="tl">
                    <a:srgbClr val="000000">
                      <a:alpha val="43137"/>
                    </a:srgbClr>
                  </a:outerShdw>
                </a:effectLst>
                <a:latin typeface="Arial Rounded MT Bold" panose="020F0704030504030204" pitchFamily="34" charset="0"/>
              </a:rPr>
              <a:t>Common Sense and Creative problem solving ….</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550504"/>
            <a:ext cx="8229600" cy="4124739"/>
          </a:xfrm>
        </p:spPr>
        <p:txBody>
          <a:bodyPr>
            <a:normAutofit/>
          </a:bodyPr>
          <a:lstStyle/>
          <a:p>
            <a:r>
              <a:rPr lang="en-US" sz="1700" b="1" dirty="0"/>
              <a:t> A murderer is condemned to death. He has to choose between three rooms. The first is full of raging fires, the second is full of assassins with loaded guns, and the third is full of lions that haven't eaten in 3 years. Which room is safest for him</a:t>
            </a:r>
            <a:r>
              <a:rPr lang="en-US" sz="1700" b="1" dirty="0" smtClean="0"/>
              <a:t>?</a:t>
            </a:r>
            <a:endParaRPr lang="en-US" sz="1700" b="1" dirty="0"/>
          </a:p>
          <a:p>
            <a:r>
              <a:rPr lang="en-US" sz="1700" b="1" dirty="0" smtClean="0"/>
              <a:t>Twins(Mill </a:t>
            </a:r>
            <a:r>
              <a:rPr lang="en-US" sz="1700" b="1" dirty="0"/>
              <a:t>and </a:t>
            </a:r>
            <a:r>
              <a:rPr lang="en-US" sz="1700" b="1" dirty="0" smtClean="0"/>
              <a:t>John) </a:t>
            </a:r>
            <a:r>
              <a:rPr lang="en-US" sz="1700" b="1" dirty="0"/>
              <a:t>were born in May but their birthday is in June. How's this possible</a:t>
            </a:r>
            <a:r>
              <a:rPr lang="en-US" sz="1700" b="1" dirty="0" smtClean="0"/>
              <a:t>?</a:t>
            </a:r>
            <a:endParaRPr lang="en-US" sz="1700" b="1" dirty="0"/>
          </a:p>
          <a:p>
            <a:r>
              <a:rPr lang="en-US" sz="1700" b="1" dirty="0"/>
              <a:t>A cat had three kittens: January, March and May. What was the mother's name</a:t>
            </a:r>
            <a:r>
              <a:rPr lang="en-US" sz="1700" b="1" dirty="0" smtClean="0"/>
              <a:t>.</a:t>
            </a:r>
            <a:endParaRPr lang="en-US" sz="1700" b="1" dirty="0"/>
          </a:p>
          <a:p>
            <a:r>
              <a:rPr lang="en-US" sz="1700" b="1" dirty="0"/>
              <a:t>What looks like half an apple</a:t>
            </a:r>
            <a:r>
              <a:rPr lang="en-US" sz="1700" b="1" dirty="0" smtClean="0"/>
              <a:t>?</a:t>
            </a:r>
          </a:p>
          <a:p>
            <a:r>
              <a:rPr lang="en-US" sz="1700" b="1" dirty="0"/>
              <a:t>Eight people take 10 hours to build a wall-mounted, how many days it would take to four </a:t>
            </a:r>
            <a:r>
              <a:rPr lang="en-US" sz="1700" b="1" dirty="0" smtClean="0"/>
              <a:t>people</a:t>
            </a:r>
          </a:p>
          <a:p>
            <a:r>
              <a:rPr lang="en-US" sz="1700" b="1" dirty="0"/>
              <a:t>How do you take an elephant with one hand</a:t>
            </a:r>
            <a:r>
              <a:rPr lang="en-US" sz="1700" b="1" dirty="0" smtClean="0"/>
              <a:t>?</a:t>
            </a:r>
          </a:p>
          <a:p>
            <a:r>
              <a:rPr lang="en-US" sz="1700" b="1" dirty="0"/>
              <a:t>In which State is the Bay of Bengal</a:t>
            </a:r>
            <a:r>
              <a:rPr lang="en-US" sz="1700" b="1" dirty="0" smtClean="0"/>
              <a:t>?</a:t>
            </a:r>
          </a:p>
          <a:p>
            <a:r>
              <a:rPr lang="en-US" sz="1700" b="1" dirty="0"/>
              <a:t>How can a man live up to 8 days without sleep?</a:t>
            </a:r>
          </a:p>
          <a:p>
            <a:endParaRPr lang="en-US" sz="1600" b="1" dirty="0" smtClean="0"/>
          </a:p>
          <a:p>
            <a:endParaRPr lang="en-US" sz="1600" b="1" dirty="0"/>
          </a:p>
          <a:p>
            <a:endParaRPr lang="en-US" b="1"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1400570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BD138-D9BF-45FF-A102-A8A7151BD10F}"/>
              </a:ext>
            </a:extLst>
          </p:cNvPr>
          <p:cNvSpPr>
            <a:spLocks noGrp="1"/>
          </p:cNvSpPr>
          <p:nvPr>
            <p:ph type="title"/>
          </p:nvPr>
        </p:nvSpPr>
        <p:spPr>
          <a:xfrm>
            <a:off x="355600" y="126249"/>
            <a:ext cx="8229600" cy="2010664"/>
          </a:xfrm>
        </p:spPr>
        <p:txBody>
          <a:bodyPr>
            <a:noAutofit/>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a:t>
            </a:r>
            <a:r>
              <a:rPr lang="en-GB" altLang="en-US" sz="3600" b="1" dirty="0" smtClean="0">
                <a:effectLst>
                  <a:outerShdw blurRad="38100" dist="38100" dir="2700000" algn="tl">
                    <a:srgbClr val="000000">
                      <a:alpha val="43137"/>
                    </a:srgbClr>
                  </a:outerShdw>
                </a:effectLst>
                <a:latin typeface="Arial Rounded MT Bold" panose="020F0704030504030204" pitchFamily="34" charset="0"/>
              </a:rPr>
              <a:t>Solving Organizations, Teams and Individuals</a:t>
            </a:r>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xmlns="" id="{81307A60-9337-4190-8D9C-0AF81B7EB048}"/>
              </a:ext>
            </a:extLst>
          </p:cNvPr>
          <p:cNvSpPr>
            <a:spLocks noGrp="1"/>
          </p:cNvSpPr>
          <p:nvPr>
            <p:ph sz="quarter" idx="1"/>
          </p:nvPr>
        </p:nvSpPr>
        <p:spPr>
          <a:xfrm>
            <a:off x="457200" y="1630017"/>
            <a:ext cx="8229600" cy="3687050"/>
          </a:xfrm>
        </p:spPr>
        <p:txBody>
          <a:bodyPr>
            <a:normAutofit fontScale="25000" lnSpcReduction="20000"/>
          </a:bodyPr>
          <a:lstStyle/>
          <a:p>
            <a:pPr>
              <a:buFontTx/>
              <a:buNone/>
            </a:pPr>
            <a:endParaRPr lang="en-GB" altLang="en-US" sz="7400" dirty="0">
              <a:latin typeface="Arial" panose="020B0604020202020204" pitchFamily="34" charset="0"/>
              <a:cs typeface="Arial" panose="020B0604020202020204" pitchFamily="34" charset="0"/>
            </a:endParaRPr>
          </a:p>
          <a:p>
            <a:pPr>
              <a:buFontTx/>
              <a:buNone/>
            </a:pPr>
            <a:endParaRPr lang="en-GB" altLang="en-US" sz="7400" dirty="0">
              <a:latin typeface="Arial" charset="0"/>
              <a:cs typeface="Arial" charset="0"/>
            </a:endParaRPr>
          </a:p>
          <a:p>
            <a:pPr>
              <a:buFontTx/>
              <a:buNone/>
            </a:pPr>
            <a:r>
              <a:rPr lang="en-GB" altLang="en-US" sz="9600" dirty="0">
                <a:latin typeface="Arial" charset="0"/>
                <a:cs typeface="Arial" charset="0"/>
              </a:rPr>
              <a:t>What are the:</a:t>
            </a:r>
          </a:p>
          <a:p>
            <a:pPr>
              <a:buFontTx/>
              <a:buNone/>
            </a:pPr>
            <a:endParaRPr lang="en-GB" altLang="en-US" sz="9600" b="1" dirty="0">
              <a:latin typeface="Arial" charset="0"/>
              <a:cs typeface="Arial" charset="0"/>
            </a:endParaRPr>
          </a:p>
          <a:p>
            <a:pPr>
              <a:buFontTx/>
              <a:buNone/>
            </a:pPr>
            <a:r>
              <a:rPr lang="en-GB" altLang="en-US" sz="9600" b="1" dirty="0">
                <a:latin typeface="Arial" charset="0"/>
                <a:cs typeface="Arial" charset="0"/>
              </a:rPr>
              <a:t>BENEFITS</a:t>
            </a:r>
            <a:r>
              <a:rPr lang="en-GB" altLang="en-US" sz="9600" dirty="0">
                <a:latin typeface="Arial" charset="0"/>
                <a:cs typeface="Arial" charset="0"/>
              </a:rPr>
              <a:t>: to the Organisation</a:t>
            </a:r>
            <a:r>
              <a:rPr lang="en-GB" altLang="en-US" sz="9600" b="1" dirty="0">
                <a:latin typeface="Arial" charset="0"/>
                <a:cs typeface="Arial" charset="0"/>
              </a:rPr>
              <a:t>?</a:t>
            </a:r>
          </a:p>
          <a:p>
            <a:pPr>
              <a:buFontTx/>
              <a:buNone/>
            </a:pPr>
            <a:endParaRPr lang="en-GB" altLang="en-US" sz="9600" b="1" dirty="0">
              <a:latin typeface="Arial" charset="0"/>
              <a:cs typeface="Arial" charset="0"/>
            </a:endParaRPr>
          </a:p>
          <a:p>
            <a:pPr>
              <a:buFont typeface="Arial" charset="0"/>
              <a:buNone/>
            </a:pPr>
            <a:r>
              <a:rPr lang="en-GB" altLang="en-US" sz="9600" b="1" dirty="0">
                <a:latin typeface="Arial" charset="0"/>
                <a:cs typeface="Arial" charset="0"/>
              </a:rPr>
              <a:t>BENEFITS</a:t>
            </a:r>
            <a:r>
              <a:rPr lang="en-GB" altLang="en-US" sz="9600" dirty="0">
                <a:latin typeface="Arial" charset="0"/>
                <a:cs typeface="Arial" charset="0"/>
              </a:rPr>
              <a:t>: to the Team</a:t>
            </a:r>
            <a:r>
              <a:rPr lang="en-GB" altLang="en-US" sz="9600" b="1" dirty="0">
                <a:latin typeface="Arial" charset="0"/>
                <a:cs typeface="Arial" charset="0"/>
              </a:rPr>
              <a:t>?</a:t>
            </a:r>
          </a:p>
          <a:p>
            <a:pPr>
              <a:buFontTx/>
              <a:buNone/>
            </a:pPr>
            <a:endParaRPr lang="en-GB" altLang="en-US" sz="9600" b="1" dirty="0">
              <a:latin typeface="Arial" charset="0"/>
              <a:cs typeface="Arial" charset="0"/>
            </a:endParaRPr>
          </a:p>
          <a:p>
            <a:pPr>
              <a:buFont typeface="Arial" charset="0"/>
              <a:buNone/>
            </a:pPr>
            <a:r>
              <a:rPr lang="en-GB" altLang="en-US" sz="9600" b="1" dirty="0">
                <a:latin typeface="Arial" charset="0"/>
                <a:cs typeface="Arial" charset="0"/>
              </a:rPr>
              <a:t>BENEFITS</a:t>
            </a:r>
            <a:r>
              <a:rPr lang="en-GB" altLang="en-US" sz="9600" dirty="0">
                <a:latin typeface="Arial" charset="0"/>
                <a:cs typeface="Arial" charset="0"/>
              </a:rPr>
              <a:t>: to the Individual</a:t>
            </a:r>
            <a:r>
              <a:rPr lang="en-GB" altLang="en-US" sz="9600" b="1" dirty="0">
                <a:latin typeface="Arial" charset="0"/>
                <a:cs typeface="Arial" charset="0"/>
              </a:rPr>
              <a:t>?</a:t>
            </a:r>
          </a:p>
          <a:p>
            <a:endParaRPr lang="en-GB" dirty="0"/>
          </a:p>
        </p:txBody>
      </p:sp>
    </p:spTree>
    <p:extLst>
      <p:ext uri="{BB962C8B-B14F-4D97-AF65-F5344CB8AC3E}">
        <p14:creationId xmlns:p14="http://schemas.microsoft.com/office/powerpoint/2010/main" val="2389787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AF8855-DCA2-4719-9781-6D0D776F6073}"/>
              </a:ext>
            </a:extLst>
          </p:cNvPr>
          <p:cNvSpPr>
            <a:spLocks noGrp="1"/>
          </p:cNvSpPr>
          <p:nvPr>
            <p:ph type="title"/>
          </p:nvPr>
        </p:nvSpPr>
        <p:spPr>
          <a:xfrm>
            <a:off x="457200" y="0"/>
            <a:ext cx="8229600" cy="1143000"/>
          </a:xfrm>
        </p:spPr>
        <p:txBody>
          <a:bodyPr/>
          <a:lstStyle/>
          <a:p>
            <a:r>
              <a:rPr lang="en-GB" altLang="en-US"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xmlns="" id="{6C5DA648-C3A3-4633-A4EE-2F79BAAA0C3A}"/>
              </a:ext>
            </a:extLst>
          </p:cNvPr>
          <p:cNvSpPr>
            <a:spLocks noGrp="1"/>
          </p:cNvSpPr>
          <p:nvPr>
            <p:ph sz="quarter" idx="1"/>
          </p:nvPr>
        </p:nvSpPr>
        <p:spPr>
          <a:xfrm>
            <a:off x="750711" y="1250245"/>
            <a:ext cx="7388578" cy="3917032"/>
          </a:xfrm>
        </p:spPr>
        <p:txBody>
          <a:bodyPr>
            <a:normAutofit fontScale="92500" lnSpcReduction="20000"/>
          </a:bodyPr>
          <a:lstStyle/>
          <a:p>
            <a:pPr>
              <a:buFontTx/>
              <a:buNone/>
            </a:pPr>
            <a:r>
              <a:rPr lang="en-GB" altLang="en-US" b="1" dirty="0">
                <a:latin typeface="Arial" charset="0"/>
                <a:cs typeface="Arial" charset="0"/>
              </a:rPr>
              <a:t>BENEFITS</a:t>
            </a:r>
            <a:r>
              <a:rPr lang="en-GB" altLang="en-US" dirty="0">
                <a:latin typeface="Arial" charset="0"/>
                <a:cs typeface="Arial" charset="0"/>
              </a:rPr>
              <a:t>: to the Organisation</a:t>
            </a:r>
            <a:r>
              <a:rPr lang="en-GB" altLang="en-US" b="1" dirty="0">
                <a:latin typeface="Arial" charset="0"/>
                <a:cs typeface="Arial" charset="0"/>
              </a:rPr>
              <a:t>?</a:t>
            </a:r>
          </a:p>
          <a:p>
            <a:pPr>
              <a:buFontTx/>
              <a:buNone/>
            </a:pPr>
            <a:endParaRPr lang="en-GB" altLang="en-US"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products and services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Reduction in costs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quality</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Improved employee performance</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market share</a:t>
            </a:r>
          </a:p>
          <a:p>
            <a:endParaRPr lang="en-GB" dirty="0"/>
          </a:p>
        </p:txBody>
      </p:sp>
    </p:spTree>
    <p:extLst>
      <p:ext uri="{BB962C8B-B14F-4D97-AF65-F5344CB8AC3E}">
        <p14:creationId xmlns:p14="http://schemas.microsoft.com/office/powerpoint/2010/main" val="3773185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
        <p:nvSpPr>
          <p:cNvPr id="3" name="Content Placeholder 2">
            <a:extLst>
              <a:ext uri="{FF2B5EF4-FFF2-40B4-BE49-F238E27FC236}">
                <a16:creationId xmlns:a16="http://schemas.microsoft.com/office/drawing/2014/main" xmlns="" id="{E4B6B23C-7709-48B1-947A-7CF5DC0C1031}"/>
              </a:ext>
            </a:extLst>
          </p:cNvPr>
          <p:cNvSpPr>
            <a:spLocks noGrp="1"/>
          </p:cNvSpPr>
          <p:nvPr>
            <p:ph sz="quarter" idx="1"/>
          </p:nvPr>
        </p:nvSpPr>
        <p:spPr>
          <a:xfrm>
            <a:off x="762000" y="1317979"/>
            <a:ext cx="7817556" cy="3917032"/>
          </a:xfrm>
        </p:spPr>
        <p:txBody>
          <a:bodyPr>
            <a:normAutofit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Team</a:t>
            </a:r>
            <a:r>
              <a:rPr lang="en-GB" altLang="en-US" b="1" dirty="0">
                <a:latin typeface="Arial" charset="0"/>
                <a:cs typeface="Arial" charset="0"/>
              </a:rPr>
              <a:t>?</a:t>
            </a:r>
          </a:p>
          <a:p>
            <a:pPr>
              <a:buFontTx/>
              <a:buNone/>
            </a:pPr>
            <a:endParaRPr lang="en-GB" altLang="en-US" sz="1350" dirty="0">
              <a:latin typeface="Arial" charset="0"/>
              <a:cs typeface="Arial" charset="0"/>
            </a:endParaRPr>
          </a:p>
          <a:p>
            <a:r>
              <a:rPr lang="en-GB" altLang="en-US" sz="2700" dirty="0">
                <a:latin typeface="Arial" charset="0"/>
                <a:cs typeface="Arial" charset="0"/>
              </a:rPr>
              <a:t>Sharing problems and solutions</a:t>
            </a:r>
            <a:endParaRPr lang="en-GB" altLang="en-US" sz="1200" dirty="0">
              <a:latin typeface="Arial" charset="0"/>
              <a:cs typeface="Arial" charset="0"/>
            </a:endParaRPr>
          </a:p>
          <a:p>
            <a:r>
              <a:rPr lang="en-GB" altLang="en-US" sz="2700" dirty="0">
                <a:latin typeface="Arial" charset="0"/>
                <a:cs typeface="Arial" charset="0"/>
              </a:rPr>
              <a:t>Improved communication</a:t>
            </a:r>
          </a:p>
          <a:p>
            <a:r>
              <a:rPr lang="en-GB" sz="2700" dirty="0">
                <a:latin typeface="Arial" charset="0"/>
                <a:cs typeface="Arial" charset="0"/>
              </a:rPr>
              <a:t>Shared skills, knowledge and experience</a:t>
            </a:r>
          </a:p>
          <a:p>
            <a:r>
              <a:rPr lang="en-GB" sz="2700" dirty="0">
                <a:latin typeface="Arial" charset="0"/>
                <a:cs typeface="Arial" charset="0"/>
              </a:rPr>
              <a:t>Improved teamwork</a:t>
            </a:r>
          </a:p>
          <a:p>
            <a:r>
              <a:rPr lang="en-GB" sz="2700" dirty="0">
                <a:latin typeface="Arial" charset="0"/>
                <a:cs typeface="Arial" charset="0"/>
              </a:rPr>
              <a:t>Morale boosting</a:t>
            </a:r>
          </a:p>
          <a:p>
            <a:r>
              <a:rPr lang="en-GB" sz="2700" dirty="0">
                <a:latin typeface="Arial" charset="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607EEC-83F5-4516-AD47-8F73758A226C}"/>
              </a:ext>
            </a:extLst>
          </p:cNvPr>
          <p:cNvSpPr>
            <a:spLocks noGrp="1"/>
          </p:cNvSpPr>
          <p:nvPr>
            <p:ph type="title"/>
          </p:nvPr>
        </p:nvSpPr>
        <p:spPr/>
        <p:txBody>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
        <p:nvSpPr>
          <p:cNvPr id="3" name="Content Placeholder 2">
            <a:extLst>
              <a:ext uri="{FF2B5EF4-FFF2-40B4-BE49-F238E27FC236}">
                <a16:creationId xmlns:a16="http://schemas.microsoft.com/office/drawing/2014/main" xmlns="" id="{1DDC83E2-A3C8-44AA-80E8-3B7981A899B8}"/>
              </a:ext>
            </a:extLst>
          </p:cNvPr>
          <p:cNvSpPr>
            <a:spLocks noGrp="1"/>
          </p:cNvSpPr>
          <p:nvPr>
            <p:ph sz="quarter" idx="1"/>
          </p:nvPr>
        </p:nvSpPr>
        <p:spPr>
          <a:xfrm>
            <a:off x="1078089" y="1645357"/>
            <a:ext cx="6925733" cy="3287887"/>
          </a:xfrm>
        </p:spPr>
        <p:txBody>
          <a:bodyPr/>
          <a:lstStyle/>
          <a:p>
            <a:pPr>
              <a:buFontTx/>
              <a:buNone/>
            </a:pPr>
            <a:r>
              <a:rPr lang="en-GB" altLang="en-US" b="1" dirty="0">
                <a:latin typeface="Arial" charset="0"/>
                <a:cs typeface="Arial" charset="0"/>
              </a:rPr>
              <a:t>BENEFITS</a:t>
            </a:r>
            <a:r>
              <a:rPr lang="en-GB" altLang="en-US" dirty="0">
                <a:latin typeface="Arial" charset="0"/>
                <a:cs typeface="Arial" charset="0"/>
              </a:rPr>
              <a:t>: to the Individual</a:t>
            </a:r>
            <a:r>
              <a:rPr lang="en-GB" altLang="en-US" b="1" dirty="0">
                <a:latin typeface="Arial" charset="0"/>
                <a:cs typeface="Arial" charset="0"/>
              </a:rPr>
              <a:t>?</a:t>
            </a:r>
          </a:p>
          <a:p>
            <a:pPr>
              <a:buFontTx/>
              <a:buNone/>
            </a:pPr>
            <a:endParaRPr lang="en-GB" altLang="en-US" sz="105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personal effectiveness</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involvement</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confidence</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490665" y="255389"/>
            <a:ext cx="6000750" cy="912019"/>
          </a:xfrm>
        </p:spPr>
        <p:txBody>
          <a:bodyPr/>
          <a:lstStyle/>
          <a:p>
            <a:r>
              <a:rPr lang="en-GB" altLang="en-US" b="1" dirty="0">
                <a:latin typeface="Arial Rounded MT Bold" panose="020F0704030504030204" pitchFamily="34" charset="0"/>
              </a:rPr>
              <a:t>Exercise 1 - Dots</a:t>
            </a:r>
          </a:p>
        </p:txBody>
      </p:sp>
      <p:sp>
        <p:nvSpPr>
          <p:cNvPr id="26627" name="Rectangle 3"/>
          <p:cNvSpPr>
            <a:spLocks noGrp="1" noChangeArrowheads="1"/>
          </p:cNvSpPr>
          <p:nvPr>
            <p:ph type="body" sz="half" idx="1"/>
          </p:nvPr>
        </p:nvSpPr>
        <p:spPr>
          <a:xfrm>
            <a:off x="1547813" y="2184797"/>
            <a:ext cx="2409825" cy="3151584"/>
          </a:xfrm>
        </p:spPr>
        <p:txBody>
          <a:bodyPr/>
          <a:lstStyle/>
          <a:p>
            <a:pPr>
              <a:buFontTx/>
              <a:buNone/>
            </a:pPr>
            <a:r>
              <a:rPr lang="en-GB" altLang="en-US" dirty="0">
                <a:latin typeface="Arial" charset="0"/>
                <a:cs typeface="Arial" charset="0"/>
              </a:rPr>
              <a:t>	Join all the dots using  </a:t>
            </a:r>
            <a:r>
              <a:rPr lang="en-GB" altLang="en-US" b="1" dirty="0">
                <a:latin typeface="Arial" charset="0"/>
                <a:cs typeface="Arial" charset="0"/>
              </a:rPr>
              <a:t>four</a:t>
            </a:r>
            <a:r>
              <a:rPr lang="en-GB" altLang="en-US" dirty="0">
                <a:latin typeface="Arial" charset="0"/>
                <a:cs typeface="Arial" charset="0"/>
              </a:rPr>
              <a:t> lines</a:t>
            </a:r>
          </a:p>
          <a:p>
            <a:pPr>
              <a:buFontTx/>
              <a:buNone/>
            </a:pPr>
            <a:endParaRPr lang="en-GB" altLang="en-US" dirty="0">
              <a:latin typeface="Arial" charset="0"/>
              <a:cs typeface="Arial" charset="0"/>
            </a:endParaRPr>
          </a:p>
          <a:p>
            <a:pPr>
              <a:buFontTx/>
              <a:buNone/>
            </a:pPr>
            <a:r>
              <a:rPr lang="en-GB" altLang="en-US" dirty="0">
                <a:latin typeface="Arial" charset="0"/>
                <a:cs typeface="Arial" charset="0"/>
              </a:rPr>
              <a:t>	Individual -     3 mins</a:t>
            </a:r>
          </a:p>
          <a:p>
            <a:pPr>
              <a:buFontTx/>
              <a:buNone/>
            </a:pPr>
            <a:endParaRPr lang="en-GB" altLang="en-US" dirty="0">
              <a:latin typeface="Arial" charset="0"/>
              <a:cs typeface="Arial" charset="0"/>
            </a:endParaRPr>
          </a:p>
        </p:txBody>
      </p:sp>
      <p:graphicFrame>
        <p:nvGraphicFramePr>
          <p:cNvPr id="169988" name="Group 4"/>
          <p:cNvGraphicFramePr>
            <a:graphicFrameLocks noGrp="1"/>
          </p:cNvGraphicFramePr>
          <p:nvPr>
            <p:ph sz="half" idx="2"/>
          </p:nvPr>
        </p:nvGraphicFramePr>
        <p:xfrm>
          <a:off x="4031456" y="2078831"/>
          <a:ext cx="3618312" cy="3671889"/>
        </p:xfrm>
        <a:graphic>
          <a:graphicData uri="http://schemas.openxmlformats.org/drawingml/2006/table">
            <a:tbl>
              <a:tblPr/>
              <a:tblGrid>
                <a:gridCol w="1206104">
                  <a:extLst>
                    <a:ext uri="{9D8B030D-6E8A-4147-A177-3AD203B41FA5}">
                      <a16:colId xmlns:a16="http://schemas.microsoft.com/office/drawing/2014/main" xmlns="" val="20000"/>
                    </a:ext>
                  </a:extLst>
                </a:gridCol>
                <a:gridCol w="1206104">
                  <a:extLst>
                    <a:ext uri="{9D8B030D-6E8A-4147-A177-3AD203B41FA5}">
                      <a16:colId xmlns:a16="http://schemas.microsoft.com/office/drawing/2014/main" xmlns="" val="20001"/>
                    </a:ext>
                  </a:extLst>
                </a:gridCol>
                <a:gridCol w="1206104">
                  <a:extLst>
                    <a:ext uri="{9D8B030D-6E8A-4147-A177-3AD203B41FA5}">
                      <a16:colId xmlns:a16="http://schemas.microsoft.com/office/drawing/2014/main" xmlns=""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xmlns=""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2"/>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36833755-BCB5-49F1-BF93-F12689AE9A36}" type="slidenum">
              <a:rPr lang="en-GB" smtClean="0"/>
              <a:pPr>
                <a:defRPr/>
              </a:pPr>
              <a:t>11</a:t>
            </a:fld>
            <a:endParaRPr lang="en-GB"/>
          </a:p>
        </p:txBody>
      </p:sp>
      <p:sp>
        <p:nvSpPr>
          <p:cNvPr id="26638" name="Line 26"/>
          <p:cNvSpPr>
            <a:spLocks noChangeShapeType="1"/>
          </p:cNvSpPr>
          <p:nvPr/>
        </p:nvSpPr>
        <p:spPr bwMode="auto">
          <a:xfrm>
            <a:off x="4463653"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39" name="Line 32"/>
          <p:cNvSpPr>
            <a:spLocks noChangeShapeType="1"/>
          </p:cNvSpPr>
          <p:nvPr/>
        </p:nvSpPr>
        <p:spPr bwMode="auto">
          <a:xfrm flipH="1">
            <a:off x="4463653"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0" name="Line 34"/>
          <p:cNvSpPr>
            <a:spLocks noChangeShapeType="1"/>
          </p:cNvSpPr>
          <p:nvPr/>
        </p:nvSpPr>
        <p:spPr bwMode="auto">
          <a:xfrm flipV="1">
            <a:off x="4463656"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1" name="Line 36"/>
          <p:cNvSpPr>
            <a:spLocks noChangeShapeType="1"/>
          </p:cNvSpPr>
          <p:nvPr/>
        </p:nvSpPr>
        <p:spPr bwMode="auto">
          <a:xfrm>
            <a:off x="4518422" y="2294335"/>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Tree>
    <p:extLst>
      <p:ext uri="{BB962C8B-B14F-4D97-AF65-F5344CB8AC3E}">
        <p14:creationId xmlns:p14="http://schemas.microsoft.com/office/powerpoint/2010/main" val="3510281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73" name="Rectangle 2"/>
          <p:cNvSpPr>
            <a:spLocks noGrp="1" noChangeArrowheads="1"/>
          </p:cNvSpPr>
          <p:nvPr>
            <p:ph type="title"/>
          </p:nvPr>
        </p:nvSpPr>
        <p:spPr>
          <a:xfrm>
            <a:off x="1419225" y="409453"/>
            <a:ext cx="6000750" cy="912019"/>
          </a:xfrm>
        </p:spPr>
        <p:txBody>
          <a:bodyPr>
            <a:normAutofit/>
          </a:bodyPr>
          <a:lstStyle/>
          <a:p>
            <a:r>
              <a:rPr lang="en-GB" altLang="en-US" sz="3600" b="1" dirty="0">
                <a:latin typeface="Arial Rounded MT Bold" panose="020F0704030504030204" pitchFamily="34" charset="0"/>
              </a:rPr>
              <a:t>Exercise 1 - Dots</a:t>
            </a:r>
          </a:p>
        </p:txBody>
      </p:sp>
      <p:sp>
        <p:nvSpPr>
          <p:cNvPr id="27650" name="Rectangle 34"/>
          <p:cNvSpPr>
            <a:spLocks noGrp="1" noChangeArrowheads="1"/>
          </p:cNvSpPr>
          <p:nvPr>
            <p:ph type="body" sz="half" idx="1"/>
          </p:nvPr>
        </p:nvSpPr>
        <p:spPr>
          <a:xfrm>
            <a:off x="127000" y="2028826"/>
            <a:ext cx="4292600" cy="3342085"/>
          </a:xfrm>
        </p:spPr>
        <p:txBody>
          <a:bodyPr/>
          <a:lstStyle/>
          <a:p>
            <a:pPr>
              <a:buFontTx/>
              <a:buNone/>
            </a:pPr>
            <a:r>
              <a:rPr lang="en-GB" altLang="en-US" dirty="0">
                <a:latin typeface="Arial" charset="0"/>
                <a:cs typeface="Arial" charset="0"/>
              </a:rPr>
              <a:t>	Spatial and</a:t>
            </a:r>
          </a:p>
          <a:p>
            <a:pPr>
              <a:buFontTx/>
              <a:buNone/>
            </a:pPr>
            <a:r>
              <a:rPr lang="en-GB" altLang="en-US" dirty="0">
                <a:latin typeface="Arial" charset="0"/>
                <a:cs typeface="Arial" charset="0"/>
              </a:rPr>
              <a:t>	creative thinking to solve the</a:t>
            </a:r>
          </a:p>
          <a:p>
            <a:pPr>
              <a:buFontTx/>
              <a:buNone/>
            </a:pPr>
            <a:r>
              <a:rPr lang="en-GB" altLang="en-US" dirty="0">
                <a:latin typeface="Arial" charset="0"/>
                <a:cs typeface="Arial" charset="0"/>
              </a:rPr>
              <a:t>	problem by going</a:t>
            </a:r>
          </a:p>
          <a:p>
            <a:pPr>
              <a:buFontTx/>
              <a:buNone/>
            </a:pPr>
            <a:r>
              <a:rPr lang="en-GB" altLang="en-US" dirty="0">
                <a:latin typeface="Arial" charset="0"/>
                <a:cs typeface="Arial" charset="0"/>
              </a:rPr>
              <a:t>	outside the dots </a:t>
            </a:r>
          </a:p>
          <a:p>
            <a:pPr>
              <a:buFontTx/>
              <a:buNone/>
            </a:pPr>
            <a:r>
              <a:rPr lang="en-GB" altLang="en-US" dirty="0">
                <a:latin typeface="Arial" charset="0"/>
                <a:cs typeface="Arial" charset="0"/>
              </a:rPr>
              <a:t>	to arrive at the</a:t>
            </a:r>
          </a:p>
          <a:p>
            <a:pPr>
              <a:buFontTx/>
              <a:buNone/>
            </a:pPr>
            <a:r>
              <a:rPr lang="en-GB" altLang="en-US" dirty="0">
                <a:latin typeface="Arial" charset="0"/>
                <a:cs typeface="Arial" charset="0"/>
              </a:rPr>
              <a:t>	solution</a:t>
            </a:r>
          </a:p>
        </p:txBody>
      </p:sp>
      <p:graphicFrame>
        <p:nvGraphicFramePr>
          <p:cNvPr id="171084" name="Group 76"/>
          <p:cNvGraphicFramePr>
            <a:graphicFrameLocks noGrp="1"/>
          </p:cNvGraphicFramePr>
          <p:nvPr>
            <p:ph sz="half" idx="2"/>
          </p:nvPr>
        </p:nvGraphicFramePr>
        <p:xfrm>
          <a:off x="4630341" y="2057403"/>
          <a:ext cx="3027760" cy="3342086"/>
        </p:xfrm>
        <a:graphic>
          <a:graphicData uri="http://schemas.openxmlformats.org/drawingml/2006/table">
            <a:tbl>
              <a:tblPr/>
              <a:tblGrid>
                <a:gridCol w="757238">
                  <a:extLst>
                    <a:ext uri="{9D8B030D-6E8A-4147-A177-3AD203B41FA5}">
                      <a16:colId xmlns:a16="http://schemas.microsoft.com/office/drawing/2014/main" xmlns="" val="20000"/>
                    </a:ext>
                  </a:extLst>
                </a:gridCol>
                <a:gridCol w="757238">
                  <a:extLst>
                    <a:ext uri="{9D8B030D-6E8A-4147-A177-3AD203B41FA5}">
                      <a16:colId xmlns:a16="http://schemas.microsoft.com/office/drawing/2014/main" xmlns="" val="20001"/>
                    </a:ext>
                  </a:extLst>
                </a:gridCol>
                <a:gridCol w="763190">
                  <a:extLst>
                    <a:ext uri="{9D8B030D-6E8A-4147-A177-3AD203B41FA5}">
                      <a16:colId xmlns:a16="http://schemas.microsoft.com/office/drawing/2014/main" xmlns="" val="20002"/>
                    </a:ext>
                  </a:extLst>
                </a:gridCol>
                <a:gridCol w="750094">
                  <a:extLst>
                    <a:ext uri="{9D8B030D-6E8A-4147-A177-3AD203B41FA5}">
                      <a16:colId xmlns:a16="http://schemas.microsoft.com/office/drawing/2014/main" xmlns="" val="20003"/>
                    </a:ext>
                  </a:extLst>
                </a:gridCol>
              </a:tblGrid>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xmlns="" val="10000"/>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1"/>
                  </a:ext>
                </a:extLst>
              </a:tr>
              <a:tr h="83462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2"/>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3"/>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2751BE0F-0CA4-44D7-B7B8-E814279CB5D8}" type="slidenum">
              <a:rPr lang="en-GB" smtClean="0"/>
              <a:pPr>
                <a:defRPr/>
              </a:pPr>
              <a:t>12</a:t>
            </a:fld>
            <a:endParaRPr lang="en-GB"/>
          </a:p>
        </p:txBody>
      </p:sp>
      <p:sp>
        <p:nvSpPr>
          <p:cNvPr id="30741" name="Line 67"/>
          <p:cNvSpPr>
            <a:spLocks noChangeShapeType="1"/>
          </p:cNvSpPr>
          <p:nvPr/>
        </p:nvSpPr>
        <p:spPr bwMode="auto">
          <a:xfrm>
            <a:off x="4755356" y="2327672"/>
            <a:ext cx="2301479" cy="0"/>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2" name="Line 68"/>
          <p:cNvSpPr>
            <a:spLocks noChangeShapeType="1"/>
          </p:cNvSpPr>
          <p:nvPr/>
        </p:nvSpPr>
        <p:spPr bwMode="auto">
          <a:xfrm flipH="1">
            <a:off x="4733928" y="2327675"/>
            <a:ext cx="2322910"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3" name="Line 70"/>
          <p:cNvSpPr>
            <a:spLocks noChangeShapeType="1"/>
          </p:cNvSpPr>
          <p:nvPr/>
        </p:nvSpPr>
        <p:spPr bwMode="auto">
          <a:xfrm flipH="1">
            <a:off x="4760121" y="2307434"/>
            <a:ext cx="27385" cy="2580085"/>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4" name="Line 71"/>
          <p:cNvSpPr>
            <a:spLocks noChangeShapeType="1"/>
          </p:cNvSpPr>
          <p:nvPr/>
        </p:nvSpPr>
        <p:spPr bwMode="auto">
          <a:xfrm>
            <a:off x="4787506" y="2327675"/>
            <a:ext cx="2269331"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Tree>
    <p:extLst>
      <p:ext uri="{BB962C8B-B14F-4D97-AF65-F5344CB8AC3E}">
        <p14:creationId xmlns:p14="http://schemas.microsoft.com/office/powerpoint/2010/main" val="5783032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4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7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457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First Glance</a:t>
            </a:r>
          </a:p>
        </p:txBody>
      </p:sp>
      <p:sp>
        <p:nvSpPr>
          <p:cNvPr id="5" name="Slide Number Placeholder 6"/>
          <p:cNvSpPr>
            <a:spLocks noGrp="1"/>
          </p:cNvSpPr>
          <p:nvPr>
            <p:ph type="sldNum" sz="quarter" idx="12"/>
          </p:nvPr>
        </p:nvSpPr>
        <p:spPr/>
        <p:txBody>
          <a:bodyPr/>
          <a:lstStyle/>
          <a:p>
            <a:pPr>
              <a:defRPr/>
            </a:pPr>
            <a:fld id="{B4F11A85-8942-4F43-8E62-4B48144035C9}" type="slidenum">
              <a:rPr lang="en-GB" smtClean="0"/>
              <a:pPr>
                <a:defRPr/>
              </a:pPr>
              <a:t>13</a:t>
            </a:fld>
            <a:endParaRPr lang="en-GB"/>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1456908" y="1851021"/>
            <a:ext cx="6052212" cy="3525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D8F8B989-ABF6-463B-A79C-06024822683D}"/>
              </a:ext>
            </a:extLst>
          </p:cNvPr>
          <p:cNvSpPr txBox="1"/>
          <p:nvPr/>
        </p:nvSpPr>
        <p:spPr>
          <a:xfrm>
            <a:off x="647700" y="993771"/>
            <a:ext cx="8496300" cy="738664"/>
          </a:xfrm>
          <a:prstGeom prst="rect">
            <a:avLst/>
          </a:prstGeom>
          <a:noFill/>
        </p:spPr>
        <p:txBody>
          <a:bodyPr wrap="square" rtlCol="0">
            <a:spAutoFit/>
          </a:bodyPr>
          <a:lstStyle/>
          <a:p>
            <a:r>
              <a:rPr lang="en-GB" sz="2100" dirty="0">
                <a:latin typeface="Arial" panose="020B0604020202020204" pitchFamily="34" charset="0"/>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4122856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457200"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14</a:t>
            </a:fld>
            <a:endParaRPr lang="en-GB"/>
          </a:p>
        </p:txBody>
      </p:sp>
      <p:sp>
        <p:nvSpPr>
          <p:cNvPr id="159747" name="Rectangle 3"/>
          <p:cNvSpPr>
            <a:spLocks noGrp="1" noChangeArrowheads="1"/>
          </p:cNvSpPr>
          <p:nvPr>
            <p:ph sz="quarter" idx="1"/>
          </p:nvPr>
        </p:nvSpPr>
        <p:spPr>
          <a:xfrm>
            <a:off x="457200" y="1958518"/>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2" name="TextBox 1"/>
          <p:cNvSpPr txBox="1">
            <a:spLocks noChangeArrowheads="1"/>
          </p:cNvSpPr>
          <p:nvPr/>
        </p:nvSpPr>
        <p:spPr bwMode="auto">
          <a:xfrm>
            <a:off x="2064940" y="2078833"/>
            <a:ext cx="24156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smtClean="0">
                <a:latin typeface="Arial" charset="0"/>
              </a:rPr>
              <a:t>Pairs – 3 minutes </a:t>
            </a:r>
            <a:endParaRPr lang="en-GB" altLang="en-US" sz="2100" dirty="0">
              <a:latin typeface="Arial" charset="0"/>
            </a:endParaRPr>
          </a:p>
        </p:txBody>
      </p:sp>
    </p:spTree>
    <p:extLst>
      <p:ext uri="{BB962C8B-B14F-4D97-AF65-F5344CB8AC3E}">
        <p14:creationId xmlns:p14="http://schemas.microsoft.com/office/powerpoint/2010/main" val="5990528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15</a:t>
            </a:fld>
            <a:endParaRPr lang="en-GB"/>
          </a:p>
        </p:txBody>
      </p:sp>
      <p:sp>
        <p:nvSpPr>
          <p:cNvPr id="159747" name="Rectangle 3"/>
          <p:cNvSpPr>
            <a:spLocks noGrp="1" noChangeArrowheads="1"/>
          </p:cNvSpPr>
          <p:nvPr>
            <p:ph sz="quarter" idx="1"/>
          </p:nvPr>
        </p:nvSpPr>
        <p:spPr>
          <a:xfrm>
            <a:off x="457201" y="2078834"/>
            <a:ext cx="8445500" cy="3240881"/>
          </a:xfrm>
        </p:spPr>
        <p:txBody>
          <a:bodyPr>
            <a:normAutofit lnSpcReduction="10000"/>
          </a:bodyPr>
          <a:lstStyle/>
          <a:p>
            <a:pPr>
              <a:buFontTx/>
              <a:buNone/>
            </a:pPr>
            <a:r>
              <a:rPr lang="en-GB" altLang="en-US" b="1" dirty="0"/>
              <a:t>Exercise 2</a:t>
            </a:r>
            <a:r>
              <a:rPr lang="en-GB" altLang="en-US" dirty="0" smtClean="0"/>
              <a:t>: Solution</a:t>
            </a:r>
            <a:endParaRPr lang="en-GB" altLang="en-US" dirty="0"/>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2" name="TextBox 1"/>
          <p:cNvSpPr txBox="1">
            <a:spLocks noChangeArrowheads="1"/>
          </p:cNvSpPr>
          <p:nvPr/>
        </p:nvSpPr>
        <p:spPr bwMode="auto">
          <a:xfrm>
            <a:off x="5963840" y="3375424"/>
            <a:ext cx="24791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latin typeface="Arial" charset="0"/>
              </a:rPr>
              <a:t>Pairs – 3 Mins</a:t>
            </a:r>
          </a:p>
        </p:txBody>
      </p:sp>
      <p:cxnSp>
        <p:nvCxnSpPr>
          <p:cNvPr id="4" name="Straight Connector 3"/>
          <p:cNvCxnSpPr>
            <a:cxnSpLocks/>
          </p:cNvCxnSpPr>
          <p:nvPr/>
        </p:nvCxnSpPr>
        <p:spPr>
          <a:xfrm flipH="1">
            <a:off x="3959094" y="4278796"/>
            <a:ext cx="215900" cy="228600"/>
          </a:xfrm>
          <a:prstGeom prst="line">
            <a:avLst/>
          </a:prstGeom>
          <a:ln w="76200"/>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831057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size of the problem</a:t>
            </a:r>
          </a:p>
        </p:txBody>
      </p:sp>
      <p:sp>
        <p:nvSpPr>
          <p:cNvPr id="5" name="Slide Number Placeholder 6"/>
          <p:cNvSpPr>
            <a:spLocks noGrp="1"/>
          </p:cNvSpPr>
          <p:nvPr>
            <p:ph type="sldNum" sz="quarter" idx="12"/>
          </p:nvPr>
        </p:nvSpPr>
        <p:spPr/>
        <p:txBody>
          <a:bodyPr/>
          <a:lstStyle/>
          <a:p>
            <a:pPr>
              <a:defRPr/>
            </a:pPr>
            <a:fld id="{BED6C08D-3E94-47A2-BC5B-3696B4A060B9}" type="slidenum">
              <a:rPr lang="en-GB" smtClean="0"/>
              <a:pPr>
                <a:defRPr/>
              </a:pPr>
              <a:t>16</a:t>
            </a:fld>
            <a:endParaRPr lang="en-GB"/>
          </a:p>
        </p:txBody>
      </p:sp>
      <p:sp>
        <p:nvSpPr>
          <p:cNvPr id="179203" name="Rectangle 3"/>
          <p:cNvSpPr>
            <a:spLocks noGrp="1" noChangeArrowheads="1"/>
          </p:cNvSpPr>
          <p:nvPr>
            <p:ph sz="quarter" idx="1"/>
          </p:nvPr>
        </p:nvSpPr>
        <p:spPr>
          <a:xfrm>
            <a:off x="368301" y="1920479"/>
            <a:ext cx="8318500" cy="3554016"/>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Problems can often be deceptive –  what appears to be a small problem can sometimes turn out to be a far bigger and possibly different problem.</a:t>
            </a:r>
          </a:p>
        </p:txBody>
      </p:sp>
    </p:spTree>
    <p:extLst>
      <p:ext uri="{BB962C8B-B14F-4D97-AF65-F5344CB8AC3E}">
        <p14:creationId xmlns:p14="http://schemas.microsoft.com/office/powerpoint/2010/main" val="4270607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92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xmlns="" id="{49316B4D-128B-4FE2-BE18-E1657A9998F7}"/>
              </a:ext>
            </a:extLst>
          </p:cNvPr>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3" name="Content Placeholder 2">
            <a:extLst>
              <a:ext uri="{FF2B5EF4-FFF2-40B4-BE49-F238E27FC236}">
                <a16:creationId xmlns:a16="http://schemas.microsoft.com/office/drawing/2014/main" xmlns="" id="{3DFA2487-2796-4C1B-AE8B-227A67D494AE}"/>
              </a:ext>
            </a:extLst>
          </p:cNvPr>
          <p:cNvSpPr>
            <a:spLocks noGrp="1"/>
          </p:cNvSpPr>
          <p:nvPr>
            <p:ph sz="quarter" idx="1"/>
          </p:nvPr>
        </p:nvSpPr>
        <p:spPr/>
        <p:txBody>
          <a:bodyPr/>
          <a:lstStyle/>
          <a:p>
            <a:pPr marL="0" indent="0">
              <a:buNone/>
            </a:pPr>
            <a:r>
              <a:rPr lang="en-GB" altLang="en-US" b="1" dirty="0"/>
              <a:t>Exercise 3</a:t>
            </a:r>
            <a:r>
              <a:rPr lang="en-GB" altLang="en-US" dirty="0"/>
              <a:t>:  </a:t>
            </a:r>
            <a:r>
              <a:rPr lang="en-GB" altLang="en-US" b="1" dirty="0">
                <a:latin typeface="Arial" panose="020B0604020202020204" pitchFamily="34" charset="0"/>
                <a:cs typeface="Arial" panose="020B0604020202020204" pitchFamily="34" charset="0"/>
              </a:rPr>
              <a:t>Pairs </a:t>
            </a:r>
            <a:r>
              <a:rPr lang="en-GB" altLang="en-US" dirty="0">
                <a:latin typeface="Arial" panose="020B0604020202020204" pitchFamily="34" charset="0"/>
                <a:cs typeface="Arial" panose="020B0604020202020204" pitchFamily="34" charset="0"/>
              </a:rPr>
              <a:t>– 5 mins</a:t>
            </a:r>
          </a:p>
          <a:p>
            <a:pPr>
              <a:buFontTx/>
              <a:buNone/>
              <a:defRPr/>
            </a:pPr>
            <a:endParaRPr lang="en-GB" altLang="en-US" b="1" dirty="0">
              <a:latin typeface="Arial" panose="020B0604020202020204" pitchFamily="34" charset="0"/>
              <a:cs typeface="Arial" panose="020B0604020202020204" pitchFamily="34" charset="0"/>
            </a:endParaRPr>
          </a:p>
          <a:p>
            <a:pPr>
              <a:buFontTx/>
              <a:buNone/>
              <a:defRPr/>
            </a:pPr>
            <a:r>
              <a:rPr lang="en-GB" altLang="en-US" dirty="0">
                <a:latin typeface="Arial" panose="020B0604020202020204" pitchFamily="34" charset="0"/>
                <a:cs typeface="Arial" panose="020B0604020202020204" pitchFamily="34" charset="0"/>
              </a:rPr>
              <a:t>	Think up a sentence of more than 15 words all beginning with the letter ‘</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altLang="en-US"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445462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r>
              <a:rPr lang="en-GB" altLang="en-US" sz="3600" dirty="0">
                <a:latin typeface="Arial" panose="020B0604020202020204" pitchFamily="34" charset="0"/>
                <a:cs typeface="Arial" panose="020B0604020202020204" pitchFamily="34" charset="0"/>
              </a:rPr>
              <a:t> – Exercise </a:t>
            </a:r>
            <a:r>
              <a:rPr lang="en-GB" altLang="en-US" sz="3600" dirty="0" smtClean="0">
                <a:latin typeface="Arial" panose="020B0604020202020204" pitchFamily="34" charset="0"/>
                <a:cs typeface="Arial" panose="020B0604020202020204" pitchFamily="34" charset="0"/>
              </a:rPr>
              <a:t>3 Solution</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9938" name="Rectangle 3"/>
          <p:cNvSpPr>
            <a:spLocks noGrp="1" noChangeArrowheads="1"/>
          </p:cNvSpPr>
          <p:nvPr>
            <p:ph sz="quarter" idx="1"/>
          </p:nvPr>
        </p:nvSpPr>
        <p:spPr>
          <a:xfrm>
            <a:off x="292101" y="2349105"/>
            <a:ext cx="8394700" cy="3125390"/>
          </a:xfrm>
        </p:spPr>
        <p:txBody>
          <a:bodyPr/>
          <a:lstStyle/>
          <a:p>
            <a:pPr>
              <a:buFontTx/>
              <a:buNone/>
            </a:pPr>
            <a:r>
              <a:rPr lang="en-GB" altLang="en-US" sz="2775" dirty="0">
                <a:latin typeface="Arial" charset="0"/>
                <a:cs typeface="Arial" charset="0"/>
              </a:rPr>
              <a:t>	</a:t>
            </a:r>
            <a:r>
              <a:rPr lang="en-GB" altLang="en-US" sz="2775" b="1" dirty="0">
                <a:latin typeface="Arial" charset="0"/>
                <a:cs typeface="Arial" charset="0"/>
              </a:rPr>
              <a:t>T</a:t>
            </a:r>
            <a:r>
              <a:rPr lang="en-GB" altLang="en-US" sz="2775" dirty="0">
                <a:latin typeface="Arial" charset="0"/>
                <a:cs typeface="Arial" charset="0"/>
              </a:rPr>
              <a:t>revor </a:t>
            </a:r>
            <a:r>
              <a:rPr lang="en-GB" altLang="en-US" sz="2775" b="1" dirty="0">
                <a:latin typeface="Arial" charset="0"/>
                <a:cs typeface="Arial" charset="0"/>
              </a:rPr>
              <a:t>t</a:t>
            </a:r>
            <a:r>
              <a:rPr lang="en-GB" altLang="en-US" sz="2775" dirty="0">
                <a:latin typeface="Arial" charset="0"/>
                <a:cs typeface="Arial" charset="0"/>
              </a:rPr>
              <a:t>ook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rouble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ake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icket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erminus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ransfer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ime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en </a:t>
            </a:r>
            <a:r>
              <a:rPr lang="en-GB" altLang="en-US" sz="2775" b="1" dirty="0">
                <a:latin typeface="Arial" charset="0"/>
                <a:cs typeface="Arial" charset="0"/>
              </a:rPr>
              <a:t>t</a:t>
            </a:r>
            <a:r>
              <a:rPr lang="en-GB" altLang="en-US" sz="2775" dirty="0">
                <a:latin typeface="Arial" charset="0"/>
                <a:cs typeface="Arial" charset="0"/>
              </a:rPr>
              <a:t>omorrow.</a:t>
            </a:r>
          </a:p>
          <a:p>
            <a:pPr>
              <a:buFontTx/>
              <a:buNone/>
            </a:pPr>
            <a:endParaRPr lang="en-GB" altLang="en-US" sz="2775" dirty="0">
              <a:latin typeface="Arial" charset="0"/>
              <a:cs typeface="Arial" charset="0"/>
            </a:endParaRPr>
          </a:p>
        </p:txBody>
      </p:sp>
    </p:spTree>
    <p:extLst>
      <p:ext uri="{BB962C8B-B14F-4D97-AF65-F5344CB8AC3E}">
        <p14:creationId xmlns:p14="http://schemas.microsoft.com/office/powerpoint/2010/main" val="2911222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steps to effective problem solving</a:t>
            </a: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19</a:t>
            </a:fld>
            <a:endParaRPr lang="en-GB" altLang="en-US" sz="900">
              <a:latin typeface="Arial" charset="0"/>
              <a:cs typeface="Arial" charset="0"/>
            </a:endParaRPr>
          </a:p>
        </p:txBody>
      </p:sp>
      <p:sp>
        <p:nvSpPr>
          <p:cNvPr id="65539" name="Rectangle 3"/>
          <p:cNvSpPr>
            <a:spLocks noGrp="1" noChangeArrowheads="1"/>
          </p:cNvSpPr>
          <p:nvPr>
            <p:ph sz="quarter" idx="1"/>
          </p:nvPr>
        </p:nvSpPr>
        <p:spPr>
          <a:xfrm>
            <a:off x="1040731" y="1715377"/>
            <a:ext cx="7110663" cy="3595688"/>
          </a:xfrm>
        </p:spPr>
        <p:txBody>
          <a:bodyPr/>
          <a:lstStyle/>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the problem</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Specify the cause, the reasons and the effects</a:t>
            </a:r>
          </a:p>
          <a:p>
            <a:pPr marL="342900" indent="-3429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possible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Evaluate and select the most promising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Plan the action and</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Action the plan and……monitor</a:t>
            </a:r>
          </a:p>
          <a:p>
            <a:pPr marL="457200" indent="-457200">
              <a:buNone/>
              <a:defRPr/>
            </a:pPr>
            <a:endParaRPr lang="en-GB" altLang="en-US" sz="21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65BCC8-4AF2-49D1-8B70-8D7BF4DDAD5A}"/>
              </a:ext>
            </a:extLst>
          </p:cNvPr>
          <p:cNvSpPr>
            <a:spLocks noGrp="1"/>
          </p:cNvSpPr>
          <p:nvPr>
            <p:ph type="title"/>
          </p:nvPr>
        </p:nvSpPr>
        <p:spPr>
          <a:xfrm>
            <a:off x="457200" y="197767"/>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endParaRPr lang="en-GB" sz="3600" dirty="0"/>
          </a:p>
        </p:txBody>
      </p:sp>
      <p:sp>
        <p:nvSpPr>
          <p:cNvPr id="3" name="Content Placeholder 2">
            <a:extLst>
              <a:ext uri="{FF2B5EF4-FFF2-40B4-BE49-F238E27FC236}">
                <a16:creationId xmlns:a16="http://schemas.microsoft.com/office/drawing/2014/main" xmlns="" id="{41A544F1-7940-4938-986F-7F731EA14081}"/>
              </a:ext>
            </a:extLst>
          </p:cNvPr>
          <p:cNvSpPr>
            <a:spLocks noGrp="1"/>
          </p:cNvSpPr>
          <p:nvPr>
            <p:ph sz="quarter" idx="1"/>
          </p:nvPr>
        </p:nvSpPr>
        <p:spPr/>
        <p:txBody>
          <a:bodyPr/>
          <a:lstStyle/>
          <a:p>
            <a:pPr marL="0" indent="0">
              <a:buNone/>
            </a:pPr>
            <a:r>
              <a:rPr lang="en-GB" altLang="en-US" sz="3600" dirty="0"/>
              <a:t>Scope &amp; Impact</a:t>
            </a:r>
          </a:p>
          <a:p>
            <a:endParaRPr lang="en-GB" dirty="0"/>
          </a:p>
        </p:txBody>
      </p:sp>
      <p:pic>
        <p:nvPicPr>
          <p:cNvPr id="4" name="Picture 2" descr="http://barry-overstreet.com/wp-content/uploads/2013/03/Problem-Solving-Skills.jpg">
            <a:extLst>
              <a:ext uri="{FF2B5EF4-FFF2-40B4-BE49-F238E27FC236}">
                <a16:creationId xmlns:a16="http://schemas.microsoft.com/office/drawing/2014/main" xmlns="" id="{0294B3C6-CE9C-4D15-824C-EBAEC1299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486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9030B5-F457-417D-B19C-2C8A7DAF085B}"/>
              </a:ext>
            </a:extLst>
          </p:cNvPr>
          <p:cNvSpPr>
            <a:spLocks noGrp="1"/>
          </p:cNvSpPr>
          <p:nvPr>
            <p:ph type="title"/>
          </p:nvPr>
        </p:nvSpPr>
        <p:spPr>
          <a:xfrm>
            <a:off x="444500" y="341335"/>
            <a:ext cx="8229600" cy="733822"/>
          </a:xfrm>
        </p:spPr>
        <p:txBody>
          <a:bodyPr>
            <a:normAutofit fontScale="90000"/>
          </a:bodyPr>
          <a:lstStyle/>
          <a:p>
            <a:r>
              <a:rPr lang="en-GB" altLang="en-US" sz="4000" b="1" dirty="0">
                <a:effectLst>
                  <a:outerShdw blurRad="38100" dist="38100" dir="2700000" algn="tl">
                    <a:srgbClr val="000000">
                      <a:alpha val="43137"/>
                    </a:srgbClr>
                  </a:outerShdw>
                </a:effectLst>
                <a:latin typeface="Arial Rounded MT Bold" panose="020F0704030504030204" pitchFamily="34" charset="0"/>
              </a:rPr>
              <a:t>Scope &amp; Impact</a:t>
            </a:r>
            <a:r>
              <a:rPr lang="en-GB" altLang="en-US" dirty="0"/>
              <a:t/>
            </a:r>
            <a:br>
              <a:rPr lang="en-GB" altLang="en-US" dirty="0"/>
            </a:br>
            <a:endParaRPr lang="en-GB" dirty="0"/>
          </a:p>
        </p:txBody>
      </p:sp>
      <p:sp>
        <p:nvSpPr>
          <p:cNvPr id="3" name="Content Placeholder 2">
            <a:extLst>
              <a:ext uri="{FF2B5EF4-FFF2-40B4-BE49-F238E27FC236}">
                <a16:creationId xmlns:a16="http://schemas.microsoft.com/office/drawing/2014/main" xmlns="" id="{011286DE-DA08-44C5-8840-63271ECCDC8A}"/>
              </a:ext>
            </a:extLst>
          </p:cNvPr>
          <p:cNvSpPr>
            <a:spLocks noGrp="1"/>
          </p:cNvSpPr>
          <p:nvPr>
            <p:ph sz="quarter" idx="1"/>
          </p:nvPr>
        </p:nvSpPr>
        <p:spPr>
          <a:xfrm>
            <a:off x="355600" y="1215191"/>
            <a:ext cx="8788400" cy="2937774"/>
          </a:xfrm>
        </p:spPr>
        <p:txBody>
          <a:bodyPr/>
          <a:lstStyle/>
          <a:p>
            <a:r>
              <a:rPr lang="en-GB" dirty="0"/>
              <a:t>Scope – How wide does the problem reach? Who is affected?</a:t>
            </a:r>
          </a:p>
          <a:p>
            <a:r>
              <a:rPr lang="en-GB" dirty="0"/>
              <a:t>Impact – How are they affected?</a:t>
            </a:r>
          </a:p>
        </p:txBody>
      </p:sp>
      <p:pic>
        <p:nvPicPr>
          <p:cNvPr id="1026" name="Picture 2" descr="Image result for ripples on the pond">
            <a:extLst>
              <a:ext uri="{FF2B5EF4-FFF2-40B4-BE49-F238E27FC236}">
                <a16:creationId xmlns:a16="http://schemas.microsoft.com/office/drawing/2014/main" xmlns=""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3918" y="2291359"/>
            <a:ext cx="4886156" cy="3224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94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35"/>
            <a:ext cx="8229600" cy="1143000"/>
          </a:xfrm>
        </p:spPr>
        <p:txBody>
          <a:bodyPr>
            <a:norm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Bibliography</a:t>
            </a:r>
          </a:p>
        </p:txBody>
      </p:sp>
      <p:sp>
        <p:nvSpPr>
          <p:cNvPr id="4" name="Slide Number Placeholder 3"/>
          <p:cNvSpPr>
            <a:spLocks noGrp="1"/>
          </p:cNvSpPr>
          <p:nvPr>
            <p:ph type="sldNum" sz="quarter" idx="12"/>
          </p:nvPr>
        </p:nvSpPr>
        <p:spPr/>
        <p:txBody>
          <a:bodyPr/>
          <a:lstStyle/>
          <a:p>
            <a:pPr>
              <a:defRPr/>
            </a:pPr>
            <a:fld id="{410B9FD0-59BC-4EDD-A9FD-B3BA5D175BD6}" type="slidenum">
              <a:rPr lang="en-GB">
                <a:solidFill>
                  <a:prstClr val="black">
                    <a:tint val="75000"/>
                  </a:prstClr>
                </a:solidFill>
              </a:rPr>
              <a:pPr>
                <a:defRPr/>
              </a:pPr>
              <a:t>22</a:t>
            </a:fld>
            <a:endParaRPr lang="en-GB">
              <a:solidFill>
                <a:prstClr val="black">
                  <a:tint val="75000"/>
                </a:prstClr>
              </a:solidFill>
            </a:endParaRPr>
          </a:p>
        </p:txBody>
      </p:sp>
      <p:sp>
        <p:nvSpPr>
          <p:cNvPr id="46083" name="Content Placeholder 2"/>
          <p:cNvSpPr>
            <a:spLocks noGrp="1"/>
          </p:cNvSpPr>
          <p:nvPr>
            <p:ph sz="quarter" idx="1"/>
          </p:nvPr>
        </p:nvSpPr>
        <p:spPr>
          <a:xfrm>
            <a:off x="854321" y="1021765"/>
            <a:ext cx="7467267" cy="4418285"/>
          </a:xfrm>
        </p:spPr>
        <p:txBody>
          <a:bodyPr>
            <a:normAutofit fontScale="92500" lnSpcReduction="10000"/>
          </a:bodyPr>
          <a:lstStyle/>
          <a:p>
            <a:pPr marL="0" indent="0">
              <a:buNone/>
            </a:pPr>
            <a:r>
              <a:rPr lang="en-GB" altLang="en-US" sz="2100" dirty="0">
                <a:latin typeface="Arial" panose="020B0604020202020204" pitchFamily="34" charset="0"/>
                <a:cs typeface="Arial" panose="020B0604020202020204" pitchFamily="34" charset="0"/>
              </a:rPr>
              <a:t>Clegg, B., Birch, P. (2007). Instant Creativity: Simple Techniques to Ignite Innovation &amp; Problem Solving. London: Kogan Page Ltd.</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Higgins, J. M. (1994). 101 Creative Problem Solving Techniques: The Handbook of New Ideas for Business. Winter Park, Fla: New Management Pub. Co.</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Kepner, C. H., Tregoe, B.B., (1967). The Rational Manager. New York: McGraw-Hill.</a:t>
            </a:r>
          </a:p>
          <a:p>
            <a:pPr marL="0" indent="0">
              <a:buNone/>
            </a:pPr>
            <a:r>
              <a:rPr lang="en-GB" altLang="en-US" sz="2100" dirty="0">
                <a:latin typeface="Arial" panose="020B0604020202020204" pitchFamily="34" charset="0"/>
                <a:cs typeface="Arial" panose="020B0604020202020204" pitchFamily="34" charset="0"/>
              </a:rPr>
              <a:t>Proctor, T. (2005). Creative Problem Solving for Managers: Developing Skills for Decision Making and Innovation. 2nd ed. London: Routledge.</a:t>
            </a:r>
          </a:p>
          <a:p>
            <a:pPr marL="0" indent="0">
              <a:buNone/>
            </a:pPr>
            <a:endParaRPr lang="en-GB" altLang="en-US" sz="105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Williams, K. (2006). Introducing Management a Development Guide. 3rd ed. Oxford: Butterworth-Heinemann.</a:t>
            </a:r>
          </a:p>
          <a:p>
            <a:pPr marL="0" indent="0">
              <a:buNone/>
            </a:pPr>
            <a:endParaRPr lang="en-GB" altLang="en-US"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6710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Bibliography</a:t>
            </a:r>
          </a:p>
        </p:txBody>
      </p:sp>
      <p:sp>
        <p:nvSpPr>
          <p:cNvPr id="4" name="Slide Number Placeholder 3"/>
          <p:cNvSpPr>
            <a:spLocks noGrp="1"/>
          </p:cNvSpPr>
          <p:nvPr>
            <p:ph type="sldNum" sz="quarter" idx="12"/>
          </p:nvPr>
        </p:nvSpPr>
        <p:spPr/>
        <p:txBody>
          <a:bodyPr/>
          <a:lstStyle/>
          <a:p>
            <a:pPr>
              <a:defRPr/>
            </a:pPr>
            <a:fld id="{61E4B220-5095-4E68-8893-10DD620BAA41}" type="slidenum">
              <a:rPr lang="en-GB">
                <a:solidFill>
                  <a:prstClr val="black">
                    <a:tint val="75000"/>
                  </a:prstClr>
                </a:solidFill>
              </a:rPr>
              <a:pPr>
                <a:defRPr/>
              </a:pPr>
              <a:t>23</a:t>
            </a:fld>
            <a:endParaRPr lang="en-GB">
              <a:solidFill>
                <a:prstClr val="black">
                  <a:tint val="75000"/>
                </a:prstClr>
              </a:solidFill>
            </a:endParaRPr>
          </a:p>
        </p:txBody>
      </p:sp>
      <p:sp>
        <p:nvSpPr>
          <p:cNvPr id="47107" name="Content Placeholder 2"/>
          <p:cNvSpPr>
            <a:spLocks noGrp="1"/>
          </p:cNvSpPr>
          <p:nvPr>
            <p:ph sz="quarter" idx="1"/>
          </p:nvPr>
        </p:nvSpPr>
        <p:spPr>
          <a:xfrm>
            <a:off x="101601" y="2187178"/>
            <a:ext cx="7556501" cy="3394472"/>
          </a:xfrm>
        </p:spPr>
        <p:txBody>
          <a:bodyPr/>
          <a:lstStyle/>
          <a:p>
            <a:pPr marL="0" indent="0">
              <a:buNone/>
            </a:pPr>
            <a:r>
              <a:rPr lang="en-GB" altLang="en-US" sz="2100" dirty="0"/>
              <a:t>Proctor, T. (2005). Creative Problem Solving for Managers: Developing Skills for Decision Making and Innovation. 2nd ed. London: Routledge.</a:t>
            </a:r>
          </a:p>
          <a:p>
            <a:pPr marL="0" indent="0">
              <a:buNone/>
            </a:pPr>
            <a:endParaRPr lang="en-GB" altLang="en-US" sz="1050" dirty="0"/>
          </a:p>
          <a:p>
            <a:pPr marL="0" indent="0">
              <a:buNone/>
            </a:pPr>
            <a:r>
              <a:rPr lang="en-GB" altLang="en-US" sz="2100" dirty="0"/>
              <a:t>Williams, K. (2006). Introducing Management a Development Guide. 3rd ed. Oxford: Butterworth-Heinemann.</a:t>
            </a:r>
          </a:p>
          <a:p>
            <a:pPr marL="0" indent="0">
              <a:buNone/>
            </a:pPr>
            <a:endParaRPr lang="en-GB" altLang="en-US" sz="2100" dirty="0"/>
          </a:p>
        </p:txBody>
      </p:sp>
    </p:spTree>
    <p:extLst>
      <p:ext uri="{BB962C8B-B14F-4D97-AF65-F5344CB8AC3E}">
        <p14:creationId xmlns:p14="http://schemas.microsoft.com/office/powerpoint/2010/main" val="2474581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Foundry</Template>
  <TotalTime>232</TotalTime>
  <Words>594</Words>
  <Application>Microsoft Office PowerPoint</Application>
  <PresentationFormat>On-screen Show (4:3)</PresentationFormat>
  <Paragraphs>184</Paragraphs>
  <Slides>23</Slides>
  <Notes>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Equity</vt:lpstr>
      <vt:lpstr>BMSK4004   Problem Solving and Decision Making  Lecture 2  </vt:lpstr>
      <vt:lpstr>Review of Last Session.. </vt:lpstr>
      <vt:lpstr>Creative Problem Solving </vt:lpstr>
      <vt:lpstr>Creative Problem Solving </vt:lpstr>
      <vt:lpstr>Common Sense and Creative problem solving …. </vt:lpstr>
      <vt:lpstr>Common Sense and Creative problem solving …. </vt:lpstr>
      <vt:lpstr>Creative Problem Solving Organizations, Teams and Individuals </vt:lpstr>
      <vt:lpstr>Creative Problem Solving</vt:lpstr>
      <vt:lpstr>Creative Problem Solving</vt:lpstr>
      <vt:lpstr>Creative Problem Solving</vt:lpstr>
      <vt:lpstr>Exercise 1 - Dots</vt:lpstr>
      <vt:lpstr>Exercise 1 - Dots</vt:lpstr>
      <vt:lpstr>At First Glance</vt:lpstr>
      <vt:lpstr>Mental Agility</vt:lpstr>
      <vt:lpstr>Mental Agility</vt:lpstr>
      <vt:lpstr>The size of the problem</vt:lpstr>
      <vt:lpstr>Mental Agility</vt:lpstr>
      <vt:lpstr>Mental Agility – Exercise 3 Solution</vt:lpstr>
      <vt:lpstr>Six steps to effective problem solving</vt:lpstr>
      <vt:lpstr>Problem Solving</vt:lpstr>
      <vt:lpstr>Scope &amp; Impact </vt:lpstr>
      <vt:lpstr>Bibliography</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T</cp:lastModifiedBy>
  <cp:revision>30</cp:revision>
  <dcterms:created xsi:type="dcterms:W3CDTF">2017-12-11T18:00:04Z</dcterms:created>
  <dcterms:modified xsi:type="dcterms:W3CDTF">2018-10-03T15:50:53Z</dcterms:modified>
</cp:coreProperties>
</file>