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81" r:id="rId4"/>
    <p:sldId id="282" r:id="rId5"/>
    <p:sldId id="290" r:id="rId6"/>
    <p:sldId id="284" r:id="rId7"/>
    <p:sldId id="283" r:id="rId8"/>
    <p:sldId id="285" r:id="rId9"/>
    <p:sldId id="297" r:id="rId10"/>
    <p:sldId id="298" r:id="rId11"/>
    <p:sldId id="299" r:id="rId12"/>
    <p:sldId id="293" r:id="rId13"/>
    <p:sldId id="292" r:id="rId14"/>
    <p:sldId id="286" r:id="rId15"/>
    <p:sldId id="287" r:id="rId16"/>
    <p:sldId id="294" r:id="rId17"/>
    <p:sldId id="295" r:id="rId18"/>
    <p:sldId id="296" r:id="rId19"/>
    <p:sldId id="288" r:id="rId20"/>
    <p:sldId id="289" r:id="rId21"/>
    <p:sldId id="259" r:id="rId22"/>
    <p:sldId id="260" r:id="rId23"/>
    <p:sldId id="261" r:id="rId24"/>
    <p:sldId id="262" r:id="rId25"/>
    <p:sldId id="269" r:id="rId26"/>
    <p:sldId id="266" r:id="rId27"/>
    <p:sldId id="268" r:id="rId28"/>
    <p:sldId id="273" r:id="rId29"/>
    <p:sldId id="265" r:id="rId30"/>
    <p:sldId id="267" r:id="rId31"/>
    <p:sldId id="271" r:id="rId32"/>
    <p:sldId id="263" r:id="rId33"/>
    <p:sldId id="264" r:id="rId34"/>
    <p:sldId id="257" r:id="rId35"/>
    <p:sldId id="274" r:id="rId36"/>
    <p:sldId id="300" r:id="rId37"/>
    <p:sldId id="304" r:id="rId38"/>
    <p:sldId id="301" r:id="rId39"/>
    <p:sldId id="305" r:id="rId40"/>
    <p:sldId id="307" r:id="rId41"/>
    <p:sldId id="308" r:id="rId42"/>
    <p:sldId id="309" r:id="rId43"/>
    <p:sldId id="310" r:id="rId44"/>
    <p:sldId id="311" r:id="rId45"/>
    <p:sldId id="312" r:id="rId46"/>
    <p:sldId id="302" r:id="rId47"/>
    <p:sldId id="314" r:id="rId48"/>
    <p:sldId id="306" r:id="rId49"/>
    <p:sldId id="275" r:id="rId50"/>
    <p:sldId id="316" r:id="rId51"/>
    <p:sldId id="317" r:id="rId52"/>
    <p:sldId id="318" r:id="rId53"/>
    <p:sldId id="319" r:id="rId54"/>
    <p:sldId id="320" r:id="rId55"/>
    <p:sldId id="321" r:id="rId56"/>
    <p:sldId id="322" r:id="rId57"/>
    <p:sldId id="323" r:id="rId58"/>
    <p:sldId id="324" r:id="rId59"/>
    <p:sldId id="315" r:id="rId60"/>
    <p:sldId id="276" r:id="rId61"/>
    <p:sldId id="277" r:id="rId62"/>
    <p:sldId id="278" r:id="rId63"/>
    <p:sldId id="279" r:id="rId64"/>
    <p:sldId id="325" r:id="rId65"/>
    <p:sldId id="270" r:id="rId66"/>
    <p:sldId id="272" r:id="rId6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2/10/2020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khanacademy.org/test-prep/mcat/society-and-culture/demographics/v/globalization-trade-and-transnational-corporations" TargetMode="External"/><Relationship Id="rId2" Type="http://schemas.openxmlformats.org/officeDocument/2006/relationships/hyperlink" Target="http://worldpopulationreview.com/continents/world-population/"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dictionary.cambridge.org/dictionary/english/industry" TargetMode="External"/><Relationship Id="rId13" Type="http://schemas.openxmlformats.org/officeDocument/2006/relationships/hyperlink" Target="https://dictionary.cambridge.org/dictionary/english/possible" TargetMode="External"/><Relationship Id="rId3" Type="http://schemas.openxmlformats.org/officeDocument/2006/relationships/hyperlink" Target="https://dictionary.cambridge.org/dictionary/english/political" TargetMode="External"/><Relationship Id="rId7" Type="http://schemas.openxmlformats.org/officeDocument/2006/relationships/hyperlink" Target="https://dictionary.cambridge.org/dictionary/english/business" TargetMode="External"/><Relationship Id="rId12" Type="http://schemas.openxmlformats.org/officeDocument/2006/relationships/hyperlink" Target="https://dictionary.cambridge.org/dictionary/english/great" TargetMode="External"/><Relationship Id="rId17" Type="http://schemas.openxmlformats.org/officeDocument/2006/relationships/hyperlink" Target="https://dictionary.cambridge.org/dictionary/english/people" TargetMode="External"/><Relationship Id="rId2" Type="http://schemas.openxmlformats.org/officeDocument/2006/relationships/hyperlink" Target="https://dictionary.cambridge.org/dictionary/english/economic" TargetMode="External"/><Relationship Id="rId16" Type="http://schemas.openxmlformats.org/officeDocument/2006/relationships/hyperlink" Target="https://dictionary.cambridge.org/dictionary/english/organization"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property" TargetMode="External"/><Relationship Id="rId11" Type="http://schemas.openxmlformats.org/officeDocument/2006/relationships/hyperlink" Target="https://dictionary.cambridge.org/dictionary/english/direct" TargetMode="External"/><Relationship Id="rId5" Type="http://schemas.openxmlformats.org/officeDocument/2006/relationships/hyperlink" Target="https://dictionary.cambridge.org/dictionary/english/system" TargetMode="External"/><Relationship Id="rId15" Type="http://schemas.openxmlformats.org/officeDocument/2006/relationships/hyperlink" Target="https://dictionary.cambridge.org/dictionary/english/successful" TargetMode="External"/><Relationship Id="rId10" Type="http://schemas.openxmlformats.org/officeDocument/2006/relationships/hyperlink" Target="https://dictionary.cambridge.org/dictionary/english/own" TargetMode="External"/><Relationship Id="rId4" Type="http://schemas.openxmlformats.org/officeDocument/2006/relationships/hyperlink" Target="https://dictionary.cambridge.org/dictionary/english/social" TargetMode="External"/><Relationship Id="rId9" Type="http://schemas.openxmlformats.org/officeDocument/2006/relationships/hyperlink" Target="https://dictionary.cambridge.org/dictionary/english/privately" TargetMode="External"/><Relationship Id="rId14" Type="http://schemas.openxmlformats.org/officeDocument/2006/relationships/hyperlink" Target="https://dictionary.cambridge.org/dictionary/english/profit"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8" Type="http://schemas.openxmlformats.org/officeDocument/2006/relationships/hyperlink" Target="https://www.thoughtco.com/core-and-periphery-1435410" TargetMode="External"/><Relationship Id="rId3" Type="http://schemas.openxmlformats.org/officeDocument/2006/relationships/hyperlink" Target="https://dictionary.cambridge.org/dictionary/english/capitalism" TargetMode="External"/><Relationship Id="rId7" Type="http://schemas.openxmlformats.org/officeDocument/2006/relationships/hyperlink" Target="https://www.statista.com/statistics/617136/digital-population-worldwide/" TargetMode="External"/><Relationship Id="rId2" Type="http://schemas.openxmlformats.org/officeDocument/2006/relationships/hyperlink" Target="https://www.britannica.com/topic/World-Trade-Organization" TargetMode="External"/><Relationship Id="rId1" Type="http://schemas.openxmlformats.org/officeDocument/2006/relationships/slideLayout" Target="../slideLayouts/slideLayout2.xml"/><Relationship Id="rId6" Type="http://schemas.openxmlformats.org/officeDocument/2006/relationships/hyperlink" Target="https://interestingengineering.com/a-chronological-history-of-social-media" TargetMode="External"/><Relationship Id="rId5" Type="http://schemas.openxmlformats.org/officeDocument/2006/relationships/hyperlink" Target="https://smallbiztrends.com/2013/05/the-complete-history-of-social-media-infographic.html" TargetMode="External"/><Relationship Id="rId10" Type="http://schemas.openxmlformats.org/officeDocument/2006/relationships/hyperlink" Target="http://worldpopulationreview.com/countries/periphery-countries/" TargetMode="External"/><Relationship Id="rId4" Type="http://schemas.openxmlformats.org/officeDocument/2006/relationships/hyperlink" Target="https://www.statista.com/statistics/272014/global-social-networks-ranked-by-number-of-users/" TargetMode="External"/><Relationship Id="rId9" Type="http://schemas.openxmlformats.org/officeDocument/2006/relationships/hyperlink" Target="https://www.vpnmentor.com/blog/vital-internet-trends/"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Globalization</a:t>
            </a:r>
            <a:endParaRPr lang="en-GB" dirty="0"/>
          </a:p>
        </p:txBody>
      </p:sp>
      <p:sp>
        <p:nvSpPr>
          <p:cNvPr id="3" name="Subtitle 2"/>
          <p:cNvSpPr>
            <a:spLocks noGrp="1"/>
          </p:cNvSpPr>
          <p:nvPr>
            <p:ph type="subTitle" idx="1"/>
          </p:nvPr>
        </p:nvSpPr>
        <p:spPr/>
        <p:txBody>
          <a:bodyPr>
            <a:normAutofit/>
          </a:bodyPr>
          <a:lstStyle/>
          <a:p>
            <a:r>
              <a:rPr lang="en-GB" sz="3600" dirty="0" smtClean="0"/>
              <a:t>Theory…</a:t>
            </a:r>
            <a:endParaRPr lang="en-GB" sz="3600" dirty="0"/>
          </a:p>
        </p:txBody>
      </p:sp>
    </p:spTree>
    <p:extLst>
      <p:ext uri="{BB962C8B-B14F-4D97-AF65-F5344CB8AC3E}">
        <p14:creationId xmlns:p14="http://schemas.microsoft.com/office/powerpoint/2010/main" val="30002623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9921073-4271-4826-9B1B-D09E8CE5F0BB}"/>
              </a:ext>
            </a:extLst>
          </p:cNvPr>
          <p:cNvSpPr>
            <a:spLocks noGrp="1" noRot="1" noChangeArrowheads="1"/>
          </p:cNvSpPr>
          <p:nvPr>
            <p:ph type="title"/>
          </p:nvPr>
        </p:nvSpPr>
        <p:spPr/>
        <p:txBody>
          <a:bodyPr>
            <a:normAutofit fontScale="90000"/>
          </a:bodyPr>
          <a:lstStyle/>
          <a:p>
            <a:pPr eaLnBrk="1" hangingPunct="1">
              <a:defRPr/>
            </a:pPr>
            <a:r>
              <a:rPr lang="en-US"/>
              <a:t>Modernist Theory: A Functionalist Approach </a:t>
            </a:r>
          </a:p>
        </p:txBody>
      </p:sp>
      <p:sp>
        <p:nvSpPr>
          <p:cNvPr id="25603" name="Rectangle 3">
            <a:extLst>
              <a:ext uri="{FF2B5EF4-FFF2-40B4-BE49-F238E27FC236}">
                <a16:creationId xmlns:a16="http://schemas.microsoft.com/office/drawing/2014/main" id="{FC781B18-1153-4E43-8B1F-C4D7FA8B0FD9}"/>
              </a:ext>
            </a:extLst>
          </p:cNvPr>
          <p:cNvSpPr>
            <a:spLocks noGrp="1" noChangeArrowheads="1"/>
          </p:cNvSpPr>
          <p:nvPr>
            <p:ph idx="1"/>
          </p:nvPr>
        </p:nvSpPr>
        <p:spPr/>
        <p:txBody>
          <a:bodyPr>
            <a:normAutofit fontScale="92500" lnSpcReduction="10000"/>
          </a:bodyPr>
          <a:lstStyle/>
          <a:p>
            <a:pPr eaLnBrk="1" hangingPunct="1">
              <a:lnSpc>
                <a:spcPct val="90000"/>
              </a:lnSpc>
              <a:buFont typeface="Wingdings" panose="05000000000000000000" pitchFamily="2" charset="2"/>
              <a:buNone/>
            </a:pPr>
            <a:r>
              <a:rPr lang="en-US" altLang="en-US" b="1" dirty="0">
                <a:ea typeface="ＭＳ Ｐゴシック" panose="020B0600070205080204" pitchFamily="34" charset="-128"/>
              </a:rPr>
              <a:t>Modernist theory beliefs: </a:t>
            </a:r>
          </a:p>
          <a:p>
            <a:pPr eaLnBrk="1" hangingPunct="1">
              <a:lnSpc>
                <a:spcPct val="90000"/>
              </a:lnSpc>
            </a:pPr>
            <a:r>
              <a:rPr lang="en-US" altLang="en-US" dirty="0">
                <a:ea typeface="ＭＳ Ｐゴシック" panose="020B0600070205080204" pitchFamily="34" charset="-128"/>
              </a:rPr>
              <a:t>Global inequality results form various dysfunctional characteristics of poor societies.</a:t>
            </a:r>
          </a:p>
          <a:p>
            <a:pPr eaLnBrk="1" hangingPunct="1">
              <a:lnSpc>
                <a:spcPct val="90000"/>
              </a:lnSpc>
            </a:pPr>
            <a:r>
              <a:rPr lang="en-US" altLang="en-US" dirty="0">
                <a:ea typeface="ＭＳ Ｐゴシック" panose="020B0600070205080204" pitchFamily="34" charset="-128"/>
              </a:rPr>
              <a:t>They lack a Western mentality: values that stress the need for savings, investment, innovation, education, high achievement, and self-control in having children.</a:t>
            </a:r>
          </a:p>
          <a:p>
            <a:pPr eaLnBrk="1" hangingPunct="1">
              <a:lnSpc>
                <a:spcPct val="90000"/>
              </a:lnSpc>
            </a:pPr>
            <a:r>
              <a:rPr lang="en-US" altLang="en-US" dirty="0">
                <a:ea typeface="ＭＳ Ｐゴシック" panose="020B0600070205080204" pitchFamily="34" charset="-128"/>
              </a:rPr>
              <a:t>People living in rich countries can best help poor countries by transferring Western culture and capital to them and eliminating the dysfunctions.</a:t>
            </a:r>
          </a:p>
          <a:p>
            <a:pPr eaLnBrk="1" hangingPunct="1">
              <a:lnSpc>
                <a:spcPct val="90000"/>
              </a:lnSpc>
            </a:pPr>
            <a:r>
              <a:rPr lang="en-US" altLang="en-US" dirty="0">
                <a:ea typeface="ＭＳ Ｐゴシック" panose="020B0600070205080204" pitchFamily="34" charset="-128"/>
              </a:rPr>
              <a:t>Only then will the poor countries be able to cap population growth, stimulate democracy, and invigorate agricultural and industrial production.</a:t>
            </a:r>
          </a:p>
        </p:txBody>
      </p:sp>
    </p:spTree>
    <p:extLst>
      <p:ext uri="{BB962C8B-B14F-4D97-AF65-F5344CB8AC3E}">
        <p14:creationId xmlns:p14="http://schemas.microsoft.com/office/powerpoint/2010/main" val="210104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5676DBB-A274-4056-9CE3-BCC47D7021BE}"/>
              </a:ext>
            </a:extLst>
          </p:cNvPr>
          <p:cNvSpPr>
            <a:spLocks noGrp="1" noRot="1" noChangeArrowheads="1"/>
          </p:cNvSpPr>
          <p:nvPr>
            <p:ph type="title"/>
          </p:nvPr>
        </p:nvSpPr>
        <p:spPr/>
        <p:txBody>
          <a:bodyPr>
            <a:normAutofit fontScale="90000"/>
          </a:bodyPr>
          <a:lstStyle/>
          <a:p>
            <a:pPr eaLnBrk="1" hangingPunct="1">
              <a:defRPr/>
            </a:pPr>
            <a:r>
              <a:rPr lang="en-US"/>
              <a:t>The Triumphs and Tragedies of Globalization</a:t>
            </a:r>
          </a:p>
        </p:txBody>
      </p:sp>
      <p:sp>
        <p:nvSpPr>
          <p:cNvPr id="7171" name="Rectangle 3">
            <a:extLst>
              <a:ext uri="{FF2B5EF4-FFF2-40B4-BE49-F238E27FC236}">
                <a16:creationId xmlns:a16="http://schemas.microsoft.com/office/drawing/2014/main" id="{B2761DCF-329A-459B-A271-C43119B7AE16}"/>
              </a:ext>
            </a:extLst>
          </p:cNvPr>
          <p:cNvSpPr>
            <a:spLocks noGrp="1" noChangeArrowheads="1"/>
          </p:cNvSpPr>
          <p:nvPr>
            <p:ph idx="1"/>
          </p:nvPr>
        </p:nvSpPr>
        <p:spPr/>
        <p:txBody>
          <a:bodyPr>
            <a:normAutofit fontScale="85000" lnSpcReduction="10000"/>
          </a:bodyPr>
          <a:lstStyle/>
          <a:p>
            <a:pPr eaLnBrk="1" hangingPunct="1"/>
            <a:r>
              <a:rPr lang="en-US" altLang="en-US" sz="2800" dirty="0">
                <a:ea typeface="ＭＳ Ｐゴシック" panose="020B0600070205080204" pitchFamily="34" charset="-128"/>
              </a:rPr>
              <a:t>International communication has become easy and inexpensive. In 1930, a </a:t>
            </a:r>
            <a:r>
              <a:rPr lang="en-US" altLang="en-US" sz="2800" dirty="0" smtClean="0">
                <a:ea typeface="ＭＳ Ｐゴシック" panose="020B0600070205080204" pitchFamily="34" charset="-128"/>
              </a:rPr>
              <a:t>3-minute London to New York </a:t>
            </a:r>
            <a:r>
              <a:rPr lang="en-US" altLang="en-US" sz="2800" dirty="0">
                <a:ea typeface="ＭＳ Ｐゴシック" panose="020B0600070205080204" pitchFamily="34" charset="-128"/>
              </a:rPr>
              <a:t>phone call cost more than £</a:t>
            </a:r>
            <a:r>
              <a:rPr lang="en-US" altLang="en-US" sz="2800" dirty="0" smtClean="0">
                <a:ea typeface="ＭＳ Ｐゴシック" panose="020B0600070205080204" pitchFamily="34" charset="-128"/>
              </a:rPr>
              <a:t>50 </a:t>
            </a:r>
            <a:r>
              <a:rPr lang="en-US" altLang="en-US" sz="2800" dirty="0">
                <a:ea typeface="ＭＳ Ｐゴシック" panose="020B0600070205080204" pitchFamily="34" charset="-128"/>
              </a:rPr>
              <a:t>in today’s </a:t>
            </a:r>
            <a:r>
              <a:rPr lang="en-US" altLang="en-US" sz="2800" dirty="0" smtClean="0">
                <a:ea typeface="ＭＳ Ｐゴシック" panose="020B0600070205080204" pitchFamily="34" charset="-128"/>
              </a:rPr>
              <a:t>money </a:t>
            </a:r>
            <a:r>
              <a:rPr lang="en-US" altLang="en-US" sz="2800" dirty="0">
                <a:ea typeface="ＭＳ Ｐゴシック" panose="020B0600070205080204" pitchFamily="34" charset="-128"/>
              </a:rPr>
              <a:t>and only a minority of Americans had telephones in their homes. In </a:t>
            </a:r>
            <a:r>
              <a:rPr lang="en-US" altLang="en-US" sz="2800" dirty="0" smtClean="0">
                <a:ea typeface="ＭＳ Ｐゴシック" panose="020B0600070205080204" pitchFamily="34" charset="-128"/>
              </a:rPr>
              <a:t>2020, </a:t>
            </a:r>
            <a:r>
              <a:rPr lang="en-US" altLang="en-US" sz="2800" dirty="0">
                <a:ea typeface="ＭＳ Ｐゴシック" panose="020B0600070205080204" pitchFamily="34" charset="-128"/>
              </a:rPr>
              <a:t>the same call cost as little as </a:t>
            </a:r>
            <a:r>
              <a:rPr lang="en-US" altLang="en-US" sz="2800" dirty="0" smtClean="0">
                <a:ea typeface="ＭＳ Ｐゴシック" panose="020B0600070205080204" pitchFamily="34" charset="-128"/>
              </a:rPr>
              <a:t>£1.65 </a:t>
            </a:r>
            <a:r>
              <a:rPr lang="en-US" altLang="en-US" sz="2800" dirty="0">
                <a:ea typeface="ＭＳ Ｐゴシック" panose="020B0600070205080204" pitchFamily="34" charset="-128"/>
              </a:rPr>
              <a:t>and </a:t>
            </a:r>
            <a:r>
              <a:rPr lang="en-US" altLang="en-US" sz="2800" dirty="0" smtClean="0">
                <a:ea typeface="ＭＳ Ｐゴシック" panose="020B0600070205080204" pitchFamily="34" charset="-128"/>
              </a:rPr>
              <a:t>is free using the internet.</a:t>
            </a:r>
            <a:endParaRPr lang="en-US" altLang="en-US" sz="2800" dirty="0">
              <a:ea typeface="ＭＳ Ｐゴシック" panose="020B0600070205080204" pitchFamily="34" charset="-128"/>
            </a:endParaRPr>
          </a:p>
          <a:p>
            <a:r>
              <a:rPr lang="en-US" altLang="en-US" sz="2800" dirty="0">
                <a:solidFill>
                  <a:schemeClr val="tx1"/>
                </a:solidFill>
                <a:ea typeface="ＭＳ Ｐゴシック" panose="020B0600070205080204" pitchFamily="34" charset="-128"/>
              </a:rPr>
              <a:t>Between </a:t>
            </a:r>
            <a:r>
              <a:rPr lang="en-US" altLang="en-US" sz="2800" dirty="0" smtClean="0">
                <a:solidFill>
                  <a:schemeClr val="tx1"/>
                </a:solidFill>
                <a:ea typeface="ＭＳ Ｐゴシック" panose="020B0600070205080204" pitchFamily="34" charset="-128"/>
              </a:rPr>
              <a:t>1980 </a:t>
            </a:r>
            <a:r>
              <a:rPr lang="en-US" altLang="en-US" sz="2800" dirty="0">
                <a:solidFill>
                  <a:schemeClr val="tx1"/>
                </a:solidFill>
                <a:ea typeface="ＭＳ Ｐゴシック" panose="020B0600070205080204" pitchFamily="34" charset="-128"/>
              </a:rPr>
              <a:t>and </a:t>
            </a:r>
            <a:r>
              <a:rPr lang="en-US" altLang="en-US" sz="2800" dirty="0" smtClean="0">
                <a:solidFill>
                  <a:schemeClr val="tx1"/>
                </a:solidFill>
                <a:ea typeface="ＭＳ Ｐゴシック" panose="020B0600070205080204" pitchFamily="34" charset="-128"/>
              </a:rPr>
              <a:t>2019, </a:t>
            </a:r>
            <a:r>
              <a:rPr lang="en-US" altLang="en-US" sz="2800" dirty="0">
                <a:solidFill>
                  <a:schemeClr val="tx1"/>
                </a:solidFill>
                <a:ea typeface="ＭＳ Ｐゴシック" panose="020B0600070205080204" pitchFamily="34" charset="-128"/>
              </a:rPr>
              <a:t>when the world’s population increased by </a:t>
            </a:r>
            <a:r>
              <a:rPr lang="en-US" altLang="en-US" sz="2800" dirty="0" smtClean="0">
                <a:solidFill>
                  <a:schemeClr val="tx1"/>
                </a:solidFill>
                <a:ea typeface="ＭＳ Ｐゴシック" panose="020B0600070205080204" pitchFamily="34" charset="-128"/>
              </a:rPr>
              <a:t>almost 3.5 billion, </a:t>
            </a:r>
            <a:r>
              <a:rPr lang="en-US" altLang="en-US" sz="2800" dirty="0">
                <a:solidFill>
                  <a:schemeClr val="tx1"/>
                </a:solidFill>
                <a:ea typeface="ＭＳ Ｐゴシック" panose="020B0600070205080204" pitchFamily="34" charset="-128"/>
              </a:rPr>
              <a:t>the number of international </a:t>
            </a:r>
            <a:r>
              <a:rPr lang="en-US" altLang="en-US" sz="2800" dirty="0" smtClean="0">
                <a:solidFill>
                  <a:schemeClr val="tx1"/>
                </a:solidFill>
                <a:ea typeface="ＭＳ Ｐゴシック" panose="020B0600070205080204" pitchFamily="34" charset="-128"/>
              </a:rPr>
              <a:t>tourists making </a:t>
            </a:r>
            <a:r>
              <a:rPr lang="en-GB" altLang="en-US" sz="2800" dirty="0" smtClean="0">
                <a:solidFill>
                  <a:schemeClr val="tx1"/>
                </a:solidFill>
                <a:ea typeface="ＭＳ Ｐゴシック" panose="020B0600070205080204" pitchFamily="34" charset="-128"/>
              </a:rPr>
              <a:t>inbound </a:t>
            </a:r>
            <a:r>
              <a:rPr lang="en-GB" altLang="en-US" sz="2800" dirty="0">
                <a:solidFill>
                  <a:schemeClr val="tx1"/>
                </a:solidFill>
                <a:ea typeface="ＭＳ Ｐゴシック" panose="020B0600070205080204" pitchFamily="34" charset="-128"/>
              </a:rPr>
              <a:t>visits to the UK increased by 205%. The number of outbound visits from the UK increased by a greater proportion – 310% over the same period.</a:t>
            </a:r>
            <a:endParaRPr lang="en-US" altLang="en-US" sz="2800" dirty="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3511985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B2A6C03-E79F-48FD-B3B7-E03EF2F40D6C}"/>
              </a:ext>
            </a:extLst>
          </p:cNvPr>
          <p:cNvSpPr>
            <a:spLocks noGrp="1" noRot="1" noChangeArrowheads="1"/>
          </p:cNvSpPr>
          <p:nvPr>
            <p:ph type="title"/>
          </p:nvPr>
        </p:nvSpPr>
        <p:spPr/>
        <p:txBody>
          <a:bodyPr>
            <a:normAutofit fontScale="90000"/>
          </a:bodyPr>
          <a:lstStyle/>
          <a:p>
            <a:pPr eaLnBrk="1" hangingPunct="1">
              <a:defRPr/>
            </a:pPr>
            <a:r>
              <a:rPr lang="en-US"/>
              <a:t>The Triumphs and Tragedies of Globalization</a:t>
            </a:r>
          </a:p>
        </p:txBody>
      </p:sp>
      <p:sp>
        <p:nvSpPr>
          <p:cNvPr id="11267" name="Rectangle 3">
            <a:extLst>
              <a:ext uri="{FF2B5EF4-FFF2-40B4-BE49-F238E27FC236}">
                <a16:creationId xmlns:a16="http://schemas.microsoft.com/office/drawing/2014/main" id="{3E1C0B71-DA48-4E94-BCD3-73D78DA945E8}"/>
              </a:ext>
            </a:extLst>
          </p:cNvPr>
          <p:cNvSpPr>
            <a:spLocks noGrp="1" noChangeArrowheads="1"/>
          </p:cNvSpPr>
          <p:nvPr>
            <p:ph idx="1"/>
          </p:nvPr>
        </p:nvSpPr>
        <p:spPr>
          <a:xfrm>
            <a:off x="1295402" y="3072321"/>
            <a:ext cx="9601196" cy="3318936"/>
          </a:xfrm>
        </p:spPr>
        <p:txBody>
          <a:bodyPr/>
          <a:lstStyle/>
          <a:p>
            <a:pPr eaLnBrk="1" hangingPunct="1"/>
            <a:r>
              <a:rPr lang="en-US" altLang="en-US" dirty="0">
                <a:ea typeface="ＭＳ Ｐゴシック" panose="020B0600070205080204" pitchFamily="34" charset="-128"/>
              </a:rPr>
              <a:t>The </a:t>
            </a:r>
            <a:r>
              <a:rPr lang="en-US" altLang="en-US" dirty="0">
                <a:solidFill>
                  <a:schemeClr val="tx1"/>
                </a:solidFill>
                <a:ea typeface="ＭＳ Ｐゴシック" panose="020B0600070205080204" pitchFamily="34" charset="-128"/>
              </a:rPr>
              <a:t>Internet did not exist in </a:t>
            </a:r>
            <a:r>
              <a:rPr lang="en-US" altLang="en-US" dirty="0" smtClean="0">
                <a:solidFill>
                  <a:schemeClr val="tx1"/>
                </a:solidFill>
                <a:ea typeface="ＭＳ Ｐゴシック" panose="020B0600070205080204" pitchFamily="34" charset="-128"/>
              </a:rPr>
              <a:t>1980</a:t>
            </a:r>
          </a:p>
          <a:p>
            <a:r>
              <a:rPr lang="en-GB" dirty="0" smtClean="0"/>
              <a:t>By January 2020, almost </a:t>
            </a:r>
            <a:r>
              <a:rPr lang="en-GB" dirty="0"/>
              <a:t>4.54 billion people were active internet users </a:t>
            </a:r>
            <a:r>
              <a:rPr lang="en-GB" dirty="0" smtClean="0"/>
              <a:t>encompassing </a:t>
            </a:r>
            <a:r>
              <a:rPr lang="en-GB" dirty="0"/>
              <a:t>59 percent of the global population.</a:t>
            </a:r>
            <a:endParaRPr lang="en-US" altLang="en-US" dirty="0" smtClean="0">
              <a:solidFill>
                <a:schemeClr val="tx1"/>
              </a:solidFill>
              <a:ea typeface="ＭＳ Ｐゴシック" panose="020B0600070205080204" pitchFamily="34" charset="-128"/>
            </a:endParaRPr>
          </a:p>
          <a:p>
            <a:pPr marL="0" indent="0" eaLnBrk="1" hangingPunct="1">
              <a:buNone/>
            </a:pPr>
            <a:endParaRPr lang="en-US" altLang="en-US" dirty="0">
              <a:ea typeface="ＭＳ Ｐゴシック" panose="020B0600070205080204" pitchFamily="34" charset="-128"/>
            </a:endParaRPr>
          </a:p>
        </p:txBody>
      </p:sp>
      <p:sp>
        <p:nvSpPr>
          <p:cNvPr id="2" name="TextBox 1"/>
          <p:cNvSpPr txBox="1"/>
          <p:nvPr/>
        </p:nvSpPr>
        <p:spPr>
          <a:xfrm>
            <a:off x="9443258" y="5527963"/>
            <a:ext cx="1928552" cy="369332"/>
          </a:xfrm>
          <a:prstGeom prst="rect">
            <a:avLst/>
          </a:prstGeom>
          <a:noFill/>
        </p:spPr>
        <p:txBody>
          <a:bodyPr wrap="square" rtlCol="0">
            <a:spAutoFit/>
          </a:bodyPr>
          <a:lstStyle/>
          <a:p>
            <a:r>
              <a:rPr lang="en-GB" dirty="0" smtClean="0"/>
              <a:t>(Statista, 2020)</a:t>
            </a:r>
            <a:endParaRPr lang="en-GB" dirty="0"/>
          </a:p>
        </p:txBody>
      </p:sp>
    </p:spTree>
    <p:extLst>
      <p:ext uri="{BB962C8B-B14F-4D97-AF65-F5344CB8AC3E}">
        <p14:creationId xmlns:p14="http://schemas.microsoft.com/office/powerpoint/2010/main" val="377647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Internet Trends</a:t>
            </a:r>
            <a:endParaRPr lang="en-GB" dirty="0"/>
          </a:p>
        </p:txBody>
      </p:sp>
      <p:pic>
        <p:nvPicPr>
          <p:cNvPr id="4" name="Content Placeholder 3"/>
          <p:cNvPicPr>
            <a:picLocks noGrp="1"/>
          </p:cNvPicPr>
          <p:nvPr>
            <p:ph idx="1"/>
          </p:nvPr>
        </p:nvPicPr>
        <p:blipFill rotWithShape="1">
          <a:blip r:embed="rId2"/>
          <a:srcRect l="74285" t="22653" r="6271" b="37459"/>
          <a:stretch/>
        </p:blipFill>
        <p:spPr bwMode="auto">
          <a:xfrm>
            <a:off x="1163530" y="2582231"/>
            <a:ext cx="4792140" cy="3317875"/>
          </a:xfrm>
          <a:prstGeom prst="rect">
            <a:avLst/>
          </a:prstGeom>
          <a:ln>
            <a:solidFill>
              <a:schemeClr val="tx1"/>
            </a:solidFill>
          </a:ln>
          <a:extLst>
            <a:ext uri="{53640926-AAD7-44D8-BBD7-CCE9431645EC}">
              <a14:shadowObscured xmlns:a14="http://schemas.microsoft.com/office/drawing/2010/main"/>
            </a:ext>
          </a:extLst>
        </p:spPr>
      </p:pic>
      <p:sp>
        <p:nvSpPr>
          <p:cNvPr id="5" name="TextBox 4"/>
          <p:cNvSpPr txBox="1"/>
          <p:nvPr/>
        </p:nvSpPr>
        <p:spPr>
          <a:xfrm>
            <a:off x="6317672" y="3424843"/>
            <a:ext cx="4770118" cy="1384995"/>
          </a:xfrm>
          <a:prstGeom prst="rect">
            <a:avLst/>
          </a:prstGeom>
          <a:noFill/>
        </p:spPr>
        <p:txBody>
          <a:bodyPr wrap="square" rtlCol="0">
            <a:spAutoFit/>
          </a:bodyPr>
          <a:lstStyle/>
          <a:p>
            <a:r>
              <a:rPr lang="en-GB" sz="2800" b="1" i="1" dirty="0"/>
              <a:t>The fastest growing segment of the internet is the number of mobile social media users.</a:t>
            </a:r>
          </a:p>
        </p:txBody>
      </p:sp>
      <p:sp>
        <p:nvSpPr>
          <p:cNvPr id="6" name="TextBox 5"/>
          <p:cNvSpPr txBox="1"/>
          <p:nvPr/>
        </p:nvSpPr>
        <p:spPr>
          <a:xfrm>
            <a:off x="9368444" y="5579350"/>
            <a:ext cx="3283527" cy="369332"/>
          </a:xfrm>
          <a:prstGeom prst="rect">
            <a:avLst/>
          </a:prstGeom>
          <a:noFill/>
        </p:spPr>
        <p:txBody>
          <a:bodyPr wrap="square" rtlCol="0">
            <a:spAutoFit/>
          </a:bodyPr>
          <a:lstStyle/>
          <a:p>
            <a:r>
              <a:rPr lang="en-GB" dirty="0" smtClean="0"/>
              <a:t>(</a:t>
            </a:r>
            <a:r>
              <a:rPr lang="en-GB" dirty="0" err="1" smtClean="0"/>
              <a:t>vpnMentor</a:t>
            </a:r>
            <a:r>
              <a:rPr lang="en-GB" dirty="0" smtClean="0"/>
              <a:t>, 2020)</a:t>
            </a:r>
            <a:endParaRPr lang="en-GB" dirty="0"/>
          </a:p>
        </p:txBody>
      </p:sp>
    </p:spTree>
    <p:extLst>
      <p:ext uri="{BB962C8B-B14F-4D97-AF65-F5344CB8AC3E}">
        <p14:creationId xmlns:p14="http://schemas.microsoft.com/office/powerpoint/2010/main" val="28737896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CAA9D1A-6A18-4693-9B51-3C73F24DACE4}"/>
              </a:ext>
            </a:extLst>
          </p:cNvPr>
          <p:cNvSpPr>
            <a:spLocks noGrp="1" noRot="1" noChangeArrowheads="1"/>
          </p:cNvSpPr>
          <p:nvPr>
            <p:ph type="title"/>
          </p:nvPr>
        </p:nvSpPr>
        <p:spPr/>
        <p:txBody>
          <a:bodyPr>
            <a:normAutofit/>
          </a:bodyPr>
          <a:lstStyle/>
          <a:p>
            <a:pPr eaLnBrk="1" hangingPunct="1">
              <a:defRPr/>
            </a:pPr>
            <a:r>
              <a:rPr lang="en-US"/>
              <a:t>Sources of Globalization: Technology</a:t>
            </a:r>
          </a:p>
        </p:txBody>
      </p:sp>
      <p:sp>
        <p:nvSpPr>
          <p:cNvPr id="16387" name="Rectangle 3">
            <a:extLst>
              <a:ext uri="{FF2B5EF4-FFF2-40B4-BE49-F238E27FC236}">
                <a16:creationId xmlns:a16="http://schemas.microsoft.com/office/drawing/2014/main" id="{D9FDB0EF-93C3-444F-ABE2-41AEE73BD214}"/>
              </a:ext>
            </a:extLst>
          </p:cNvPr>
          <p:cNvSpPr>
            <a:spLocks noGrp="1" noChangeArrowheads="1"/>
          </p:cNvSpPr>
          <p:nvPr>
            <p:ph idx="1"/>
          </p:nvPr>
        </p:nvSpPr>
        <p:spPr/>
        <p:txBody>
          <a:bodyPr>
            <a:normAutofit fontScale="92500" lnSpcReduction="20000"/>
          </a:bodyPr>
          <a:lstStyle/>
          <a:p>
            <a:pPr eaLnBrk="1" hangingPunct="1">
              <a:buFont typeface="Wingdings" pitchFamily="-108" charset="2"/>
              <a:buChar char="n"/>
              <a:defRPr/>
            </a:pPr>
            <a:r>
              <a:rPr lang="en-US" sz="2800" dirty="0"/>
              <a:t>Technological progress has made it possible to move objects and information over long distances quickly and inexpensively.</a:t>
            </a:r>
          </a:p>
          <a:p>
            <a:pPr eaLnBrk="1" hangingPunct="1">
              <a:buFont typeface="Wingdings" pitchFamily="-108" charset="2"/>
              <a:buChar char="n"/>
              <a:defRPr/>
            </a:pPr>
            <a:r>
              <a:rPr lang="en-US" sz="2800" dirty="0"/>
              <a:t>The introduction of commercial jets radically shortened the time necessary for international travel, and the cost of such travel dropped dramatically after the 1950s.</a:t>
            </a:r>
          </a:p>
          <a:p>
            <a:pPr eaLnBrk="1" hangingPunct="1">
              <a:buFont typeface="Wingdings" pitchFamily="-108" charset="2"/>
              <a:buChar char="n"/>
              <a:defRPr/>
            </a:pPr>
            <a:r>
              <a:rPr lang="en-US" sz="2800" dirty="0">
                <a:solidFill>
                  <a:schemeClr val="tx1"/>
                </a:solidFill>
              </a:rPr>
              <a:t>Similarly, various means of communication, such </a:t>
            </a:r>
            <a:r>
              <a:rPr lang="en-US" sz="2800" dirty="0" smtClean="0">
                <a:solidFill>
                  <a:schemeClr val="tx1"/>
                </a:solidFill>
              </a:rPr>
              <a:t>as internet messaging, social media, </a:t>
            </a:r>
            <a:r>
              <a:rPr lang="en-US" sz="2800" dirty="0">
                <a:solidFill>
                  <a:schemeClr val="tx1"/>
                </a:solidFill>
              </a:rPr>
              <a:t>telephone, </a:t>
            </a:r>
            <a:r>
              <a:rPr lang="en-US" sz="2800" dirty="0" smtClean="0">
                <a:solidFill>
                  <a:schemeClr val="tx1"/>
                </a:solidFill>
              </a:rPr>
              <a:t>e-mail, and to a lesser extent now, fax, </a:t>
            </a:r>
            <a:r>
              <a:rPr lang="en-US" sz="2800" dirty="0">
                <a:solidFill>
                  <a:schemeClr val="tx1"/>
                </a:solidFill>
              </a:rPr>
              <a:t>allow us to reach people around the globe inexpensively and almost instantly.</a:t>
            </a:r>
          </a:p>
        </p:txBody>
      </p:sp>
    </p:spTree>
    <p:extLst>
      <p:ext uri="{BB962C8B-B14F-4D97-AF65-F5344CB8AC3E}">
        <p14:creationId xmlns:p14="http://schemas.microsoft.com/office/powerpoint/2010/main" val="1535978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889736A-B11D-48A2-BF3A-B93FC0384764}"/>
              </a:ext>
            </a:extLst>
          </p:cNvPr>
          <p:cNvSpPr>
            <a:spLocks noGrp="1" noRot="1" noChangeArrowheads="1"/>
          </p:cNvSpPr>
          <p:nvPr>
            <p:ph type="title"/>
          </p:nvPr>
        </p:nvSpPr>
        <p:spPr/>
        <p:txBody>
          <a:bodyPr>
            <a:normAutofit/>
          </a:bodyPr>
          <a:lstStyle/>
          <a:p>
            <a:pPr eaLnBrk="1" hangingPunct="1"/>
            <a:r>
              <a:rPr lang="en-US" altLang="en-US" sz="4000" dirty="0">
                <a:ea typeface="ＭＳ Ｐゴシック" panose="020B0600070205080204" pitchFamily="34" charset="-128"/>
              </a:rPr>
              <a:t>Many </a:t>
            </a:r>
            <a:r>
              <a:rPr lang="en-US" altLang="en-US" sz="4000" dirty="0" smtClean="0">
                <a:ea typeface="ＭＳ Ｐゴシック" panose="020B0600070205080204" pitchFamily="34" charset="-128"/>
              </a:rPr>
              <a:t>People Oppose Globalization Because</a:t>
            </a:r>
            <a:r>
              <a:rPr lang="en-US" altLang="en-US" sz="4000" dirty="0">
                <a:ea typeface="ＭＳ Ｐゴシック" panose="020B0600070205080204" pitchFamily="34" charset="-128"/>
              </a:rPr>
              <a:t>…</a:t>
            </a:r>
          </a:p>
        </p:txBody>
      </p:sp>
      <p:sp>
        <p:nvSpPr>
          <p:cNvPr id="15363" name="Rectangle 3">
            <a:extLst>
              <a:ext uri="{FF2B5EF4-FFF2-40B4-BE49-F238E27FC236}">
                <a16:creationId xmlns:a16="http://schemas.microsoft.com/office/drawing/2014/main" id="{EB172424-4C6F-43FB-918C-480D704EF67F}"/>
              </a:ext>
            </a:extLst>
          </p:cNvPr>
          <p:cNvSpPr>
            <a:spLocks noGrp="1" noChangeArrowheads="1"/>
          </p:cNvSpPr>
          <p:nvPr>
            <p:ph idx="1"/>
          </p:nvPr>
        </p:nvSpPr>
        <p:spPr/>
        <p:txBody>
          <a:bodyPr>
            <a:normAutofit/>
          </a:bodyPr>
          <a:lstStyle/>
          <a:p>
            <a:pPr eaLnBrk="1" hangingPunct="1">
              <a:lnSpc>
                <a:spcPct val="90000"/>
              </a:lnSpc>
            </a:pPr>
            <a:r>
              <a:rPr lang="en-US" altLang="en-US" sz="2800" dirty="0">
                <a:ea typeface="ＭＳ Ｐゴシック" panose="020B0600070205080204" pitchFamily="34" charset="-128"/>
              </a:rPr>
              <a:t>Inequality between rich and poor countries remains and is also increasing.</a:t>
            </a:r>
          </a:p>
          <a:p>
            <a:pPr eaLnBrk="1" hangingPunct="1">
              <a:lnSpc>
                <a:spcPct val="90000"/>
              </a:lnSpc>
            </a:pPr>
            <a:r>
              <a:rPr lang="en-US" altLang="en-US" sz="2800" dirty="0">
                <a:ea typeface="ＭＳ Ｐゴシック" panose="020B0600070205080204" pitchFamily="34" charset="-128"/>
              </a:rPr>
              <a:t>It may be hurting local cultures and the natural environment.</a:t>
            </a:r>
          </a:p>
          <a:p>
            <a:pPr eaLnBrk="1" hangingPunct="1">
              <a:lnSpc>
                <a:spcPct val="90000"/>
              </a:lnSpc>
            </a:pPr>
            <a:r>
              <a:rPr lang="en-US" altLang="en-US" sz="2800" dirty="0">
                <a:ea typeface="ＭＳ Ｐゴシック" panose="020B0600070205080204" pitchFamily="34" charset="-128"/>
              </a:rPr>
              <a:t>Some suggest that globalization is a form of imperialism, which is the economic domination of one country by another.</a:t>
            </a:r>
          </a:p>
          <a:p>
            <a:pPr eaLnBrk="1" hangingPunct="1">
              <a:lnSpc>
                <a:spcPct val="90000"/>
              </a:lnSpc>
            </a:pPr>
            <a:r>
              <a:rPr lang="en-US" altLang="en-US" sz="2800" dirty="0">
                <a:ea typeface="ＭＳ Ｐゴシック" panose="020B0600070205080204" pitchFamily="34" charset="-128"/>
              </a:rPr>
              <a:t>It contributes to the “homogenization” of the world, the cultural domination of less powerful by more powerful countries.</a:t>
            </a:r>
          </a:p>
        </p:txBody>
      </p:sp>
    </p:spTree>
    <p:extLst>
      <p:ext uri="{BB962C8B-B14F-4D97-AF65-F5344CB8AC3E}">
        <p14:creationId xmlns:p14="http://schemas.microsoft.com/office/powerpoint/2010/main" val="135747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E2B9A6A-5A78-464C-9AC5-552152AB5588}"/>
              </a:ext>
            </a:extLst>
          </p:cNvPr>
          <p:cNvSpPr>
            <a:spLocks noGrp="1" noChangeArrowheads="1"/>
          </p:cNvSpPr>
          <p:nvPr>
            <p:ph type="title"/>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anose="020B0600070205080204" pitchFamily="34" charset="-128"/>
              </a:rPr>
              <a:t>Sources of Globalization: Politics</a:t>
            </a:r>
          </a:p>
        </p:txBody>
      </p:sp>
      <p:sp>
        <p:nvSpPr>
          <p:cNvPr id="44035" name="Rectangle 3">
            <a:extLst>
              <a:ext uri="{FF2B5EF4-FFF2-40B4-BE49-F238E27FC236}">
                <a16:creationId xmlns:a16="http://schemas.microsoft.com/office/drawing/2014/main" id="{51451B7D-D6E2-46AC-958B-F26F2B0E8CBD}"/>
              </a:ext>
            </a:extLst>
          </p:cNvPr>
          <p:cNvSpPr>
            <a:spLocks noGrp="1" noChangeArrowheads="1"/>
          </p:cNvSpPr>
          <p:nvPr>
            <p:ph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eaLnBrk="1" hangingPunct="1">
              <a:lnSpc>
                <a:spcPct val="80000"/>
              </a:lnSpc>
            </a:pPr>
            <a:r>
              <a:rPr lang="en-US" altLang="en-US" sz="2800" dirty="0">
                <a:ea typeface="ＭＳ Ｐゴシック" panose="020B0600070205080204" pitchFamily="34" charset="-128"/>
              </a:rPr>
              <a:t>Politics are important in bringing people from far away together in both micro and </a:t>
            </a:r>
            <a:r>
              <a:rPr lang="en-US" altLang="en-US" sz="2800" dirty="0">
                <a:solidFill>
                  <a:srgbClr val="FF0000"/>
                </a:solidFill>
                <a:ea typeface="ＭＳ Ｐゴシック" panose="020B0600070205080204" pitchFamily="34" charset="-128"/>
              </a:rPr>
              <a:t>macro ways.</a:t>
            </a:r>
          </a:p>
          <a:p>
            <a:pPr eaLnBrk="1" hangingPunct="1">
              <a:lnSpc>
                <a:spcPct val="80000"/>
              </a:lnSpc>
            </a:pPr>
            <a:r>
              <a:rPr lang="en-US" altLang="en-US" sz="2800" dirty="0">
                <a:solidFill>
                  <a:srgbClr val="FF0000"/>
                </a:solidFill>
                <a:ea typeface="ＭＳ Ｐゴシック" panose="020B0600070205080204" pitchFamily="34" charset="-128"/>
              </a:rPr>
              <a:t>Case in point: North Korea and South Korea</a:t>
            </a:r>
          </a:p>
          <a:p>
            <a:pPr lvl="1" eaLnBrk="1" hangingPunct="1">
              <a:lnSpc>
                <a:spcPct val="80000"/>
              </a:lnSpc>
            </a:pPr>
            <a:r>
              <a:rPr lang="en-US" altLang="en-US" sz="2400" dirty="0">
                <a:solidFill>
                  <a:srgbClr val="FF0000"/>
                </a:solidFill>
                <a:ea typeface="ＭＳ Ｐゴシック" panose="020B0600070205080204" pitchFamily="34" charset="-128"/>
              </a:rPr>
              <a:t>Both countries are the same distance away from the US, yet </a:t>
            </a:r>
            <a:r>
              <a:rPr lang="en-US" altLang="en-US" sz="2400" dirty="0" smtClean="0">
                <a:solidFill>
                  <a:srgbClr val="FF0000"/>
                </a:solidFill>
                <a:ea typeface="ＭＳ Ｐゴシック" panose="020B0600070205080204" pitchFamily="34" charset="-128"/>
              </a:rPr>
              <a:t>they </a:t>
            </a:r>
            <a:r>
              <a:rPr lang="en-US" altLang="en-US" sz="2400" dirty="0">
                <a:solidFill>
                  <a:srgbClr val="FF0000"/>
                </a:solidFill>
                <a:ea typeface="ＭＳ Ｐゴシック" panose="020B0600070205080204" pitchFamily="34" charset="-128"/>
              </a:rPr>
              <a:t>have many ties with South Korea and no ties to North Korea.</a:t>
            </a:r>
          </a:p>
          <a:p>
            <a:pPr lvl="1" eaLnBrk="1" hangingPunct="1">
              <a:lnSpc>
                <a:spcPct val="80000"/>
              </a:lnSpc>
            </a:pPr>
            <a:r>
              <a:rPr lang="en-US" altLang="en-US" sz="2400" dirty="0">
                <a:solidFill>
                  <a:srgbClr val="FF0000"/>
                </a:solidFill>
                <a:ea typeface="ＭＳ Ｐゴシック" panose="020B0600070205080204" pitchFamily="34" charset="-128"/>
              </a:rPr>
              <a:t>The South Korean government has been a close ally of the US since the Korean War in the early 1950s and has sought greater </a:t>
            </a:r>
            <a:r>
              <a:rPr lang="en-US" altLang="en-US" sz="2400" dirty="0">
                <a:ea typeface="ＭＳ Ｐゴシック" panose="020B0600070205080204" pitchFamily="34" charset="-128"/>
              </a:rPr>
              <a:t>political, economic, and cultural integration with the outside world.</a:t>
            </a:r>
          </a:p>
          <a:p>
            <a:pPr lvl="1" eaLnBrk="1" hangingPunct="1">
              <a:lnSpc>
                <a:spcPct val="80000"/>
              </a:lnSpc>
            </a:pPr>
            <a:r>
              <a:rPr lang="en-US" altLang="en-US" sz="2400" dirty="0">
                <a:ea typeface="ＭＳ Ｐゴシック" panose="020B0600070205080204" pitchFamily="34" charset="-128"/>
              </a:rPr>
              <a:t>North Korea, in an effort to preserve its authoritarian political system and socialist economic system, has remained isolated from the rest of the world.</a:t>
            </a:r>
          </a:p>
          <a:p>
            <a:pPr>
              <a:lnSpc>
                <a:spcPct val="80000"/>
              </a:lnSpc>
            </a:pPr>
            <a:endParaRPr lang="en-US" altLang="en-US" sz="2800" dirty="0">
              <a:ea typeface="ＭＳ Ｐゴシック" panose="020B0600070205080204" pitchFamily="34" charset="-128"/>
            </a:endParaRPr>
          </a:p>
          <a:p>
            <a:pPr lvl="1" eaLnBrk="1" hangingPunct="1">
              <a:lnSpc>
                <a:spcPct val="80000"/>
              </a:lnSpc>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3002672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588" y="1389538"/>
            <a:ext cx="11968681" cy="1303867"/>
          </a:xfrm>
        </p:spPr>
        <p:txBody>
          <a:bodyPr>
            <a:normAutofit fontScale="90000"/>
          </a:bodyPr>
          <a:lstStyle/>
          <a:p>
            <a:r>
              <a:rPr lang="en-GB" sz="4900" dirty="0" smtClean="0"/>
              <a:t>Social Media</a:t>
            </a:r>
            <a:r>
              <a:rPr lang="en-GB" dirty="0" smtClean="0"/>
              <a:t/>
            </a:r>
            <a:br>
              <a:rPr lang="en-GB" dirty="0" smtClean="0"/>
            </a:br>
            <a:r>
              <a:rPr lang="en-GB" sz="2200" dirty="0"/>
              <a:t>In 2019, the numbers of social media users reached 2.77 billion and is bound to peak to over 3 billion in 2021.</a:t>
            </a:r>
            <a:r>
              <a:rPr lang="en-GB" b="1" dirty="0"/>
              <a:t/>
            </a:r>
            <a:br>
              <a:rPr lang="en-GB" b="1" dirty="0"/>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smtClean="0"/>
              <a:t>History</a:t>
            </a:r>
          </a:p>
          <a:p>
            <a:r>
              <a:rPr lang="en-GB" dirty="0" smtClean="0"/>
              <a:t>Written correspondence delivered by hand (letters- postal service)</a:t>
            </a:r>
          </a:p>
          <a:p>
            <a:r>
              <a:rPr lang="en-GB" dirty="0" smtClean="0"/>
              <a:t>1792 – Telegraph</a:t>
            </a:r>
          </a:p>
          <a:p>
            <a:r>
              <a:rPr lang="en-GB" dirty="0" smtClean="0"/>
              <a:t>Telephone 1890- Radio 1891</a:t>
            </a:r>
          </a:p>
          <a:p>
            <a:r>
              <a:rPr lang="en-GB" dirty="0" smtClean="0"/>
              <a:t>Early forms of internet developed in 1960s- 1979 communication through virtual newsletters</a:t>
            </a:r>
          </a:p>
          <a:p>
            <a:r>
              <a:rPr lang="en-GB" dirty="0"/>
              <a:t>1</a:t>
            </a:r>
            <a:r>
              <a:rPr lang="en-GB" dirty="0" smtClean="0"/>
              <a:t>971- First email sent</a:t>
            </a:r>
          </a:p>
          <a:p>
            <a:r>
              <a:rPr lang="en-GB" dirty="0" smtClean="0"/>
              <a:t>1980s rise of home computers -IRCs (Internet Relay Chats) started in 1988</a:t>
            </a:r>
          </a:p>
          <a:p>
            <a:r>
              <a:rPr lang="en-GB" dirty="0" smtClean="0"/>
              <a:t>1997- First Social Media Site, Six Degrees- create profile and make friends with other users</a:t>
            </a:r>
          </a:p>
          <a:p>
            <a:r>
              <a:rPr lang="en-GB" dirty="0" smtClean="0"/>
              <a:t>1999- First Blogging Sites (still popular today)                                                             </a:t>
            </a:r>
            <a:r>
              <a:rPr lang="en-GB" sz="1500" dirty="0" smtClean="0"/>
              <a:t>(Hendricks, 2019)</a:t>
            </a:r>
            <a:endParaRPr lang="en-GB" sz="1500" dirty="0"/>
          </a:p>
        </p:txBody>
      </p:sp>
    </p:spTree>
    <p:extLst>
      <p:ext uri="{BB962C8B-B14F-4D97-AF65-F5344CB8AC3E}">
        <p14:creationId xmlns:p14="http://schemas.microsoft.com/office/powerpoint/2010/main" val="387407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a:t>
            </a:r>
            <a:endParaRPr lang="en-GB" dirty="0"/>
          </a:p>
        </p:txBody>
      </p:sp>
      <p:sp>
        <p:nvSpPr>
          <p:cNvPr id="3" name="Content Placeholder 2"/>
          <p:cNvSpPr>
            <a:spLocks noGrp="1"/>
          </p:cNvSpPr>
          <p:nvPr>
            <p:ph idx="1"/>
          </p:nvPr>
        </p:nvSpPr>
        <p:spPr/>
        <p:txBody>
          <a:bodyPr/>
          <a:lstStyle/>
          <a:p>
            <a:r>
              <a:rPr lang="en-GB" dirty="0" smtClean="0"/>
              <a:t>Early 2000s-Friendster(2002) </a:t>
            </a:r>
            <a:r>
              <a:rPr lang="en-GB" dirty="0" err="1" smtClean="0"/>
              <a:t>MySpace</a:t>
            </a:r>
            <a:r>
              <a:rPr lang="en-GB" dirty="0" smtClean="0"/>
              <a:t> and </a:t>
            </a:r>
            <a:r>
              <a:rPr lang="en-GB" dirty="0" err="1" smtClean="0"/>
              <a:t>Linkedin</a:t>
            </a:r>
            <a:r>
              <a:rPr lang="en-GB" dirty="0" smtClean="0"/>
              <a:t> (2003) </a:t>
            </a:r>
          </a:p>
          <a:p>
            <a:r>
              <a:rPr lang="en-GB" dirty="0" smtClean="0"/>
              <a:t>Photobucket and Flickr facilitated online photo sharing</a:t>
            </a:r>
          </a:p>
          <a:p>
            <a:r>
              <a:rPr lang="en-GB" dirty="0" smtClean="0"/>
              <a:t>2004- Facebook started</a:t>
            </a:r>
          </a:p>
          <a:p>
            <a:r>
              <a:rPr lang="en-GB" dirty="0" smtClean="0"/>
              <a:t>2005- YouTube </a:t>
            </a:r>
          </a:p>
          <a:p>
            <a:r>
              <a:rPr lang="en-GB" dirty="0" smtClean="0"/>
              <a:t>2006- Twitter- Only 140 characters (interact with celebrities)</a:t>
            </a:r>
          </a:p>
          <a:p>
            <a:r>
              <a:rPr lang="en-GB" dirty="0" smtClean="0"/>
              <a:t>2009- </a:t>
            </a:r>
            <a:r>
              <a:rPr lang="en-GB" dirty="0" err="1" smtClean="0"/>
              <a:t>Whatsapp</a:t>
            </a:r>
            <a:r>
              <a:rPr lang="en-GB" dirty="0" smtClean="0"/>
              <a:t> (no ads.)                                                                  </a:t>
            </a:r>
            <a:r>
              <a:rPr lang="en-GB" sz="1200" dirty="0" smtClean="0"/>
              <a:t>(McFadden, 2018)</a:t>
            </a:r>
          </a:p>
          <a:p>
            <a:endParaRPr lang="en-GB" dirty="0" smtClean="0"/>
          </a:p>
          <a:p>
            <a:endParaRPr lang="en-GB" dirty="0"/>
          </a:p>
        </p:txBody>
      </p:sp>
    </p:spTree>
    <p:extLst>
      <p:ext uri="{BB962C8B-B14F-4D97-AF65-F5344CB8AC3E}">
        <p14:creationId xmlns:p14="http://schemas.microsoft.com/office/powerpoint/2010/main" val="1391713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a:t>
            </a:r>
            <a:endParaRPr lang="en-GB" dirty="0"/>
          </a:p>
        </p:txBody>
      </p:sp>
      <p:sp>
        <p:nvSpPr>
          <p:cNvPr id="3" name="Content Placeholder 2"/>
          <p:cNvSpPr>
            <a:spLocks noGrp="1"/>
          </p:cNvSpPr>
          <p:nvPr>
            <p:ph idx="1"/>
          </p:nvPr>
        </p:nvSpPr>
        <p:spPr/>
        <p:txBody>
          <a:bodyPr>
            <a:normAutofit lnSpcReduction="10000"/>
          </a:bodyPr>
          <a:lstStyle/>
          <a:p>
            <a:r>
              <a:rPr lang="en-GB" dirty="0" smtClean="0"/>
              <a:t>2010- Instagram</a:t>
            </a:r>
          </a:p>
          <a:p>
            <a:r>
              <a:rPr lang="en-GB" dirty="0" smtClean="0"/>
              <a:t>2011- Snapchat- Disappearing messages, photos and videos!</a:t>
            </a:r>
          </a:p>
          <a:p>
            <a:r>
              <a:rPr lang="en-GB" dirty="0" smtClean="0"/>
              <a:t>2013- The Selfie Craze at its peak</a:t>
            </a:r>
          </a:p>
          <a:p>
            <a:r>
              <a:rPr lang="en-GB" dirty="0" smtClean="0"/>
              <a:t>2015- Filters- From clown noses and dog ears to airbrushing</a:t>
            </a:r>
          </a:p>
          <a:p>
            <a:r>
              <a:rPr lang="en-GB" dirty="0" smtClean="0"/>
              <a:t>2017- </a:t>
            </a:r>
            <a:r>
              <a:rPr lang="en-GB" dirty="0" err="1" smtClean="0"/>
              <a:t>TikTok</a:t>
            </a:r>
            <a:r>
              <a:rPr lang="en-GB" dirty="0" smtClean="0"/>
              <a:t>- Video sharing Platform</a:t>
            </a:r>
          </a:p>
          <a:p>
            <a:pPr marL="0" indent="0">
              <a:buNone/>
            </a:pPr>
            <a:r>
              <a:rPr lang="en-GB" dirty="0" smtClean="0"/>
              <a:t>2019……. Next generation SM platforms will be based on AI and machine learning                                                                                              </a:t>
            </a:r>
            <a:r>
              <a:rPr lang="en-GB" sz="1400" dirty="0" smtClean="0"/>
              <a:t>(McFadden, 2018)</a:t>
            </a:r>
            <a:endParaRPr lang="en-GB" sz="1400" dirty="0"/>
          </a:p>
        </p:txBody>
      </p:sp>
    </p:spTree>
    <p:extLst>
      <p:ext uri="{BB962C8B-B14F-4D97-AF65-F5344CB8AC3E}">
        <p14:creationId xmlns:p14="http://schemas.microsoft.com/office/powerpoint/2010/main" val="242991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 Networks</a:t>
            </a:r>
            <a:endParaRPr lang="en-GB" dirty="0"/>
          </a:p>
        </p:txBody>
      </p:sp>
      <p:sp>
        <p:nvSpPr>
          <p:cNvPr id="3" name="Content Placeholder 2"/>
          <p:cNvSpPr>
            <a:spLocks noGrp="1"/>
          </p:cNvSpPr>
          <p:nvPr>
            <p:ph idx="1"/>
          </p:nvPr>
        </p:nvSpPr>
        <p:spPr>
          <a:xfrm>
            <a:off x="860079" y="2556932"/>
            <a:ext cx="10036518" cy="3318936"/>
          </a:xfrm>
        </p:spPr>
        <p:txBody>
          <a:bodyPr/>
          <a:lstStyle/>
          <a:p>
            <a:r>
              <a:rPr lang="en-GB" dirty="0"/>
              <a:t>The majority of social networks with more than 100 million users originated in the United </a:t>
            </a:r>
            <a:r>
              <a:rPr lang="en-GB" dirty="0" smtClean="0"/>
              <a:t>States</a:t>
            </a:r>
          </a:p>
          <a:p>
            <a:r>
              <a:rPr lang="en-GB" dirty="0" smtClean="0"/>
              <a:t>European </a:t>
            </a:r>
            <a:r>
              <a:rPr lang="en-GB" dirty="0"/>
              <a:t>services like VK or Chinese social networks </a:t>
            </a:r>
            <a:r>
              <a:rPr lang="en-GB" dirty="0" err="1"/>
              <a:t>Qzone</a:t>
            </a:r>
            <a:r>
              <a:rPr lang="en-GB" dirty="0"/>
              <a:t> and </a:t>
            </a:r>
            <a:r>
              <a:rPr lang="en-GB" dirty="0" err="1"/>
              <a:t>Renren</a:t>
            </a:r>
            <a:r>
              <a:rPr lang="en-GB" dirty="0"/>
              <a:t> </a:t>
            </a:r>
            <a:r>
              <a:rPr lang="en-GB" dirty="0" smtClean="0"/>
              <a:t>have gained </a:t>
            </a:r>
            <a:r>
              <a:rPr lang="en-GB" dirty="0"/>
              <a:t>mainstream appeal in their areas due to local context and content.</a:t>
            </a:r>
            <a:r>
              <a:rPr lang="en-GB" dirty="0"/>
              <a:t/>
            </a:r>
            <a:br>
              <a:rPr lang="en-GB" dirty="0"/>
            </a:br>
            <a:endParaRPr lang="en-GB" dirty="0"/>
          </a:p>
        </p:txBody>
      </p:sp>
      <p:sp>
        <p:nvSpPr>
          <p:cNvPr id="4" name="TextBox 3"/>
          <p:cNvSpPr txBox="1"/>
          <p:nvPr/>
        </p:nvSpPr>
        <p:spPr>
          <a:xfrm>
            <a:off x="10384324" y="5737368"/>
            <a:ext cx="1665838" cy="276999"/>
          </a:xfrm>
          <a:prstGeom prst="rect">
            <a:avLst/>
          </a:prstGeom>
          <a:noFill/>
        </p:spPr>
        <p:txBody>
          <a:bodyPr wrap="square" rtlCol="0">
            <a:spAutoFit/>
          </a:bodyPr>
          <a:lstStyle/>
          <a:p>
            <a:r>
              <a:rPr lang="en-GB" sz="1200" dirty="0" smtClean="0"/>
              <a:t>(Clement, 2019)</a:t>
            </a:r>
            <a:endParaRPr lang="en-GB" sz="1200" dirty="0"/>
          </a:p>
        </p:txBody>
      </p:sp>
    </p:spTree>
    <p:extLst>
      <p:ext uri="{BB962C8B-B14F-4D97-AF65-F5344CB8AC3E}">
        <p14:creationId xmlns:p14="http://schemas.microsoft.com/office/powerpoint/2010/main" val="19633068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Most Popular Social Media Networks Worldwide (October 2019)</a:t>
            </a:r>
            <a:endParaRPr lang="en-GB" dirty="0"/>
          </a:p>
        </p:txBody>
      </p:sp>
      <p:pic>
        <p:nvPicPr>
          <p:cNvPr id="6" name="Content Placeholder 5"/>
          <p:cNvPicPr>
            <a:picLocks noGrp="1"/>
          </p:cNvPicPr>
          <p:nvPr>
            <p:ph idx="1"/>
          </p:nvPr>
        </p:nvPicPr>
        <p:blipFill rotWithShape="1">
          <a:blip r:embed="rId2"/>
          <a:srcRect l="60979" t="17728" r="16260" b="17269"/>
          <a:stretch/>
        </p:blipFill>
        <p:spPr bwMode="auto">
          <a:xfrm>
            <a:off x="2874302" y="2472933"/>
            <a:ext cx="6124842" cy="3861998"/>
          </a:xfrm>
          <a:prstGeom prst="rect">
            <a:avLst/>
          </a:prstGeom>
          <a:solidFill>
            <a:sysClr val="windowText" lastClr="000000"/>
          </a:solidFill>
          <a:ln>
            <a:solidFill>
              <a:schemeClr val="accent1"/>
            </a:solidFill>
          </a:ln>
          <a:extLst>
            <a:ext uri="{53640926-AAD7-44D8-BBD7-CCE9431645EC}">
              <a14:shadowObscured xmlns:a14="http://schemas.microsoft.com/office/drawing/2010/main"/>
            </a:ext>
          </a:extLst>
        </p:spPr>
      </p:pic>
      <p:sp>
        <p:nvSpPr>
          <p:cNvPr id="3" name="TextBox 2"/>
          <p:cNvSpPr txBox="1"/>
          <p:nvPr/>
        </p:nvSpPr>
        <p:spPr>
          <a:xfrm>
            <a:off x="10305483" y="6057932"/>
            <a:ext cx="1182230" cy="276999"/>
          </a:xfrm>
          <a:prstGeom prst="rect">
            <a:avLst/>
          </a:prstGeom>
          <a:noFill/>
        </p:spPr>
        <p:txBody>
          <a:bodyPr wrap="square" rtlCol="0">
            <a:spAutoFit/>
          </a:bodyPr>
          <a:lstStyle/>
          <a:p>
            <a:r>
              <a:rPr lang="en-GB" sz="1200" dirty="0" smtClean="0"/>
              <a:t>(Statista, 2020)</a:t>
            </a:r>
            <a:endParaRPr lang="en-GB" sz="1200" dirty="0"/>
          </a:p>
        </p:txBody>
      </p:sp>
    </p:spTree>
    <p:extLst>
      <p:ext uri="{BB962C8B-B14F-4D97-AF65-F5344CB8AC3E}">
        <p14:creationId xmlns:p14="http://schemas.microsoft.com/office/powerpoint/2010/main" val="23931001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3AB5438-FD05-4712-A05A-D948CA131B3F}"/>
              </a:ext>
            </a:extLst>
          </p:cNvPr>
          <p:cNvSpPr>
            <a:spLocks noGrp="1" noRot="1" noChangeArrowheads="1"/>
          </p:cNvSpPr>
          <p:nvPr>
            <p:ph type="title"/>
          </p:nvPr>
        </p:nvSpPr>
        <p:spPr/>
        <p:txBody>
          <a:bodyPr>
            <a:normAutofit/>
          </a:bodyPr>
          <a:lstStyle/>
          <a:p>
            <a:pPr eaLnBrk="1" hangingPunct="1">
              <a:defRPr/>
            </a:pPr>
            <a:r>
              <a:rPr lang="en-US"/>
              <a:t>Sources of Globalization: Economics</a:t>
            </a:r>
          </a:p>
        </p:txBody>
      </p:sp>
      <p:sp>
        <p:nvSpPr>
          <p:cNvPr id="18435" name="Rectangle 3">
            <a:extLst>
              <a:ext uri="{FF2B5EF4-FFF2-40B4-BE49-F238E27FC236}">
                <a16:creationId xmlns:a16="http://schemas.microsoft.com/office/drawing/2014/main" id="{C5211E38-0957-44BC-B46A-C6E692EF4EC1}"/>
              </a:ext>
            </a:extLst>
          </p:cNvPr>
          <p:cNvSpPr>
            <a:spLocks noGrp="1" noChangeArrowheads="1"/>
          </p:cNvSpPr>
          <p:nvPr>
            <p:ph idx="1"/>
          </p:nvPr>
        </p:nvSpPr>
        <p:spPr>
          <a:xfrm>
            <a:off x="1295401" y="2439237"/>
            <a:ext cx="9930895" cy="3807654"/>
          </a:xfrm>
        </p:spPr>
        <p:txBody>
          <a:bodyPr>
            <a:normAutofit/>
          </a:bodyPr>
          <a:lstStyle/>
          <a:p>
            <a:pPr marL="0" indent="0" eaLnBrk="1" hangingPunct="1">
              <a:lnSpc>
                <a:spcPct val="80000"/>
              </a:lnSpc>
              <a:buNone/>
              <a:defRPr/>
            </a:pPr>
            <a:r>
              <a:rPr lang="en-US" sz="3200" dirty="0"/>
              <a:t>Transnational </a:t>
            </a:r>
            <a:r>
              <a:rPr lang="en-US" sz="3200" dirty="0" smtClean="0"/>
              <a:t>Corporations (TNCs) are </a:t>
            </a:r>
            <a:r>
              <a:rPr lang="en-US" sz="3200" dirty="0"/>
              <a:t>the most important agents of globalization in the world today.</a:t>
            </a:r>
          </a:p>
          <a:p>
            <a:pPr marL="0" indent="0" eaLnBrk="1" hangingPunct="1">
              <a:lnSpc>
                <a:spcPct val="80000"/>
              </a:lnSpc>
              <a:buNone/>
              <a:defRPr/>
            </a:pPr>
            <a:r>
              <a:rPr lang="en-US" sz="2800" b="1" dirty="0"/>
              <a:t>They are different from traditional corporations in 5 ways:</a:t>
            </a:r>
          </a:p>
          <a:p>
            <a:pPr eaLnBrk="1" hangingPunct="1">
              <a:lnSpc>
                <a:spcPct val="80000"/>
              </a:lnSpc>
              <a:buFont typeface="Wingdings" pitchFamily="-108" charset="2"/>
              <a:buAutoNum type="arabicPeriod"/>
              <a:defRPr/>
            </a:pPr>
            <a:r>
              <a:rPr lang="en-US" sz="2800" dirty="0"/>
              <a:t>Traditional corporations rely on domestic labor and domestic production.  </a:t>
            </a:r>
            <a:r>
              <a:rPr lang="en-US" sz="2800" dirty="0" smtClean="0"/>
              <a:t>TNCs </a:t>
            </a:r>
            <a:r>
              <a:rPr lang="en-US" sz="2800" dirty="0"/>
              <a:t>depend increasingly on foreign labor and foreign production.</a:t>
            </a:r>
          </a:p>
          <a:p>
            <a:pPr eaLnBrk="1" hangingPunct="1">
              <a:lnSpc>
                <a:spcPct val="80000"/>
              </a:lnSpc>
              <a:buFont typeface="Wingdings" pitchFamily="-108" charset="2"/>
              <a:buAutoNum type="arabicPeriod"/>
              <a:defRPr/>
            </a:pPr>
            <a:r>
              <a:rPr lang="en-US" sz="2800" dirty="0"/>
              <a:t>Traditional corporations extract natural resources or manufacture industrial goods.  </a:t>
            </a:r>
            <a:r>
              <a:rPr lang="en-US" sz="2800" dirty="0" smtClean="0"/>
              <a:t>TNCs </a:t>
            </a:r>
            <a:r>
              <a:rPr lang="en-US" sz="2800" dirty="0"/>
              <a:t>increasingly emphasize skills and advances in design, technology, and management.</a:t>
            </a:r>
          </a:p>
        </p:txBody>
      </p:sp>
    </p:spTree>
    <p:extLst>
      <p:ext uri="{BB962C8B-B14F-4D97-AF65-F5344CB8AC3E}">
        <p14:creationId xmlns:p14="http://schemas.microsoft.com/office/powerpoint/2010/main" val="366446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0D5E37A-A782-49FC-9DB3-DD52C9B8A2B2}"/>
              </a:ext>
            </a:extLst>
          </p:cNvPr>
          <p:cNvSpPr>
            <a:spLocks noGrp="1" noRot="1" noChangeArrowheads="1"/>
          </p:cNvSpPr>
          <p:nvPr>
            <p:ph type="title"/>
          </p:nvPr>
        </p:nvSpPr>
        <p:spPr/>
        <p:txBody>
          <a:bodyPr>
            <a:normAutofit fontScale="90000"/>
          </a:bodyPr>
          <a:lstStyle/>
          <a:p>
            <a:pPr eaLnBrk="1" hangingPunct="1">
              <a:defRPr/>
            </a:pPr>
            <a:r>
              <a:rPr lang="en-US"/>
              <a:t>Transnational Corporations Differences (Cont.)</a:t>
            </a:r>
          </a:p>
        </p:txBody>
      </p:sp>
      <p:sp>
        <p:nvSpPr>
          <p:cNvPr id="19459" name="Rectangle 3">
            <a:extLst>
              <a:ext uri="{FF2B5EF4-FFF2-40B4-BE49-F238E27FC236}">
                <a16:creationId xmlns:a16="http://schemas.microsoft.com/office/drawing/2014/main" id="{04F0A367-BF1B-4612-ACEF-E3C0C73DAD64}"/>
              </a:ext>
            </a:extLst>
          </p:cNvPr>
          <p:cNvSpPr>
            <a:spLocks noGrp="1" noChangeArrowheads="1"/>
          </p:cNvSpPr>
          <p:nvPr>
            <p:ph idx="1"/>
          </p:nvPr>
        </p:nvSpPr>
        <p:spPr/>
        <p:txBody>
          <a:bodyPr>
            <a:normAutofit fontScale="92500" lnSpcReduction="10000"/>
          </a:bodyPr>
          <a:lstStyle/>
          <a:p>
            <a:pPr marL="609600" indent="-609600">
              <a:lnSpc>
                <a:spcPct val="90000"/>
              </a:lnSpc>
              <a:buFont typeface="Wingdings" panose="05000000000000000000" pitchFamily="2" charset="2"/>
              <a:buAutoNum type="arabicPeriod" startAt="3"/>
            </a:pPr>
            <a:r>
              <a:rPr lang="en-US" altLang="en-US" sz="2800" dirty="0">
                <a:ea typeface="ＭＳ Ｐゴシック" panose="020B0600070205080204" pitchFamily="34" charset="-128"/>
              </a:rPr>
              <a:t>Traditional corporations sell to domestic markets.  Transnational corporations depend increasingly on world markets.</a:t>
            </a:r>
          </a:p>
          <a:p>
            <a:pPr marL="609600" indent="-609600">
              <a:lnSpc>
                <a:spcPct val="90000"/>
              </a:lnSpc>
              <a:buFont typeface="Wingdings" panose="05000000000000000000" pitchFamily="2" charset="2"/>
              <a:buAutoNum type="arabicPeriod" startAt="3"/>
            </a:pPr>
            <a:r>
              <a:rPr lang="en-US" altLang="en-US" sz="2800" dirty="0">
                <a:ea typeface="ＭＳ Ｐゴシック" panose="020B0600070205080204" pitchFamily="34" charset="-128"/>
              </a:rPr>
              <a:t>Traditional corporations rely on established marketing and sales outlets.  Transnational corporations depend increasingly on massive advertising campaigns.</a:t>
            </a:r>
          </a:p>
          <a:p>
            <a:pPr marL="609600" indent="-609600">
              <a:lnSpc>
                <a:spcPct val="90000"/>
              </a:lnSpc>
              <a:buFont typeface="Wingdings" panose="05000000000000000000" pitchFamily="2" charset="2"/>
              <a:buAutoNum type="arabicPeriod" startAt="3"/>
            </a:pPr>
            <a:r>
              <a:rPr lang="en-US" altLang="en-US" sz="2800" dirty="0">
                <a:ea typeface="ＭＳ Ｐゴシック" panose="020B0600070205080204" pitchFamily="34" charset="-128"/>
              </a:rPr>
              <a:t>Traditional corporations work with or under national governments.  Transnational corporations are increasingly autonomous from national governments.</a:t>
            </a:r>
          </a:p>
          <a:p>
            <a:pPr marL="609600" indent="-609600">
              <a:lnSpc>
                <a:spcPct val="90000"/>
              </a:lnSpc>
              <a:buFont typeface="Wingdings" panose="05000000000000000000" pitchFamily="2" charset="2"/>
              <a:buAutoNum type="arabicPeriod" startAt="3"/>
            </a:pPr>
            <a:endParaRPr lang="en-US" altLang="en-US" sz="2800" dirty="0">
              <a:ea typeface="ＭＳ Ｐゴシック" panose="020B0600070205080204" pitchFamily="34" charset="-128"/>
            </a:endParaRPr>
          </a:p>
          <a:p>
            <a:pPr marL="609600" indent="-609600">
              <a:lnSpc>
                <a:spcPct val="90000"/>
              </a:lnSpc>
            </a:pPr>
            <a:endParaRPr lang="en-US" altLang="en-US" sz="2800" dirty="0">
              <a:ea typeface="ＭＳ Ｐゴシック" panose="020B0600070205080204" pitchFamily="34" charset="-128"/>
            </a:endParaRPr>
          </a:p>
        </p:txBody>
      </p:sp>
    </p:spTree>
    <p:extLst>
      <p:ext uri="{BB962C8B-B14F-4D97-AF65-F5344CB8AC3E}">
        <p14:creationId xmlns:p14="http://schemas.microsoft.com/office/powerpoint/2010/main" val="44648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TNCs</a:t>
            </a:r>
            <a:endParaRPr lang="en-GB" dirty="0"/>
          </a:p>
        </p:txBody>
      </p:sp>
      <p:sp>
        <p:nvSpPr>
          <p:cNvPr id="3" name="Content Placeholder 2"/>
          <p:cNvSpPr>
            <a:spLocks noGrp="1"/>
          </p:cNvSpPr>
          <p:nvPr>
            <p:ph idx="1"/>
          </p:nvPr>
        </p:nvSpPr>
        <p:spPr>
          <a:xfrm>
            <a:off x="2852597" y="3389850"/>
            <a:ext cx="6653542" cy="801904"/>
          </a:xfrm>
        </p:spPr>
        <p:txBody>
          <a:bodyPr>
            <a:normAutofit lnSpcReduction="10000"/>
          </a:bodyPr>
          <a:lstStyle/>
          <a:p>
            <a:pPr marL="0" indent="0">
              <a:buNone/>
            </a:pPr>
            <a:r>
              <a:rPr lang="en-GB" sz="4400" i="1" dirty="0" smtClean="0"/>
              <a:t>How many can you think of?..</a:t>
            </a:r>
          </a:p>
          <a:p>
            <a:endParaRPr lang="en-GB" dirty="0"/>
          </a:p>
        </p:txBody>
      </p:sp>
    </p:spTree>
    <p:extLst>
      <p:ext uri="{BB962C8B-B14F-4D97-AF65-F5344CB8AC3E}">
        <p14:creationId xmlns:p14="http://schemas.microsoft.com/office/powerpoint/2010/main" val="23001394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You Recognise These…</a:t>
            </a:r>
            <a:endParaRPr lang="en-GB" dirty="0"/>
          </a:p>
        </p:txBody>
      </p:sp>
      <p:pic>
        <p:nvPicPr>
          <p:cNvPr id="4" name="Content Placeholder 3"/>
          <p:cNvPicPr>
            <a:picLocks noGrp="1" noChangeAspect="1"/>
          </p:cNvPicPr>
          <p:nvPr>
            <p:ph idx="1"/>
          </p:nvPr>
        </p:nvPicPr>
        <p:blipFill>
          <a:blip r:embed="rId2"/>
          <a:stretch>
            <a:fillRect/>
          </a:stretch>
        </p:blipFill>
        <p:spPr>
          <a:xfrm>
            <a:off x="1554370" y="2670772"/>
            <a:ext cx="3649890" cy="2940714"/>
          </a:xfrm>
          <a:prstGeom prst="rect">
            <a:avLst/>
          </a:prstGeom>
        </p:spPr>
      </p:pic>
      <p:pic>
        <p:nvPicPr>
          <p:cNvPr id="5" name="Picture 4"/>
          <p:cNvPicPr/>
          <p:nvPr/>
        </p:nvPicPr>
        <p:blipFill rotWithShape="1">
          <a:blip r:embed="rId3"/>
          <a:srcRect l="65371" t="30464" r="25204" b="47308"/>
          <a:stretch/>
        </p:blipFill>
        <p:spPr bwMode="auto">
          <a:xfrm>
            <a:off x="8938696" y="3484982"/>
            <a:ext cx="1987296" cy="1703255"/>
          </a:xfrm>
          <a:prstGeom prst="rect">
            <a:avLst/>
          </a:prstGeom>
          <a:ln>
            <a:solidFill>
              <a:schemeClr val="tx1"/>
            </a:solidFill>
          </a:ln>
          <a:extLst>
            <a:ext uri="{53640926-AAD7-44D8-BBD7-CCE9431645EC}">
              <a14:shadowObscured xmlns:a14="http://schemas.microsoft.com/office/drawing/2010/main"/>
            </a:ext>
          </a:extLst>
        </p:spPr>
      </p:pic>
      <p:pic>
        <p:nvPicPr>
          <p:cNvPr id="6" name="Picture 5"/>
          <p:cNvPicPr/>
          <p:nvPr/>
        </p:nvPicPr>
        <p:blipFill rotWithShape="1">
          <a:blip r:embed="rId4"/>
          <a:srcRect l="65810" t="30040" r="10093" b="38936"/>
          <a:stretch/>
        </p:blipFill>
        <p:spPr bwMode="auto">
          <a:xfrm>
            <a:off x="5776629" y="3074641"/>
            <a:ext cx="2244741" cy="1261969"/>
          </a:xfrm>
          <a:prstGeom prst="rect">
            <a:avLst/>
          </a:prstGeom>
          <a:ln>
            <a:solidFill>
              <a:schemeClr val="tx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192815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300" dirty="0" smtClean="0"/>
              <a:t>World Trade Organisation (WTO)</a:t>
            </a:r>
            <a:r>
              <a:rPr lang="en-GB" dirty="0" smtClean="0"/>
              <a:t/>
            </a:r>
            <a:br>
              <a:rPr lang="en-GB" dirty="0" smtClean="0"/>
            </a:br>
            <a:r>
              <a:rPr lang="en-GB" sz="3600" dirty="0"/>
              <a:t>E</a:t>
            </a:r>
            <a:r>
              <a:rPr lang="en-GB" sz="3600" dirty="0" smtClean="0"/>
              <a:t>stablished </a:t>
            </a:r>
            <a:r>
              <a:rPr lang="en-GB" sz="3600" dirty="0"/>
              <a:t>to </a:t>
            </a:r>
            <a:r>
              <a:rPr lang="en-GB" sz="3600" dirty="0" smtClean="0"/>
              <a:t>Supervise </a:t>
            </a:r>
            <a:r>
              <a:rPr lang="en-GB" sz="3600" dirty="0"/>
              <a:t>and </a:t>
            </a:r>
            <a:r>
              <a:rPr lang="en-GB" sz="3600" dirty="0" smtClean="0"/>
              <a:t>Liberalize </a:t>
            </a:r>
            <a:r>
              <a:rPr lang="en-GB" sz="3600" dirty="0"/>
              <a:t>W</a:t>
            </a:r>
            <a:r>
              <a:rPr lang="en-GB" sz="3600" dirty="0" smtClean="0"/>
              <a:t>orld </a:t>
            </a:r>
            <a:r>
              <a:rPr lang="en-GB" sz="3600" dirty="0"/>
              <a:t>T</a:t>
            </a:r>
            <a:r>
              <a:rPr lang="en-GB" sz="3600" dirty="0" smtClean="0"/>
              <a:t>rade</a:t>
            </a:r>
            <a:endParaRPr lang="en-GB" sz="3600" dirty="0"/>
          </a:p>
        </p:txBody>
      </p:sp>
      <p:sp>
        <p:nvSpPr>
          <p:cNvPr id="3" name="Content Placeholder 2"/>
          <p:cNvSpPr>
            <a:spLocks noGrp="1"/>
          </p:cNvSpPr>
          <p:nvPr>
            <p:ph idx="1"/>
          </p:nvPr>
        </p:nvSpPr>
        <p:spPr/>
        <p:txBody>
          <a:bodyPr>
            <a:normAutofit fontScale="92500"/>
          </a:bodyPr>
          <a:lstStyle/>
          <a:p>
            <a:r>
              <a:rPr lang="en-GB" dirty="0"/>
              <a:t>(1) to set and enforce rules for international trade, </a:t>
            </a:r>
            <a:endParaRPr lang="en-GB" dirty="0" smtClean="0"/>
          </a:p>
          <a:p>
            <a:r>
              <a:rPr lang="en-GB" dirty="0" smtClean="0"/>
              <a:t>(</a:t>
            </a:r>
            <a:r>
              <a:rPr lang="en-GB" dirty="0"/>
              <a:t>2) to provide a forum for negotiating and monitoring further trade liberalization</a:t>
            </a:r>
            <a:r>
              <a:rPr lang="en-GB" dirty="0" smtClean="0"/>
              <a:t>, </a:t>
            </a:r>
          </a:p>
          <a:p>
            <a:r>
              <a:rPr lang="en-GB" dirty="0" smtClean="0"/>
              <a:t>(</a:t>
            </a:r>
            <a:r>
              <a:rPr lang="en-GB" dirty="0"/>
              <a:t>3) to resolve trade disputes, </a:t>
            </a:r>
            <a:endParaRPr lang="en-GB" dirty="0" smtClean="0"/>
          </a:p>
          <a:p>
            <a:r>
              <a:rPr lang="en-GB" dirty="0" smtClean="0"/>
              <a:t>(</a:t>
            </a:r>
            <a:r>
              <a:rPr lang="en-GB" dirty="0"/>
              <a:t>4) to increase the transparency of decision-making processes, </a:t>
            </a:r>
            <a:endParaRPr lang="en-GB" dirty="0" smtClean="0"/>
          </a:p>
          <a:p>
            <a:r>
              <a:rPr lang="en-GB" dirty="0" smtClean="0"/>
              <a:t>(</a:t>
            </a:r>
            <a:r>
              <a:rPr lang="en-GB" dirty="0"/>
              <a:t>5) to cooperate with other major international economic institutions involved in global economic management, </a:t>
            </a:r>
            <a:endParaRPr lang="en-GB" dirty="0" smtClean="0"/>
          </a:p>
          <a:p>
            <a:r>
              <a:rPr lang="en-GB" dirty="0" smtClean="0"/>
              <a:t>(</a:t>
            </a:r>
            <a:r>
              <a:rPr lang="en-GB" dirty="0"/>
              <a:t>6) to help developing countries benefit fully from the global trading system</a:t>
            </a:r>
            <a:endParaRPr lang="en-GB" dirty="0"/>
          </a:p>
        </p:txBody>
      </p:sp>
      <p:sp>
        <p:nvSpPr>
          <p:cNvPr id="4" name="TextBox 3"/>
          <p:cNvSpPr txBox="1"/>
          <p:nvPr/>
        </p:nvSpPr>
        <p:spPr>
          <a:xfrm>
            <a:off x="10239469" y="5737368"/>
            <a:ext cx="1240325" cy="276999"/>
          </a:xfrm>
          <a:prstGeom prst="rect">
            <a:avLst/>
          </a:prstGeom>
          <a:noFill/>
        </p:spPr>
        <p:txBody>
          <a:bodyPr wrap="square" rtlCol="0">
            <a:spAutoFit/>
          </a:bodyPr>
          <a:lstStyle/>
          <a:p>
            <a:r>
              <a:rPr lang="en-GB" sz="1200" dirty="0" smtClean="0"/>
              <a:t>(Anderson, 2020)</a:t>
            </a:r>
            <a:endParaRPr lang="en-GB" sz="1200" dirty="0"/>
          </a:p>
        </p:txBody>
      </p:sp>
    </p:spTree>
    <p:extLst>
      <p:ext uri="{BB962C8B-B14F-4D97-AF65-F5344CB8AC3E}">
        <p14:creationId xmlns:p14="http://schemas.microsoft.com/office/powerpoint/2010/main" val="107898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B123E43-9482-4056-BB32-3D1788274D1A}"/>
              </a:ext>
            </a:extLst>
          </p:cNvPr>
          <p:cNvSpPr>
            <a:spLocks noGrp="1" noRot="1" noChangeArrowheads="1"/>
          </p:cNvSpPr>
          <p:nvPr>
            <p:ph type="title"/>
          </p:nvPr>
        </p:nvSpPr>
        <p:spPr>
          <a:xfrm>
            <a:off x="1714499" y="990600"/>
            <a:ext cx="8763000" cy="1143000"/>
          </a:xfrm>
        </p:spPr>
        <p:txBody>
          <a:bodyPr/>
          <a:lstStyle/>
          <a:p>
            <a:pPr eaLnBrk="1" hangingPunct="1">
              <a:defRPr/>
            </a:pPr>
            <a:r>
              <a:rPr lang="en-US" sz="3600"/>
              <a:t>Globalization Causing Homogenization</a:t>
            </a:r>
            <a:r>
              <a:rPr lang="en-US"/>
              <a:t> </a:t>
            </a:r>
          </a:p>
        </p:txBody>
      </p:sp>
      <p:sp>
        <p:nvSpPr>
          <p:cNvPr id="20483" name="Rectangle 3">
            <a:extLst>
              <a:ext uri="{FF2B5EF4-FFF2-40B4-BE49-F238E27FC236}">
                <a16:creationId xmlns:a16="http://schemas.microsoft.com/office/drawing/2014/main" id="{642C7F2D-8982-4498-98C4-EF0F62612980}"/>
              </a:ext>
            </a:extLst>
          </p:cNvPr>
          <p:cNvSpPr>
            <a:spLocks noGrp="1" noChangeArrowheads="1"/>
          </p:cNvSpPr>
          <p:nvPr>
            <p:ph idx="1"/>
          </p:nvPr>
        </p:nvSpPr>
        <p:spPr/>
        <p:txBody>
          <a:bodyPr>
            <a:normAutofit fontScale="92500" lnSpcReduction="10000"/>
          </a:bodyPr>
          <a:lstStyle/>
          <a:p>
            <a:pPr eaLnBrk="1" hangingPunct="1">
              <a:lnSpc>
                <a:spcPct val="80000"/>
              </a:lnSpc>
            </a:pPr>
            <a:r>
              <a:rPr lang="en-US" altLang="en-US" sz="2800" dirty="0">
                <a:ea typeface="ＭＳ Ｐゴシック" panose="020B0600070205080204" pitchFamily="34" charset="-128"/>
              </a:rPr>
              <a:t>Globalization is homogenizing the world.</a:t>
            </a:r>
          </a:p>
          <a:p>
            <a:pPr eaLnBrk="1" hangingPunct="1">
              <a:lnSpc>
                <a:spcPct val="80000"/>
              </a:lnSpc>
            </a:pPr>
            <a:r>
              <a:rPr lang="en-US" altLang="en-US" sz="2800" dirty="0">
                <a:ea typeface="ＭＳ Ｐゴシック" panose="020B0600070205080204" pitchFamily="34" charset="-128"/>
              </a:rPr>
              <a:t>Many economic and financial institutions around the world now operate in roughly the same way – much like the US.</a:t>
            </a:r>
          </a:p>
          <a:p>
            <a:pPr eaLnBrk="1" hangingPunct="1">
              <a:lnSpc>
                <a:spcPct val="80000"/>
              </a:lnSpc>
            </a:pPr>
            <a:r>
              <a:rPr lang="en-US" altLang="en-US" sz="2800" dirty="0">
                <a:ea typeface="ＭＳ Ｐゴシック" panose="020B0600070205080204" pitchFamily="34" charset="-128"/>
              </a:rPr>
              <a:t>McDonaldization: “the process by which the principles of the fast-food restaurant are coming to dominate more sectors of American society as well as the rest of the world.”</a:t>
            </a:r>
          </a:p>
          <a:p>
            <a:pPr eaLnBrk="1" hangingPunct="1">
              <a:lnSpc>
                <a:spcPct val="80000"/>
              </a:lnSpc>
            </a:pPr>
            <a:r>
              <a:rPr lang="en-US" altLang="en-US" sz="2800" dirty="0">
                <a:ea typeface="ＭＳ Ｐゴシック" panose="020B0600070205080204" pitchFamily="34" charset="-128"/>
              </a:rPr>
              <a:t>Because of </a:t>
            </a:r>
            <a:r>
              <a:rPr lang="en-US" altLang="en-US" sz="2800" dirty="0" err="1">
                <a:ea typeface="ＭＳ Ｐゴシック" panose="020B0600070205080204" pitchFamily="34" charset="-128"/>
              </a:rPr>
              <a:t>McDonalization</a:t>
            </a:r>
            <a:r>
              <a:rPr lang="en-US" altLang="en-US" sz="2800" dirty="0">
                <a:ea typeface="ＭＳ Ｐゴシック" panose="020B0600070205080204" pitchFamily="34" charset="-128"/>
              </a:rPr>
              <a:t>, the values of efficiency, calculability, and predictability have spread from the US to the entire planet and from fast-food restaurants to virtually all spheres of life.</a:t>
            </a:r>
          </a:p>
        </p:txBody>
      </p:sp>
    </p:spTree>
    <p:extLst>
      <p:ext uri="{BB962C8B-B14F-4D97-AF65-F5344CB8AC3E}">
        <p14:creationId xmlns:p14="http://schemas.microsoft.com/office/powerpoint/2010/main" val="168434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C3BA1AE-44EE-4DEE-BAE4-D57B0854D7F4}"/>
              </a:ext>
            </a:extLst>
          </p:cNvPr>
          <p:cNvSpPr>
            <a:spLocks noGrp="1" noRot="1" noChangeArrowheads="1"/>
          </p:cNvSpPr>
          <p:nvPr>
            <p:ph type="title"/>
          </p:nvPr>
        </p:nvSpPr>
        <p:spPr/>
        <p:txBody>
          <a:bodyPr/>
          <a:lstStyle/>
          <a:p>
            <a:pPr eaLnBrk="1" hangingPunct="1">
              <a:defRPr/>
            </a:pPr>
            <a:r>
              <a:rPr lang="en-US">
                <a:ea typeface="+mj-ea"/>
                <a:cs typeface="+mj-cs"/>
              </a:rPr>
              <a:t>Levels of Global Inequality</a:t>
            </a:r>
          </a:p>
        </p:txBody>
      </p:sp>
      <p:sp>
        <p:nvSpPr>
          <p:cNvPr id="21507" name="Rectangle 3">
            <a:extLst>
              <a:ext uri="{FF2B5EF4-FFF2-40B4-BE49-F238E27FC236}">
                <a16:creationId xmlns:a16="http://schemas.microsoft.com/office/drawing/2014/main" id="{AD616D20-6775-4C5A-93CA-C3F53279CE26}"/>
              </a:ext>
            </a:extLst>
          </p:cNvPr>
          <p:cNvSpPr>
            <a:spLocks noGrp="1" noChangeArrowheads="1"/>
          </p:cNvSpPr>
          <p:nvPr>
            <p:ph idx="1"/>
          </p:nvPr>
        </p:nvSpPr>
        <p:spPr/>
        <p:txBody>
          <a:bodyPr>
            <a:normAutofit fontScale="92500" lnSpcReduction="10000"/>
          </a:bodyPr>
          <a:lstStyle/>
          <a:p>
            <a:pPr eaLnBrk="1" hangingPunct="1">
              <a:lnSpc>
                <a:spcPct val="80000"/>
              </a:lnSpc>
            </a:pPr>
            <a:r>
              <a:rPr lang="en-US" altLang="en-US" dirty="0">
                <a:ea typeface="ＭＳ Ｐゴシック" panose="020B0600070205080204" pitchFamily="34" charset="-128"/>
              </a:rPr>
              <a:t>The richest 1% of the world’s population earns as much income as the bottom 57%.</a:t>
            </a:r>
            <a:endParaRPr lang="en-US" altLang="en-US" dirty="0">
              <a:solidFill>
                <a:srgbClr val="FF0000"/>
              </a:solidFill>
              <a:ea typeface="ＭＳ Ｐゴシック" panose="020B0600070205080204" pitchFamily="34" charset="-128"/>
            </a:endParaRPr>
          </a:p>
          <a:p>
            <a:pPr eaLnBrk="1" hangingPunct="1">
              <a:lnSpc>
                <a:spcPct val="80000"/>
              </a:lnSpc>
            </a:pPr>
            <a:r>
              <a:rPr lang="en-US" altLang="en-US" dirty="0">
                <a:solidFill>
                  <a:schemeClr val="tx1"/>
                </a:solidFill>
                <a:ea typeface="ＭＳ Ｐゴシック" panose="020B0600070205080204" pitchFamily="34" charset="-128"/>
              </a:rPr>
              <a:t>The top 10% of US income earners earn as much as the poorest 2 billion people in the world.</a:t>
            </a:r>
          </a:p>
          <a:p>
            <a:pPr eaLnBrk="1" hangingPunct="1">
              <a:lnSpc>
                <a:spcPct val="80000"/>
              </a:lnSpc>
            </a:pPr>
            <a:r>
              <a:rPr lang="en-US" altLang="en-US" dirty="0">
                <a:solidFill>
                  <a:schemeClr val="tx1"/>
                </a:solidFill>
                <a:ea typeface="ＭＳ Ｐゴシック" panose="020B0600070205080204" pitchFamily="34" charset="-128"/>
              </a:rPr>
              <a:t>Of the world’s </a:t>
            </a:r>
            <a:r>
              <a:rPr lang="en-US" altLang="en-US" dirty="0" smtClean="0">
                <a:solidFill>
                  <a:schemeClr val="tx1"/>
                </a:solidFill>
                <a:ea typeface="ＭＳ Ｐゴシック" panose="020B0600070205080204" pitchFamily="34" charset="-128"/>
              </a:rPr>
              <a:t>population of over 7</a:t>
            </a:r>
            <a:r>
              <a:rPr lang="en-US" altLang="en-US" dirty="0" smtClean="0">
                <a:solidFill>
                  <a:schemeClr val="tx1"/>
                </a:solidFill>
                <a:ea typeface="ＭＳ Ｐゴシック" panose="020B0600070205080204" pitchFamily="34" charset="-128"/>
              </a:rPr>
              <a:t> </a:t>
            </a:r>
            <a:r>
              <a:rPr lang="en-US" altLang="en-US" dirty="0">
                <a:solidFill>
                  <a:schemeClr val="tx1"/>
                </a:solidFill>
                <a:ea typeface="ＭＳ Ｐゴシック" panose="020B0600070205080204" pitchFamily="34" charset="-128"/>
              </a:rPr>
              <a:t>billion people, around 1 billion live on less than $1 a day and 2.6 billion live on less than $2 a day.</a:t>
            </a:r>
          </a:p>
          <a:p>
            <a:pPr eaLnBrk="1" hangingPunct="1">
              <a:lnSpc>
                <a:spcPct val="80000"/>
              </a:lnSpc>
            </a:pPr>
            <a:r>
              <a:rPr lang="en-US" altLang="en-US" dirty="0">
                <a:solidFill>
                  <a:schemeClr val="tx1"/>
                </a:solidFill>
                <a:ea typeface="ＭＳ Ｐゴシック" panose="020B0600070205080204" pitchFamily="34" charset="-128"/>
              </a:rPr>
              <a:t>The citizens of 20 rich, highly industrialized countries spend more on cosmetics or alcohol or ice cream or pet food than it would take </a:t>
            </a:r>
            <a:r>
              <a:rPr lang="en-US" altLang="en-US" dirty="0">
                <a:ea typeface="ＭＳ Ｐゴシック" panose="020B0600070205080204" pitchFamily="34" charset="-128"/>
              </a:rPr>
              <a:t>to provide basic education, or water and sanitation, or basic health and nutrition for everyone in the world.</a:t>
            </a:r>
          </a:p>
          <a:p>
            <a:pPr eaLnBrk="1" hangingPunct="1">
              <a:lnSpc>
                <a:spcPct val="80000"/>
              </a:lnSpc>
            </a:pPr>
            <a:r>
              <a:rPr lang="en-US" altLang="en-US" dirty="0">
                <a:ea typeface="ＭＳ Ｐゴシック" panose="020B0600070205080204" pitchFamily="34" charset="-128"/>
              </a:rPr>
              <a:t>Just 10% of the world trade in narcotics or 5% of world military spending could supply these necessities to the world’s desperately poor.</a:t>
            </a:r>
          </a:p>
        </p:txBody>
      </p:sp>
    </p:spTree>
    <p:extLst>
      <p:ext uri="{BB962C8B-B14F-4D97-AF65-F5344CB8AC3E}">
        <p14:creationId xmlns:p14="http://schemas.microsoft.com/office/powerpoint/2010/main" val="304333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AC10C39-B683-4E76-A600-23E97C35A3C4}"/>
              </a:ext>
            </a:extLst>
          </p:cNvPr>
          <p:cNvSpPr>
            <a:spLocks noGrp="1" noRot="1" noChangeArrowheads="1"/>
          </p:cNvSpPr>
          <p:nvPr>
            <p:ph type="title"/>
          </p:nvPr>
        </p:nvSpPr>
        <p:spPr/>
        <p:txBody>
          <a:bodyPr/>
          <a:lstStyle/>
          <a:p>
            <a:r>
              <a:rPr lang="en-US" smtClean="0"/>
              <a:t>Dependency Theory: A Conflict Approach</a:t>
            </a:r>
            <a:endParaRPr lang="en-US"/>
          </a:p>
        </p:txBody>
      </p:sp>
      <p:sp>
        <p:nvSpPr>
          <p:cNvPr id="26627" name="Rectangle 3">
            <a:extLst>
              <a:ext uri="{FF2B5EF4-FFF2-40B4-BE49-F238E27FC236}">
                <a16:creationId xmlns:a16="http://schemas.microsoft.com/office/drawing/2014/main" id="{DF8D9D79-71BF-463E-BA54-13712490245D}"/>
              </a:ext>
            </a:extLst>
          </p:cNvPr>
          <p:cNvSpPr>
            <a:spLocks noGrp="1" noChangeArrowheads="1"/>
          </p:cNvSpPr>
          <p:nvPr>
            <p:ph idx="1"/>
          </p:nvPr>
        </p:nvSpPr>
        <p:spPr/>
        <p:txBody>
          <a:bodyPr/>
          <a:lstStyle/>
          <a:p>
            <a:pPr marL="0" indent="0">
              <a:buNone/>
            </a:pPr>
            <a:r>
              <a:rPr lang="en-US" b="1" dirty="0" smtClean="0"/>
              <a:t>Dependency theory beliefs:</a:t>
            </a:r>
          </a:p>
          <a:p>
            <a:r>
              <a:rPr lang="en-US" dirty="0" smtClean="0"/>
              <a:t>For the past 500 years, the most powerful countries in the world deliberately impoverished the less powerful countries.</a:t>
            </a:r>
          </a:p>
          <a:p>
            <a:r>
              <a:rPr lang="en-US" dirty="0" smtClean="0"/>
              <a:t>An adequate theory of global inequality should not focus on the internal characteristics of poor countries themselves.</a:t>
            </a:r>
          </a:p>
          <a:p>
            <a:r>
              <a:rPr lang="en-US" dirty="0" smtClean="0"/>
              <a:t>Instead it ought to follow the core principles of conflict theory and focus on patterns of domination and submission. </a:t>
            </a:r>
            <a:endParaRPr lang="en-US" dirty="0"/>
          </a:p>
        </p:txBody>
      </p:sp>
    </p:spTree>
    <p:extLst>
      <p:ext uri="{BB962C8B-B14F-4D97-AF65-F5344CB8AC3E}">
        <p14:creationId xmlns:p14="http://schemas.microsoft.com/office/powerpoint/2010/main" val="1668125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AF01A5CA-AD4A-41DB-AC10-4C655D3A18CE}"/>
              </a:ext>
            </a:extLst>
          </p:cNvPr>
          <p:cNvSpPr>
            <a:spLocks noGrp="1" noRot="1" noChangeArrowheads="1"/>
          </p:cNvSpPr>
          <p:nvPr>
            <p:ph type="title"/>
          </p:nvPr>
        </p:nvSpPr>
        <p:spPr/>
        <p:txBody>
          <a:bodyPr>
            <a:normAutofit fontScale="90000"/>
          </a:bodyPr>
          <a:lstStyle/>
          <a:p>
            <a:pPr eaLnBrk="1" hangingPunct="1">
              <a:defRPr/>
            </a:pPr>
            <a:r>
              <a:rPr lang="en-US"/>
              <a:t>Dependency Theory: A Conflict Approach (Cont.)</a:t>
            </a:r>
          </a:p>
        </p:txBody>
      </p:sp>
      <p:sp>
        <p:nvSpPr>
          <p:cNvPr id="27651" name="Rectangle 3">
            <a:extLst>
              <a:ext uri="{FF2B5EF4-FFF2-40B4-BE49-F238E27FC236}">
                <a16:creationId xmlns:a16="http://schemas.microsoft.com/office/drawing/2014/main" id="{9394B5AC-FEAA-4511-AB4C-AE1A8FEFDE13}"/>
              </a:ext>
            </a:extLst>
          </p:cNvPr>
          <p:cNvSpPr>
            <a:spLocks noGrp="1" noChangeArrowheads="1"/>
          </p:cNvSpPr>
          <p:nvPr>
            <p:ph idx="1"/>
          </p:nvPr>
        </p:nvSpPr>
        <p:spPr/>
        <p:txBody>
          <a:bodyPr>
            <a:normAutofit fontScale="92500" lnSpcReduction="10000"/>
          </a:bodyPr>
          <a:lstStyle/>
          <a:p>
            <a:pPr eaLnBrk="1" hangingPunct="1">
              <a:lnSpc>
                <a:spcPct val="80000"/>
              </a:lnSpc>
            </a:pPr>
            <a:r>
              <a:rPr lang="en-US" altLang="en-US" dirty="0">
                <a:ea typeface="ＭＳ Ｐゴシック" panose="020B0600070205080204" pitchFamily="34" charset="-128"/>
              </a:rPr>
              <a:t>Beginning around 1500, the armed forces of the world’s most powerful countries subdued and then annexed or colonized most of the rest of the world.</a:t>
            </a:r>
          </a:p>
          <a:p>
            <a:pPr eaLnBrk="1" hangingPunct="1">
              <a:lnSpc>
                <a:spcPct val="80000"/>
              </a:lnSpc>
            </a:pPr>
            <a:r>
              <a:rPr lang="en-US" altLang="en-US" dirty="0">
                <a:ea typeface="ＭＳ Ｐゴシック" panose="020B0600070205080204" pitchFamily="34" charset="-128"/>
              </a:rPr>
              <a:t>Around 1780, the Industrial Revolution began.</a:t>
            </a:r>
          </a:p>
          <a:p>
            <a:pPr eaLnBrk="1" hangingPunct="1">
              <a:lnSpc>
                <a:spcPct val="80000"/>
              </a:lnSpc>
            </a:pPr>
            <a:r>
              <a:rPr lang="en-US" altLang="en-US" dirty="0">
                <a:ea typeface="ＭＳ Ｐゴシック" panose="020B0600070205080204" pitchFamily="34" charset="-128"/>
              </a:rPr>
              <a:t>It enabled the Western European countries, Russia, Japan, and the US to collect enormous wealth, which they used to extend their global reach.</a:t>
            </a:r>
          </a:p>
          <a:p>
            <a:pPr eaLnBrk="1" hangingPunct="1">
              <a:lnSpc>
                <a:spcPct val="80000"/>
              </a:lnSpc>
            </a:pPr>
            <a:r>
              <a:rPr lang="en-US" altLang="en-US" dirty="0">
                <a:ea typeface="ＭＳ Ｐゴシック" panose="020B0600070205080204" pitchFamily="34" charset="-128"/>
              </a:rPr>
              <a:t>They forced their colonies to become a source of raw materials, cheap labor, investment opportunities, and markets for conquering nations.</a:t>
            </a:r>
          </a:p>
          <a:p>
            <a:pPr eaLnBrk="1" hangingPunct="1">
              <a:lnSpc>
                <a:spcPct val="80000"/>
              </a:lnSpc>
            </a:pPr>
            <a:r>
              <a:rPr lang="en-US" altLang="en-US" dirty="0">
                <a:ea typeface="ＭＳ Ｐゴシック" panose="020B0600070205080204" pitchFamily="34" charset="-128"/>
              </a:rPr>
              <a:t>Exploitation by direct political control was soon replaced by new means of achieving the same end: substantial foreign investment, support for authoritarian governments, and mounting debt.</a:t>
            </a:r>
          </a:p>
          <a:p>
            <a:pPr eaLnBrk="1" hangingPunct="1">
              <a:lnSpc>
                <a:spcPct val="80000"/>
              </a:lnSpc>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262469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a:t>Do foreign investment and liberalized trade policies have positive or negative effects today?</a:t>
            </a:r>
            <a:br>
              <a:rPr lang="en-US" dirty="0"/>
            </a:br>
            <a:endParaRPr lang="en-GB" dirty="0"/>
          </a:p>
        </p:txBody>
      </p:sp>
      <p:sp>
        <p:nvSpPr>
          <p:cNvPr id="28675" name="Rectangle 3">
            <a:extLst>
              <a:ext uri="{FF2B5EF4-FFF2-40B4-BE49-F238E27FC236}">
                <a16:creationId xmlns:a16="http://schemas.microsoft.com/office/drawing/2014/main" id="{A6DD3C19-ADFD-40FD-A898-72A1B857EA8A}"/>
              </a:ext>
            </a:extLst>
          </p:cNvPr>
          <p:cNvSpPr>
            <a:spLocks noGrp="1" noChangeArrowheads="1"/>
          </p:cNvSpPr>
          <p:nvPr>
            <p:ph idx="1"/>
          </p:nvPr>
        </p:nvSpPr>
        <p:spPr/>
        <p:txBody>
          <a:bodyPr>
            <a:normAutofit fontScale="92500" lnSpcReduction="20000"/>
          </a:bodyPr>
          <a:lstStyle/>
          <a:p>
            <a:r>
              <a:rPr lang="en-US" b="1" dirty="0" smtClean="0"/>
              <a:t>Modernization theorists want more foreign investment in poor countries and freer trade.</a:t>
            </a:r>
          </a:p>
          <a:p>
            <a:pPr lvl="1"/>
            <a:r>
              <a:rPr lang="en-US" dirty="0" smtClean="0"/>
              <a:t>They strongly believe that following these policies will promote economic growth and general well-being.</a:t>
            </a:r>
          </a:p>
          <a:p>
            <a:pPr lvl="1"/>
            <a:r>
              <a:rPr lang="en-US" dirty="0" smtClean="0"/>
              <a:t>They want trade and investment barriers to be dropped so free markets can bring prosperity to everyone.</a:t>
            </a:r>
          </a:p>
          <a:p>
            <a:r>
              <a:rPr lang="en-US" b="1" dirty="0" smtClean="0"/>
              <a:t>Dependency theorists dramatically oppose this strategy.</a:t>
            </a:r>
          </a:p>
          <a:p>
            <a:pPr lvl="1"/>
            <a:r>
              <a:rPr lang="en-US" dirty="0" smtClean="0"/>
              <a:t>They think foreign investment drains the wealth out of poor countries.</a:t>
            </a:r>
          </a:p>
          <a:p>
            <a:pPr lvl="1"/>
            <a:r>
              <a:rPr lang="en-US" dirty="0" smtClean="0"/>
              <a:t>Therefore, they want the poor countries to rebel against the rich countries, throw up barriers to free trade and investment, and find their own path to well-being.</a:t>
            </a:r>
            <a:endParaRPr lang="en-US" dirty="0"/>
          </a:p>
        </p:txBody>
      </p:sp>
    </p:spTree>
    <p:extLst>
      <p:ext uri="{BB962C8B-B14F-4D97-AF65-F5344CB8AC3E}">
        <p14:creationId xmlns:p14="http://schemas.microsoft.com/office/powerpoint/2010/main" val="318365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016ED7E-2C9E-4245-9AEC-61ADD7D2BCC6}"/>
              </a:ext>
            </a:extLst>
          </p:cNvPr>
          <p:cNvSpPr>
            <a:spLocks noGrp="1" noRot="1" noChangeArrowheads="1"/>
          </p:cNvSpPr>
          <p:nvPr>
            <p:ph type="title"/>
          </p:nvPr>
        </p:nvSpPr>
        <p:spPr/>
        <p:txBody>
          <a:bodyPr>
            <a:normAutofit/>
          </a:bodyPr>
          <a:lstStyle/>
          <a:p>
            <a:pPr eaLnBrk="1" hangingPunct="1">
              <a:defRPr/>
            </a:pPr>
            <a:r>
              <a:rPr lang="en-US"/>
              <a:t>Core, Periphery, and Semiperiphery</a:t>
            </a:r>
          </a:p>
        </p:txBody>
      </p:sp>
      <p:sp>
        <p:nvSpPr>
          <p:cNvPr id="30723" name="Rectangle 3">
            <a:extLst>
              <a:ext uri="{FF2B5EF4-FFF2-40B4-BE49-F238E27FC236}">
                <a16:creationId xmlns:a16="http://schemas.microsoft.com/office/drawing/2014/main" id="{6C734C50-704D-47D4-BDAD-40AB30F3977C}"/>
              </a:ext>
            </a:extLst>
          </p:cNvPr>
          <p:cNvSpPr>
            <a:spLocks noGrp="1" noChangeArrowheads="1"/>
          </p:cNvSpPr>
          <p:nvPr>
            <p:ph idx="1"/>
          </p:nvPr>
        </p:nvSpPr>
        <p:spPr/>
        <p:txBody>
          <a:bodyPr>
            <a:normAutofit/>
          </a:bodyPr>
          <a:lstStyle/>
          <a:p>
            <a:pPr eaLnBrk="1" hangingPunct="1"/>
            <a:r>
              <a:rPr lang="en-US" altLang="en-US" dirty="0">
                <a:ea typeface="ＭＳ Ｐゴシック" panose="020B0600070205080204" pitchFamily="34" charset="-128"/>
              </a:rPr>
              <a:t>Immanuel </a:t>
            </a:r>
            <a:r>
              <a:rPr lang="en-US" altLang="en-US" dirty="0" err="1">
                <a:ea typeface="ＭＳ Ｐゴシック" panose="020B0600070205080204" pitchFamily="34" charset="-128"/>
              </a:rPr>
              <a:t>Wallerstein</a:t>
            </a:r>
            <a:r>
              <a:rPr lang="en-US" altLang="en-US" dirty="0">
                <a:ea typeface="ＭＳ Ｐゴシック" panose="020B0600070205080204" pitchFamily="34" charset="-128"/>
              </a:rPr>
              <a:t> argues that capitalist development resulted in a world system composed of three tiers:</a:t>
            </a:r>
          </a:p>
          <a:p>
            <a:pPr lvl="1" eaLnBrk="1" hangingPunct="1"/>
            <a:r>
              <a:rPr lang="en-US" altLang="en-US" b="1" dirty="0">
                <a:ea typeface="ＭＳ Ｐゴシック" panose="020B0600070205080204" pitchFamily="34" charset="-128"/>
              </a:rPr>
              <a:t>core capitalist countries</a:t>
            </a:r>
            <a:r>
              <a:rPr lang="en-US" altLang="en-US" dirty="0">
                <a:ea typeface="ＭＳ Ｐゴシック" panose="020B0600070205080204" pitchFamily="34" charset="-128"/>
              </a:rPr>
              <a:t> - major sources of capital and technology</a:t>
            </a:r>
          </a:p>
          <a:p>
            <a:pPr lvl="1" eaLnBrk="1" hangingPunct="1"/>
            <a:r>
              <a:rPr lang="en-US" altLang="en-US" b="1" dirty="0">
                <a:ea typeface="ＭＳ Ｐゴシック" panose="020B0600070205080204" pitchFamily="34" charset="-128"/>
              </a:rPr>
              <a:t>peripheral countries</a:t>
            </a:r>
            <a:r>
              <a:rPr lang="en-US" altLang="en-US" dirty="0">
                <a:ea typeface="ＭＳ Ｐゴシック" panose="020B0600070205080204" pitchFamily="34" charset="-128"/>
              </a:rPr>
              <a:t> - major sources of raw materials and cheap labor</a:t>
            </a:r>
          </a:p>
          <a:p>
            <a:pPr lvl="1" eaLnBrk="1" hangingPunct="1"/>
            <a:r>
              <a:rPr lang="en-US" altLang="en-US" b="1" dirty="0" err="1">
                <a:ea typeface="ＭＳ Ｐゴシック" panose="020B0600070205080204" pitchFamily="34" charset="-128"/>
              </a:rPr>
              <a:t>semiperipheral</a:t>
            </a:r>
            <a:r>
              <a:rPr lang="en-US" altLang="en-US" b="1" dirty="0">
                <a:ea typeface="ＭＳ Ｐゴシック" panose="020B0600070205080204" pitchFamily="34" charset="-128"/>
              </a:rPr>
              <a:t> countries</a:t>
            </a:r>
            <a:r>
              <a:rPr lang="en-US" altLang="en-US" dirty="0">
                <a:ea typeface="ＭＳ Ｐゴシック" panose="020B0600070205080204" pitchFamily="34" charset="-128"/>
              </a:rPr>
              <a:t> - former colonies that are becoming prosperous</a:t>
            </a:r>
          </a:p>
          <a:p>
            <a:pPr eaLnBrk="1" hangingPunct="1"/>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774670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Countries</a:t>
            </a:r>
          </a:p>
        </p:txBody>
      </p:sp>
      <p:sp>
        <p:nvSpPr>
          <p:cNvPr id="3" name="Content Placeholder 2"/>
          <p:cNvSpPr>
            <a:spLocks noGrp="1"/>
          </p:cNvSpPr>
          <p:nvPr>
            <p:ph idx="1"/>
          </p:nvPr>
        </p:nvSpPr>
        <p:spPr/>
        <p:txBody>
          <a:bodyPr/>
          <a:lstStyle/>
          <a:p>
            <a:r>
              <a:rPr lang="en-GB" dirty="0"/>
              <a:t>The opportunities created by </a:t>
            </a:r>
            <a:r>
              <a:rPr lang="en-GB" dirty="0" smtClean="0"/>
              <a:t>their </a:t>
            </a:r>
            <a:r>
              <a:rPr lang="en-GB" dirty="0"/>
              <a:t>advantages perpetuate a world driven by individuals in the core</a:t>
            </a:r>
            <a:r>
              <a:rPr lang="en-GB" dirty="0" smtClean="0"/>
              <a:t>.</a:t>
            </a:r>
          </a:p>
          <a:p>
            <a:r>
              <a:rPr lang="en-GB" dirty="0" smtClean="0"/>
              <a:t> </a:t>
            </a:r>
            <a:r>
              <a:rPr lang="en-GB" dirty="0"/>
              <a:t>People in positions of power and influence around the world are often brought up or educated in the </a:t>
            </a:r>
            <a:r>
              <a:rPr lang="en-GB" dirty="0" smtClean="0"/>
              <a:t>core. </a:t>
            </a:r>
          </a:p>
          <a:p>
            <a:r>
              <a:rPr lang="en-GB" dirty="0" smtClean="0"/>
              <a:t>Nearly </a:t>
            </a:r>
            <a:r>
              <a:rPr lang="en-GB" dirty="0"/>
              <a:t>90 percent of world leaders have a degree from a </a:t>
            </a:r>
            <a:r>
              <a:rPr lang="en-GB" dirty="0" smtClean="0"/>
              <a:t>Western university.</a:t>
            </a:r>
          </a:p>
          <a:p>
            <a:pPr marL="0" indent="0">
              <a:buNone/>
            </a:pPr>
            <a:r>
              <a:rPr lang="en-GB" dirty="0" smtClean="0"/>
              <a:t>(</a:t>
            </a:r>
            <a:r>
              <a:rPr lang="en-GB" dirty="0" err="1" smtClean="0"/>
              <a:t>ThoughtCo</a:t>
            </a:r>
            <a:r>
              <a:rPr lang="en-GB" dirty="0" smtClean="0"/>
              <a:t>. 2020)</a:t>
            </a:r>
            <a:endParaRPr lang="en-GB" dirty="0"/>
          </a:p>
        </p:txBody>
      </p:sp>
    </p:spTree>
    <p:extLst>
      <p:ext uri="{BB962C8B-B14F-4D97-AF65-F5344CB8AC3E}">
        <p14:creationId xmlns:p14="http://schemas.microsoft.com/office/powerpoint/2010/main" val="101433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Core Countries</a:t>
            </a:r>
            <a:endParaRPr lang="en-GB" dirty="0"/>
          </a:p>
        </p:txBody>
      </p:sp>
      <p:sp>
        <p:nvSpPr>
          <p:cNvPr id="3" name="Content Placeholder 2"/>
          <p:cNvSpPr>
            <a:spLocks noGrp="1"/>
          </p:cNvSpPr>
          <p:nvPr>
            <p:ph idx="1"/>
          </p:nvPr>
        </p:nvSpPr>
        <p:spPr/>
        <p:txBody>
          <a:bodyPr>
            <a:normAutofit lnSpcReduction="10000"/>
          </a:bodyPr>
          <a:lstStyle/>
          <a:p>
            <a:r>
              <a:rPr lang="en-GB" dirty="0" smtClean="0"/>
              <a:t>United States</a:t>
            </a:r>
          </a:p>
          <a:p>
            <a:r>
              <a:rPr lang="en-GB" dirty="0" smtClean="0"/>
              <a:t>Canada</a:t>
            </a:r>
          </a:p>
          <a:p>
            <a:r>
              <a:rPr lang="en-GB" dirty="0" smtClean="0"/>
              <a:t>Australia</a:t>
            </a:r>
          </a:p>
          <a:p>
            <a:r>
              <a:rPr lang="en-GB" dirty="0" smtClean="0"/>
              <a:t>Western Europe</a:t>
            </a:r>
          </a:p>
          <a:p>
            <a:r>
              <a:rPr lang="en-GB" dirty="0" smtClean="0"/>
              <a:t>Japan</a:t>
            </a:r>
          </a:p>
          <a:p>
            <a:r>
              <a:rPr lang="en-GB" dirty="0"/>
              <a:t> </a:t>
            </a:r>
            <a:r>
              <a:rPr lang="en-GB" dirty="0" smtClean="0"/>
              <a:t>Goods </a:t>
            </a:r>
            <a:r>
              <a:rPr lang="en-GB" dirty="0"/>
              <a:t>are produced using technologically complex methods, wages are high, and the </a:t>
            </a:r>
            <a:r>
              <a:rPr lang="en-GB" dirty="0" smtClean="0"/>
              <a:t>labour </a:t>
            </a:r>
            <a:r>
              <a:rPr lang="en-GB" dirty="0"/>
              <a:t>force is relatively educated and skilled</a:t>
            </a:r>
          </a:p>
        </p:txBody>
      </p:sp>
    </p:spTree>
    <p:extLst>
      <p:ext uri="{BB962C8B-B14F-4D97-AF65-F5344CB8AC3E}">
        <p14:creationId xmlns:p14="http://schemas.microsoft.com/office/powerpoint/2010/main" val="160570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Periphery Countries</a:t>
            </a:r>
            <a:endParaRPr lang="en-GB" dirty="0"/>
          </a:p>
        </p:txBody>
      </p:sp>
      <p:sp>
        <p:nvSpPr>
          <p:cNvPr id="3" name="Content Placeholder 2"/>
          <p:cNvSpPr>
            <a:spLocks noGrp="1"/>
          </p:cNvSpPr>
          <p:nvPr>
            <p:ph idx="1"/>
          </p:nvPr>
        </p:nvSpPr>
        <p:spPr/>
        <p:txBody>
          <a:bodyPr/>
          <a:lstStyle/>
          <a:p>
            <a:r>
              <a:rPr lang="en-GB" dirty="0" smtClean="0"/>
              <a:t>Have a disproportionately low share of the worlds wealth</a:t>
            </a:r>
          </a:p>
          <a:p>
            <a:r>
              <a:rPr lang="en-GB" dirty="0" smtClean="0"/>
              <a:t>Are generally agrarian</a:t>
            </a:r>
          </a:p>
          <a:p>
            <a:r>
              <a:rPr lang="en-GB" dirty="0" smtClean="0"/>
              <a:t>Are not only dependent on other nations but are often exploited by them</a:t>
            </a:r>
          </a:p>
          <a:p>
            <a:r>
              <a:rPr lang="en-GB" dirty="0" smtClean="0"/>
              <a:t>Lack consistent internet access</a:t>
            </a:r>
          </a:p>
          <a:p>
            <a:r>
              <a:rPr lang="en-GB" dirty="0" smtClean="0"/>
              <a:t>They have unstable governments, poor education systems and poor health systems </a:t>
            </a:r>
            <a:r>
              <a:rPr lang="en-GB" dirty="0" smtClean="0"/>
              <a:t>                                                                             </a:t>
            </a:r>
            <a:r>
              <a:rPr lang="en-GB" sz="1200" dirty="0" smtClean="0"/>
              <a:t>(</a:t>
            </a:r>
            <a:r>
              <a:rPr lang="en-GB" sz="1200" dirty="0" smtClean="0"/>
              <a:t>Worldpopulationreview.com, 2020)</a:t>
            </a:r>
            <a:endParaRPr lang="en-GB" sz="1200" dirty="0"/>
          </a:p>
        </p:txBody>
      </p:sp>
    </p:spTree>
    <p:extLst>
      <p:ext uri="{BB962C8B-B14F-4D97-AF65-F5344CB8AC3E}">
        <p14:creationId xmlns:p14="http://schemas.microsoft.com/office/powerpoint/2010/main" val="364057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Periphery Countries</a:t>
            </a:r>
            <a:endParaRPr lang="en-GB" dirty="0"/>
          </a:p>
        </p:txBody>
      </p:sp>
      <p:sp>
        <p:nvSpPr>
          <p:cNvPr id="3" name="Content Placeholder 2"/>
          <p:cNvSpPr>
            <a:spLocks noGrp="1"/>
          </p:cNvSpPr>
          <p:nvPr>
            <p:ph sz="half" idx="1"/>
          </p:nvPr>
        </p:nvSpPr>
        <p:spPr>
          <a:xfrm>
            <a:off x="1295402" y="2394066"/>
            <a:ext cx="2010017" cy="3757352"/>
          </a:xfrm>
        </p:spPr>
        <p:txBody>
          <a:bodyPr>
            <a:normAutofit fontScale="25000" lnSpcReduction="20000"/>
          </a:bodyPr>
          <a:lstStyle/>
          <a:p>
            <a:r>
              <a:rPr lang="en-GB" sz="6400" dirty="0"/>
              <a:t>Bangladesh</a:t>
            </a:r>
          </a:p>
          <a:p>
            <a:r>
              <a:rPr lang="en-GB" sz="6400" dirty="0"/>
              <a:t>Benin</a:t>
            </a:r>
          </a:p>
          <a:p>
            <a:r>
              <a:rPr lang="en-GB" sz="6400" dirty="0"/>
              <a:t>Bolivia</a:t>
            </a:r>
          </a:p>
          <a:p>
            <a:r>
              <a:rPr lang="en-GB" sz="6400" dirty="0"/>
              <a:t>Burkina Faso</a:t>
            </a:r>
          </a:p>
          <a:p>
            <a:r>
              <a:rPr lang="en-GB" sz="6400" dirty="0"/>
              <a:t>Burundi</a:t>
            </a:r>
          </a:p>
          <a:p>
            <a:r>
              <a:rPr lang="en-GB" sz="6400" dirty="0"/>
              <a:t>Central African Republic</a:t>
            </a:r>
          </a:p>
          <a:p>
            <a:r>
              <a:rPr lang="en-GB" sz="6400" dirty="0"/>
              <a:t>Chad</a:t>
            </a:r>
          </a:p>
          <a:p>
            <a:r>
              <a:rPr lang="en-GB" sz="6400" dirty="0"/>
              <a:t>Chile</a:t>
            </a:r>
          </a:p>
          <a:p>
            <a:r>
              <a:rPr lang="en-GB" sz="6400" dirty="0"/>
              <a:t>China</a:t>
            </a:r>
          </a:p>
          <a:p>
            <a:r>
              <a:rPr lang="en-GB" sz="6400" dirty="0"/>
              <a:t>Congo</a:t>
            </a:r>
          </a:p>
          <a:p>
            <a:r>
              <a:rPr lang="en-GB" sz="6400" dirty="0"/>
              <a:t>Gambia</a:t>
            </a:r>
          </a:p>
          <a:p>
            <a:endParaRPr lang="en-GB" dirty="0" smtClean="0"/>
          </a:p>
          <a:p>
            <a:endParaRPr lang="en-GB" dirty="0"/>
          </a:p>
          <a:p>
            <a:endParaRPr lang="en-GB" dirty="0"/>
          </a:p>
        </p:txBody>
      </p:sp>
      <p:sp>
        <p:nvSpPr>
          <p:cNvPr id="4" name="Content Placeholder 3"/>
          <p:cNvSpPr>
            <a:spLocks noGrp="1"/>
          </p:cNvSpPr>
          <p:nvPr>
            <p:ph sz="half" idx="2"/>
          </p:nvPr>
        </p:nvSpPr>
        <p:spPr>
          <a:xfrm>
            <a:off x="4576988" y="2447162"/>
            <a:ext cx="1724059" cy="3310128"/>
          </a:xfrm>
        </p:spPr>
        <p:txBody>
          <a:bodyPr>
            <a:normAutofit fontScale="25000" lnSpcReduction="20000"/>
          </a:bodyPr>
          <a:lstStyle/>
          <a:p>
            <a:r>
              <a:rPr lang="en-GB" sz="6400" dirty="0"/>
              <a:t>Ghana</a:t>
            </a:r>
          </a:p>
          <a:p>
            <a:r>
              <a:rPr lang="en-GB" sz="6400" dirty="0" smtClean="0"/>
              <a:t>Guinea Bissau</a:t>
            </a:r>
            <a:endParaRPr lang="en-GB" sz="6400" dirty="0"/>
          </a:p>
          <a:p>
            <a:r>
              <a:rPr lang="en-GB" sz="6400" dirty="0"/>
              <a:t>Haiti</a:t>
            </a:r>
          </a:p>
          <a:p>
            <a:r>
              <a:rPr lang="en-GB" sz="6400" dirty="0"/>
              <a:t>Honduras</a:t>
            </a:r>
          </a:p>
          <a:p>
            <a:r>
              <a:rPr lang="en-GB" sz="6400" dirty="0"/>
              <a:t>India</a:t>
            </a:r>
          </a:p>
          <a:p>
            <a:r>
              <a:rPr lang="en-GB" sz="6400" dirty="0" smtClean="0"/>
              <a:t>Indonesia</a:t>
            </a:r>
          </a:p>
          <a:p>
            <a:r>
              <a:rPr lang="en-GB" sz="6400" dirty="0"/>
              <a:t>Kenya</a:t>
            </a:r>
          </a:p>
          <a:p>
            <a:r>
              <a:rPr lang="en-GB" sz="6400" dirty="0"/>
              <a:t>Lesotho</a:t>
            </a:r>
          </a:p>
          <a:p>
            <a:r>
              <a:rPr lang="en-GB" sz="6400" dirty="0"/>
              <a:t>Madagascar</a:t>
            </a:r>
          </a:p>
          <a:p>
            <a:r>
              <a:rPr lang="en-GB" sz="6400" dirty="0"/>
              <a:t>Malawi</a:t>
            </a:r>
          </a:p>
          <a:p>
            <a:r>
              <a:rPr lang="en-GB" sz="6400" dirty="0"/>
              <a:t>Nepal</a:t>
            </a:r>
          </a:p>
          <a:p>
            <a:r>
              <a:rPr lang="en-GB" sz="6400" dirty="0" smtClean="0"/>
              <a:t>Mauritania</a:t>
            </a:r>
          </a:p>
          <a:p>
            <a:endParaRPr lang="en-GB" dirty="0"/>
          </a:p>
          <a:p>
            <a:endParaRPr lang="en-GB" dirty="0"/>
          </a:p>
        </p:txBody>
      </p:sp>
      <p:sp>
        <p:nvSpPr>
          <p:cNvPr id="6" name="Rectangle 5"/>
          <p:cNvSpPr/>
          <p:nvPr/>
        </p:nvSpPr>
        <p:spPr>
          <a:xfrm>
            <a:off x="7099068" y="2394066"/>
            <a:ext cx="4139739" cy="3785652"/>
          </a:xfrm>
          <a:prstGeom prst="rect">
            <a:avLst/>
          </a:prstGeom>
        </p:spPr>
        <p:txBody>
          <a:bodyPr wrap="square">
            <a:spAutoFit/>
          </a:bodyPr>
          <a:lstStyle/>
          <a:p>
            <a:pPr>
              <a:lnSpc>
                <a:spcPct val="150000"/>
              </a:lnSpc>
            </a:pPr>
            <a:r>
              <a:rPr lang="en-GB" sz="1600" dirty="0" smtClean="0"/>
              <a:t>Niger</a:t>
            </a:r>
            <a:r>
              <a:rPr lang="en-GB" sz="1600" dirty="0"/>
              <a:t>,</a:t>
            </a:r>
          </a:p>
          <a:p>
            <a:pPr>
              <a:lnSpc>
                <a:spcPct val="150000"/>
              </a:lnSpc>
            </a:pPr>
            <a:r>
              <a:rPr lang="en-GB" sz="1600" dirty="0"/>
              <a:t>Nigeria</a:t>
            </a:r>
          </a:p>
          <a:p>
            <a:pPr>
              <a:lnSpc>
                <a:spcPct val="150000"/>
              </a:lnSpc>
            </a:pPr>
            <a:r>
              <a:rPr lang="en-GB" sz="1600" dirty="0"/>
              <a:t>Papua New Guinea</a:t>
            </a:r>
          </a:p>
          <a:p>
            <a:pPr>
              <a:lnSpc>
                <a:spcPct val="150000"/>
              </a:lnSpc>
            </a:pPr>
            <a:r>
              <a:rPr lang="en-GB" sz="1600" dirty="0"/>
              <a:t>Philippines</a:t>
            </a:r>
          </a:p>
          <a:p>
            <a:pPr>
              <a:lnSpc>
                <a:spcPct val="150000"/>
              </a:lnSpc>
            </a:pPr>
            <a:r>
              <a:rPr lang="en-GB" sz="1600" dirty="0"/>
              <a:t>Rwanda</a:t>
            </a:r>
          </a:p>
          <a:p>
            <a:pPr>
              <a:lnSpc>
                <a:spcPct val="150000"/>
              </a:lnSpc>
            </a:pPr>
            <a:r>
              <a:rPr lang="en-GB" sz="1600" dirty="0"/>
              <a:t>Senegal</a:t>
            </a:r>
          </a:p>
          <a:p>
            <a:pPr>
              <a:lnSpc>
                <a:spcPct val="150000"/>
              </a:lnSpc>
            </a:pPr>
            <a:r>
              <a:rPr lang="en-GB" sz="1600" dirty="0"/>
              <a:t>Sierra Leone</a:t>
            </a:r>
          </a:p>
          <a:p>
            <a:pPr>
              <a:lnSpc>
                <a:spcPct val="150000"/>
              </a:lnSpc>
            </a:pPr>
            <a:r>
              <a:rPr lang="en-GB" sz="1600" dirty="0"/>
              <a:t>Solomon Islands</a:t>
            </a:r>
          </a:p>
          <a:p>
            <a:pPr>
              <a:lnSpc>
                <a:spcPct val="150000"/>
              </a:lnSpc>
            </a:pPr>
            <a:r>
              <a:rPr lang="en-GB" sz="1600" dirty="0"/>
              <a:t>Sri Lanka</a:t>
            </a:r>
          </a:p>
          <a:p>
            <a:pPr>
              <a:lnSpc>
                <a:spcPct val="150000"/>
              </a:lnSpc>
            </a:pPr>
            <a:r>
              <a:rPr lang="en-GB" sz="1600" dirty="0" smtClean="0"/>
              <a:t>Sudan</a:t>
            </a:r>
            <a:endParaRPr lang="en-GB" sz="1600" dirty="0"/>
          </a:p>
        </p:txBody>
      </p:sp>
      <p:sp>
        <p:nvSpPr>
          <p:cNvPr id="7" name="Rectangle 6"/>
          <p:cNvSpPr/>
          <p:nvPr/>
        </p:nvSpPr>
        <p:spPr>
          <a:xfrm>
            <a:off x="9772996" y="2394066"/>
            <a:ext cx="1292937" cy="923330"/>
          </a:xfrm>
          <a:prstGeom prst="rect">
            <a:avLst/>
          </a:prstGeom>
        </p:spPr>
        <p:txBody>
          <a:bodyPr wrap="square">
            <a:spAutoFit/>
          </a:bodyPr>
          <a:lstStyle/>
          <a:p>
            <a:pPr>
              <a:lnSpc>
                <a:spcPct val="150000"/>
              </a:lnSpc>
            </a:pPr>
            <a:r>
              <a:rPr lang="en-GB" dirty="0"/>
              <a:t>Togo</a:t>
            </a:r>
          </a:p>
          <a:p>
            <a:pPr>
              <a:lnSpc>
                <a:spcPct val="150000"/>
              </a:lnSpc>
            </a:pPr>
            <a:r>
              <a:rPr lang="en-GB" dirty="0"/>
              <a:t>Zambia</a:t>
            </a:r>
          </a:p>
        </p:txBody>
      </p:sp>
    </p:spTree>
    <p:extLst>
      <p:ext uri="{BB962C8B-B14F-4D97-AF65-F5344CB8AC3E}">
        <p14:creationId xmlns:p14="http://schemas.microsoft.com/office/powerpoint/2010/main" val="389967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Semiperipheral </a:t>
            </a:r>
            <a:endParaRPr lang="en-GB" dirty="0"/>
          </a:p>
        </p:txBody>
      </p:sp>
      <p:sp>
        <p:nvSpPr>
          <p:cNvPr id="31747" name="Rectangle 3">
            <a:extLst>
              <a:ext uri="{FF2B5EF4-FFF2-40B4-BE49-F238E27FC236}">
                <a16:creationId xmlns:a16="http://schemas.microsoft.com/office/drawing/2014/main" id="{84800D04-E575-4528-B310-DA1C9EB9C37F}"/>
              </a:ext>
            </a:extLst>
          </p:cNvPr>
          <p:cNvSpPr>
            <a:spLocks noGrp="1" noChangeArrowheads="1"/>
          </p:cNvSpPr>
          <p:nvPr>
            <p:ph idx="1"/>
          </p:nvPr>
        </p:nvSpPr>
        <p:spPr/>
        <p:txBody>
          <a:bodyPr/>
          <a:lstStyle/>
          <a:p>
            <a:r>
              <a:rPr lang="en-US" altLang="en-US" dirty="0" smtClean="0"/>
              <a:t>The </a:t>
            </a:r>
            <a:r>
              <a:rPr lang="en-US" altLang="en-US" dirty="0" err="1" smtClean="0"/>
              <a:t>semiperipheral</a:t>
            </a:r>
            <a:r>
              <a:rPr lang="en-US" altLang="en-US" dirty="0" smtClean="0"/>
              <a:t> countries differ from the peripheral countries in 4 main ways:</a:t>
            </a:r>
          </a:p>
          <a:p>
            <a:pPr lvl="1"/>
            <a:r>
              <a:rPr lang="en-US" altLang="en-US" dirty="0" smtClean="0"/>
              <a:t>Type of colonialism</a:t>
            </a:r>
          </a:p>
          <a:p>
            <a:pPr lvl="1"/>
            <a:r>
              <a:rPr lang="en-US" altLang="en-US" dirty="0" smtClean="0"/>
              <a:t>Geopolitical position</a:t>
            </a:r>
          </a:p>
          <a:p>
            <a:pPr lvl="1"/>
            <a:r>
              <a:rPr lang="en-US" altLang="en-US" dirty="0" smtClean="0"/>
              <a:t>State policy</a:t>
            </a:r>
          </a:p>
          <a:p>
            <a:pPr lvl="1"/>
            <a:r>
              <a:rPr lang="en-US" altLang="en-US" dirty="0" smtClean="0"/>
              <a:t>Social structure</a:t>
            </a:r>
          </a:p>
          <a:p>
            <a:pPr lvl="1"/>
            <a:endParaRPr lang="en-US" altLang="en-US" dirty="0" smtClean="0"/>
          </a:p>
          <a:p>
            <a:endParaRPr lang="en-US" altLang="en-US" dirty="0"/>
          </a:p>
        </p:txBody>
      </p:sp>
    </p:spTree>
    <p:extLst>
      <p:ext uri="{BB962C8B-B14F-4D97-AF65-F5344CB8AC3E}">
        <p14:creationId xmlns:p14="http://schemas.microsoft.com/office/powerpoint/2010/main" val="1998523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Semiperipheral Countries</a:t>
            </a:r>
            <a:endParaRPr lang="en-GB" dirty="0"/>
          </a:p>
        </p:txBody>
      </p:sp>
      <p:sp>
        <p:nvSpPr>
          <p:cNvPr id="3" name="Content Placeholder 2"/>
          <p:cNvSpPr>
            <a:spLocks noGrp="1"/>
          </p:cNvSpPr>
          <p:nvPr>
            <p:ph idx="1"/>
          </p:nvPr>
        </p:nvSpPr>
        <p:spPr/>
        <p:txBody>
          <a:bodyPr>
            <a:normAutofit lnSpcReduction="10000"/>
          </a:bodyPr>
          <a:lstStyle/>
          <a:p>
            <a:r>
              <a:rPr lang="en-GB" dirty="0" smtClean="0"/>
              <a:t>China </a:t>
            </a:r>
            <a:r>
              <a:rPr lang="en-GB" sz="2000" dirty="0" smtClean="0"/>
              <a:t>(although focused on manufacturing and exporting it lacks economic dominance and has prevalent poverty)</a:t>
            </a:r>
          </a:p>
          <a:p>
            <a:r>
              <a:rPr lang="en-GB" dirty="0" smtClean="0"/>
              <a:t>Russia </a:t>
            </a:r>
            <a:r>
              <a:rPr lang="en-GB" sz="2000" dirty="0" smtClean="0"/>
              <a:t>(as it has elements of both core and periphery)</a:t>
            </a:r>
          </a:p>
          <a:p>
            <a:r>
              <a:rPr lang="en-GB" dirty="0" smtClean="0"/>
              <a:t>Argentina</a:t>
            </a:r>
          </a:p>
          <a:p>
            <a:r>
              <a:rPr lang="en-GB" dirty="0" smtClean="0"/>
              <a:t>Brazil</a:t>
            </a:r>
          </a:p>
          <a:p>
            <a:r>
              <a:rPr lang="en-GB" dirty="0" smtClean="0"/>
              <a:t>Mexico</a:t>
            </a:r>
          </a:p>
          <a:p>
            <a:r>
              <a:rPr lang="en-GB" dirty="0" smtClean="0"/>
              <a:t>Indonesia</a:t>
            </a:r>
            <a:endParaRPr lang="en-GB" dirty="0"/>
          </a:p>
        </p:txBody>
      </p:sp>
    </p:spTree>
    <p:extLst>
      <p:ext uri="{BB962C8B-B14F-4D97-AF65-F5344CB8AC3E}">
        <p14:creationId xmlns:p14="http://schemas.microsoft.com/office/powerpoint/2010/main" val="194113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World Systems Theory</a:t>
            </a:r>
            <a:endParaRPr lang="en-GB" dirty="0"/>
          </a:p>
        </p:txBody>
      </p:sp>
      <p:sp>
        <p:nvSpPr>
          <p:cNvPr id="3" name="Content Placeholder 2"/>
          <p:cNvSpPr>
            <a:spLocks noGrp="1"/>
          </p:cNvSpPr>
          <p:nvPr>
            <p:ph idx="1"/>
          </p:nvPr>
        </p:nvSpPr>
        <p:spPr/>
        <p:txBody>
          <a:bodyPr/>
          <a:lstStyle/>
          <a:p>
            <a:r>
              <a:rPr lang="en-GB" dirty="0"/>
              <a:t>The </a:t>
            </a:r>
            <a:r>
              <a:rPr lang="en-GB" dirty="0">
                <a:hlinkClick r:id="rId2"/>
              </a:rPr>
              <a:t>World</a:t>
            </a:r>
            <a:r>
              <a:rPr lang="en-GB" dirty="0"/>
              <a:t> Systems Theory developed by Immanuel </a:t>
            </a:r>
            <a:r>
              <a:rPr lang="en-GB" dirty="0" err="1"/>
              <a:t>Wallerstein</a:t>
            </a:r>
            <a:r>
              <a:rPr lang="en-GB" dirty="0"/>
              <a:t> is a way of explaining world history that shows that some nations benefit from the world economic system, while others do not and are even exploited</a:t>
            </a:r>
            <a:r>
              <a:rPr lang="en-GB" dirty="0" smtClean="0"/>
              <a:t>.</a:t>
            </a:r>
          </a:p>
          <a:p>
            <a:pPr marL="0" indent="0">
              <a:buNone/>
            </a:pPr>
            <a:r>
              <a:rPr lang="en-GB" dirty="0">
                <a:hlinkClick r:id="rId3"/>
              </a:rPr>
              <a:t>https://www.khanacademy.org/test-prep/mcat/society-and-culture/demographics/v/globalization-trade-and-transnational-corporations</a:t>
            </a:r>
            <a:endParaRPr lang="en-GB" dirty="0"/>
          </a:p>
        </p:txBody>
      </p:sp>
    </p:spTree>
    <p:extLst>
      <p:ext uri="{BB962C8B-B14F-4D97-AF65-F5344CB8AC3E}">
        <p14:creationId xmlns:p14="http://schemas.microsoft.com/office/powerpoint/2010/main" val="323729250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77369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0" y="-38724"/>
            <a:ext cx="12192000" cy="6878600"/>
          </a:xfrm>
          <a:prstGeom prst="rect">
            <a:avLst/>
          </a:prstGeom>
        </p:spPr>
      </p:pic>
    </p:spTree>
    <p:extLst>
      <p:ext uri="{BB962C8B-B14F-4D97-AF65-F5344CB8AC3E}">
        <p14:creationId xmlns:p14="http://schemas.microsoft.com/office/powerpoint/2010/main" val="394445884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64147" t="30532" r="14580" b="37951"/>
          <a:stretch/>
        </p:blipFill>
        <p:spPr bwMode="auto">
          <a:xfrm>
            <a:off x="1753987" y="997527"/>
            <a:ext cx="8163098" cy="472994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7792016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A13E81E-F2FD-405C-B4A1-318C68059852}"/>
              </a:ext>
            </a:extLst>
          </p:cNvPr>
          <p:cNvSpPr>
            <a:spLocks noGrp="1" noRot="1" noChangeArrowheads="1"/>
          </p:cNvSpPr>
          <p:nvPr>
            <p:ph type="title"/>
          </p:nvPr>
        </p:nvSpPr>
        <p:spPr/>
        <p:txBody>
          <a:bodyPr/>
          <a:lstStyle/>
          <a:p>
            <a:r>
              <a:rPr lang="en-US" smtClean="0"/>
              <a:t>Neoliberal Globalization</a:t>
            </a:r>
            <a:endParaRPr lang="en-US"/>
          </a:p>
        </p:txBody>
      </p:sp>
      <p:sp>
        <p:nvSpPr>
          <p:cNvPr id="32771" name="Rectangle 3">
            <a:extLst>
              <a:ext uri="{FF2B5EF4-FFF2-40B4-BE49-F238E27FC236}">
                <a16:creationId xmlns:a16="http://schemas.microsoft.com/office/drawing/2014/main" id="{E5EC6FD2-5F52-442E-A446-0EB489A0B919}"/>
              </a:ext>
            </a:extLst>
          </p:cNvPr>
          <p:cNvSpPr>
            <a:spLocks noGrp="1" noChangeArrowheads="1"/>
          </p:cNvSpPr>
          <p:nvPr>
            <p:ph idx="1"/>
          </p:nvPr>
        </p:nvSpPr>
        <p:spPr/>
        <p:txBody>
          <a:bodyPr/>
          <a:lstStyle/>
          <a:p>
            <a:r>
              <a:rPr lang="en-US" dirty="0" smtClean="0"/>
              <a:t>Neoliberal globalization is a policy that promotes private control of industry and minimal government interference in the running of the economy.</a:t>
            </a:r>
          </a:p>
          <a:p>
            <a:r>
              <a:rPr lang="en-US" dirty="0" smtClean="0"/>
              <a:t>Advocates of neo liberal globalization also support foreign investment and the removal of taxes, tariffs, and restrictive regulations that discourage the international buying and selling of goods and services.</a:t>
            </a:r>
            <a:endParaRPr lang="en-US" dirty="0"/>
          </a:p>
        </p:txBody>
      </p:sp>
    </p:spTree>
    <p:extLst>
      <p:ext uri="{BB962C8B-B14F-4D97-AF65-F5344CB8AC3E}">
        <p14:creationId xmlns:p14="http://schemas.microsoft.com/office/powerpoint/2010/main" val="219111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Capitalism</a:t>
            </a:r>
            <a:endParaRPr lang="en-GB" dirty="0"/>
          </a:p>
        </p:txBody>
      </p:sp>
      <p:sp>
        <p:nvSpPr>
          <p:cNvPr id="3" name="Content Placeholder 2"/>
          <p:cNvSpPr>
            <a:spLocks noGrp="1"/>
          </p:cNvSpPr>
          <p:nvPr>
            <p:ph idx="1"/>
          </p:nvPr>
        </p:nvSpPr>
        <p:spPr>
          <a:xfrm>
            <a:off x="1428404" y="3030757"/>
            <a:ext cx="9601196" cy="1225359"/>
          </a:xfrm>
        </p:spPr>
        <p:txBody>
          <a:bodyPr/>
          <a:lstStyle/>
          <a:p>
            <a:r>
              <a:rPr lang="en-GB" b="1" dirty="0"/>
              <a:t>an </a:t>
            </a:r>
            <a:r>
              <a:rPr lang="en-GB" b="1" dirty="0">
                <a:hlinkClick r:id="rId2" tooltip="economic"/>
              </a:rPr>
              <a:t>economic</a:t>
            </a:r>
            <a:r>
              <a:rPr lang="en-GB" b="1" dirty="0"/>
              <a:t>, </a:t>
            </a:r>
            <a:r>
              <a:rPr lang="en-GB" b="1" dirty="0">
                <a:hlinkClick r:id="rId3" tooltip="political"/>
              </a:rPr>
              <a:t>political</a:t>
            </a:r>
            <a:r>
              <a:rPr lang="en-GB" b="1" dirty="0"/>
              <a:t>, and </a:t>
            </a:r>
            <a:r>
              <a:rPr lang="en-GB" b="1" dirty="0">
                <a:hlinkClick r:id="rId4" tooltip="social"/>
              </a:rPr>
              <a:t>social</a:t>
            </a:r>
            <a:r>
              <a:rPr lang="en-GB" b="1" dirty="0"/>
              <a:t> </a:t>
            </a:r>
            <a:r>
              <a:rPr lang="en-GB" b="1" dirty="0">
                <a:hlinkClick r:id="rId5" tooltip="system"/>
              </a:rPr>
              <a:t>system</a:t>
            </a:r>
            <a:r>
              <a:rPr lang="en-GB" b="1" dirty="0"/>
              <a:t> in which </a:t>
            </a:r>
            <a:r>
              <a:rPr lang="en-GB" b="1" dirty="0">
                <a:hlinkClick r:id="rId6" tooltip="property"/>
              </a:rPr>
              <a:t>property</a:t>
            </a:r>
            <a:r>
              <a:rPr lang="en-GB" b="1" dirty="0"/>
              <a:t>, </a:t>
            </a:r>
            <a:r>
              <a:rPr lang="en-GB" b="1" dirty="0">
                <a:hlinkClick r:id="rId7" tooltip="business"/>
              </a:rPr>
              <a:t>business</a:t>
            </a:r>
            <a:r>
              <a:rPr lang="en-GB" b="1" dirty="0"/>
              <a:t>, and </a:t>
            </a:r>
            <a:r>
              <a:rPr lang="en-GB" b="1" dirty="0">
                <a:hlinkClick r:id="rId8" tooltip="industry"/>
              </a:rPr>
              <a:t>industry</a:t>
            </a:r>
            <a:r>
              <a:rPr lang="en-GB" b="1" dirty="0"/>
              <a:t> are </a:t>
            </a:r>
            <a:r>
              <a:rPr lang="en-GB" b="1" u="sng" dirty="0">
                <a:hlinkClick r:id="rId9" tooltip="privately"/>
              </a:rPr>
              <a:t>privately</a:t>
            </a:r>
            <a:r>
              <a:rPr lang="en-GB" b="1" dirty="0"/>
              <a:t> </a:t>
            </a:r>
            <a:r>
              <a:rPr lang="en-GB" b="1" dirty="0">
                <a:hlinkClick r:id="rId10" tooltip="owned"/>
              </a:rPr>
              <a:t>owned</a:t>
            </a:r>
            <a:r>
              <a:rPr lang="en-GB" b="1" dirty="0"/>
              <a:t>, </a:t>
            </a:r>
            <a:r>
              <a:rPr lang="en-GB" b="1" dirty="0">
                <a:hlinkClick r:id="rId11" tooltip="directed"/>
              </a:rPr>
              <a:t>directed</a:t>
            </a:r>
            <a:r>
              <a:rPr lang="en-GB" b="1" dirty="0"/>
              <a:t> towards making the </a:t>
            </a:r>
            <a:r>
              <a:rPr lang="en-GB" b="1" dirty="0">
                <a:hlinkClick r:id="rId12" tooltip="greatest"/>
              </a:rPr>
              <a:t>greatest</a:t>
            </a:r>
            <a:r>
              <a:rPr lang="en-GB" b="1" dirty="0"/>
              <a:t> </a:t>
            </a:r>
            <a:r>
              <a:rPr lang="en-GB" b="1" dirty="0">
                <a:hlinkClick r:id="rId13" tooltip="possible"/>
              </a:rPr>
              <a:t>possible</a:t>
            </a:r>
            <a:r>
              <a:rPr lang="en-GB" b="1" dirty="0"/>
              <a:t> </a:t>
            </a:r>
            <a:r>
              <a:rPr lang="en-GB" b="1" dirty="0">
                <a:hlinkClick r:id="rId14" tooltip="profits"/>
              </a:rPr>
              <a:t>profits</a:t>
            </a:r>
            <a:r>
              <a:rPr lang="en-GB" b="1" dirty="0"/>
              <a:t> for </a:t>
            </a:r>
            <a:r>
              <a:rPr lang="en-GB" b="1" dirty="0">
                <a:hlinkClick r:id="rId15" tooltip="successful"/>
              </a:rPr>
              <a:t>successful</a:t>
            </a:r>
            <a:r>
              <a:rPr lang="en-GB" b="1" dirty="0"/>
              <a:t> </a:t>
            </a:r>
            <a:r>
              <a:rPr lang="en-GB" b="1" dirty="0">
                <a:hlinkClick r:id="rId16" tooltip="organizations"/>
              </a:rPr>
              <a:t>organizations</a:t>
            </a:r>
            <a:r>
              <a:rPr lang="en-GB" b="1" dirty="0"/>
              <a:t> and </a:t>
            </a:r>
            <a:r>
              <a:rPr lang="en-GB" b="1" dirty="0">
                <a:hlinkClick r:id="rId17" tooltip="people"/>
              </a:rPr>
              <a:t>people</a:t>
            </a:r>
            <a:endParaRPr lang="en-GB" dirty="0"/>
          </a:p>
        </p:txBody>
      </p:sp>
      <p:sp>
        <p:nvSpPr>
          <p:cNvPr id="4" name="TextBox 3"/>
          <p:cNvSpPr txBox="1"/>
          <p:nvPr/>
        </p:nvSpPr>
        <p:spPr>
          <a:xfrm>
            <a:off x="9185564" y="5702532"/>
            <a:ext cx="2126670" cy="276999"/>
          </a:xfrm>
          <a:prstGeom prst="rect">
            <a:avLst/>
          </a:prstGeom>
          <a:noFill/>
        </p:spPr>
        <p:txBody>
          <a:bodyPr wrap="square" rtlCol="0">
            <a:spAutoFit/>
          </a:bodyPr>
          <a:lstStyle/>
          <a:p>
            <a:r>
              <a:rPr lang="en-GB" sz="1200" dirty="0" smtClean="0"/>
              <a:t>(Cambridge Dictionary, 2020)</a:t>
            </a:r>
            <a:endParaRPr lang="en-GB" sz="1200" dirty="0"/>
          </a:p>
        </p:txBody>
      </p:sp>
    </p:spTree>
    <p:extLst>
      <p:ext uri="{BB962C8B-B14F-4D97-AF65-F5344CB8AC3E}">
        <p14:creationId xmlns:p14="http://schemas.microsoft.com/office/powerpoint/2010/main" val="24434930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Definitions</a:t>
            </a:r>
            <a:endParaRPr lang="en-GB" dirty="0"/>
          </a:p>
        </p:txBody>
      </p:sp>
      <p:sp>
        <p:nvSpPr>
          <p:cNvPr id="3" name="Content Placeholder 2"/>
          <p:cNvSpPr>
            <a:spLocks noGrp="1"/>
          </p:cNvSpPr>
          <p:nvPr>
            <p:ph idx="1"/>
          </p:nvPr>
        </p:nvSpPr>
        <p:spPr>
          <a:xfrm>
            <a:off x="1295401" y="2556932"/>
            <a:ext cx="10392294" cy="3318936"/>
          </a:xfrm>
        </p:spPr>
        <p:txBody>
          <a:bodyPr>
            <a:normAutofit fontScale="92500" lnSpcReduction="20000"/>
          </a:bodyPr>
          <a:lstStyle/>
          <a:p>
            <a:r>
              <a:rPr lang="en-GB" b="1" dirty="0" smtClean="0"/>
              <a:t>Capitalism:</a:t>
            </a:r>
          </a:p>
          <a:p>
            <a:r>
              <a:rPr lang="en-GB" dirty="0" smtClean="0"/>
              <a:t>An economic system where goods are produced for profit</a:t>
            </a:r>
          </a:p>
          <a:p>
            <a:r>
              <a:rPr lang="en-GB" dirty="0" smtClean="0"/>
              <a:t>Sold (Rather than Bartered)</a:t>
            </a:r>
          </a:p>
          <a:p>
            <a:r>
              <a:rPr lang="en-GB" dirty="0" smtClean="0"/>
              <a:t>Unlike Feudalism (discuss)</a:t>
            </a:r>
          </a:p>
          <a:p>
            <a:r>
              <a:rPr lang="en-GB" dirty="0" smtClean="0"/>
              <a:t>It exists within a ‘free-market’ in labour (in theory-Discuss why?)</a:t>
            </a:r>
          </a:p>
          <a:p>
            <a:r>
              <a:rPr lang="en-GB" dirty="0" smtClean="0"/>
              <a:t>Workers in a Capitalist System are free to sell their labour to the highest bidder (and not the property of the feudal lord/slave/master)</a:t>
            </a:r>
          </a:p>
          <a:p>
            <a:r>
              <a:rPr lang="en-GB" dirty="0" smtClean="0"/>
              <a:t>(Bruce &amp; </a:t>
            </a:r>
            <a:r>
              <a:rPr lang="en-GB" dirty="0" err="1" smtClean="0"/>
              <a:t>Yearley</a:t>
            </a:r>
            <a:r>
              <a:rPr lang="en-GB" dirty="0" smtClean="0"/>
              <a:t>, 2007</a:t>
            </a:r>
            <a:endParaRPr lang="en-GB" dirty="0"/>
          </a:p>
        </p:txBody>
      </p:sp>
    </p:spTree>
    <p:extLst>
      <p:ext uri="{BB962C8B-B14F-4D97-AF65-F5344CB8AC3E}">
        <p14:creationId xmlns:p14="http://schemas.microsoft.com/office/powerpoint/2010/main" val="247490713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Definitions</a:t>
            </a: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t>Capital: </a:t>
            </a:r>
          </a:p>
          <a:p>
            <a:pPr lvl="1"/>
            <a:r>
              <a:rPr lang="en-GB" dirty="0" smtClean="0"/>
              <a:t>Any asset, financial or otherwise</a:t>
            </a:r>
          </a:p>
          <a:p>
            <a:pPr lvl="1"/>
            <a:r>
              <a:rPr lang="en-GB" dirty="0" smtClean="0"/>
              <a:t>A source of income</a:t>
            </a:r>
          </a:p>
          <a:p>
            <a:pPr lvl="1"/>
            <a:r>
              <a:rPr lang="en-GB" dirty="0" smtClean="0"/>
              <a:t>Used to produce an income</a:t>
            </a:r>
          </a:p>
          <a:p>
            <a:pPr lvl="1"/>
            <a:r>
              <a:rPr lang="en-GB" dirty="0" smtClean="0"/>
              <a:t>E.G. </a:t>
            </a:r>
          </a:p>
          <a:p>
            <a:pPr lvl="2"/>
            <a:r>
              <a:rPr lang="en-GB" dirty="0" smtClean="0"/>
              <a:t>Manufacturing Equipment</a:t>
            </a:r>
          </a:p>
          <a:p>
            <a:pPr lvl="1"/>
            <a:r>
              <a:rPr lang="en-GB" dirty="0" smtClean="0"/>
              <a:t>I.E. one of Four Means of Production along with</a:t>
            </a:r>
          </a:p>
          <a:p>
            <a:pPr lvl="2"/>
            <a:r>
              <a:rPr lang="en-GB" dirty="0" smtClean="0"/>
              <a:t>Land </a:t>
            </a:r>
          </a:p>
          <a:p>
            <a:pPr lvl="2"/>
            <a:r>
              <a:rPr lang="en-GB" dirty="0" smtClean="0"/>
              <a:t>Labour</a:t>
            </a:r>
          </a:p>
          <a:p>
            <a:pPr lvl="2"/>
            <a:r>
              <a:rPr lang="en-GB" dirty="0" smtClean="0"/>
              <a:t>Raw Materials </a:t>
            </a:r>
            <a:endParaRPr lang="en-GB" dirty="0"/>
          </a:p>
        </p:txBody>
      </p:sp>
      <p:sp>
        <p:nvSpPr>
          <p:cNvPr id="4" name="TextBox 3"/>
          <p:cNvSpPr txBox="1"/>
          <p:nvPr/>
        </p:nvSpPr>
        <p:spPr>
          <a:xfrm>
            <a:off x="7413017" y="5506536"/>
            <a:ext cx="3483580" cy="276999"/>
          </a:xfrm>
          <a:prstGeom prst="rect">
            <a:avLst/>
          </a:prstGeom>
          <a:noFill/>
        </p:spPr>
        <p:txBody>
          <a:bodyPr wrap="square" rtlCol="0">
            <a:spAutoFit/>
          </a:bodyPr>
          <a:lstStyle/>
          <a:p>
            <a:pPr algn="r"/>
            <a:r>
              <a:rPr lang="en-GB" sz="1200" dirty="0" smtClean="0"/>
              <a:t>(</a:t>
            </a:r>
            <a:r>
              <a:rPr lang="en-GB" sz="1200" dirty="0"/>
              <a:t>Bruce &amp; Yearley, </a:t>
            </a:r>
            <a:r>
              <a:rPr lang="en-GB" sz="1200" dirty="0" smtClean="0"/>
              <a:t>2007)</a:t>
            </a:r>
            <a:endParaRPr lang="en-GB" sz="1200" dirty="0"/>
          </a:p>
        </p:txBody>
      </p:sp>
    </p:spTree>
    <p:extLst>
      <p:ext uri="{BB962C8B-B14F-4D97-AF65-F5344CB8AC3E}">
        <p14:creationId xmlns:p14="http://schemas.microsoft.com/office/powerpoint/2010/main" val="135546184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What exactly is meant by Capitalism?</a:t>
            </a:r>
            <a:endParaRPr lang="en-GB" dirty="0"/>
          </a:p>
        </p:txBody>
      </p:sp>
      <p:sp>
        <p:nvSpPr>
          <p:cNvPr id="3" name="Content Placeholder 2"/>
          <p:cNvSpPr>
            <a:spLocks noGrp="1"/>
          </p:cNvSpPr>
          <p:nvPr>
            <p:ph idx="1"/>
          </p:nvPr>
        </p:nvSpPr>
        <p:spPr/>
        <p:txBody>
          <a:bodyPr>
            <a:normAutofit lnSpcReduction="10000"/>
          </a:bodyPr>
          <a:lstStyle/>
          <a:p>
            <a:r>
              <a:rPr lang="en-GB" smtClean="0"/>
              <a:t>Porritt (2007) argues that the…</a:t>
            </a:r>
          </a:p>
          <a:p>
            <a:endParaRPr lang="en-GB" smtClean="0"/>
          </a:p>
          <a:p>
            <a:r>
              <a:rPr lang="en-GB" smtClean="0"/>
              <a:t>‘The notion of Capitalism lies in the notion of Capital’</a:t>
            </a:r>
          </a:p>
          <a:p>
            <a:endParaRPr lang="en-GB" smtClean="0"/>
          </a:p>
          <a:p>
            <a:r>
              <a:rPr lang="en-GB" smtClean="0"/>
              <a:t>With economists stating that it is…</a:t>
            </a:r>
          </a:p>
          <a:p>
            <a:r>
              <a:rPr lang="en-GB" smtClean="0"/>
              <a:t>‘the stock of anything (physical or virtual) from which anyone can extract a yield’ </a:t>
            </a:r>
          </a:p>
          <a:p>
            <a:endParaRPr lang="en-GB" dirty="0"/>
          </a:p>
        </p:txBody>
      </p:sp>
    </p:spTree>
    <p:extLst>
      <p:ext uri="{BB962C8B-B14F-4D97-AF65-F5344CB8AC3E}">
        <p14:creationId xmlns:p14="http://schemas.microsoft.com/office/powerpoint/2010/main" val="158432834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Capitalism?</a:t>
            </a:r>
            <a:endParaRPr lang="en-GB" dirty="0"/>
          </a:p>
        </p:txBody>
      </p:sp>
      <p:sp>
        <p:nvSpPr>
          <p:cNvPr id="3" name="Content Placeholder 2"/>
          <p:cNvSpPr>
            <a:spLocks noGrp="1"/>
          </p:cNvSpPr>
          <p:nvPr>
            <p:ph idx="1"/>
          </p:nvPr>
        </p:nvSpPr>
        <p:spPr>
          <a:xfrm>
            <a:off x="1862051" y="1662546"/>
            <a:ext cx="9034547" cy="3483034"/>
          </a:xfrm>
        </p:spPr>
        <p:txBody>
          <a:bodyPr>
            <a:normAutofit/>
          </a:bodyPr>
          <a:lstStyle/>
          <a:p>
            <a:endParaRPr lang="en-GB" dirty="0" smtClean="0"/>
          </a:p>
          <a:p>
            <a:endParaRPr lang="en-GB" dirty="0" smtClean="0"/>
          </a:p>
          <a:p>
            <a:endParaRPr lang="en-GB" dirty="0" smtClean="0"/>
          </a:p>
          <a:p>
            <a:r>
              <a:rPr lang="en-GB" dirty="0" smtClean="0"/>
              <a:t>‘It is not the nature of the activity itself that matters</a:t>
            </a:r>
          </a:p>
          <a:p>
            <a:r>
              <a:rPr lang="en-GB" dirty="0" smtClean="0"/>
              <a:t> but the possibility of making a profit’</a:t>
            </a:r>
          </a:p>
          <a:p>
            <a:endParaRPr lang="en-GB" dirty="0" smtClean="0"/>
          </a:p>
          <a:p>
            <a:pPr marL="0" indent="0">
              <a:buNone/>
            </a:pPr>
            <a:r>
              <a:rPr lang="en-GB" sz="1200" dirty="0" smtClean="0"/>
              <a:t>                                                                                                                                                                                                                (</a:t>
            </a:r>
            <a:r>
              <a:rPr lang="en-GB" sz="1200" dirty="0" smtClean="0"/>
              <a:t>Fulcher, 2015)</a:t>
            </a:r>
            <a:endParaRPr lang="en-GB" sz="1200" dirty="0"/>
          </a:p>
        </p:txBody>
      </p:sp>
    </p:spTree>
    <p:extLst>
      <p:ext uri="{BB962C8B-B14F-4D97-AF65-F5344CB8AC3E}">
        <p14:creationId xmlns:p14="http://schemas.microsoft.com/office/powerpoint/2010/main" val="82474341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Is it simply Capitalism?</a:t>
            </a:r>
            <a:endParaRPr lang="en-GB" dirty="0"/>
          </a:p>
        </p:txBody>
      </p:sp>
      <p:pic>
        <p:nvPicPr>
          <p:cNvPr id="4" name="Content Placeholder 3"/>
          <p:cNvPicPr>
            <a:picLocks noGrp="1" noChangeAspect="1"/>
          </p:cNvPicPr>
          <p:nvPr>
            <p:ph idx="1"/>
          </p:nvPr>
        </p:nvPicPr>
        <p:blipFill>
          <a:blip r:embed="rId2"/>
          <a:stretch>
            <a:fillRect/>
          </a:stretch>
        </p:blipFill>
        <p:spPr>
          <a:xfrm>
            <a:off x="4800600" y="3335338"/>
            <a:ext cx="2590800" cy="1762125"/>
          </a:xfrm>
        </p:spPr>
      </p:pic>
    </p:spTree>
    <p:extLst>
      <p:ext uri="{BB962C8B-B14F-4D97-AF65-F5344CB8AC3E}">
        <p14:creationId xmlns:p14="http://schemas.microsoft.com/office/powerpoint/2010/main" val="27895238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Or Capitalisms?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Merchant Capitalism:</a:t>
            </a:r>
          </a:p>
          <a:p>
            <a:pPr lvl="1"/>
            <a:r>
              <a:rPr lang="en-GB" dirty="0" smtClean="0"/>
              <a:t>The investment of money in the expectation of making a profit</a:t>
            </a:r>
          </a:p>
          <a:p>
            <a:r>
              <a:rPr lang="en-GB" dirty="0" smtClean="0"/>
              <a:t>Capitalist Production/Industrial Capitalism:</a:t>
            </a:r>
          </a:p>
          <a:p>
            <a:pPr lvl="1"/>
            <a:r>
              <a:rPr lang="en-GB" dirty="0" smtClean="0"/>
              <a:t>The use of resources to make profit</a:t>
            </a:r>
          </a:p>
          <a:p>
            <a:pPr lvl="1"/>
            <a:r>
              <a:rPr lang="en-GB" dirty="0" smtClean="0"/>
              <a:t>Labour, materials and equipment </a:t>
            </a:r>
          </a:p>
          <a:p>
            <a:r>
              <a:rPr lang="en-GB" dirty="0" smtClean="0"/>
              <a:t>Financial Capitalism</a:t>
            </a:r>
          </a:p>
          <a:p>
            <a:pPr lvl="1"/>
            <a:r>
              <a:rPr lang="en-GB" dirty="0" smtClean="0"/>
              <a:t>Trading in ‘Futures’ of Investments</a:t>
            </a:r>
          </a:p>
          <a:p>
            <a:pPr lvl="1"/>
            <a:endParaRPr lang="en-GB" dirty="0" smtClean="0"/>
          </a:p>
          <a:p>
            <a:pPr marL="457200" lvl="1" indent="0">
              <a:buNone/>
            </a:pPr>
            <a:r>
              <a:rPr lang="en-GB" sz="1400" dirty="0" smtClean="0"/>
              <a:t>                                                                                                                                                                                               (</a:t>
            </a:r>
            <a:r>
              <a:rPr lang="en-GB" sz="1400" dirty="0" smtClean="0"/>
              <a:t>Fulcher, 2015)</a:t>
            </a:r>
            <a:endParaRPr lang="en-GB" sz="1400" dirty="0"/>
          </a:p>
        </p:txBody>
      </p:sp>
    </p:spTree>
    <p:extLst>
      <p:ext uri="{BB962C8B-B14F-4D97-AF65-F5344CB8AC3E}">
        <p14:creationId xmlns:p14="http://schemas.microsoft.com/office/powerpoint/2010/main" val="44911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Merchant Capitalism</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smtClean="0"/>
          </a:p>
          <a:p>
            <a:pPr lvl="1"/>
            <a:r>
              <a:rPr lang="en-GB" dirty="0" smtClean="0"/>
              <a:t>The investment of money in the expectation of making a profit</a:t>
            </a:r>
          </a:p>
          <a:p>
            <a:pPr lvl="1"/>
            <a:r>
              <a:rPr lang="en-GB" dirty="0" smtClean="0"/>
              <a:t>Profits made at considerable risk (to the investor)</a:t>
            </a:r>
          </a:p>
          <a:p>
            <a:pPr lvl="1"/>
            <a:r>
              <a:rPr lang="en-GB" dirty="0" smtClean="0"/>
              <a:t>Profit made as the result of scarcity and distance </a:t>
            </a:r>
          </a:p>
          <a:p>
            <a:pPr lvl="1"/>
            <a:r>
              <a:rPr lang="en-GB" dirty="0" smtClean="0"/>
              <a:t>When price paid and price sold for is supports a profitable enterprise</a:t>
            </a:r>
          </a:p>
          <a:p>
            <a:pPr lvl="1"/>
            <a:r>
              <a:rPr lang="en-GB" dirty="0" smtClean="0"/>
              <a:t>Mass supply supressing price (reducing profit)</a:t>
            </a:r>
          </a:p>
          <a:p>
            <a:pPr lvl="1"/>
            <a:r>
              <a:rPr lang="en-GB" dirty="0" smtClean="0"/>
              <a:t>Forcing Diversification (further investment in the hope of profiting)</a:t>
            </a:r>
          </a:p>
          <a:p>
            <a:pPr lvl="1"/>
            <a:endParaRPr lang="en-GB" dirty="0" smtClean="0"/>
          </a:p>
          <a:p>
            <a:pPr marL="457200" lvl="1" indent="0">
              <a:buNone/>
            </a:pPr>
            <a:r>
              <a:rPr lang="en-GB" sz="1300" dirty="0" smtClean="0"/>
              <a:t>                                                                                                                                                                                                                   (</a:t>
            </a:r>
            <a:r>
              <a:rPr lang="en-GB" sz="1300" dirty="0" smtClean="0"/>
              <a:t>Fulcher, 2015)</a:t>
            </a:r>
          </a:p>
        </p:txBody>
      </p:sp>
    </p:spTree>
    <p:extLst>
      <p:ext uri="{BB962C8B-B14F-4D97-AF65-F5344CB8AC3E}">
        <p14:creationId xmlns:p14="http://schemas.microsoft.com/office/powerpoint/2010/main" val="393523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Capitalist Production/Industrial Capitalism</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Owners of the Mean of Production</a:t>
            </a:r>
          </a:p>
          <a:p>
            <a:r>
              <a:rPr lang="en-GB" dirty="0" smtClean="0"/>
              <a:t>Increased competition</a:t>
            </a:r>
          </a:p>
          <a:p>
            <a:r>
              <a:rPr lang="en-GB" dirty="0" smtClean="0"/>
              <a:t>Lower Profit Margins</a:t>
            </a:r>
          </a:p>
          <a:p>
            <a:r>
              <a:rPr lang="en-GB" dirty="0" smtClean="0"/>
              <a:t>Diversify/expansion</a:t>
            </a:r>
          </a:p>
          <a:p>
            <a:r>
              <a:rPr lang="en-GB" dirty="0" smtClean="0"/>
              <a:t>Wages (Control)</a:t>
            </a:r>
          </a:p>
          <a:p>
            <a:r>
              <a:rPr lang="en-GB" dirty="0" smtClean="0"/>
              <a:t>Conflict (Unions)</a:t>
            </a:r>
          </a:p>
          <a:p>
            <a:r>
              <a:rPr lang="en-GB" dirty="0" smtClean="0"/>
              <a:t>Wage Slaves (Job/work)</a:t>
            </a:r>
          </a:p>
          <a:p>
            <a:endParaRPr lang="en-GB" dirty="0" smtClean="0"/>
          </a:p>
          <a:p>
            <a:pPr marL="0" indent="0">
              <a:buNone/>
            </a:pPr>
            <a:r>
              <a:rPr lang="en-GB" sz="1500" dirty="0" smtClean="0"/>
              <a:t>                                                                                                                                                                                (</a:t>
            </a:r>
            <a:r>
              <a:rPr lang="en-GB" sz="1500" dirty="0" smtClean="0"/>
              <a:t>Marx, 2009; Fulcher, 2015, p. 4)</a:t>
            </a:r>
            <a:endParaRPr lang="en-GB" sz="1500" dirty="0"/>
          </a:p>
        </p:txBody>
      </p:sp>
    </p:spTree>
    <p:extLst>
      <p:ext uri="{BB962C8B-B14F-4D97-AF65-F5344CB8AC3E}">
        <p14:creationId xmlns:p14="http://schemas.microsoft.com/office/powerpoint/2010/main" val="4069325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Having a Job </a:t>
            </a:r>
            <a:endParaRPr lang="en-GB" dirty="0"/>
          </a:p>
        </p:txBody>
      </p:sp>
      <p:sp>
        <p:nvSpPr>
          <p:cNvPr id="3" name="Content Placeholder 2"/>
          <p:cNvSpPr>
            <a:spLocks noGrp="1"/>
          </p:cNvSpPr>
          <p:nvPr>
            <p:ph idx="1"/>
          </p:nvPr>
        </p:nvSpPr>
        <p:spPr/>
        <p:txBody>
          <a:bodyPr>
            <a:normAutofit lnSpcReduction="10000"/>
          </a:bodyPr>
          <a:lstStyle/>
          <a:p>
            <a:r>
              <a:rPr lang="en-GB" b="1" dirty="0" smtClean="0"/>
              <a:t>What else did Capitalism Create?</a:t>
            </a:r>
          </a:p>
          <a:p>
            <a:r>
              <a:rPr lang="en-GB" dirty="0" smtClean="0"/>
              <a:t>Capitalism created Leisure Time</a:t>
            </a:r>
          </a:p>
          <a:p>
            <a:r>
              <a:rPr lang="en-GB" dirty="0" smtClean="0"/>
              <a:t>Yet another commodity to be SOLD!</a:t>
            </a:r>
          </a:p>
          <a:p>
            <a:r>
              <a:rPr lang="en-GB" dirty="0" smtClean="0"/>
              <a:t>Yet another form of SOCIAL CONTROL?</a:t>
            </a:r>
          </a:p>
          <a:p>
            <a:r>
              <a:rPr lang="en-GB" dirty="0" smtClean="0"/>
              <a:t>Commercialisation of Leisure Time</a:t>
            </a:r>
          </a:p>
          <a:p>
            <a:r>
              <a:rPr lang="en-GB" dirty="0" smtClean="0"/>
              <a:t>A separation of work and leisure time</a:t>
            </a:r>
          </a:p>
          <a:p>
            <a:pPr marL="0" indent="0">
              <a:buNone/>
            </a:pPr>
            <a:r>
              <a:rPr lang="en-GB" sz="1300" dirty="0" smtClean="0"/>
              <a:t>                                                                                                                                                                                                           (</a:t>
            </a:r>
            <a:r>
              <a:rPr lang="en-GB" sz="1300" dirty="0" smtClean="0"/>
              <a:t>Porritt, 2007)</a:t>
            </a:r>
          </a:p>
          <a:p>
            <a:endParaRPr lang="en-GB" dirty="0" smtClean="0"/>
          </a:p>
          <a:p>
            <a:endParaRPr lang="en-GB" dirty="0"/>
          </a:p>
        </p:txBody>
      </p:sp>
    </p:spTree>
    <p:extLst>
      <p:ext uri="{BB962C8B-B14F-4D97-AF65-F5344CB8AC3E}">
        <p14:creationId xmlns:p14="http://schemas.microsoft.com/office/powerpoint/2010/main" val="2884407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085" y="1514147"/>
            <a:ext cx="9601196" cy="1303867"/>
          </a:xfrm>
        </p:spPr>
        <p:txBody>
          <a:bodyPr>
            <a:normAutofit fontScale="90000"/>
          </a:bodyPr>
          <a:lstStyle/>
          <a:p>
            <a:r>
              <a:rPr lang="en-GB" sz="6000" dirty="0"/>
              <a:t>Question:</a:t>
            </a: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a:xfrm>
            <a:off x="1512916" y="3330015"/>
            <a:ext cx="8404168" cy="1316799"/>
          </a:xfrm>
        </p:spPr>
        <p:txBody>
          <a:bodyPr>
            <a:normAutofit/>
          </a:bodyPr>
          <a:lstStyle/>
          <a:p>
            <a:pPr marL="0" indent="0">
              <a:buNone/>
            </a:pPr>
            <a:r>
              <a:rPr lang="en-GB" sz="4000" dirty="0" smtClean="0"/>
              <a:t>     Do you OWN your ‘Labour Power’…</a:t>
            </a:r>
            <a:endParaRPr lang="en-GB" sz="4000" dirty="0"/>
          </a:p>
        </p:txBody>
      </p:sp>
    </p:spTree>
    <p:extLst>
      <p:ext uri="{BB962C8B-B14F-4D97-AF65-F5344CB8AC3E}">
        <p14:creationId xmlns:p14="http://schemas.microsoft.com/office/powerpoint/2010/main" val="275305620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Leisure</a:t>
            </a:r>
            <a:endParaRPr lang="en-GB" dirty="0"/>
          </a:p>
        </p:txBody>
      </p:sp>
      <p:sp>
        <p:nvSpPr>
          <p:cNvPr id="3" name="Content Placeholder 2"/>
          <p:cNvSpPr>
            <a:spLocks noGrp="1"/>
          </p:cNvSpPr>
          <p:nvPr>
            <p:ph idx="1"/>
          </p:nvPr>
        </p:nvSpPr>
        <p:spPr>
          <a:xfrm>
            <a:off x="1411779" y="1958415"/>
            <a:ext cx="9601196" cy="3318936"/>
          </a:xfrm>
        </p:spPr>
        <p:txBody>
          <a:bodyPr>
            <a:normAutofit fontScale="92500" lnSpcReduction="20000"/>
          </a:bodyPr>
          <a:lstStyle/>
          <a:p>
            <a:pPr lvl="0"/>
            <a:endParaRPr lang="en-GB" dirty="0" smtClean="0"/>
          </a:p>
          <a:p>
            <a:pPr lvl="0"/>
            <a:endParaRPr lang="en-GB" dirty="0" smtClean="0"/>
          </a:p>
          <a:p>
            <a:pPr lvl="0"/>
            <a:r>
              <a:rPr lang="en-GB" dirty="0" smtClean="0"/>
              <a:t>‘Commercialisation of Leisure created new industries </a:t>
            </a:r>
          </a:p>
          <a:p>
            <a:pPr lvl="0"/>
            <a:r>
              <a:rPr lang="en-GB" dirty="0" smtClean="0"/>
              <a:t>that fed back into </a:t>
            </a:r>
          </a:p>
          <a:p>
            <a:pPr lvl="0"/>
            <a:r>
              <a:rPr lang="en-GB" dirty="0" smtClean="0"/>
              <a:t>the expansion of capitalist production’</a:t>
            </a:r>
          </a:p>
          <a:p>
            <a:endParaRPr lang="en-GB" dirty="0" smtClean="0"/>
          </a:p>
          <a:p>
            <a:endParaRPr lang="en-GB" dirty="0" smtClean="0"/>
          </a:p>
          <a:p>
            <a:pPr marL="0" indent="0">
              <a:buNone/>
            </a:pPr>
            <a:r>
              <a:rPr lang="en-GB" sz="1300" dirty="0" smtClean="0"/>
              <a:t>                                                                                                                                                                                                                       (</a:t>
            </a:r>
            <a:r>
              <a:rPr lang="en-GB" sz="1300" dirty="0" smtClean="0"/>
              <a:t>Fulcher, 2015, p. 9)</a:t>
            </a:r>
            <a:endParaRPr lang="en-GB" sz="1300" dirty="0"/>
          </a:p>
        </p:txBody>
      </p:sp>
    </p:spTree>
    <p:extLst>
      <p:ext uri="{BB962C8B-B14F-4D97-AF65-F5344CB8AC3E}">
        <p14:creationId xmlns:p14="http://schemas.microsoft.com/office/powerpoint/2010/main" val="300572713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What is Capital?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Capital is money that is invested in order to earn more money…</a:t>
            </a:r>
          </a:p>
          <a:p>
            <a:r>
              <a:rPr lang="en-GB" dirty="0" smtClean="0"/>
              <a:t>It is money that is available for investment…</a:t>
            </a:r>
          </a:p>
          <a:p>
            <a:r>
              <a:rPr lang="en-GB" dirty="0" smtClean="0"/>
              <a:t>Or an asset that can be readily turned into money..</a:t>
            </a:r>
          </a:p>
          <a:p>
            <a:r>
              <a:rPr lang="en-GB" dirty="0" smtClean="0"/>
              <a:t>By </a:t>
            </a:r>
            <a:r>
              <a:rPr lang="en-GB" dirty="0" smtClean="0"/>
              <a:t>either…selling </a:t>
            </a:r>
            <a:r>
              <a:rPr lang="en-GB" dirty="0" smtClean="0"/>
              <a:t>it or borrowing against it…</a:t>
            </a:r>
          </a:p>
          <a:p>
            <a:r>
              <a:rPr lang="en-GB" dirty="0" smtClean="0"/>
              <a:t>Provided that ownership can be established</a:t>
            </a:r>
          </a:p>
          <a:p>
            <a:r>
              <a:rPr lang="en-GB" dirty="0" smtClean="0"/>
              <a:t>It can be measured and its title can be transferred</a:t>
            </a:r>
          </a:p>
          <a:p>
            <a:endParaRPr lang="en-GB" dirty="0" smtClean="0"/>
          </a:p>
          <a:p>
            <a:pPr marL="0" indent="0">
              <a:buNone/>
            </a:pPr>
            <a:r>
              <a:rPr lang="en-GB" sz="1300" dirty="0" smtClean="0"/>
              <a:t>                                                                                                                                                                                (</a:t>
            </a:r>
            <a:r>
              <a:rPr lang="en-GB" sz="1300" dirty="0" smtClean="0"/>
              <a:t>Marx, </a:t>
            </a:r>
            <a:r>
              <a:rPr lang="en-GB" sz="1300" dirty="0" smtClean="0"/>
              <a:t>2009; McLellan, 2004</a:t>
            </a:r>
            <a:r>
              <a:rPr lang="en-GB" sz="1300" dirty="0" smtClean="0"/>
              <a:t>; </a:t>
            </a:r>
            <a:r>
              <a:rPr lang="en-GB" sz="1300" dirty="0" err="1" smtClean="0"/>
              <a:t>Pettinger</a:t>
            </a:r>
            <a:r>
              <a:rPr lang="en-GB" sz="1300" dirty="0" smtClean="0"/>
              <a:t>, 2016)</a:t>
            </a:r>
          </a:p>
          <a:p>
            <a:endParaRPr lang="en-GB" dirty="0" smtClean="0"/>
          </a:p>
          <a:p>
            <a:endParaRPr lang="en-GB" dirty="0"/>
          </a:p>
        </p:txBody>
      </p:sp>
    </p:spTree>
    <p:extLst>
      <p:ext uri="{BB962C8B-B14F-4D97-AF65-F5344CB8AC3E}">
        <p14:creationId xmlns:p14="http://schemas.microsoft.com/office/powerpoint/2010/main" val="98366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mtClean="0"/>
              <a:t>Four types of actions of globalization reform: </a:t>
            </a:r>
            <a:endParaRPr lang="en-GB" dirty="0"/>
          </a:p>
        </p:txBody>
      </p:sp>
      <p:sp>
        <p:nvSpPr>
          <p:cNvPr id="33795" name="Rectangle 3">
            <a:extLst>
              <a:ext uri="{FF2B5EF4-FFF2-40B4-BE49-F238E27FC236}">
                <a16:creationId xmlns:a16="http://schemas.microsoft.com/office/drawing/2014/main" id="{7C88DC39-EB8B-46F0-B8D8-9C7163D6EEC8}"/>
              </a:ext>
            </a:extLst>
          </p:cNvPr>
          <p:cNvSpPr>
            <a:spLocks noGrp="1" noChangeArrowheads="1"/>
          </p:cNvSpPr>
          <p:nvPr>
            <p:ph idx="1"/>
          </p:nvPr>
        </p:nvSpPr>
        <p:spPr/>
        <p:txBody>
          <a:bodyPr/>
          <a:lstStyle/>
          <a:p>
            <a:r>
              <a:rPr lang="en-US" dirty="0"/>
              <a:t>Foreign aid</a:t>
            </a:r>
          </a:p>
          <a:p>
            <a:r>
              <a:rPr lang="en-US" dirty="0"/>
              <a:t>Debt cancellation</a:t>
            </a:r>
          </a:p>
          <a:p>
            <a:r>
              <a:rPr lang="en-US" dirty="0"/>
              <a:t>Tariff reduction</a:t>
            </a:r>
          </a:p>
          <a:p>
            <a:r>
              <a:rPr lang="en-US" dirty="0"/>
              <a:t>Democratic globalization. </a:t>
            </a:r>
          </a:p>
        </p:txBody>
      </p:sp>
    </p:spTree>
    <p:extLst>
      <p:ext uri="{BB962C8B-B14F-4D97-AF65-F5344CB8AC3E}">
        <p14:creationId xmlns:p14="http://schemas.microsoft.com/office/powerpoint/2010/main" val="2577623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Capitalist Paradigm</a:t>
            </a:r>
            <a:endParaRPr lang="en-GB" dirty="0"/>
          </a:p>
        </p:txBody>
      </p:sp>
      <p:sp>
        <p:nvSpPr>
          <p:cNvPr id="3" name="Content Placeholder 2"/>
          <p:cNvSpPr>
            <a:spLocks noGrp="1"/>
          </p:cNvSpPr>
          <p:nvPr>
            <p:ph idx="1"/>
          </p:nvPr>
        </p:nvSpPr>
        <p:spPr/>
        <p:txBody>
          <a:bodyPr>
            <a:normAutofit/>
          </a:bodyPr>
          <a:lstStyle/>
          <a:p>
            <a:r>
              <a:rPr lang="en-GB" dirty="0" smtClean="0"/>
              <a:t>Porritt (2007, p 137) </a:t>
            </a:r>
            <a:r>
              <a:rPr lang="en-GB" dirty="0" smtClean="0"/>
              <a:t>states</a:t>
            </a:r>
            <a:r>
              <a:rPr lang="en-GB" dirty="0" smtClean="0"/>
              <a:t> </a:t>
            </a:r>
            <a:r>
              <a:rPr lang="en-GB" dirty="0" smtClean="0"/>
              <a:t>that…</a:t>
            </a:r>
          </a:p>
          <a:p>
            <a:endParaRPr lang="en-GB" dirty="0" smtClean="0"/>
          </a:p>
          <a:p>
            <a:r>
              <a:rPr lang="en-GB" dirty="0" smtClean="0"/>
              <a:t>‘it is the fixed and non-negotiable aspects of capitalism in general</a:t>
            </a:r>
          </a:p>
          <a:p>
            <a:pPr marL="0" indent="0">
              <a:buNone/>
            </a:pPr>
            <a:r>
              <a:rPr lang="en-GB" dirty="0" smtClean="0"/>
              <a:t>     </a:t>
            </a:r>
            <a:r>
              <a:rPr lang="en-GB" dirty="0" smtClean="0"/>
              <a:t>that renders it incompatible with the </a:t>
            </a:r>
            <a:r>
              <a:rPr lang="en-GB" dirty="0" smtClean="0"/>
              <a:t>pursuit of </a:t>
            </a:r>
            <a:r>
              <a:rPr lang="en-GB" dirty="0" smtClean="0"/>
              <a:t>a sustainable community’</a:t>
            </a:r>
          </a:p>
          <a:p>
            <a:endParaRPr lang="en-GB" dirty="0" smtClean="0"/>
          </a:p>
          <a:p>
            <a:r>
              <a:rPr lang="en-GB" dirty="0" smtClean="0"/>
              <a:t>Proposing that…</a:t>
            </a:r>
          </a:p>
        </p:txBody>
      </p:sp>
    </p:spTree>
    <p:extLst>
      <p:ext uri="{BB962C8B-B14F-4D97-AF65-F5344CB8AC3E}">
        <p14:creationId xmlns:p14="http://schemas.microsoft.com/office/powerpoint/2010/main" val="349731113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Capitalist Paradigm</a:t>
            </a:r>
            <a:endParaRPr lang="en-GB" dirty="0"/>
          </a:p>
        </p:txBody>
      </p:sp>
      <p:sp>
        <p:nvSpPr>
          <p:cNvPr id="3" name="Content Placeholder 2"/>
          <p:cNvSpPr>
            <a:spLocks noGrp="1"/>
          </p:cNvSpPr>
          <p:nvPr>
            <p:ph idx="1"/>
          </p:nvPr>
        </p:nvSpPr>
        <p:spPr/>
        <p:txBody>
          <a:bodyPr>
            <a:normAutofit/>
          </a:bodyPr>
          <a:lstStyle/>
          <a:p>
            <a:r>
              <a:rPr lang="en-GB" dirty="0" smtClean="0"/>
              <a:t>‘</a:t>
            </a:r>
            <a:r>
              <a:rPr lang="en-GB" dirty="0" smtClean="0"/>
              <a:t>the saving grace of capitalism ‘protean adaptability’ </a:t>
            </a:r>
          </a:p>
          <a:p>
            <a:pPr marL="0" indent="0">
              <a:buNone/>
            </a:pPr>
            <a:r>
              <a:rPr lang="en-GB" dirty="0" smtClean="0"/>
              <a:t>   (</a:t>
            </a:r>
            <a:r>
              <a:rPr lang="en-GB" dirty="0" smtClean="0"/>
              <a:t>i.e. its ability to assume many different forms)</a:t>
            </a:r>
          </a:p>
          <a:p>
            <a:r>
              <a:rPr lang="en-GB" dirty="0" smtClean="0"/>
              <a:t>Via a ‘reform from within’ strategy…making </a:t>
            </a:r>
            <a:r>
              <a:rPr lang="en-GB" dirty="0" smtClean="0"/>
              <a:t>it…</a:t>
            </a:r>
            <a:endParaRPr lang="en-GB" dirty="0" smtClean="0"/>
          </a:p>
          <a:p>
            <a:pPr marL="0" indent="0">
              <a:buNone/>
            </a:pPr>
            <a:r>
              <a:rPr lang="en-GB" dirty="0" smtClean="0"/>
              <a:t>    A</a:t>
            </a:r>
            <a:r>
              <a:rPr lang="en-GB" dirty="0" smtClean="0"/>
              <a:t> </a:t>
            </a:r>
            <a:r>
              <a:rPr lang="en-GB" dirty="0" smtClean="0"/>
              <a:t>resilient </a:t>
            </a:r>
            <a:r>
              <a:rPr lang="en-GB" dirty="0" smtClean="0"/>
              <a:t>paradigm, ‘Intellectually </a:t>
            </a:r>
            <a:r>
              <a:rPr lang="en-GB" dirty="0" smtClean="0"/>
              <a:t>and Ethically acceptable’ </a:t>
            </a:r>
            <a:r>
              <a:rPr lang="en-GB" dirty="0" smtClean="0"/>
              <a:t>(</a:t>
            </a:r>
            <a:r>
              <a:rPr lang="en-GB" dirty="0" smtClean="0"/>
              <a:t>to those in </a:t>
            </a:r>
            <a:r>
              <a:rPr lang="en-GB" dirty="0" smtClean="0"/>
              <a:t>      power </a:t>
            </a:r>
            <a:r>
              <a:rPr lang="en-GB" dirty="0" smtClean="0"/>
              <a:t>and control</a:t>
            </a:r>
            <a:r>
              <a:rPr lang="en-GB" dirty="0" smtClean="0"/>
              <a:t>)</a:t>
            </a:r>
          </a:p>
          <a:p>
            <a:pPr marL="0" indent="0">
              <a:buNone/>
            </a:pPr>
            <a:r>
              <a:rPr lang="en-GB" dirty="0"/>
              <a:t> </a:t>
            </a:r>
            <a:r>
              <a:rPr lang="en-GB" dirty="0" smtClean="0"/>
              <a:t>                                                                                                          </a:t>
            </a:r>
            <a:r>
              <a:rPr lang="en-GB" sz="1200" dirty="0" smtClean="0"/>
              <a:t>(Porritt, 2007</a:t>
            </a:r>
            <a:r>
              <a:rPr lang="en-GB" sz="1200" dirty="0"/>
              <a:t>, p 137)</a:t>
            </a:r>
            <a:endParaRPr lang="en-GB" sz="1200" dirty="0"/>
          </a:p>
        </p:txBody>
      </p:sp>
    </p:spTree>
    <p:extLst>
      <p:ext uri="{BB962C8B-B14F-4D97-AF65-F5344CB8AC3E}">
        <p14:creationId xmlns:p14="http://schemas.microsoft.com/office/powerpoint/2010/main" val="396934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Progress of Capitalism</a:t>
            </a:r>
            <a:endParaRPr lang="en-GB" dirty="0"/>
          </a:p>
        </p:txBody>
      </p:sp>
      <p:sp>
        <p:nvSpPr>
          <p:cNvPr id="3" name="Content Placeholder 2"/>
          <p:cNvSpPr>
            <a:spLocks noGrp="1"/>
          </p:cNvSpPr>
          <p:nvPr>
            <p:ph idx="1"/>
          </p:nvPr>
        </p:nvSpPr>
        <p:spPr/>
        <p:txBody>
          <a:bodyPr/>
          <a:lstStyle/>
          <a:p>
            <a:r>
              <a:rPr lang="en-GB" dirty="0" smtClean="0"/>
              <a:t>Calhoun </a:t>
            </a:r>
            <a:r>
              <a:rPr lang="en-GB" i="1" dirty="0" smtClean="0"/>
              <a:t>et al </a:t>
            </a:r>
            <a:r>
              <a:rPr lang="en-GB" dirty="0" smtClean="0"/>
              <a:t>(2007, p. 122-129)</a:t>
            </a:r>
          </a:p>
          <a:p>
            <a:pPr marL="0" indent="0">
              <a:buNone/>
            </a:pPr>
            <a:r>
              <a:rPr lang="en-GB" dirty="0" smtClean="0"/>
              <a:t>Very strongly aligned with</a:t>
            </a:r>
          </a:p>
          <a:p>
            <a:r>
              <a:rPr lang="en-GB" dirty="0" smtClean="0"/>
              <a:t>Employment</a:t>
            </a:r>
          </a:p>
          <a:p>
            <a:r>
              <a:rPr lang="en-GB" dirty="0" smtClean="0"/>
              <a:t>Meritocracy (the American dream)</a:t>
            </a:r>
          </a:p>
          <a:p>
            <a:r>
              <a:rPr lang="en-GB" dirty="0" smtClean="0"/>
              <a:t>The relative value of Wages</a:t>
            </a:r>
          </a:p>
          <a:p>
            <a:r>
              <a:rPr lang="en-GB" dirty="0" smtClean="0"/>
              <a:t>The increasing value of Leisure time</a:t>
            </a:r>
          </a:p>
          <a:p>
            <a:endParaRPr lang="en-GB" dirty="0"/>
          </a:p>
        </p:txBody>
      </p:sp>
    </p:spTree>
    <p:extLst>
      <p:ext uri="{BB962C8B-B14F-4D97-AF65-F5344CB8AC3E}">
        <p14:creationId xmlns:p14="http://schemas.microsoft.com/office/powerpoint/2010/main" val="774548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Questions: Capitalist Societies?</a:t>
            </a:r>
            <a:endParaRPr lang="en-GB" dirty="0"/>
          </a:p>
        </p:txBody>
      </p:sp>
      <p:sp>
        <p:nvSpPr>
          <p:cNvPr id="3" name="Content Placeholder 2"/>
          <p:cNvSpPr>
            <a:spLocks noGrp="1"/>
          </p:cNvSpPr>
          <p:nvPr>
            <p:ph idx="1"/>
          </p:nvPr>
        </p:nvSpPr>
        <p:spPr/>
        <p:txBody>
          <a:bodyPr>
            <a:normAutofit fontScale="92500" lnSpcReduction="20000"/>
          </a:bodyPr>
          <a:lstStyle/>
          <a:p>
            <a:r>
              <a:rPr lang="en-GB" smtClean="0"/>
              <a:t>Institutions</a:t>
            </a:r>
          </a:p>
          <a:p>
            <a:r>
              <a:rPr lang="en-GB" smtClean="0"/>
              <a:t>Organisations</a:t>
            </a:r>
          </a:p>
          <a:p>
            <a:r>
              <a:rPr lang="en-GB" smtClean="0"/>
              <a:t>Groups</a:t>
            </a:r>
          </a:p>
          <a:p>
            <a:r>
              <a:rPr lang="en-GB" smtClean="0"/>
              <a:t>Politics/Policies</a:t>
            </a:r>
          </a:p>
          <a:p>
            <a:r>
              <a:rPr lang="en-GB" smtClean="0"/>
              <a:t>Are they Social Construct(s) designed to…</a:t>
            </a:r>
          </a:p>
          <a:p>
            <a:pPr lvl="1"/>
            <a:r>
              <a:rPr lang="en-GB" smtClean="0"/>
              <a:t>Support or Control?</a:t>
            </a:r>
          </a:p>
          <a:p>
            <a:pPr lvl="1"/>
            <a:r>
              <a:rPr lang="en-GB" smtClean="0"/>
              <a:t>Care or Manage?</a:t>
            </a:r>
          </a:p>
          <a:p>
            <a:pPr lvl="1"/>
            <a:r>
              <a:rPr lang="en-GB" smtClean="0"/>
              <a:t>Value or Judge?</a:t>
            </a:r>
            <a:endParaRPr lang="en-GB" dirty="0"/>
          </a:p>
        </p:txBody>
      </p:sp>
    </p:spTree>
    <p:extLst>
      <p:ext uri="{BB962C8B-B14F-4D97-AF65-F5344CB8AC3E}">
        <p14:creationId xmlns:p14="http://schemas.microsoft.com/office/powerpoint/2010/main" val="190793282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Breakdown of Capitalisms?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Five Capitals Framework task:</a:t>
            </a:r>
          </a:p>
          <a:p>
            <a:r>
              <a:rPr lang="en-GB" dirty="0" smtClean="0"/>
              <a:t>In your groups list 5 things that all agree on as fitting into one of the following headings:</a:t>
            </a:r>
          </a:p>
          <a:p>
            <a:endParaRPr lang="en-GB" dirty="0" smtClean="0"/>
          </a:p>
          <a:p>
            <a:pPr lvl="1"/>
            <a:r>
              <a:rPr lang="en-GB" dirty="0" smtClean="0"/>
              <a:t>Natural Capital</a:t>
            </a:r>
          </a:p>
          <a:p>
            <a:pPr lvl="1"/>
            <a:r>
              <a:rPr lang="en-GB" dirty="0" smtClean="0"/>
              <a:t>Human Capital</a:t>
            </a:r>
          </a:p>
          <a:p>
            <a:pPr lvl="1"/>
            <a:r>
              <a:rPr lang="en-GB" dirty="0" smtClean="0"/>
              <a:t>Social Capital</a:t>
            </a:r>
          </a:p>
          <a:p>
            <a:pPr lvl="1"/>
            <a:r>
              <a:rPr lang="en-GB" dirty="0" smtClean="0"/>
              <a:t>Manufactured Capital</a:t>
            </a:r>
          </a:p>
          <a:p>
            <a:pPr lvl="1"/>
            <a:r>
              <a:rPr lang="en-GB" dirty="0" smtClean="0"/>
              <a:t>Financial Capital</a:t>
            </a:r>
          </a:p>
          <a:p>
            <a:endParaRPr lang="en-GB" dirty="0" smtClean="0"/>
          </a:p>
          <a:p>
            <a:pPr marL="0" indent="0">
              <a:buNone/>
            </a:pPr>
            <a:r>
              <a:rPr lang="en-GB" sz="1700" dirty="0" smtClean="0"/>
              <a:t>                                                                                                                                                                                                 (</a:t>
            </a:r>
            <a:r>
              <a:rPr lang="en-GB" sz="1700" dirty="0" smtClean="0"/>
              <a:t>Porritt, 2007. p 137)</a:t>
            </a:r>
            <a:endParaRPr lang="en-GB" sz="1700" dirty="0"/>
          </a:p>
        </p:txBody>
      </p:sp>
    </p:spTree>
    <p:extLst>
      <p:ext uri="{BB962C8B-B14F-4D97-AF65-F5344CB8AC3E}">
        <p14:creationId xmlns:p14="http://schemas.microsoft.com/office/powerpoint/2010/main" val="214941228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a:r>
              <a:rPr lang="en-GB" noProof="0" dirty="0" smtClean="0"/>
              <a:t/>
            </a:r>
            <a:br>
              <a:rPr lang="en-GB" noProof="0" dirty="0" smtClean="0"/>
            </a:br>
            <a:r>
              <a:rPr lang="en-GB" sz="4400" noProof="0" dirty="0" smtClean="0">
                <a:latin typeface="+mj-lt"/>
              </a:rPr>
              <a:t>Human Capital</a:t>
            </a:r>
            <a:endParaRPr lang="en-GB" sz="4400" dirty="0">
              <a:latin typeface="+mj-lt"/>
            </a:endParaRPr>
          </a:p>
        </p:txBody>
      </p:sp>
      <p:sp>
        <p:nvSpPr>
          <p:cNvPr id="3" name="Content Placeholder 2"/>
          <p:cNvSpPr>
            <a:spLocks noGrp="1"/>
          </p:cNvSpPr>
          <p:nvPr>
            <p:ph idx="1"/>
          </p:nvPr>
        </p:nvSpPr>
        <p:spPr/>
        <p:txBody>
          <a:bodyPr>
            <a:normAutofit fontScale="85000" lnSpcReduction="20000"/>
          </a:bodyPr>
          <a:lstStyle/>
          <a:p>
            <a:r>
              <a:rPr lang="en-GB" dirty="0" smtClean="0"/>
              <a:t>Health, Knowledge, Skills and Motivation</a:t>
            </a:r>
          </a:p>
          <a:p>
            <a:pPr marL="0" indent="0">
              <a:buNone/>
            </a:pPr>
            <a:r>
              <a:rPr lang="en-GB" dirty="0" smtClean="0"/>
              <a:t>All of which are required for</a:t>
            </a:r>
          </a:p>
          <a:p>
            <a:r>
              <a:rPr lang="en-GB" dirty="0" smtClean="0"/>
              <a:t>‘Productive Work’</a:t>
            </a:r>
          </a:p>
          <a:p>
            <a:r>
              <a:rPr lang="en-GB" dirty="0" smtClean="0"/>
              <a:t>Emotional and Spiritual capacities</a:t>
            </a:r>
          </a:p>
          <a:p>
            <a:r>
              <a:rPr lang="en-GB" dirty="0" smtClean="0"/>
              <a:t>Investment in Education and Training</a:t>
            </a:r>
          </a:p>
          <a:p>
            <a:r>
              <a:rPr lang="en-GB" dirty="0" smtClean="0"/>
              <a:t>All central issues within a flourishing economy</a:t>
            </a:r>
          </a:p>
          <a:p>
            <a:endParaRPr lang="en-GB" dirty="0" smtClean="0"/>
          </a:p>
          <a:p>
            <a:pPr marL="0" indent="0">
              <a:buNone/>
            </a:pPr>
            <a:r>
              <a:rPr lang="en-GB" dirty="0" smtClean="0"/>
              <a:t>                                                                                                                               </a:t>
            </a:r>
            <a:r>
              <a:rPr lang="en-GB" sz="1400" dirty="0" smtClean="0"/>
              <a:t>(</a:t>
            </a:r>
            <a:r>
              <a:rPr lang="en-GB" sz="1400" dirty="0" smtClean="0"/>
              <a:t>Porritt, 2007. p 137)</a:t>
            </a:r>
          </a:p>
          <a:p>
            <a:endParaRPr lang="en-GB" dirty="0"/>
          </a:p>
        </p:txBody>
      </p:sp>
    </p:spTree>
    <p:extLst>
      <p:ext uri="{BB962C8B-B14F-4D97-AF65-F5344CB8AC3E}">
        <p14:creationId xmlns:p14="http://schemas.microsoft.com/office/powerpoint/2010/main" val="3010540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a:r>
              <a:rPr lang="en-GB" sz="4400" noProof="0" dirty="0" smtClean="0">
                <a:latin typeface="+mj-lt"/>
              </a:rPr>
              <a:t>Social Capital</a:t>
            </a:r>
            <a:r>
              <a:rPr lang="en-GB" noProof="0" dirty="0" smtClean="0"/>
              <a:t/>
            </a:r>
            <a:br>
              <a:rPr lang="en-GB" noProof="0" dirty="0" smtClean="0"/>
            </a:b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Its name is taken from the…</a:t>
            </a:r>
          </a:p>
          <a:p>
            <a:r>
              <a:rPr lang="en-GB" dirty="0" smtClean="0"/>
              <a:t>Social Structures, Institutions, Networks and Relationships </a:t>
            </a:r>
            <a:r>
              <a:rPr lang="en-GB" dirty="0" smtClean="0"/>
              <a:t>which;</a:t>
            </a:r>
            <a:endParaRPr lang="en-GB" dirty="0" smtClean="0"/>
          </a:p>
          <a:p>
            <a:r>
              <a:rPr lang="en-GB" dirty="0" smtClean="0"/>
              <a:t>‘enable individuals to maintain and develop their human capital </a:t>
            </a:r>
            <a:r>
              <a:rPr lang="en-GB" dirty="0" smtClean="0"/>
              <a:t>in </a:t>
            </a:r>
            <a:r>
              <a:rPr lang="en-GB" dirty="0" smtClean="0"/>
              <a:t>partnership with others</a:t>
            </a:r>
          </a:p>
          <a:p>
            <a:pPr marL="0" indent="0">
              <a:buNone/>
            </a:pPr>
            <a:r>
              <a:rPr lang="en-GB" dirty="0"/>
              <a:t> </a:t>
            </a:r>
            <a:r>
              <a:rPr lang="en-GB" dirty="0" smtClean="0"/>
              <a:t>     and t</a:t>
            </a:r>
            <a:r>
              <a:rPr lang="en-GB" dirty="0" smtClean="0"/>
              <a:t>o </a:t>
            </a:r>
            <a:r>
              <a:rPr lang="en-GB" dirty="0" smtClean="0"/>
              <a:t>be more </a:t>
            </a:r>
            <a:r>
              <a:rPr lang="en-GB" dirty="0" smtClean="0"/>
              <a:t>productive’ </a:t>
            </a:r>
            <a:r>
              <a:rPr lang="en-GB" dirty="0" smtClean="0"/>
              <a:t>(rather than work in isolation)</a:t>
            </a:r>
          </a:p>
          <a:p>
            <a:r>
              <a:rPr lang="en-GB" b="1" dirty="0" smtClean="0"/>
              <a:t>Examples</a:t>
            </a:r>
          </a:p>
          <a:p>
            <a:r>
              <a:rPr lang="en-GB" dirty="0" smtClean="0"/>
              <a:t>Families, communities, businesses, trade unions, voluntary organisations, legal/political systems, education and health bodies</a:t>
            </a:r>
          </a:p>
          <a:p>
            <a:pPr marL="0" indent="0">
              <a:buNone/>
            </a:pPr>
            <a:r>
              <a:rPr lang="en-GB" dirty="0" smtClean="0"/>
              <a:t>                                                                                                                            </a:t>
            </a:r>
            <a:r>
              <a:rPr lang="en-GB" sz="1700" dirty="0" smtClean="0"/>
              <a:t>(</a:t>
            </a:r>
            <a:r>
              <a:rPr lang="en-GB" sz="1700" dirty="0" smtClean="0"/>
              <a:t>Porritt, 2007. p 137)</a:t>
            </a:r>
          </a:p>
          <a:p>
            <a:endParaRPr lang="en-GB" dirty="0"/>
          </a:p>
        </p:txBody>
      </p:sp>
    </p:spTree>
    <p:extLst>
      <p:ext uri="{BB962C8B-B14F-4D97-AF65-F5344CB8AC3E}">
        <p14:creationId xmlns:p14="http://schemas.microsoft.com/office/powerpoint/2010/main" val="204433129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a:r>
              <a:rPr lang="en-GB" sz="4400" noProof="0" dirty="0" smtClean="0">
                <a:latin typeface="+mj-lt"/>
              </a:rPr>
              <a:t>Manufactured Capital</a:t>
            </a:r>
            <a:r>
              <a:rPr lang="en-GB" noProof="0" dirty="0" smtClean="0"/>
              <a:t/>
            </a:r>
            <a:br>
              <a:rPr lang="en-GB" noProof="0"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Manufactured Capital comprises:</a:t>
            </a:r>
          </a:p>
          <a:p>
            <a:pPr lvl="1"/>
            <a:r>
              <a:rPr lang="en-GB" dirty="0" smtClean="0"/>
              <a:t>Material Goods</a:t>
            </a:r>
          </a:p>
          <a:p>
            <a:pPr lvl="1"/>
            <a:r>
              <a:rPr lang="en-GB" dirty="0" smtClean="0"/>
              <a:t>Tools</a:t>
            </a:r>
          </a:p>
          <a:p>
            <a:pPr lvl="1"/>
            <a:r>
              <a:rPr lang="en-GB" dirty="0" smtClean="0"/>
              <a:t>Machines</a:t>
            </a:r>
          </a:p>
          <a:p>
            <a:pPr lvl="1"/>
            <a:r>
              <a:rPr lang="en-GB" dirty="0" smtClean="0"/>
              <a:t>Buildings</a:t>
            </a:r>
          </a:p>
          <a:p>
            <a:pPr lvl="1"/>
            <a:r>
              <a:rPr lang="en-GB" dirty="0" smtClean="0"/>
              <a:t>Also, a</a:t>
            </a:r>
            <a:r>
              <a:rPr lang="en-GB" dirty="0" smtClean="0"/>
              <a:t>ll </a:t>
            </a:r>
            <a:r>
              <a:rPr lang="en-GB" dirty="0" smtClean="0"/>
              <a:t>forms of infrastructure </a:t>
            </a:r>
            <a:r>
              <a:rPr lang="en-GB" dirty="0" smtClean="0"/>
              <a:t>which contribute </a:t>
            </a:r>
            <a:r>
              <a:rPr lang="en-GB" dirty="0" smtClean="0"/>
              <a:t>to the production process (but do not become embodied within its output)</a:t>
            </a:r>
          </a:p>
          <a:p>
            <a:pPr lvl="1"/>
            <a:endParaRPr lang="en-GB" dirty="0" smtClean="0"/>
          </a:p>
          <a:p>
            <a:pPr marL="457200" lvl="1" indent="0">
              <a:buNone/>
            </a:pPr>
            <a:r>
              <a:rPr lang="en-GB" sz="1400" dirty="0" smtClean="0"/>
              <a:t>                                                                                                                                                                                        (</a:t>
            </a:r>
            <a:r>
              <a:rPr lang="en-GB" sz="1400" dirty="0" smtClean="0"/>
              <a:t>Porritt, 2007. p 137)</a:t>
            </a:r>
          </a:p>
          <a:p>
            <a:pPr lvl="1"/>
            <a:endParaRPr lang="en-GB" dirty="0"/>
          </a:p>
        </p:txBody>
      </p:sp>
    </p:spTree>
    <p:extLst>
      <p:ext uri="{BB962C8B-B14F-4D97-AF65-F5344CB8AC3E}">
        <p14:creationId xmlns:p14="http://schemas.microsoft.com/office/powerpoint/2010/main" val="410833213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1" algn="ctr"/>
            <a:r>
              <a:rPr lang="en-GB" sz="4400" noProof="0" dirty="0" smtClean="0">
                <a:latin typeface="+mj-lt"/>
              </a:rPr>
              <a:t>Natural Capital</a:t>
            </a:r>
            <a:r>
              <a:rPr lang="en-GB" noProof="0" dirty="0" smtClean="0"/>
              <a:t/>
            </a:r>
            <a:br>
              <a:rPr lang="en-GB" noProof="0" dirty="0" smtClean="0"/>
            </a:br>
            <a:r>
              <a:rPr lang="en-GB" sz="3100" dirty="0">
                <a:latin typeface="+mj-lt"/>
              </a:rPr>
              <a:t>Also referred to as Environmental or Ecological Capital</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Is </a:t>
            </a:r>
            <a:r>
              <a:rPr lang="en-GB" dirty="0" smtClean="0"/>
              <a:t>any</a:t>
            </a:r>
          </a:p>
          <a:p>
            <a:pPr lvl="1"/>
            <a:r>
              <a:rPr lang="en-GB" dirty="0" smtClean="0"/>
              <a:t>Stock or Flow of Energy or Matter </a:t>
            </a:r>
            <a:r>
              <a:rPr lang="en-GB" dirty="0" smtClean="0"/>
              <a:t>that </a:t>
            </a:r>
            <a:r>
              <a:rPr lang="en-GB" b="1" dirty="0" smtClean="0"/>
              <a:t>Yields </a:t>
            </a:r>
            <a:r>
              <a:rPr lang="en-GB" b="1" dirty="0" smtClean="0"/>
              <a:t>Valuable Goods or Services</a:t>
            </a:r>
          </a:p>
          <a:p>
            <a:r>
              <a:rPr lang="en-GB" dirty="0" smtClean="0"/>
              <a:t>Several Categories/Resources that are Renewable:</a:t>
            </a:r>
          </a:p>
          <a:p>
            <a:pPr lvl="1"/>
            <a:r>
              <a:rPr lang="en-GB" dirty="0" smtClean="0"/>
              <a:t>Timber, grain for example</a:t>
            </a:r>
          </a:p>
          <a:p>
            <a:r>
              <a:rPr lang="en-GB" dirty="0" smtClean="0"/>
              <a:t>Or not Renewable:</a:t>
            </a:r>
          </a:p>
          <a:p>
            <a:pPr lvl="1"/>
            <a:r>
              <a:rPr lang="en-GB" dirty="0" smtClean="0"/>
              <a:t>Fossil Fuels, </a:t>
            </a:r>
          </a:p>
          <a:p>
            <a:pPr lvl="1"/>
            <a:r>
              <a:rPr lang="en-GB" dirty="0" smtClean="0"/>
              <a:t>I.E. Natural Capital = ‘not only production but to life itself’</a:t>
            </a:r>
          </a:p>
          <a:p>
            <a:pPr marL="457200" lvl="1" indent="0">
              <a:buNone/>
            </a:pPr>
            <a:r>
              <a:rPr lang="en-GB" sz="1300" dirty="0" smtClean="0"/>
              <a:t>                                                                                                                                                                                                        (</a:t>
            </a:r>
            <a:r>
              <a:rPr lang="en-GB" sz="1300" dirty="0" smtClean="0"/>
              <a:t>Porritt, 2007. p 137)</a:t>
            </a:r>
          </a:p>
          <a:p>
            <a:pPr lvl="1"/>
            <a:endParaRPr lang="en-GB" dirty="0" smtClean="0"/>
          </a:p>
        </p:txBody>
      </p:sp>
    </p:spTree>
    <p:extLst>
      <p:ext uri="{BB962C8B-B14F-4D97-AF65-F5344CB8AC3E}">
        <p14:creationId xmlns:p14="http://schemas.microsoft.com/office/powerpoint/2010/main" val="368056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80546326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E85B0183-598A-44E3-AD9A-231E99FBC60D}"/>
              </a:ext>
            </a:extLst>
          </p:cNvPr>
          <p:cNvSpPr>
            <a:spLocks noGrp="1" noRot="1" noChangeArrowheads="1"/>
          </p:cNvSpPr>
          <p:nvPr>
            <p:ph type="title"/>
          </p:nvPr>
        </p:nvSpPr>
        <p:spPr/>
        <p:txBody>
          <a:bodyPr/>
          <a:lstStyle/>
          <a:p>
            <a:r>
              <a:rPr lang="en-US" smtClean="0"/>
              <a:t>Foreign Aid</a:t>
            </a:r>
            <a:endParaRPr lang="en-US"/>
          </a:p>
        </p:txBody>
      </p:sp>
      <p:sp>
        <p:nvSpPr>
          <p:cNvPr id="34819" name="Rectangle 3">
            <a:extLst>
              <a:ext uri="{FF2B5EF4-FFF2-40B4-BE49-F238E27FC236}">
                <a16:creationId xmlns:a16="http://schemas.microsoft.com/office/drawing/2014/main" id="{71C17049-1BBE-4359-8D16-ED8A297E2F5C}"/>
              </a:ext>
            </a:extLst>
          </p:cNvPr>
          <p:cNvSpPr>
            <a:spLocks noGrp="1" noChangeArrowheads="1"/>
          </p:cNvSpPr>
          <p:nvPr>
            <p:ph idx="1"/>
          </p:nvPr>
        </p:nvSpPr>
        <p:spPr/>
        <p:txBody>
          <a:bodyPr/>
          <a:lstStyle/>
          <a:p>
            <a:r>
              <a:rPr lang="en-US" dirty="0" smtClean="0"/>
              <a:t>Foreign aid is often accompanied by high administrative and overhead costs.</a:t>
            </a:r>
          </a:p>
          <a:p>
            <a:r>
              <a:rPr lang="en-US" dirty="0" smtClean="0"/>
              <a:t>It is often given on condition that it be used to buy from donor countries goods that are not necessarily high-priority items for recipient countries.</a:t>
            </a:r>
          </a:p>
          <a:p>
            <a:r>
              <a:rPr lang="en-US" dirty="0" smtClean="0"/>
              <a:t>Foreign aid can be beneficial with oversight to ensure that foreign aid is not wasted and is directed to truly helpful projects.</a:t>
            </a:r>
          </a:p>
          <a:p>
            <a:r>
              <a:rPr lang="en-US" dirty="0" smtClean="0"/>
              <a:t>Increasing the amount of foreign aid and redesigning its delivery can help mitigate some of the excesses of neoliberal globalization.</a:t>
            </a:r>
            <a:endParaRPr lang="en-US" dirty="0"/>
          </a:p>
        </p:txBody>
      </p:sp>
    </p:spTree>
    <p:extLst>
      <p:ext uri="{BB962C8B-B14F-4D97-AF65-F5344CB8AC3E}">
        <p14:creationId xmlns:p14="http://schemas.microsoft.com/office/powerpoint/2010/main" val="398665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D9FA66D-F8B2-49DE-B81A-AB69F3A410F8}"/>
              </a:ext>
            </a:extLst>
          </p:cNvPr>
          <p:cNvSpPr>
            <a:spLocks noGrp="1" noRot="1" noChangeArrowheads="1"/>
          </p:cNvSpPr>
          <p:nvPr>
            <p:ph type="title"/>
          </p:nvPr>
        </p:nvSpPr>
        <p:spPr/>
        <p:txBody>
          <a:bodyPr/>
          <a:lstStyle/>
          <a:p>
            <a:pPr eaLnBrk="1" hangingPunct="1">
              <a:defRPr/>
            </a:pPr>
            <a:r>
              <a:rPr lang="en-US">
                <a:ea typeface="+mj-ea"/>
                <a:cs typeface="+mj-cs"/>
              </a:rPr>
              <a:t>Debt Cancellation</a:t>
            </a:r>
          </a:p>
        </p:txBody>
      </p:sp>
      <p:sp>
        <p:nvSpPr>
          <p:cNvPr id="35843" name="Rectangle 3">
            <a:extLst>
              <a:ext uri="{FF2B5EF4-FFF2-40B4-BE49-F238E27FC236}">
                <a16:creationId xmlns:a16="http://schemas.microsoft.com/office/drawing/2014/main" id="{920C8CC8-DEBB-4808-8853-EFFC4339EE96}"/>
              </a:ext>
            </a:extLst>
          </p:cNvPr>
          <p:cNvSpPr>
            <a:spLocks noGrp="1" noChangeArrowheads="1"/>
          </p:cNvSpPr>
          <p:nvPr>
            <p:ph idx="1"/>
          </p:nvPr>
        </p:nvSpPr>
        <p:spPr/>
        <p:txBody>
          <a:bodyPr>
            <a:normAutofit fontScale="92500"/>
          </a:bodyPr>
          <a:lstStyle/>
          <a:p>
            <a:pPr eaLnBrk="1" hangingPunct="1"/>
            <a:r>
              <a:rPr lang="en-US" altLang="en-US" sz="2800" dirty="0">
                <a:ea typeface="ＭＳ Ｐゴシック" panose="020B0600070205080204" pitchFamily="34" charset="-128"/>
              </a:rPr>
              <a:t>Many analysts argue that the world’s rich countries and banks should write off the debt owed to them by developing countries in recognition of historical injustices.</a:t>
            </a:r>
          </a:p>
          <a:p>
            <a:pPr eaLnBrk="1" hangingPunct="1"/>
            <a:r>
              <a:rPr lang="en-US" altLang="en-US" sz="2800" dirty="0">
                <a:ea typeface="ＭＳ Ｐゴシック" panose="020B0600070205080204" pitchFamily="34" charset="-128"/>
              </a:rPr>
              <a:t>They reason that the debt burden of the developing countries is so burdensome that it prevents them from focusing on building economic infrastructure, improving health an education of their populations, and developing economic policies that can help them emerge from poverty.</a:t>
            </a:r>
          </a:p>
        </p:txBody>
      </p:sp>
    </p:spTree>
    <p:extLst>
      <p:ext uri="{BB962C8B-B14F-4D97-AF65-F5344CB8AC3E}">
        <p14:creationId xmlns:p14="http://schemas.microsoft.com/office/powerpoint/2010/main" val="319522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273D08F-D36B-4E20-9AFF-EF54F07E562A}"/>
              </a:ext>
            </a:extLst>
          </p:cNvPr>
          <p:cNvSpPr>
            <a:spLocks noGrp="1" noRot="1" noChangeArrowheads="1"/>
          </p:cNvSpPr>
          <p:nvPr>
            <p:ph type="title"/>
          </p:nvPr>
        </p:nvSpPr>
        <p:spPr/>
        <p:txBody>
          <a:bodyPr/>
          <a:lstStyle/>
          <a:p>
            <a:r>
              <a:rPr lang="en-US" smtClean="0"/>
              <a:t>Tariff Reduction</a:t>
            </a:r>
            <a:endParaRPr lang="en-US"/>
          </a:p>
        </p:txBody>
      </p:sp>
      <p:sp>
        <p:nvSpPr>
          <p:cNvPr id="36867" name="Rectangle 3">
            <a:extLst>
              <a:ext uri="{FF2B5EF4-FFF2-40B4-BE49-F238E27FC236}">
                <a16:creationId xmlns:a16="http://schemas.microsoft.com/office/drawing/2014/main" id="{1B58D494-41B7-48AE-A01C-02624D6E8A37}"/>
              </a:ext>
            </a:extLst>
          </p:cNvPr>
          <p:cNvSpPr>
            <a:spLocks noGrp="1" noChangeArrowheads="1"/>
          </p:cNvSpPr>
          <p:nvPr>
            <p:ph idx="1"/>
          </p:nvPr>
        </p:nvSpPr>
        <p:spPr/>
        <p:txBody>
          <a:bodyPr/>
          <a:lstStyle/>
          <a:p>
            <a:r>
              <a:rPr lang="en-US" smtClean="0"/>
              <a:t>The reduction of tariffs by rich countries because these tariffs prevent developing countries from exporting goods that could earn them money for investment in agriculture, industry, and infrastructure.</a:t>
            </a:r>
            <a:endParaRPr lang="en-US"/>
          </a:p>
        </p:txBody>
      </p:sp>
    </p:spTree>
    <p:extLst>
      <p:ext uri="{BB962C8B-B14F-4D97-AF65-F5344CB8AC3E}">
        <p14:creationId xmlns:p14="http://schemas.microsoft.com/office/powerpoint/2010/main" val="89467186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AAC5EB1E-694C-4D9E-847F-F0A4A0EF40D0}"/>
              </a:ext>
            </a:extLst>
          </p:cNvPr>
          <p:cNvSpPr>
            <a:spLocks noGrp="1" noRot="1" noChangeArrowheads="1"/>
          </p:cNvSpPr>
          <p:nvPr>
            <p:ph type="title"/>
          </p:nvPr>
        </p:nvSpPr>
        <p:spPr/>
        <p:txBody>
          <a:bodyPr/>
          <a:lstStyle/>
          <a:p>
            <a:pPr eaLnBrk="1" hangingPunct="1">
              <a:defRPr/>
            </a:pPr>
            <a:r>
              <a:rPr lang="en-US">
                <a:ea typeface="+mj-ea"/>
                <a:cs typeface="+mj-cs"/>
              </a:rPr>
              <a:t>Democratic Globalization</a:t>
            </a:r>
          </a:p>
        </p:txBody>
      </p:sp>
      <p:sp>
        <p:nvSpPr>
          <p:cNvPr id="37891" name="Rectangle 3">
            <a:extLst>
              <a:ext uri="{FF2B5EF4-FFF2-40B4-BE49-F238E27FC236}">
                <a16:creationId xmlns:a16="http://schemas.microsoft.com/office/drawing/2014/main" id="{8B4A4BFE-0168-4C1F-90D4-0C14D2E509EA}"/>
              </a:ext>
            </a:extLst>
          </p:cNvPr>
          <p:cNvSpPr>
            <a:spLocks noGrp="1" noChangeArrowheads="1"/>
          </p:cNvSpPr>
          <p:nvPr>
            <p:ph idx="1"/>
          </p:nvPr>
        </p:nvSpPr>
        <p:spPr/>
        <p:txBody>
          <a:bodyPr>
            <a:normAutofit fontScale="92500" lnSpcReduction="20000"/>
          </a:bodyPr>
          <a:lstStyle/>
          <a:p>
            <a:pPr eaLnBrk="1" hangingPunct="1">
              <a:lnSpc>
                <a:spcPct val="90000"/>
              </a:lnSpc>
            </a:pPr>
            <a:r>
              <a:rPr lang="en-US" altLang="en-US" sz="2800" dirty="0">
                <a:ea typeface="ＭＳ Ｐゴシック" panose="020B0600070205080204" pitchFamily="34" charset="-128"/>
              </a:rPr>
              <a:t>Research shows that democracy lowers inequality and promotes economic growth.</a:t>
            </a:r>
          </a:p>
          <a:p>
            <a:pPr eaLnBrk="1" hangingPunct="1">
              <a:lnSpc>
                <a:spcPct val="90000"/>
              </a:lnSpc>
            </a:pPr>
            <a:r>
              <a:rPr lang="en-US" altLang="en-US" sz="2800" dirty="0">
                <a:ea typeface="ＭＳ Ｐゴシック" panose="020B0600070205080204" pitchFamily="34" charset="-128"/>
              </a:rPr>
              <a:t>Democracies make it more difficult for elite groups to misuse their power and enhance their wealth and income at the expense of the less well to do.</a:t>
            </a:r>
          </a:p>
          <a:p>
            <a:pPr eaLnBrk="1" hangingPunct="1">
              <a:lnSpc>
                <a:spcPct val="90000"/>
              </a:lnSpc>
            </a:pPr>
            <a:r>
              <a:rPr lang="en-US" altLang="en-US" sz="2800" dirty="0">
                <a:ea typeface="ＭＳ Ｐゴシック" panose="020B0600070205080204" pitchFamily="34" charset="-128"/>
              </a:rPr>
              <a:t>They increase political stability, so to provide a better investment climate.</a:t>
            </a:r>
          </a:p>
          <a:p>
            <a:pPr eaLnBrk="1" hangingPunct="1">
              <a:lnSpc>
                <a:spcPct val="90000"/>
              </a:lnSpc>
            </a:pPr>
            <a:r>
              <a:rPr lang="en-US" altLang="en-US" sz="2800" dirty="0">
                <a:ea typeface="ＭＳ Ｐゴシック" panose="020B0600070205080204" pitchFamily="34" charset="-128"/>
              </a:rPr>
              <a:t>They tend to enact policies that are more responsive to people’s needs and benefit a wide range of people from all social classes.</a:t>
            </a:r>
          </a:p>
        </p:txBody>
      </p:sp>
    </p:spTree>
    <p:extLst>
      <p:ext uri="{BB962C8B-B14F-4D97-AF65-F5344CB8AC3E}">
        <p14:creationId xmlns:p14="http://schemas.microsoft.com/office/powerpoint/2010/main" val="392892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a:r>
              <a:rPr lang="en-GB" sz="4400" noProof="0" dirty="0" smtClean="0">
                <a:latin typeface="+mj-lt"/>
              </a:rPr>
              <a:t>Financial Capital</a:t>
            </a:r>
            <a:r>
              <a:rPr lang="en-GB" noProof="0" dirty="0" smtClean="0"/>
              <a:t/>
            </a:r>
            <a:br>
              <a:rPr lang="en-GB" noProof="0" dirty="0" smtClean="0"/>
            </a:br>
            <a:endParaRPr lang="en-GB" dirty="0"/>
          </a:p>
        </p:txBody>
      </p:sp>
      <p:sp>
        <p:nvSpPr>
          <p:cNvPr id="3" name="Content Placeholder 2"/>
          <p:cNvSpPr>
            <a:spLocks noGrp="1"/>
          </p:cNvSpPr>
          <p:nvPr>
            <p:ph idx="1"/>
          </p:nvPr>
        </p:nvSpPr>
        <p:spPr>
          <a:xfrm>
            <a:off x="1295400" y="2556932"/>
            <a:ext cx="9860279" cy="3318936"/>
          </a:xfrm>
        </p:spPr>
        <p:txBody>
          <a:bodyPr>
            <a:normAutofit fontScale="92500" lnSpcReduction="10000"/>
          </a:bodyPr>
          <a:lstStyle/>
          <a:p>
            <a:r>
              <a:rPr lang="en-GB" dirty="0" smtClean="0"/>
              <a:t>Plays a role in our Economy</a:t>
            </a:r>
          </a:p>
          <a:p>
            <a:pPr marL="0" indent="0">
              <a:buNone/>
            </a:pPr>
            <a:r>
              <a:rPr lang="en-GB" b="1" dirty="0" smtClean="0"/>
              <a:t>Reflects the Productive Power (of a </a:t>
            </a:r>
            <a:r>
              <a:rPr lang="en-GB" b="1" dirty="0" smtClean="0"/>
              <a:t>Nation) of </a:t>
            </a:r>
            <a:r>
              <a:rPr lang="en-GB" b="1" dirty="0" smtClean="0"/>
              <a:t>the other types of Capital </a:t>
            </a:r>
            <a:r>
              <a:rPr lang="en-GB" b="1" dirty="0" smtClean="0"/>
              <a:t>enabling…</a:t>
            </a:r>
            <a:endParaRPr lang="en-GB" b="1" dirty="0" smtClean="0"/>
          </a:p>
          <a:p>
            <a:r>
              <a:rPr lang="en-GB" dirty="0" smtClean="0"/>
              <a:t>Ownership</a:t>
            </a:r>
          </a:p>
          <a:p>
            <a:r>
              <a:rPr lang="en-GB" dirty="0" smtClean="0"/>
              <a:t>Trade</a:t>
            </a:r>
          </a:p>
          <a:p>
            <a:r>
              <a:rPr lang="en-GB" dirty="0" smtClean="0"/>
              <a:t>But unlike other types it does not have ‘Intrinsic Value’</a:t>
            </a:r>
          </a:p>
          <a:p>
            <a:r>
              <a:rPr lang="en-GB" dirty="0" smtClean="0"/>
              <a:t>It is purely Representative of natural, human, social and manufactured capital</a:t>
            </a:r>
          </a:p>
          <a:p>
            <a:pPr marL="0" indent="0">
              <a:buNone/>
            </a:pPr>
            <a:r>
              <a:rPr lang="en-GB" sz="1300" dirty="0" smtClean="0"/>
              <a:t>                                                                                                                                                                              (</a:t>
            </a:r>
            <a:r>
              <a:rPr lang="en-GB" sz="1300" dirty="0" smtClean="0"/>
              <a:t>Forum for the Future cited in Porritt, 2007. p 137)</a:t>
            </a:r>
          </a:p>
          <a:p>
            <a:endParaRPr lang="en-GB" dirty="0"/>
          </a:p>
        </p:txBody>
      </p:sp>
    </p:spTree>
    <p:extLst>
      <p:ext uri="{BB962C8B-B14F-4D97-AF65-F5344CB8AC3E}">
        <p14:creationId xmlns:p14="http://schemas.microsoft.com/office/powerpoint/2010/main" val="1758466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25000" lnSpcReduction="20000"/>
          </a:bodyPr>
          <a:lstStyle/>
          <a:p>
            <a:r>
              <a:rPr lang="en-GB" dirty="0" smtClean="0"/>
              <a:t>Anderson, K. (2020) </a:t>
            </a:r>
            <a:r>
              <a:rPr lang="en-GB" i="1" dirty="0" smtClean="0"/>
              <a:t>World Trade </a:t>
            </a:r>
            <a:r>
              <a:rPr lang="en-GB" i="1" dirty="0" err="1" smtClean="0"/>
              <a:t>Organiszation</a:t>
            </a:r>
            <a:r>
              <a:rPr lang="en-GB" i="1" dirty="0" smtClean="0"/>
              <a:t> </a:t>
            </a:r>
            <a:r>
              <a:rPr lang="en-GB" dirty="0" smtClean="0"/>
              <a:t>Available at: </a:t>
            </a:r>
            <a:r>
              <a:rPr lang="en-GB" dirty="0">
                <a:hlinkClick r:id="rId2"/>
              </a:rPr>
              <a:t>https://</a:t>
            </a:r>
            <a:r>
              <a:rPr lang="en-GB" dirty="0" smtClean="0">
                <a:hlinkClick r:id="rId2"/>
              </a:rPr>
              <a:t>www.britannica.com/topic/World-Trade-Organization</a:t>
            </a:r>
            <a:r>
              <a:rPr lang="en-GB" dirty="0" smtClean="0"/>
              <a:t> (Accessed: 5 February 2020).</a:t>
            </a:r>
          </a:p>
          <a:p>
            <a:r>
              <a:rPr lang="en-GB" dirty="0"/>
              <a:t>Calhoun, C; Gerties, J; Moody, J.;</a:t>
            </a:r>
            <a:r>
              <a:rPr lang="en-GB" dirty="0" err="1"/>
              <a:t>Pfaf</a:t>
            </a:r>
            <a:r>
              <a:rPr lang="en-GB" dirty="0"/>
              <a:t>, S &amp; Virk, I. (2007) Classical Sociological Theory. 2nd </a:t>
            </a:r>
            <a:r>
              <a:rPr lang="en-GB" dirty="0" err="1"/>
              <a:t>edn</a:t>
            </a:r>
            <a:r>
              <a:rPr lang="en-GB" dirty="0"/>
              <a:t>. UK: Blackwell Publishing.</a:t>
            </a:r>
          </a:p>
          <a:p>
            <a:r>
              <a:rPr lang="en-GB" dirty="0"/>
              <a:t>Calhoun, C,. Gerties, J., Moody, J., </a:t>
            </a:r>
            <a:r>
              <a:rPr lang="en-GB" dirty="0" err="1"/>
              <a:t>Pfaf</a:t>
            </a:r>
            <a:r>
              <a:rPr lang="en-GB" dirty="0"/>
              <a:t>, S. &amp; Virk, I. (2007) </a:t>
            </a:r>
            <a:r>
              <a:rPr lang="en-GB" i="1" dirty="0"/>
              <a:t>Contemporary Sociological Theory. </a:t>
            </a:r>
            <a:r>
              <a:rPr lang="en-GB" dirty="0"/>
              <a:t>2</a:t>
            </a:r>
            <a:r>
              <a:rPr lang="en-GB" baseline="30000" dirty="0"/>
              <a:t>nd</a:t>
            </a:r>
            <a:r>
              <a:rPr lang="en-GB" dirty="0"/>
              <a:t> </a:t>
            </a:r>
            <a:r>
              <a:rPr lang="en-GB" dirty="0" err="1"/>
              <a:t>edn</a:t>
            </a:r>
            <a:r>
              <a:rPr lang="en-GB" dirty="0"/>
              <a:t>. UK: Blackwell Publishing</a:t>
            </a:r>
            <a:r>
              <a:rPr lang="en-GB" dirty="0" smtClean="0"/>
              <a:t>.</a:t>
            </a:r>
          </a:p>
          <a:p>
            <a:r>
              <a:rPr lang="en-GB" dirty="0" smtClean="0"/>
              <a:t>Cambridge Dictionary, (2020) </a:t>
            </a:r>
            <a:r>
              <a:rPr lang="en-GB" i="1" dirty="0" smtClean="0"/>
              <a:t>Capitalism </a:t>
            </a:r>
            <a:r>
              <a:rPr lang="en-GB" dirty="0" smtClean="0"/>
              <a:t>Available </a:t>
            </a:r>
            <a:r>
              <a:rPr lang="en-GB" dirty="0" err="1" smtClean="0"/>
              <a:t>at:</a:t>
            </a:r>
            <a:r>
              <a:rPr lang="en-GB" dirty="0" err="1">
                <a:hlinkClick r:id="rId3"/>
              </a:rPr>
              <a:t>https</a:t>
            </a:r>
            <a:r>
              <a:rPr lang="en-GB" dirty="0">
                <a:hlinkClick r:id="rId3"/>
              </a:rPr>
              <a:t>://</a:t>
            </a:r>
            <a:r>
              <a:rPr lang="en-GB" dirty="0" smtClean="0">
                <a:hlinkClick r:id="rId3"/>
              </a:rPr>
              <a:t>dictionary.cambridge.org/dictionary/</a:t>
            </a:r>
            <a:r>
              <a:rPr lang="en-GB" dirty="0" err="1" smtClean="0">
                <a:hlinkClick r:id="rId3"/>
              </a:rPr>
              <a:t>english</a:t>
            </a:r>
            <a:r>
              <a:rPr lang="en-GB" dirty="0" smtClean="0">
                <a:hlinkClick r:id="rId3"/>
              </a:rPr>
              <a:t>/capitalism</a:t>
            </a:r>
            <a:r>
              <a:rPr lang="en-GB" dirty="0" smtClean="0"/>
              <a:t> (Accessed: </a:t>
            </a:r>
            <a:r>
              <a:rPr lang="en-GB" smtClean="0"/>
              <a:t>10 February 2020).</a:t>
            </a:r>
            <a:endParaRPr lang="en-GB" dirty="0" smtClean="0"/>
          </a:p>
          <a:p>
            <a:r>
              <a:rPr lang="en-GB" dirty="0" smtClean="0"/>
              <a:t>Clement. J. (2019) </a:t>
            </a:r>
            <a:r>
              <a:rPr lang="en-GB" i="1" dirty="0" smtClean="0"/>
              <a:t>Global </a:t>
            </a:r>
            <a:r>
              <a:rPr lang="en-GB" i="1" dirty="0"/>
              <a:t>social networks ranked by number of users </a:t>
            </a:r>
            <a:r>
              <a:rPr lang="en-GB" i="1" dirty="0" smtClean="0"/>
              <a:t>2019 </a:t>
            </a:r>
            <a:r>
              <a:rPr lang="en-GB" dirty="0" smtClean="0"/>
              <a:t>Available at: </a:t>
            </a:r>
            <a:r>
              <a:rPr lang="en-GB" dirty="0">
                <a:hlinkClick r:id="rId4"/>
              </a:rPr>
              <a:t>https://www.statista.com/statistics/272014/global-social-networks-ranked-by-number-of-users</a:t>
            </a:r>
            <a:r>
              <a:rPr lang="en-GB" dirty="0" smtClean="0">
                <a:hlinkClick r:id="rId4"/>
              </a:rPr>
              <a:t>/</a:t>
            </a:r>
            <a:r>
              <a:rPr lang="en-GB" dirty="0" smtClean="0"/>
              <a:t> (Accessed: 3 February 2020).</a:t>
            </a:r>
          </a:p>
          <a:p>
            <a:r>
              <a:rPr lang="en-GB" dirty="0"/>
              <a:t>Durkheim, E. (2013) </a:t>
            </a:r>
            <a:r>
              <a:rPr lang="en-GB" i="1" dirty="0"/>
              <a:t>The Division of Labour. </a:t>
            </a:r>
            <a:r>
              <a:rPr lang="en-GB" dirty="0"/>
              <a:t>(2nd </a:t>
            </a:r>
            <a:r>
              <a:rPr lang="en-GB" dirty="0" err="1"/>
              <a:t>edn</a:t>
            </a:r>
            <a:r>
              <a:rPr lang="en-GB" dirty="0"/>
              <a:t>). UK: Palgrave Macmillan.</a:t>
            </a:r>
          </a:p>
          <a:p>
            <a:r>
              <a:rPr lang="en-GB" dirty="0"/>
              <a:t>Fulcher, J. (2015) </a:t>
            </a:r>
            <a:r>
              <a:rPr lang="en-GB" i="1" dirty="0"/>
              <a:t>Capitalism: A Very Short Introduction. </a:t>
            </a:r>
            <a:r>
              <a:rPr lang="en-GB" dirty="0"/>
              <a:t>Oxford: Oxford University Press</a:t>
            </a:r>
            <a:r>
              <a:rPr lang="en-GB" dirty="0" smtClean="0"/>
              <a:t>.</a:t>
            </a:r>
          </a:p>
          <a:p>
            <a:r>
              <a:rPr lang="en-GB" dirty="0" smtClean="0"/>
              <a:t>Hendricks, D. </a:t>
            </a:r>
            <a:r>
              <a:rPr lang="en-GB" dirty="0"/>
              <a:t>(2019) </a:t>
            </a:r>
            <a:r>
              <a:rPr lang="en-GB" i="1" dirty="0"/>
              <a:t>Complete History of Social Media: Then And Now </a:t>
            </a:r>
            <a:r>
              <a:rPr lang="en-GB" dirty="0" smtClean="0"/>
              <a:t>Available at: </a:t>
            </a:r>
            <a:r>
              <a:rPr lang="en-GB" dirty="0">
                <a:hlinkClick r:id="rId5"/>
              </a:rPr>
              <a:t>https://</a:t>
            </a:r>
            <a:r>
              <a:rPr lang="en-GB" dirty="0" smtClean="0">
                <a:hlinkClick r:id="rId5"/>
              </a:rPr>
              <a:t>smallbiztrends.com/2013/05/the-complete-history-of-social-media-infographic.html</a:t>
            </a:r>
            <a:r>
              <a:rPr lang="en-GB" dirty="0" smtClean="0"/>
              <a:t> (Accessed: 6 February 2020).</a:t>
            </a:r>
          </a:p>
          <a:p>
            <a:r>
              <a:rPr lang="en-GB" dirty="0"/>
              <a:t>Marx, K. (2009) </a:t>
            </a:r>
            <a:r>
              <a:rPr lang="en-GB" i="1" dirty="0"/>
              <a:t>Das </a:t>
            </a:r>
            <a:r>
              <a:rPr lang="en-GB" i="1" dirty="0" err="1"/>
              <a:t>Kapital</a:t>
            </a:r>
            <a:r>
              <a:rPr lang="en-GB" i="1" dirty="0"/>
              <a:t>. </a:t>
            </a:r>
            <a:r>
              <a:rPr lang="en-GB" dirty="0"/>
              <a:t>UK: Gateway</a:t>
            </a:r>
            <a:r>
              <a:rPr lang="en-GB" dirty="0" smtClean="0"/>
              <a:t>.</a:t>
            </a:r>
          </a:p>
          <a:p>
            <a:r>
              <a:rPr lang="en-GB" dirty="0" smtClean="0"/>
              <a:t>McFadden, C. </a:t>
            </a:r>
            <a:r>
              <a:rPr lang="en-GB" dirty="0"/>
              <a:t>(2018) </a:t>
            </a:r>
            <a:r>
              <a:rPr lang="en-GB" i="1" dirty="0"/>
              <a:t>A Chronological History of Social </a:t>
            </a:r>
            <a:r>
              <a:rPr lang="en-GB" i="1" dirty="0" smtClean="0"/>
              <a:t>Media </a:t>
            </a:r>
            <a:r>
              <a:rPr lang="en-GB" dirty="0" smtClean="0"/>
              <a:t>Available at: </a:t>
            </a:r>
            <a:r>
              <a:rPr lang="en-GB" dirty="0">
                <a:hlinkClick r:id="rId6"/>
              </a:rPr>
              <a:t>https://</a:t>
            </a:r>
            <a:r>
              <a:rPr lang="en-GB" dirty="0" smtClean="0">
                <a:hlinkClick r:id="rId6"/>
              </a:rPr>
              <a:t>interestingengineering.com/a-chronological-history-of-social-media</a:t>
            </a:r>
            <a:r>
              <a:rPr lang="en-GB" dirty="0" smtClean="0"/>
              <a:t> (Accessed: 6 February 2020).</a:t>
            </a:r>
          </a:p>
          <a:p>
            <a:r>
              <a:rPr lang="en-GB" dirty="0"/>
              <a:t>McLellan, D. (2000) </a:t>
            </a:r>
            <a:r>
              <a:rPr lang="en-GB" i="1" dirty="0"/>
              <a:t>Karl Marx; selected writings. </a:t>
            </a:r>
            <a:r>
              <a:rPr lang="en-GB" dirty="0"/>
              <a:t>(2nd </a:t>
            </a:r>
            <a:r>
              <a:rPr lang="en-GB" dirty="0" err="1"/>
              <a:t>edn</a:t>
            </a:r>
            <a:r>
              <a:rPr lang="en-GB" dirty="0"/>
              <a:t>). Oxford: Oxford University Press</a:t>
            </a:r>
            <a:r>
              <a:rPr lang="en-GB" dirty="0" smtClean="0"/>
              <a:t>.</a:t>
            </a:r>
          </a:p>
          <a:p>
            <a:r>
              <a:rPr lang="en-GB" dirty="0"/>
              <a:t>Pettier, L. (2016) </a:t>
            </a:r>
            <a:r>
              <a:rPr lang="en-GB" i="1" dirty="0"/>
              <a:t>Work, Consumption and Capitalism. </a:t>
            </a:r>
            <a:r>
              <a:rPr lang="en-GB" dirty="0"/>
              <a:t>UK: Palgrave </a:t>
            </a:r>
          </a:p>
          <a:p>
            <a:r>
              <a:rPr lang="en-GB" dirty="0"/>
              <a:t>Porritt, J (2005) </a:t>
            </a:r>
            <a:r>
              <a:rPr lang="en-GB" i="1" dirty="0"/>
              <a:t>Capitalism; As if The World Matters. </a:t>
            </a:r>
            <a:r>
              <a:rPr lang="en-GB" dirty="0"/>
              <a:t>UK: Routledge</a:t>
            </a:r>
            <a:r>
              <a:rPr lang="en-GB" dirty="0" smtClean="0"/>
              <a:t>.</a:t>
            </a:r>
            <a:endParaRPr lang="en-GB" i="1" dirty="0" smtClean="0"/>
          </a:p>
          <a:p>
            <a:r>
              <a:rPr lang="en-GB" dirty="0" smtClean="0"/>
              <a:t>Statista</a:t>
            </a:r>
            <a:r>
              <a:rPr lang="en-GB" dirty="0" smtClean="0"/>
              <a:t>, (2020) </a:t>
            </a:r>
            <a:r>
              <a:rPr lang="en-GB" i="1" dirty="0"/>
              <a:t>Global </a:t>
            </a:r>
            <a:r>
              <a:rPr lang="en-GB" i="1" dirty="0" smtClean="0"/>
              <a:t>Digital </a:t>
            </a:r>
            <a:r>
              <a:rPr lang="en-GB" i="1" dirty="0"/>
              <a:t>P</a:t>
            </a:r>
            <a:r>
              <a:rPr lang="en-GB" i="1" dirty="0" smtClean="0"/>
              <a:t>opulation </a:t>
            </a:r>
            <a:r>
              <a:rPr lang="en-GB" i="1" dirty="0"/>
              <a:t>as of January </a:t>
            </a:r>
            <a:r>
              <a:rPr lang="en-GB" i="1" dirty="0" smtClean="0"/>
              <a:t>2020. </a:t>
            </a:r>
            <a:r>
              <a:rPr lang="en-GB" dirty="0" smtClean="0"/>
              <a:t>Available at: </a:t>
            </a:r>
            <a:r>
              <a:rPr lang="en-GB" dirty="0">
                <a:hlinkClick r:id="rId7"/>
              </a:rPr>
              <a:t>https://www.statista.com/statistics/617136/digital-population-worldwide</a:t>
            </a:r>
            <a:r>
              <a:rPr lang="en-GB" dirty="0" smtClean="0">
                <a:hlinkClick r:id="rId7"/>
              </a:rPr>
              <a:t>/</a:t>
            </a:r>
            <a:r>
              <a:rPr lang="en-GB" dirty="0" smtClean="0"/>
              <a:t> (Accessed: 1 February 2020).</a:t>
            </a:r>
            <a:endParaRPr lang="en-GB" i="1" dirty="0" smtClean="0"/>
          </a:p>
          <a:p>
            <a:r>
              <a:rPr lang="en-GB" dirty="0" err="1" smtClean="0"/>
              <a:t>ThoughtCo</a:t>
            </a:r>
            <a:r>
              <a:rPr lang="en-GB" dirty="0" smtClean="0"/>
              <a:t>. </a:t>
            </a:r>
            <a:r>
              <a:rPr lang="en-GB" dirty="0"/>
              <a:t>(2020) </a:t>
            </a:r>
            <a:r>
              <a:rPr lang="en-GB" i="1" dirty="0"/>
              <a:t>Core and Periphery, Two Types That Make the </a:t>
            </a:r>
            <a:r>
              <a:rPr lang="en-GB" i="1" dirty="0" smtClean="0"/>
              <a:t>World. </a:t>
            </a:r>
            <a:r>
              <a:rPr lang="en-GB" dirty="0" smtClean="0"/>
              <a:t>Available at: </a:t>
            </a:r>
            <a:r>
              <a:rPr lang="en-GB" dirty="0">
                <a:hlinkClick r:id="rId8"/>
              </a:rPr>
              <a:t>https://</a:t>
            </a:r>
            <a:r>
              <a:rPr lang="en-GB" dirty="0" smtClean="0">
                <a:hlinkClick r:id="rId8"/>
              </a:rPr>
              <a:t>www.thoughtco.com/core-and-periphery-1435410</a:t>
            </a:r>
            <a:r>
              <a:rPr lang="en-GB" dirty="0" smtClean="0"/>
              <a:t> (Accessed: 1 February 2020).</a:t>
            </a:r>
          </a:p>
          <a:p>
            <a:r>
              <a:rPr lang="en-GB" dirty="0" err="1" smtClean="0"/>
              <a:t>vpnMentor</a:t>
            </a:r>
            <a:r>
              <a:rPr lang="en-GB" dirty="0"/>
              <a:t>, (2020) </a:t>
            </a:r>
            <a:r>
              <a:rPr lang="en-GB" i="1" dirty="0"/>
              <a:t>Internet Trends 2020. Stats &amp; Facts in the U.S. and </a:t>
            </a:r>
            <a:r>
              <a:rPr lang="en-GB" i="1" dirty="0" smtClean="0"/>
              <a:t>Worldwide </a:t>
            </a:r>
            <a:r>
              <a:rPr lang="en-GB" dirty="0" smtClean="0"/>
              <a:t>Available at: </a:t>
            </a:r>
            <a:r>
              <a:rPr lang="en-GB" dirty="0">
                <a:hlinkClick r:id="rId9"/>
              </a:rPr>
              <a:t>https://www.vpnmentor.com/blog/vital-internet-trends</a:t>
            </a:r>
            <a:r>
              <a:rPr lang="en-GB" dirty="0" smtClean="0">
                <a:hlinkClick r:id="rId9"/>
              </a:rPr>
              <a:t>/</a:t>
            </a:r>
            <a:r>
              <a:rPr lang="en-GB" dirty="0" smtClean="0"/>
              <a:t> (Accessed: 1 February 2020).</a:t>
            </a:r>
            <a:endParaRPr lang="en-GB" i="1" dirty="0" smtClean="0"/>
          </a:p>
          <a:p>
            <a:r>
              <a:rPr lang="en-GB" dirty="0"/>
              <a:t>Worldpopulationreview.com, </a:t>
            </a:r>
            <a:r>
              <a:rPr lang="en-GB" dirty="0" smtClean="0"/>
              <a:t>(2020) </a:t>
            </a:r>
            <a:r>
              <a:rPr lang="en-GB" i="1" dirty="0" smtClean="0"/>
              <a:t>Periphery Countries 2020. </a:t>
            </a:r>
            <a:r>
              <a:rPr lang="en-GB" dirty="0" smtClean="0"/>
              <a:t>Available at: </a:t>
            </a:r>
            <a:r>
              <a:rPr lang="en-GB" dirty="0">
                <a:hlinkClick r:id="rId10"/>
              </a:rPr>
              <a:t>http://worldpopulationreview.com/countries/periphery-countries</a:t>
            </a:r>
            <a:r>
              <a:rPr lang="en-GB" dirty="0" smtClean="0">
                <a:hlinkClick r:id="rId10"/>
              </a:rPr>
              <a:t>/</a:t>
            </a:r>
            <a:r>
              <a:rPr lang="en-GB" dirty="0" smtClean="0"/>
              <a:t> (Accessed: 1 February 2020).</a:t>
            </a:r>
            <a:endParaRPr lang="en-GB" dirty="0"/>
          </a:p>
          <a:p>
            <a:endParaRPr lang="en-GB" i="1" dirty="0"/>
          </a:p>
        </p:txBody>
      </p:sp>
    </p:spTree>
    <p:extLst>
      <p:ext uri="{BB962C8B-B14F-4D97-AF65-F5344CB8AC3E}">
        <p14:creationId xmlns:p14="http://schemas.microsoft.com/office/powerpoint/2010/main" val="159749945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98589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515</TotalTime>
  <Words>3814</Words>
  <Application>Microsoft Office PowerPoint</Application>
  <PresentationFormat>Widescreen</PresentationFormat>
  <Paragraphs>409</Paragraphs>
  <Slides>66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66</vt:i4>
      </vt:variant>
    </vt:vector>
  </HeadingPairs>
  <TitlesOfParts>
    <vt:vector size="71" baseType="lpstr">
      <vt:lpstr>ＭＳ Ｐゴシック</vt:lpstr>
      <vt:lpstr>Arial</vt:lpstr>
      <vt:lpstr>Garamond</vt:lpstr>
      <vt:lpstr>Wingdings</vt:lpstr>
      <vt:lpstr>Organic</vt:lpstr>
      <vt:lpstr>Globalization</vt:lpstr>
      <vt:lpstr>Modernist Theory: A Functionalist Approach </vt:lpstr>
      <vt:lpstr>The Triumphs and Tragedies of Globalization</vt:lpstr>
      <vt:lpstr>The Triumphs and Tragedies of Globalization</vt:lpstr>
      <vt:lpstr>Global Internet Trends</vt:lpstr>
      <vt:lpstr>Sources of Globalization: Technology</vt:lpstr>
      <vt:lpstr>Many People Oppose Globalization Because…</vt:lpstr>
      <vt:lpstr>Sources of Globalization: Politics</vt:lpstr>
      <vt:lpstr>Social Media In 2019, the numbers of social media users reached 2.77 billion and is bound to peak to over 3 billion in 2021. </vt:lpstr>
      <vt:lpstr>Social Media</vt:lpstr>
      <vt:lpstr>Social Media</vt:lpstr>
      <vt:lpstr>Social Media Networks</vt:lpstr>
      <vt:lpstr>Most Popular Social Media Networks Worldwide (October 2019)</vt:lpstr>
      <vt:lpstr>Sources of Globalization: Economics</vt:lpstr>
      <vt:lpstr>Transnational Corporations Differences (Cont.)</vt:lpstr>
      <vt:lpstr>Examples of TNCs</vt:lpstr>
      <vt:lpstr>Do You Recognise These…</vt:lpstr>
      <vt:lpstr>World Trade Organisation (WTO) Established to Supervise and Liberalize World Trade</vt:lpstr>
      <vt:lpstr>Globalization Causing Homogenization </vt:lpstr>
      <vt:lpstr>Levels of Global Inequality</vt:lpstr>
      <vt:lpstr>Dependency Theory: A Conflict Approach</vt:lpstr>
      <vt:lpstr>Dependency Theory: A Conflict Approach (Cont.)</vt:lpstr>
      <vt:lpstr>Do foreign investment and liberalized trade policies have positive or negative effects today? </vt:lpstr>
      <vt:lpstr>Core, Periphery, and Semiperiphery</vt:lpstr>
      <vt:lpstr>Core Countries</vt:lpstr>
      <vt:lpstr>Core Countries</vt:lpstr>
      <vt:lpstr>Periphery Countries</vt:lpstr>
      <vt:lpstr>Periphery Countries</vt:lpstr>
      <vt:lpstr>Semiperipheral </vt:lpstr>
      <vt:lpstr>Semiperipheral Countries</vt:lpstr>
      <vt:lpstr>The World Systems Theory</vt:lpstr>
      <vt:lpstr>PowerPoint Presentation</vt:lpstr>
      <vt:lpstr>PowerPoint Presentation</vt:lpstr>
      <vt:lpstr>PowerPoint Presentation</vt:lpstr>
      <vt:lpstr>Neoliberal Globalization</vt:lpstr>
      <vt:lpstr>Capitalism</vt:lpstr>
      <vt:lpstr>Definitions</vt:lpstr>
      <vt:lpstr>Definitions</vt:lpstr>
      <vt:lpstr>What exactly is meant by Capitalism?</vt:lpstr>
      <vt:lpstr>What is Capitalism?</vt:lpstr>
      <vt:lpstr>Is it simply Capitalism?</vt:lpstr>
      <vt:lpstr>Or Capitalisms?</vt:lpstr>
      <vt:lpstr>Merchant Capitalism</vt:lpstr>
      <vt:lpstr>Capitalist Production/Industrial Capitalism</vt:lpstr>
      <vt:lpstr>Having a Job </vt:lpstr>
      <vt:lpstr>Question:  </vt:lpstr>
      <vt:lpstr>Leisure</vt:lpstr>
      <vt:lpstr>What is Capital?</vt:lpstr>
      <vt:lpstr>Four types of actions of globalization reform: </vt:lpstr>
      <vt:lpstr>Capitalist Paradigm</vt:lpstr>
      <vt:lpstr>Capitalist Paradigm</vt:lpstr>
      <vt:lpstr>The Progress of Capitalism</vt:lpstr>
      <vt:lpstr>Questions: Capitalist Societies?</vt:lpstr>
      <vt:lpstr>A Breakdown of Capitalisms?</vt:lpstr>
      <vt:lpstr> Human Capital</vt:lpstr>
      <vt:lpstr>Social Capital </vt:lpstr>
      <vt:lpstr>Manufactured Capital </vt:lpstr>
      <vt:lpstr>Natural Capital Also referred to as Environmental or Ecological Capital </vt:lpstr>
      <vt:lpstr>PowerPoint Presentation</vt:lpstr>
      <vt:lpstr>Foreign Aid</vt:lpstr>
      <vt:lpstr>Debt Cancellation</vt:lpstr>
      <vt:lpstr>Tariff Reduction</vt:lpstr>
      <vt:lpstr>Democratic Globalization</vt:lpstr>
      <vt:lpstr>Financial Capital </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Globalization</dc:title>
  <dc:creator>Joanne Davies (Yr Athrofa)</dc:creator>
  <cp:lastModifiedBy>Joanne Davies (Yr Athrofa)</cp:lastModifiedBy>
  <cp:revision>35</cp:revision>
  <dcterms:created xsi:type="dcterms:W3CDTF">2020-02-06T18:33:50Z</dcterms:created>
  <dcterms:modified xsi:type="dcterms:W3CDTF">2020-02-10T14:50:49Z</dcterms:modified>
</cp:coreProperties>
</file>