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1"/>
  </p:notesMasterIdLst>
  <p:sldIdLst>
    <p:sldId id="257" r:id="rId2"/>
    <p:sldId id="258" r:id="rId3"/>
    <p:sldId id="256" r:id="rId4"/>
    <p:sldId id="259" r:id="rId5"/>
    <p:sldId id="261" r:id="rId6"/>
    <p:sldId id="264" r:id="rId7"/>
    <p:sldId id="262" r:id="rId8"/>
    <p:sldId id="263" r:id="rId9"/>
    <p:sldId id="260"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862C89-AFE9-4921-8475-0624865C858E}" type="datetimeFigureOut">
              <a:rPr lang="en-US" smtClean="0"/>
              <a:pPr/>
              <a:t>10/19/2025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5372F9-96DF-4A56-8D06-0222557C84E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05372F9-96DF-4A56-8D06-0222557C84EA}" type="slidenum">
              <a:rPr lang="en-US" smtClean="0"/>
              <a:pPr/>
              <a:t>2</a:t>
            </a:fld>
            <a:endParaRPr lang="en-US"/>
          </a:p>
        </p:txBody>
      </p:sp>
    </p:spTree>
    <p:extLst>
      <p:ext uri="{BB962C8B-B14F-4D97-AF65-F5344CB8AC3E}">
        <p14:creationId xmlns:p14="http://schemas.microsoft.com/office/powerpoint/2010/main" val="815659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05372F9-96DF-4A56-8D06-0222557C84EA}"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405372F9-96DF-4A56-8D06-0222557C84EA}"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5372F9-96DF-4A56-8D06-0222557C84EA}" type="slidenum">
              <a:rPr lang="en-US" smtClean="0"/>
              <a:pPr/>
              <a:t>5</a:t>
            </a:fld>
            <a:endParaRPr lang="en-US"/>
          </a:p>
        </p:txBody>
      </p:sp>
    </p:spTree>
    <p:extLst>
      <p:ext uri="{BB962C8B-B14F-4D97-AF65-F5344CB8AC3E}">
        <p14:creationId xmlns:p14="http://schemas.microsoft.com/office/powerpoint/2010/main" val="2483091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5372F9-96DF-4A56-8D06-0222557C84EA}" type="slidenum">
              <a:rPr lang="en-US" smtClean="0"/>
              <a:pPr/>
              <a:t>6</a:t>
            </a:fld>
            <a:endParaRPr lang="en-US"/>
          </a:p>
        </p:txBody>
      </p:sp>
    </p:spTree>
    <p:extLst>
      <p:ext uri="{BB962C8B-B14F-4D97-AF65-F5344CB8AC3E}">
        <p14:creationId xmlns:p14="http://schemas.microsoft.com/office/powerpoint/2010/main" val="84887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05372F9-96DF-4A56-8D06-0222557C84EA}" type="slidenum">
              <a:rPr lang="en-US" smtClean="0"/>
              <a:pPr/>
              <a:t>7</a:t>
            </a:fld>
            <a:endParaRPr lang="en-US"/>
          </a:p>
        </p:txBody>
      </p:sp>
    </p:spTree>
    <p:extLst>
      <p:ext uri="{BB962C8B-B14F-4D97-AF65-F5344CB8AC3E}">
        <p14:creationId xmlns:p14="http://schemas.microsoft.com/office/powerpoint/2010/main" val="4134573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C279CC97-3111-416B-806A-09D5F3DBA1A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79CC97-3111-416B-806A-09D5F3DBA1A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latin typeface="Arial" panose="020B0604020202020204" pitchFamily="34" charset="0"/>
            </a:endParaRPr>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latin typeface="Arial" panose="020B0604020202020204" pitchFamily="34" charset="0"/>
            </a:endParaRPr>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C279CC97-3111-416B-806A-09D5F3DBA1A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panose="020B0604020202020204" pitchFamily="34" charset="0"/>
              </a:defRPr>
            </a:lvl1pPr>
          </a:lstStyle>
          <a:p>
            <a:fld id="{A18E81DA-6D64-40F8-9EB2-CCC5E08F24E7}" type="datetimeFigureOut">
              <a:rPr lang="en-US" smtClean="0"/>
              <a:pPr/>
              <a:t>10/19/2025</a:t>
            </a:fld>
            <a:endParaRPr lang="en-US"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panose="020B0604020202020204" pitchFamily="34" charset="0"/>
              </a:defRPr>
            </a:lvl1pPr>
          </a:lstStyle>
          <a:p>
            <a:endParaRPr lang="en-US"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latin typeface="Arial" panose="020B0604020202020204" pitchFamily="34" charset="0"/>
              </a:defRPr>
            </a:lvl1pPr>
          </a:lstStyle>
          <a:p>
            <a:fld id="{C279CC97-3111-416B-806A-09D5F3DBA1AB}" type="slidenum">
              <a:rPr lang="en-US" smtClean="0"/>
              <a:pPr/>
              <a:t>‹#›</a:t>
            </a:fld>
            <a:endParaRPr lang="en-US"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latin typeface="Arial" panose="020B0604020202020204" pitchFamily="34" charset="0"/>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latin typeface="Arial" panose="020B0604020202020204" pitchFamily="34" charset="0"/>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Arial" panose="020B0604020202020204" pitchFamily="34" charset="0"/>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Arial" panose="020B0604020202020204" pitchFamily="34" charset="0"/>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Arial" panose="020B0604020202020204" pitchFamily="34" charset="0"/>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Arial" panose="020B0604020202020204" pitchFamily="34" charset="0"/>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Arial" panose="020B0604020202020204" pitchFamily="34" charset="0"/>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hyperlink" Target="https://canadiem.org/hiquips-patient-safety-in-the-ed-part-2-key-concepts-in-the-systems-based-patient-safety-paradigm/"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final-report-of-the-ockenden-review" TargetMode="External"/><Relationship Id="rId2" Type="http://schemas.openxmlformats.org/officeDocument/2006/relationships/hyperlink" Target="https://doi.org/10.1136/bmj.q1677" TargetMode="External"/><Relationship Id="rId1" Type="http://schemas.openxmlformats.org/officeDocument/2006/relationships/slideLayout" Target="../slideLayouts/slideLayout2.xml"/><Relationship Id="rId4" Type="http://schemas.openxmlformats.org/officeDocument/2006/relationships/hyperlink" Target="https://www.england.nhs.uk/patient-safety/serious-incident-framewor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285860"/>
            <a:ext cx="8229600" cy="4389120"/>
          </a:xfrm>
        </p:spPr>
        <p:txBody>
          <a:bodyPr>
            <a:normAutofit fontScale="47500" lnSpcReduction="20000"/>
          </a:bodyPr>
          <a:lstStyle/>
          <a:p>
            <a:pPr algn="ctr">
              <a:lnSpc>
                <a:spcPct val="170000"/>
              </a:lnSpc>
              <a:buNone/>
            </a:pPr>
            <a:r>
              <a:rPr lang="en-GB" sz="5100" b="1" noProof="0" dirty="0">
                <a:latin typeface="Times New Roman" pitchFamily="18" charset="0"/>
                <a:cs typeface="Times New Roman" pitchFamily="18" charset="0"/>
              </a:rPr>
              <a:t>LCHS7006: MSc Public Health and Social Care in Practice</a:t>
            </a:r>
          </a:p>
          <a:p>
            <a:pPr algn="ctr">
              <a:lnSpc>
                <a:spcPct val="170000"/>
              </a:lnSpc>
              <a:buNone/>
            </a:pPr>
            <a:endParaRPr lang="en-GB" sz="5100" b="1" noProof="0" dirty="0">
              <a:latin typeface="Times New Roman" pitchFamily="18" charset="0"/>
              <a:cs typeface="Times New Roman" pitchFamily="18" charset="0"/>
            </a:endParaRPr>
          </a:p>
          <a:p>
            <a:pPr algn="ctr">
              <a:lnSpc>
                <a:spcPct val="170000"/>
              </a:lnSpc>
              <a:buNone/>
            </a:pPr>
            <a:r>
              <a:rPr lang="en-GB" sz="5100" b="1" noProof="0" dirty="0">
                <a:latin typeface="Times New Roman" pitchFamily="18" charset="0"/>
                <a:cs typeface="Times New Roman" pitchFamily="18" charset="0"/>
              </a:rPr>
              <a:t>Component 1: Individual Presentation on Quality Assurance and Service Improvements</a:t>
            </a:r>
          </a:p>
          <a:p>
            <a:pPr algn="ctr">
              <a:lnSpc>
                <a:spcPct val="170000"/>
              </a:lnSpc>
              <a:buNone/>
            </a:pPr>
            <a:endParaRPr lang="en-GB" sz="3600" b="1" noProof="0" dirty="0">
              <a:latin typeface="Times New Roman" pitchFamily="18" charset="0"/>
              <a:cs typeface="Times New Roman" pitchFamily="18" charset="0"/>
            </a:endParaRPr>
          </a:p>
          <a:p>
            <a:pPr algn="ctr">
              <a:lnSpc>
                <a:spcPct val="170000"/>
              </a:lnSpc>
              <a:buNone/>
            </a:pPr>
            <a:r>
              <a:rPr lang="en-GB" sz="3600" b="1" noProof="0" dirty="0">
                <a:latin typeface="Times New Roman" pitchFamily="18" charset="0"/>
                <a:cs typeface="Times New Roman" pitchFamily="18" charset="0"/>
              </a:rPr>
              <a:t>Student Name: Charles </a:t>
            </a:r>
            <a:r>
              <a:rPr lang="en-GB" sz="3600" b="1" noProof="0" dirty="0" err="1">
                <a:latin typeface="Times New Roman" pitchFamily="18" charset="0"/>
                <a:cs typeface="Times New Roman" pitchFamily="18" charset="0"/>
              </a:rPr>
              <a:t>Vattakunnel</a:t>
            </a:r>
            <a:r>
              <a:rPr lang="en-GB" sz="3600" b="1" noProof="0" dirty="0">
                <a:latin typeface="Times New Roman" pitchFamily="18" charset="0"/>
                <a:cs typeface="Times New Roman" pitchFamily="18" charset="0"/>
              </a:rPr>
              <a:t> Siby</a:t>
            </a:r>
          </a:p>
          <a:p>
            <a:pPr algn="ctr">
              <a:lnSpc>
                <a:spcPct val="170000"/>
              </a:lnSpc>
              <a:buNone/>
            </a:pPr>
            <a:r>
              <a:rPr lang="en-GB" sz="3600" b="1" noProof="0" dirty="0">
                <a:latin typeface="Times New Roman" pitchFamily="18" charset="0"/>
                <a:cs typeface="Times New Roman" pitchFamily="18" charset="0"/>
              </a:rPr>
              <a:t>Student ID: 2432746</a:t>
            </a:r>
          </a:p>
          <a:p>
            <a:pPr algn="ctr">
              <a:lnSpc>
                <a:spcPct val="170000"/>
              </a:lnSpc>
              <a:buNone/>
            </a:pPr>
            <a:r>
              <a:rPr lang="en-GB" sz="3600" b="1" dirty="0">
                <a:latin typeface="Times New Roman" pitchFamily="18" charset="0"/>
                <a:cs typeface="Times New Roman" pitchFamily="18" charset="0"/>
              </a:rPr>
              <a:t>Lecturer: Dr Fahad Khan</a:t>
            </a:r>
            <a:endParaRPr lang="en-GB" sz="3600" noProof="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928670"/>
            <a:ext cx="8229600" cy="492664"/>
          </a:xfrm>
        </p:spPr>
        <p:txBody>
          <a:bodyPr>
            <a:normAutofit/>
          </a:bodyPr>
          <a:lstStyle/>
          <a:p>
            <a:pPr algn="ctr"/>
            <a:r>
              <a:rPr lang="en-GB" sz="2800" b="1" noProof="0" dirty="0">
                <a:solidFill>
                  <a:schemeClr val="tx1"/>
                </a:solidFill>
                <a:latin typeface="Arial" pitchFamily="34" charset="0"/>
                <a:cs typeface="Arial" pitchFamily="34" charset="0"/>
              </a:rPr>
              <a:t>Background</a:t>
            </a:r>
            <a:endParaRPr lang="en-GB" sz="2500" b="1" noProof="0" dirty="0">
              <a:solidFill>
                <a:schemeClr val="tx1"/>
              </a:solidFill>
              <a:effectLst>
                <a:outerShdw blurRad="38100" dist="38100" dir="2700000" algn="tl">
                  <a:srgbClr val="000000">
                    <a:alpha val="43137"/>
                  </a:srgbClr>
                </a:outerShdw>
              </a:effectLst>
              <a:latin typeface="Arial" pitchFamily="34" charset="0"/>
              <a:cs typeface="Arial" pitchFamily="34" charset="0"/>
            </a:endParaRPr>
          </a:p>
        </p:txBody>
      </p:sp>
      <p:sp>
        <p:nvSpPr>
          <p:cNvPr id="3" name="Content Placeholder 2"/>
          <p:cNvSpPr>
            <a:spLocks noGrp="1"/>
          </p:cNvSpPr>
          <p:nvPr>
            <p:ph idx="1"/>
          </p:nvPr>
        </p:nvSpPr>
        <p:spPr>
          <a:xfrm>
            <a:off x="642910" y="1857364"/>
            <a:ext cx="7892380" cy="3714776"/>
          </a:xfrm>
        </p:spPr>
        <p:style>
          <a:lnRef idx="2">
            <a:schemeClr val="accent2"/>
          </a:lnRef>
          <a:fillRef idx="1">
            <a:schemeClr val="lt1"/>
          </a:fillRef>
          <a:effectRef idx="0">
            <a:schemeClr val="accent2"/>
          </a:effectRef>
          <a:fontRef idx="minor">
            <a:schemeClr val="dk1"/>
          </a:fontRef>
        </p:style>
        <p:txBody>
          <a:bodyPr>
            <a:noAutofit/>
          </a:bodyPr>
          <a:lstStyle/>
          <a:p>
            <a:pPr algn="just">
              <a:lnSpc>
                <a:spcPct val="170000"/>
              </a:lnSpc>
            </a:pPr>
            <a:r>
              <a:rPr lang="en-GB" sz="1600" noProof="0" dirty="0">
                <a:latin typeface="Arial" pitchFamily="34" charset="0"/>
                <a:cs typeface="Arial" pitchFamily="34" charset="0"/>
              </a:rPr>
              <a:t>Place: Shrewsbury and Telford Hospital NHS Trust, England</a:t>
            </a:r>
          </a:p>
          <a:p>
            <a:pPr algn="just">
              <a:lnSpc>
                <a:spcPct val="170000"/>
              </a:lnSpc>
            </a:pPr>
            <a:r>
              <a:rPr lang="en-GB" sz="1600" noProof="0" dirty="0">
                <a:latin typeface="Arial" pitchFamily="34" charset="0"/>
                <a:cs typeface="Arial" pitchFamily="34" charset="0"/>
              </a:rPr>
              <a:t>Incident: </a:t>
            </a:r>
          </a:p>
          <a:p>
            <a:pPr lvl="0" algn="just">
              <a:lnSpc>
                <a:spcPct val="170000"/>
              </a:lnSpc>
              <a:buFont typeface="Wingdings" pitchFamily="2" charset="2"/>
              <a:buChar char="Ø"/>
            </a:pPr>
            <a:r>
              <a:rPr lang="en-GB" sz="1600" noProof="0" dirty="0">
                <a:latin typeface="Arial" pitchFamily="34" charset="0"/>
                <a:cs typeface="Arial" pitchFamily="34" charset="0"/>
              </a:rPr>
              <a:t>The Ockenden Report (2022) revealed systemic neglect and repeated failures in the maternity care unit of the hospital, where mothers and newborns experienced inadequate clinical oversight between the 1970s and 2019. </a:t>
            </a:r>
          </a:p>
          <a:p>
            <a:pPr lvl="0" algn="just">
              <a:lnSpc>
                <a:spcPct val="170000"/>
              </a:lnSpc>
              <a:buFont typeface="Wingdings" pitchFamily="2" charset="2"/>
              <a:buChar char="Ø"/>
            </a:pPr>
            <a:r>
              <a:rPr lang="en-GB" sz="1600" noProof="0" dirty="0">
                <a:latin typeface="Arial" pitchFamily="34" charset="0"/>
                <a:cs typeface="Arial" pitchFamily="34" charset="0"/>
              </a:rPr>
              <a:t>Lack of communication, compassion and dismissive staff behaviours resulted in 200 cases of stillbirths, neonatal deaths and brain injuries, maternal deaths, and long-term physical and psychological harm to mothers (BBC, 2022).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00100" y="642918"/>
            <a:ext cx="7772400" cy="576063"/>
          </a:xfrm>
        </p:spPr>
        <p:style>
          <a:lnRef idx="2">
            <a:schemeClr val="accent2"/>
          </a:lnRef>
          <a:fillRef idx="1">
            <a:schemeClr val="lt1"/>
          </a:fillRef>
          <a:effectRef idx="0">
            <a:schemeClr val="accent2"/>
          </a:effectRef>
          <a:fontRef idx="minor">
            <a:schemeClr val="dk1"/>
          </a:fontRef>
        </p:style>
        <p:txBody>
          <a:bodyPr>
            <a:normAutofit/>
          </a:bodyPr>
          <a:lstStyle/>
          <a:p>
            <a:pPr algn="ctr">
              <a:lnSpc>
                <a:spcPct val="150000"/>
              </a:lnSpc>
              <a:spcAft>
                <a:spcPts val="0"/>
              </a:spcAft>
            </a:pPr>
            <a:r>
              <a:rPr lang="en-GB" sz="2400" noProof="0" dirty="0">
                <a:solidFill>
                  <a:schemeClr val="bg2">
                    <a:lumMod val="75000"/>
                  </a:schemeClr>
                </a:solidFill>
                <a:latin typeface="Arial" pitchFamily="34" charset="0"/>
                <a:ea typeface="Times New Roman"/>
                <a:cs typeface="Arial" pitchFamily="34" charset="0"/>
              </a:rPr>
              <a:t>Swiss cheese model: System-based safety measures</a:t>
            </a:r>
            <a:endParaRPr lang="en-GB" sz="2400" noProof="0" dirty="0">
              <a:solidFill>
                <a:schemeClr val="bg2">
                  <a:lumMod val="75000"/>
                </a:schemeClr>
              </a:solidFill>
              <a:latin typeface="Arial" pitchFamily="34" charset="0"/>
              <a:cs typeface="Arial" pitchFamily="34" charset="0"/>
            </a:endParaRPr>
          </a:p>
        </p:txBody>
      </p:sp>
      <p:sp>
        <p:nvSpPr>
          <p:cNvPr id="3" name="Subtitle 2"/>
          <p:cNvSpPr>
            <a:spLocks noGrp="1"/>
          </p:cNvSpPr>
          <p:nvPr>
            <p:ph type="subTitle" idx="1"/>
          </p:nvPr>
        </p:nvSpPr>
        <p:spPr>
          <a:xfrm>
            <a:off x="714348" y="1500174"/>
            <a:ext cx="3286148" cy="2465367"/>
          </a:xfrm>
        </p:spPr>
        <p:txBody>
          <a:bodyPr>
            <a:noAutofit/>
          </a:bodyPr>
          <a:lstStyle/>
          <a:p>
            <a:pPr algn="just">
              <a:lnSpc>
                <a:spcPct val="150000"/>
              </a:lnSpc>
              <a:buFont typeface="Arial" pitchFamily="34" charset="0"/>
              <a:buChar char="•"/>
            </a:pPr>
            <a:r>
              <a:rPr lang="en-GB" sz="1600" b="1" i="1" noProof="0" dirty="0">
                <a:solidFill>
                  <a:schemeClr val="bg1"/>
                </a:solidFill>
                <a:latin typeface="Arial" pitchFamily="34" charset="0"/>
                <a:cs typeface="Arial" pitchFamily="34" charset="0"/>
              </a:rPr>
              <a:t>Barriers</a:t>
            </a:r>
            <a:r>
              <a:rPr lang="en-GB" sz="1600" noProof="0" dirty="0">
                <a:solidFill>
                  <a:schemeClr val="bg1"/>
                </a:solidFill>
                <a:latin typeface="Arial" pitchFamily="34" charset="0"/>
                <a:cs typeface="Arial" pitchFamily="34" charset="0"/>
              </a:rPr>
              <a:t>: Clinical governance, audit and review process, leadership and culture, policy adherence, quality assurance</a:t>
            </a:r>
          </a:p>
          <a:p>
            <a:pPr algn="just">
              <a:lnSpc>
                <a:spcPct val="150000"/>
              </a:lnSpc>
              <a:buFont typeface="Arial" pitchFamily="34" charset="0"/>
              <a:buChar char="•"/>
            </a:pPr>
            <a:r>
              <a:rPr lang="en-GB" sz="1600" b="1" i="1" noProof="0" dirty="0">
                <a:solidFill>
                  <a:schemeClr val="bg1"/>
                </a:solidFill>
                <a:latin typeface="Arial" pitchFamily="34" charset="0"/>
                <a:cs typeface="Arial" pitchFamily="34" charset="0"/>
              </a:rPr>
              <a:t>Holes</a:t>
            </a:r>
            <a:r>
              <a:rPr lang="en-GB" sz="1600" noProof="0" dirty="0">
                <a:solidFill>
                  <a:schemeClr val="bg1"/>
                </a:solidFill>
                <a:latin typeface="Arial" pitchFamily="34" charset="0"/>
                <a:cs typeface="Arial" pitchFamily="34" charset="0"/>
              </a:rPr>
              <a:t>: No learning from errors, ignored audit findings, poor behaviour of staff, overruling of guidelines</a:t>
            </a:r>
          </a:p>
          <a:p>
            <a:pPr algn="just">
              <a:lnSpc>
                <a:spcPct val="150000"/>
              </a:lnSpc>
              <a:buFont typeface="Arial" pitchFamily="34" charset="0"/>
              <a:buChar char="•"/>
            </a:pPr>
            <a:r>
              <a:rPr lang="en-GB" sz="1600" noProof="0" dirty="0">
                <a:solidFill>
                  <a:schemeClr val="bg1"/>
                </a:solidFill>
                <a:latin typeface="Arial" pitchFamily="34" charset="0"/>
                <a:cs typeface="Arial" pitchFamily="34" charset="0"/>
              </a:rPr>
              <a:t>Each layer has holes (failures), and when these holes align, harm reaches the patient (Vanderley-Reichner, 2021).</a:t>
            </a:r>
          </a:p>
        </p:txBody>
      </p:sp>
      <p:pic>
        <p:nvPicPr>
          <p:cNvPr id="7" name="Picture 6" descr="A cheese slices with holes and a red stick&#10;&#10;AI-generated content may be incorrect.">
            <a:extLst>
              <a:ext uri="{FF2B5EF4-FFF2-40B4-BE49-F238E27FC236}">
                <a16:creationId xmlns:a16="http://schemas.microsoft.com/office/drawing/2014/main" id="{B562088F-D290-CFE6-E916-14AF736454B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00496" y="1772816"/>
            <a:ext cx="5094009" cy="3334128"/>
          </a:xfrm>
          <a:prstGeom prst="rect">
            <a:avLst/>
          </a:prstGeom>
        </p:spPr>
      </p:pic>
      <p:sp>
        <p:nvSpPr>
          <p:cNvPr id="8" name="TextBox 7">
            <a:extLst>
              <a:ext uri="{FF2B5EF4-FFF2-40B4-BE49-F238E27FC236}">
                <a16:creationId xmlns:a16="http://schemas.microsoft.com/office/drawing/2014/main" id="{A15F9776-B909-2771-3327-BAB8EECE34A8}"/>
              </a:ext>
            </a:extLst>
          </p:cNvPr>
          <p:cNvSpPr txBox="1"/>
          <p:nvPr/>
        </p:nvSpPr>
        <p:spPr>
          <a:xfrm>
            <a:off x="5868144" y="5142384"/>
            <a:ext cx="1368152" cy="230832"/>
          </a:xfrm>
          <a:prstGeom prst="rect">
            <a:avLst/>
          </a:prstGeom>
          <a:noFill/>
        </p:spPr>
        <p:txBody>
          <a:bodyPr wrap="square" rtlCol="0">
            <a:spAutoFit/>
          </a:bodyPr>
          <a:lstStyle/>
          <a:p>
            <a:r>
              <a:rPr lang="en-US" sz="900" dirty="0">
                <a:solidFill>
                  <a:schemeClr val="bg1">
                    <a:lumMod val="95000"/>
                    <a:lumOff val="5000"/>
                  </a:schemeClr>
                </a:solidFill>
                <a:latin typeface="Arial" panose="020B0604020202020204" pitchFamily="34" charset="0"/>
                <a:cs typeface="Arial" panose="020B0604020202020204" pitchFamily="34" charset="0"/>
              </a:rPr>
              <a:t>(Reason, 2000: 768)</a:t>
            </a:r>
            <a:endParaRPr lang="en-GB" sz="900" dirty="0">
              <a:solidFill>
                <a:schemeClr val="bg1">
                  <a:lumMod val="95000"/>
                  <a:lumOff val="5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018D6E8-517E-0A21-591A-5BF075BBE46F}"/>
              </a:ext>
            </a:extLst>
          </p:cNvPr>
          <p:cNvSpPr txBox="1"/>
          <p:nvPr/>
        </p:nvSpPr>
        <p:spPr>
          <a:xfrm>
            <a:off x="4479616" y="2098836"/>
            <a:ext cx="1565388" cy="646331"/>
          </a:xfrm>
          <a:prstGeom prst="rect">
            <a:avLst/>
          </a:prstGeom>
          <a:noFill/>
        </p:spPr>
        <p:txBody>
          <a:bodyPr wrap="square" rtlCol="0">
            <a:spAutoFit/>
          </a:bodyPr>
          <a:lstStyle/>
          <a:p>
            <a:pPr algn="ctr"/>
            <a:r>
              <a:rPr lang="en-GB" dirty="0">
                <a:solidFill>
                  <a:schemeClr val="bg1">
                    <a:lumMod val="95000"/>
                    <a:lumOff val="5000"/>
                  </a:schemeClr>
                </a:solidFill>
                <a:latin typeface="Arial" panose="020B0604020202020204" pitchFamily="34" charset="0"/>
              </a:rPr>
              <a:t>Clinical Governance</a:t>
            </a:r>
          </a:p>
        </p:txBody>
      </p:sp>
      <p:sp>
        <p:nvSpPr>
          <p:cNvPr id="10" name="TextBox 9">
            <a:extLst>
              <a:ext uri="{FF2B5EF4-FFF2-40B4-BE49-F238E27FC236}">
                <a16:creationId xmlns:a16="http://schemas.microsoft.com/office/drawing/2014/main" id="{BA5C4B8D-F078-913E-4654-1E24342E0428}"/>
              </a:ext>
            </a:extLst>
          </p:cNvPr>
          <p:cNvSpPr txBox="1"/>
          <p:nvPr/>
        </p:nvSpPr>
        <p:spPr>
          <a:xfrm>
            <a:off x="5886931" y="4111425"/>
            <a:ext cx="1565389" cy="923330"/>
          </a:xfrm>
          <a:prstGeom prst="rect">
            <a:avLst/>
          </a:prstGeom>
          <a:noFill/>
        </p:spPr>
        <p:txBody>
          <a:bodyPr wrap="square" rtlCol="0">
            <a:spAutoFit/>
          </a:bodyPr>
          <a:lstStyle/>
          <a:p>
            <a:pPr algn="ctr"/>
            <a:r>
              <a:rPr lang="en-GB" dirty="0">
                <a:solidFill>
                  <a:schemeClr val="bg1">
                    <a:lumMod val="95000"/>
                    <a:lumOff val="5000"/>
                  </a:schemeClr>
                </a:solidFill>
                <a:latin typeface="Arial" panose="020B0604020202020204" pitchFamily="34" charset="0"/>
              </a:rPr>
              <a:t>Audit &amp; Review </a:t>
            </a:r>
          </a:p>
          <a:p>
            <a:pPr algn="ctr"/>
            <a:r>
              <a:rPr lang="en-GB" dirty="0">
                <a:solidFill>
                  <a:schemeClr val="bg1">
                    <a:lumMod val="95000"/>
                    <a:lumOff val="5000"/>
                  </a:schemeClr>
                </a:solidFill>
                <a:latin typeface="Arial" panose="020B0604020202020204" pitchFamily="34" charset="0"/>
              </a:rPr>
              <a:t>Processes</a:t>
            </a:r>
          </a:p>
        </p:txBody>
      </p:sp>
      <p:sp>
        <p:nvSpPr>
          <p:cNvPr id="11" name="TextBox 10">
            <a:extLst>
              <a:ext uri="{FF2B5EF4-FFF2-40B4-BE49-F238E27FC236}">
                <a16:creationId xmlns:a16="http://schemas.microsoft.com/office/drawing/2014/main" id="{903E5DDA-8E62-57B2-A1FF-58F6F3C5C3A0}"/>
              </a:ext>
            </a:extLst>
          </p:cNvPr>
          <p:cNvSpPr txBox="1"/>
          <p:nvPr/>
        </p:nvSpPr>
        <p:spPr>
          <a:xfrm>
            <a:off x="6324364" y="1903571"/>
            <a:ext cx="1368770" cy="646331"/>
          </a:xfrm>
          <a:prstGeom prst="rect">
            <a:avLst/>
          </a:prstGeom>
          <a:noFill/>
        </p:spPr>
        <p:txBody>
          <a:bodyPr wrap="square" rtlCol="0">
            <a:spAutoFit/>
          </a:bodyPr>
          <a:lstStyle/>
          <a:p>
            <a:pPr algn="ctr"/>
            <a:r>
              <a:rPr lang="en-GB" dirty="0">
                <a:solidFill>
                  <a:schemeClr val="bg1"/>
                </a:solidFill>
                <a:latin typeface="Arial" panose="020B0604020202020204" pitchFamily="34" charset="0"/>
              </a:rPr>
              <a:t>Leadership &amp; Culture</a:t>
            </a:r>
          </a:p>
        </p:txBody>
      </p:sp>
      <p:sp>
        <p:nvSpPr>
          <p:cNvPr id="12" name="TextBox 11">
            <a:extLst>
              <a:ext uri="{FF2B5EF4-FFF2-40B4-BE49-F238E27FC236}">
                <a16:creationId xmlns:a16="http://schemas.microsoft.com/office/drawing/2014/main" id="{078EFAC2-1593-092E-FF87-83B7F0AC069F}"/>
              </a:ext>
            </a:extLst>
          </p:cNvPr>
          <p:cNvSpPr txBox="1"/>
          <p:nvPr/>
        </p:nvSpPr>
        <p:spPr>
          <a:xfrm>
            <a:off x="7779474" y="3321345"/>
            <a:ext cx="1300356" cy="646331"/>
          </a:xfrm>
          <a:prstGeom prst="rect">
            <a:avLst/>
          </a:prstGeom>
          <a:noFill/>
        </p:spPr>
        <p:txBody>
          <a:bodyPr wrap="none" rtlCol="0">
            <a:spAutoFit/>
          </a:bodyPr>
          <a:lstStyle/>
          <a:p>
            <a:pPr algn="ctr"/>
            <a:r>
              <a:rPr lang="en-GB" dirty="0">
                <a:solidFill>
                  <a:schemeClr val="bg1">
                    <a:lumMod val="95000"/>
                    <a:lumOff val="5000"/>
                  </a:schemeClr>
                </a:solidFill>
                <a:latin typeface="Arial" panose="020B0604020202020204" pitchFamily="34" charset="0"/>
              </a:rPr>
              <a:t>Policy </a:t>
            </a:r>
          </a:p>
          <a:p>
            <a:pPr algn="ctr"/>
            <a:r>
              <a:rPr lang="en-GB" dirty="0">
                <a:solidFill>
                  <a:schemeClr val="bg1">
                    <a:lumMod val="95000"/>
                    <a:lumOff val="5000"/>
                  </a:schemeClr>
                </a:solidFill>
                <a:latin typeface="Arial" panose="020B0604020202020204" pitchFamily="34" charset="0"/>
              </a:rPr>
              <a:t>Adherence</a:t>
            </a:r>
          </a:p>
        </p:txBody>
      </p:sp>
      <p:pic>
        <p:nvPicPr>
          <p:cNvPr id="16" name="Graphic 15" descr="Man and woman with solid fill">
            <a:extLst>
              <a:ext uri="{FF2B5EF4-FFF2-40B4-BE49-F238E27FC236}">
                <a16:creationId xmlns:a16="http://schemas.microsoft.com/office/drawing/2014/main" id="{08B41BA5-CFAA-FC68-4679-6E2269AEC79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907188" y="3965541"/>
            <a:ext cx="914400" cy="914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983" y="548680"/>
            <a:ext cx="7390034" cy="1129328"/>
          </a:xfrm>
        </p:spPr>
        <p:style>
          <a:lnRef idx="2">
            <a:schemeClr val="accent1"/>
          </a:lnRef>
          <a:fillRef idx="1">
            <a:schemeClr val="lt1"/>
          </a:fillRef>
          <a:effectRef idx="0">
            <a:schemeClr val="accent1"/>
          </a:effectRef>
          <a:fontRef idx="minor">
            <a:schemeClr val="dk1"/>
          </a:fontRef>
        </p:style>
        <p:txBody>
          <a:bodyPr anchor="ctr">
            <a:normAutofit/>
          </a:bodyPr>
          <a:lstStyle/>
          <a:p>
            <a:pPr algn="ctr">
              <a:lnSpc>
                <a:spcPct val="150000"/>
              </a:lnSpc>
            </a:pPr>
            <a:r>
              <a:rPr lang="en-GB" sz="2400" b="1" noProof="0" dirty="0">
                <a:latin typeface="Arial" pitchFamily="34" charset="0"/>
                <a:ea typeface="Times New Roman"/>
                <a:cs typeface="Arial" pitchFamily="34" charset="0"/>
              </a:rPr>
              <a:t>Swiss cheese model: System-based safety measures [Continued]</a:t>
            </a:r>
            <a:endParaRPr lang="en-GB" sz="2400" noProof="0" dirty="0">
              <a:latin typeface="Arial" pitchFamily="34" charset="0"/>
              <a:cs typeface="Arial"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4257061040"/>
              </p:ext>
            </p:extLst>
          </p:nvPr>
        </p:nvGraphicFramePr>
        <p:xfrm>
          <a:off x="1142976" y="2143116"/>
          <a:ext cx="7072362" cy="3765108"/>
        </p:xfrm>
        <a:graphic>
          <a:graphicData uri="http://schemas.openxmlformats.org/drawingml/2006/table">
            <a:tbl>
              <a:tblPr/>
              <a:tblGrid>
                <a:gridCol w="2391456">
                  <a:extLst>
                    <a:ext uri="{9D8B030D-6E8A-4147-A177-3AD203B41FA5}">
                      <a16:colId xmlns:a16="http://schemas.microsoft.com/office/drawing/2014/main" val="20000"/>
                    </a:ext>
                  </a:extLst>
                </a:gridCol>
                <a:gridCol w="4680906">
                  <a:extLst>
                    <a:ext uri="{9D8B030D-6E8A-4147-A177-3AD203B41FA5}">
                      <a16:colId xmlns:a16="http://schemas.microsoft.com/office/drawing/2014/main" val="20001"/>
                    </a:ext>
                  </a:extLst>
                </a:gridCol>
              </a:tblGrid>
              <a:tr h="0">
                <a:tc>
                  <a:txBody>
                    <a:bodyPr/>
                    <a:lstStyle/>
                    <a:p>
                      <a:pPr algn="ctr">
                        <a:lnSpc>
                          <a:spcPct val="150000"/>
                        </a:lnSpc>
                        <a:spcAft>
                          <a:spcPts val="0"/>
                        </a:spcAft>
                      </a:pPr>
                      <a:r>
                        <a:rPr lang="en-GB" sz="1600" b="1" noProof="0" dirty="0">
                          <a:latin typeface="Arial" pitchFamily="34" charset="0"/>
                          <a:ea typeface="Times New Roman"/>
                          <a:cs typeface="Arial" pitchFamily="34" charset="0"/>
                        </a:rPr>
                        <a:t>Barriers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600" b="1" noProof="0" dirty="0">
                          <a:latin typeface="Arial" pitchFamily="34" charset="0"/>
                          <a:ea typeface="Times New Roman"/>
                          <a:cs typeface="Arial" pitchFamily="34" charset="0"/>
                        </a:rPr>
                        <a:t>Holes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pPr algn="l">
                        <a:lnSpc>
                          <a:spcPct val="150000"/>
                        </a:lnSpc>
                        <a:spcAft>
                          <a:spcPts val="0"/>
                        </a:spcAft>
                      </a:pPr>
                      <a:r>
                        <a:rPr lang="en-GB" sz="1400" noProof="0" dirty="0">
                          <a:latin typeface="Arial" pitchFamily="34" charset="0"/>
                          <a:ea typeface="Times New Roman"/>
                          <a:cs typeface="Arial" pitchFamily="34" charset="0"/>
                        </a:rPr>
                        <a:t>Clinical governance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noProof="0" dirty="0">
                          <a:latin typeface="Arial" pitchFamily="34" charset="0"/>
                          <a:ea typeface="Times New Roman"/>
                          <a:cs typeface="Arial" pitchFamily="34" charset="0"/>
                        </a:rPr>
                        <a:t>No effective incident investigation or learning from errors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algn="l">
                        <a:lnSpc>
                          <a:spcPct val="150000"/>
                        </a:lnSpc>
                        <a:spcAft>
                          <a:spcPts val="0"/>
                        </a:spcAft>
                      </a:pPr>
                      <a:r>
                        <a:rPr lang="en-GB" sz="1400" noProof="0" dirty="0">
                          <a:latin typeface="Arial" pitchFamily="34" charset="0"/>
                          <a:ea typeface="Times New Roman"/>
                          <a:cs typeface="Arial" pitchFamily="34" charset="0"/>
                        </a:rPr>
                        <a:t>Audit and review process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noProof="0" dirty="0">
                          <a:latin typeface="Arial" pitchFamily="34" charset="0"/>
                          <a:ea typeface="Times New Roman"/>
                          <a:cs typeface="Arial" pitchFamily="34" charset="0"/>
                        </a:rPr>
                        <a:t>Missed patterns of harm in more than 200 cases with no corrective action</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algn="l">
                        <a:lnSpc>
                          <a:spcPct val="150000"/>
                        </a:lnSpc>
                        <a:spcAft>
                          <a:spcPts val="0"/>
                        </a:spcAft>
                      </a:pPr>
                      <a:r>
                        <a:rPr lang="en-GB" sz="1400" noProof="0" dirty="0">
                          <a:latin typeface="Arial" pitchFamily="34" charset="0"/>
                          <a:ea typeface="Times New Roman"/>
                          <a:cs typeface="Arial" pitchFamily="34" charset="0"/>
                        </a:rPr>
                        <a:t>Leadership and culture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noProof="0" dirty="0">
                          <a:latin typeface="Arial" pitchFamily="34" charset="0"/>
                          <a:ea typeface="Times New Roman"/>
                          <a:cs typeface="Arial" pitchFamily="34" charset="0"/>
                        </a:rPr>
                        <a:t>Defensive, non-listening culture discouraged whistleblowing</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algn="l">
                        <a:lnSpc>
                          <a:spcPct val="150000"/>
                        </a:lnSpc>
                        <a:spcAft>
                          <a:spcPts val="0"/>
                        </a:spcAft>
                      </a:pPr>
                      <a:r>
                        <a:rPr lang="en-GB" sz="1400" noProof="0" dirty="0">
                          <a:latin typeface="Arial" pitchFamily="34" charset="0"/>
                          <a:ea typeface="Times New Roman"/>
                          <a:cs typeface="Arial" pitchFamily="34" charset="0"/>
                        </a:rPr>
                        <a:t>Policy adherence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noProof="0" dirty="0">
                          <a:latin typeface="Arial" pitchFamily="34" charset="0"/>
                          <a:ea typeface="Times New Roman"/>
                          <a:cs typeface="Arial" pitchFamily="34" charset="0"/>
                        </a:rPr>
                        <a:t>National maternity safety guidelines were routinely ignored (The Guardian, 2020)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algn="l">
                        <a:lnSpc>
                          <a:spcPct val="150000"/>
                        </a:lnSpc>
                        <a:spcAft>
                          <a:spcPts val="0"/>
                        </a:spcAft>
                      </a:pPr>
                      <a:r>
                        <a:rPr lang="en-GB" sz="1400" noProof="0" dirty="0">
                          <a:latin typeface="Arial" pitchFamily="34" charset="0"/>
                          <a:ea typeface="Times New Roman"/>
                          <a:cs typeface="Arial" pitchFamily="34" charset="0"/>
                        </a:rPr>
                        <a:t>Quality assurance breakdown</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noProof="0" dirty="0">
                          <a:latin typeface="Arial" pitchFamily="34" charset="0"/>
                          <a:ea typeface="Times New Roman"/>
                          <a:cs typeface="Arial" pitchFamily="34" charset="0"/>
                        </a:rPr>
                        <a:t>No robust mechanisms for accountability or improvement</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4B60C9-90E6-8BC7-1DCF-9C4BFDD1138A}"/>
              </a:ext>
            </a:extLst>
          </p:cNvPr>
          <p:cNvSpPr>
            <a:spLocks noGrp="1"/>
          </p:cNvSpPr>
          <p:nvPr>
            <p:ph type="title"/>
          </p:nvPr>
        </p:nvSpPr>
        <p:spPr>
          <a:xfrm>
            <a:off x="357158" y="857232"/>
            <a:ext cx="8443914" cy="504056"/>
          </a:xfrm>
        </p:spPr>
        <p:style>
          <a:lnRef idx="2">
            <a:schemeClr val="accent1"/>
          </a:lnRef>
          <a:fillRef idx="1">
            <a:schemeClr val="lt1"/>
          </a:fillRef>
          <a:effectRef idx="0">
            <a:schemeClr val="accent1"/>
          </a:effectRef>
          <a:fontRef idx="minor">
            <a:schemeClr val="dk1"/>
          </a:fontRef>
        </p:style>
        <p:txBody>
          <a:bodyPr>
            <a:noAutofit/>
          </a:bodyPr>
          <a:lstStyle/>
          <a:p>
            <a:pPr algn="ctr"/>
            <a:r>
              <a:rPr lang="en-GB" sz="2800" b="1" noProof="0" dirty="0">
                <a:latin typeface="Arial" pitchFamily="34" charset="0"/>
                <a:cs typeface="Arial" pitchFamily="34" charset="0"/>
              </a:rPr>
              <a:t>Benchmark Table</a:t>
            </a:r>
            <a:endParaRPr lang="en-GB" sz="2500" b="1" noProof="0" dirty="0">
              <a:effectLst>
                <a:outerShdw blurRad="38100" dist="38100" dir="2700000" algn="tl">
                  <a:srgbClr val="000000">
                    <a:alpha val="43137"/>
                  </a:srgbClr>
                </a:outerShdw>
              </a:effectLst>
              <a:latin typeface="Arial" pitchFamily="34" charset="0"/>
              <a:cs typeface="Arial" pitchFamily="34" charset="0"/>
            </a:endParaRPr>
          </a:p>
        </p:txBody>
      </p:sp>
      <p:graphicFrame>
        <p:nvGraphicFramePr>
          <p:cNvPr id="12" name="Table 11"/>
          <p:cNvGraphicFramePr>
            <a:graphicFrameLocks noGrp="1"/>
          </p:cNvGraphicFramePr>
          <p:nvPr>
            <p:extLst>
              <p:ext uri="{D42A27DB-BD31-4B8C-83A1-F6EECF244321}">
                <p14:modId xmlns:p14="http://schemas.microsoft.com/office/powerpoint/2010/main" val="1002272188"/>
              </p:ext>
            </p:extLst>
          </p:nvPr>
        </p:nvGraphicFramePr>
        <p:xfrm>
          <a:off x="500034" y="1643050"/>
          <a:ext cx="8143932" cy="4545422"/>
        </p:xfrm>
        <a:graphic>
          <a:graphicData uri="http://schemas.openxmlformats.org/drawingml/2006/table">
            <a:tbl>
              <a:tblPr/>
              <a:tblGrid>
                <a:gridCol w="2500330">
                  <a:extLst>
                    <a:ext uri="{9D8B030D-6E8A-4147-A177-3AD203B41FA5}">
                      <a16:colId xmlns:a16="http://schemas.microsoft.com/office/drawing/2014/main" val="20000"/>
                    </a:ext>
                  </a:extLst>
                </a:gridCol>
                <a:gridCol w="2928958">
                  <a:extLst>
                    <a:ext uri="{9D8B030D-6E8A-4147-A177-3AD203B41FA5}">
                      <a16:colId xmlns:a16="http://schemas.microsoft.com/office/drawing/2014/main" val="20001"/>
                    </a:ext>
                  </a:extLst>
                </a:gridCol>
                <a:gridCol w="2714644">
                  <a:extLst>
                    <a:ext uri="{9D8B030D-6E8A-4147-A177-3AD203B41FA5}">
                      <a16:colId xmlns:a16="http://schemas.microsoft.com/office/drawing/2014/main" val="20002"/>
                    </a:ext>
                  </a:extLst>
                </a:gridCol>
              </a:tblGrid>
              <a:tr h="492718">
                <a:tc>
                  <a:txBody>
                    <a:bodyPr/>
                    <a:lstStyle/>
                    <a:p>
                      <a:pPr algn="ctr">
                        <a:lnSpc>
                          <a:spcPct val="150000"/>
                        </a:lnSpc>
                        <a:spcAft>
                          <a:spcPts val="0"/>
                        </a:spcAft>
                      </a:pPr>
                      <a:r>
                        <a:rPr lang="en-GB" sz="1600" b="1" noProof="0" dirty="0">
                          <a:latin typeface="Arial" pitchFamily="34" charset="0"/>
                          <a:ea typeface="Times New Roman"/>
                          <a:cs typeface="Arial" pitchFamily="34" charset="0"/>
                        </a:rPr>
                        <a:t>Benchmark Indicator</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600" b="1" noProof="0" dirty="0">
                          <a:latin typeface="Arial" pitchFamily="34" charset="0"/>
                          <a:ea typeface="Times New Roman"/>
                          <a:cs typeface="Arial" pitchFamily="34" charset="0"/>
                        </a:rPr>
                        <a:t>National Standard</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600" b="1" noProof="0" dirty="0">
                          <a:latin typeface="Arial" pitchFamily="34" charset="0"/>
                          <a:ea typeface="Times New Roman"/>
                          <a:cs typeface="Arial" pitchFamily="34" charset="0"/>
                        </a:rPr>
                        <a:t>Hospital Performance</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92871">
                <a:tc>
                  <a:txBody>
                    <a:bodyPr/>
                    <a:lstStyle/>
                    <a:p>
                      <a:pPr algn="ctr">
                        <a:lnSpc>
                          <a:spcPct val="150000"/>
                        </a:lnSpc>
                        <a:spcAft>
                          <a:spcPts val="0"/>
                        </a:spcAft>
                      </a:pPr>
                      <a:r>
                        <a:rPr lang="en-GB" sz="1400" noProof="0" dirty="0">
                          <a:latin typeface="Arial" pitchFamily="34" charset="0"/>
                          <a:ea typeface="Times New Roman"/>
                          <a:cs typeface="Arial" pitchFamily="34" charset="0"/>
                        </a:rPr>
                        <a:t>Clinical Governance &amp; Incident Learning</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lang="en-GB" sz="1400" noProof="0" dirty="0">
                          <a:latin typeface="Arial" pitchFamily="34" charset="0"/>
                          <a:ea typeface="Times New Roman"/>
                          <a:cs typeface="Arial" pitchFamily="34" charset="0"/>
                        </a:rPr>
                        <a:t>100% of serious incidents reviewed within the Patient Safety Incident Response Framework (PSIRF) (</a:t>
                      </a:r>
                      <a:r>
                        <a:rPr lang="en-GB" sz="1400" noProof="0" dirty="0">
                          <a:latin typeface="Arial" pitchFamily="34" charset="0"/>
                          <a:cs typeface="Arial" pitchFamily="34" charset="0"/>
                        </a:rPr>
                        <a:t>NHS England ,</a:t>
                      </a:r>
                      <a:r>
                        <a:rPr lang="en-GB" sz="1400" baseline="0" noProof="0" dirty="0">
                          <a:latin typeface="Arial" pitchFamily="34" charset="0"/>
                          <a:cs typeface="Arial" pitchFamily="34" charset="0"/>
                        </a:rPr>
                        <a:t> 2022</a:t>
                      </a:r>
                      <a:r>
                        <a:rPr lang="en-GB" sz="1400" noProof="0" dirty="0">
                          <a:latin typeface="Arial" pitchFamily="34" charset="0"/>
                          <a:ea typeface="Times New Roman"/>
                          <a:cs typeface="Arial" pitchFamily="34" charset="0"/>
                        </a:rPr>
                        <a:t>)</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Only 28% of incidents were reviewed within 30 days (Ockenden, 2022)</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92769">
                <a:tc>
                  <a:txBody>
                    <a:bodyPr/>
                    <a:lstStyle/>
                    <a:p>
                      <a:pPr algn="ctr">
                        <a:lnSpc>
                          <a:spcPct val="150000"/>
                        </a:lnSpc>
                        <a:spcAft>
                          <a:spcPts val="0"/>
                        </a:spcAft>
                      </a:pPr>
                      <a:r>
                        <a:rPr lang="en-GB" sz="1400" noProof="0" dirty="0">
                          <a:latin typeface="Arial" pitchFamily="34" charset="0"/>
                          <a:ea typeface="Times New Roman"/>
                          <a:cs typeface="Arial" pitchFamily="34" charset="0"/>
                        </a:rPr>
                        <a:t>Audit &amp; Review Processes</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Monthly multidisciplinary audits (</a:t>
                      </a:r>
                      <a:r>
                        <a:rPr lang="en-GB" sz="1400" noProof="0" dirty="0">
                          <a:latin typeface="Arial" pitchFamily="34" charset="0"/>
                          <a:cs typeface="Arial" pitchFamily="34" charset="0"/>
                        </a:rPr>
                        <a:t>Cqc.org.uk,</a:t>
                      </a:r>
                      <a:r>
                        <a:rPr lang="en-GB" sz="1400" baseline="0" noProof="0" dirty="0">
                          <a:latin typeface="Arial" pitchFamily="34" charset="0"/>
                          <a:cs typeface="Arial" pitchFamily="34" charset="0"/>
                        </a:rPr>
                        <a:t> 2018)</a:t>
                      </a:r>
                      <a:endParaRPr lang="en-GB" sz="1400" noProof="0" dirty="0">
                        <a:latin typeface="Arial" pitchFamily="34" charset="0"/>
                        <a:ea typeface="Times New Roman"/>
                        <a:cs typeface="Arial" pitchFamily="34" charset="0"/>
                      </a:endParaRP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Audits are conducted annually</a:t>
                      </a:r>
                      <a:r>
                        <a:rPr lang="en-GB" sz="1400" baseline="0" noProof="0" dirty="0">
                          <a:latin typeface="Arial" pitchFamily="34" charset="0"/>
                          <a:ea typeface="Times New Roman"/>
                          <a:cs typeface="Arial" pitchFamily="34" charset="0"/>
                        </a:rPr>
                        <a:t> (</a:t>
                      </a:r>
                      <a:r>
                        <a:rPr lang="en-GB" sz="1400" noProof="0" dirty="0">
                          <a:latin typeface="Arial" pitchFamily="34" charset="0"/>
                          <a:ea typeface="Times New Roman"/>
                          <a:cs typeface="Arial" pitchFamily="34" charset="0"/>
                        </a:rPr>
                        <a:t>Ockenden, 2022</a:t>
                      </a:r>
                      <a:r>
                        <a:rPr lang="en-GB" sz="1400" baseline="0" noProof="0" dirty="0">
                          <a:latin typeface="Arial" pitchFamily="34" charset="0"/>
                          <a:ea typeface="Times New Roman"/>
                          <a:cs typeface="Arial" pitchFamily="34" charset="0"/>
                        </a:rPr>
                        <a:t>)</a:t>
                      </a:r>
                      <a:endParaRPr lang="en-GB" sz="1400" noProof="0" dirty="0">
                        <a:latin typeface="Arial" pitchFamily="34" charset="0"/>
                        <a:ea typeface="Times New Roman"/>
                        <a:cs typeface="Arial" pitchFamily="34" charset="0"/>
                      </a:endParaRP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92820">
                <a:tc>
                  <a:txBody>
                    <a:bodyPr/>
                    <a:lstStyle/>
                    <a:p>
                      <a:pPr algn="ctr">
                        <a:lnSpc>
                          <a:spcPct val="150000"/>
                        </a:lnSpc>
                        <a:spcAft>
                          <a:spcPts val="0"/>
                        </a:spcAft>
                      </a:pPr>
                      <a:r>
                        <a:rPr lang="en-GB" sz="1400" noProof="0" dirty="0">
                          <a:latin typeface="Arial" pitchFamily="34" charset="0"/>
                          <a:ea typeface="Times New Roman"/>
                          <a:cs typeface="Arial" pitchFamily="34" charset="0"/>
                        </a:rPr>
                        <a:t>Leadership and Safety Culture</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lang="en-GB" sz="1400" noProof="0" dirty="0">
                          <a:latin typeface="Arial" pitchFamily="34" charset="0"/>
                          <a:ea typeface="Gungsuh"/>
                          <a:cs typeface="Arial" pitchFamily="34" charset="0"/>
                        </a:rPr>
                        <a:t>62.3% staff feel safe to raise concerns (</a:t>
                      </a:r>
                      <a:r>
                        <a:rPr lang="en-GB" sz="1400" noProof="0" dirty="0">
                          <a:latin typeface="Arial" pitchFamily="34" charset="0"/>
                          <a:cs typeface="Arial" pitchFamily="34" charset="0"/>
                        </a:rPr>
                        <a:t>Feinmann, 2024</a:t>
                      </a:r>
                      <a:r>
                        <a:rPr lang="en-GB" sz="1400" noProof="0" dirty="0">
                          <a:latin typeface="Arial" pitchFamily="34" charset="0"/>
                          <a:ea typeface="Gungsuh"/>
                          <a:cs typeface="Arial" pitchFamily="34" charset="0"/>
                        </a:rPr>
                        <a:t>)</a:t>
                      </a:r>
                      <a:endParaRPr lang="en-GB" sz="1400" noProof="0" dirty="0">
                        <a:latin typeface="Arial" pitchFamily="34" charset="0"/>
                        <a:ea typeface="Times New Roman"/>
                        <a:cs typeface="Arial" pitchFamily="34" charset="0"/>
                      </a:endParaRP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Only 42% staff reported feeling safe to speak up  (Ockenden, 2022)</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892820">
                <a:tc>
                  <a:txBody>
                    <a:bodyPr/>
                    <a:lstStyle/>
                    <a:p>
                      <a:pPr algn="ctr">
                        <a:lnSpc>
                          <a:spcPct val="150000"/>
                        </a:lnSpc>
                        <a:spcAft>
                          <a:spcPts val="0"/>
                        </a:spcAft>
                      </a:pPr>
                      <a:r>
                        <a:rPr lang="en-GB" sz="1400" noProof="0" dirty="0">
                          <a:latin typeface="Arial" pitchFamily="34" charset="0"/>
                          <a:ea typeface="Times New Roman"/>
                          <a:cs typeface="Arial" pitchFamily="34" charset="0"/>
                        </a:rPr>
                        <a:t>Policy Adherence (Maternity Safety)</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100% adherence to foetal monitoring and escalation protocols (</a:t>
                      </a:r>
                      <a:r>
                        <a:rPr lang="en-GB" sz="1400" noProof="0" dirty="0">
                          <a:latin typeface="Arial" pitchFamily="34" charset="0"/>
                          <a:cs typeface="Arial" pitchFamily="34" charset="0"/>
                        </a:rPr>
                        <a:t>NICE,</a:t>
                      </a:r>
                      <a:r>
                        <a:rPr lang="en-GB" sz="1400" baseline="0" noProof="0" dirty="0">
                          <a:latin typeface="Arial" pitchFamily="34" charset="0"/>
                          <a:cs typeface="Arial" pitchFamily="34" charset="0"/>
                        </a:rPr>
                        <a:t> 2022)</a:t>
                      </a:r>
                      <a:endParaRPr lang="en-GB" sz="1400" noProof="0" dirty="0">
                        <a:latin typeface="Arial" pitchFamily="34" charset="0"/>
                        <a:ea typeface="Times New Roman"/>
                        <a:cs typeface="Arial" pitchFamily="34" charset="0"/>
                      </a:endParaRP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Non-compliance in over 60% of reviewed cases (Ockenden, 2022)</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FB34A-D507-3135-D75F-A2BDA453494C}"/>
              </a:ext>
            </a:extLst>
          </p:cNvPr>
          <p:cNvSpPr>
            <a:spLocks noGrp="1"/>
          </p:cNvSpPr>
          <p:nvPr>
            <p:ph type="title"/>
          </p:nvPr>
        </p:nvSpPr>
        <p:spPr>
          <a:xfrm>
            <a:off x="571472" y="928670"/>
            <a:ext cx="8229600" cy="636680"/>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sz="2800" b="1" noProof="0" dirty="0">
                <a:latin typeface="Arial" pitchFamily="34" charset="0"/>
                <a:cs typeface="Arial" pitchFamily="34" charset="0"/>
              </a:rPr>
              <a:t>Overview of 2nd component</a:t>
            </a:r>
            <a:endParaRPr lang="en-GB" sz="2500" b="1" noProof="0" dirty="0">
              <a:effectLst>
                <a:outerShdw blurRad="38100" dist="38100" dir="2700000" algn="tl">
                  <a:srgbClr val="000000">
                    <a:alpha val="43137"/>
                  </a:srgbClr>
                </a:outerShdw>
              </a:effectLst>
              <a:latin typeface="Arial" pitchFamily="34" charset="0"/>
              <a:cs typeface="Arial" pitchFamily="34" charset="0"/>
            </a:endParaRPr>
          </a:p>
        </p:txBody>
      </p:sp>
      <p:sp>
        <p:nvSpPr>
          <p:cNvPr id="10" name="Content Placeholder 9"/>
          <p:cNvSpPr>
            <a:spLocks noGrp="1"/>
          </p:cNvSpPr>
          <p:nvPr>
            <p:ph sz="half" idx="2"/>
          </p:nvPr>
        </p:nvSpPr>
        <p:spPr>
          <a:xfrm>
            <a:off x="2428860" y="2143116"/>
            <a:ext cx="5357850" cy="3357586"/>
          </a:xfrm>
        </p:spPr>
        <p:txBody>
          <a:bodyPr>
            <a:normAutofit fontScale="92500" lnSpcReduction="20000"/>
          </a:bodyPr>
          <a:lstStyle/>
          <a:p>
            <a:pPr>
              <a:lnSpc>
                <a:spcPct val="150000"/>
              </a:lnSpc>
            </a:pPr>
            <a:r>
              <a:rPr lang="en-GB" noProof="0" dirty="0">
                <a:latin typeface="Arial" pitchFamily="34" charset="0"/>
                <a:cs typeface="Arial" pitchFamily="34" charset="0"/>
              </a:rPr>
              <a:t>Introduction	</a:t>
            </a:r>
          </a:p>
          <a:p>
            <a:pPr>
              <a:lnSpc>
                <a:spcPct val="150000"/>
              </a:lnSpc>
            </a:pPr>
            <a:r>
              <a:rPr lang="en-GB" noProof="0" dirty="0">
                <a:latin typeface="Arial" pitchFamily="34" charset="0"/>
                <a:cs typeface="Arial" pitchFamily="34" charset="0"/>
              </a:rPr>
              <a:t>Theoretical Frameworks</a:t>
            </a:r>
          </a:p>
          <a:p>
            <a:pPr>
              <a:lnSpc>
                <a:spcPct val="150000"/>
              </a:lnSpc>
            </a:pPr>
            <a:r>
              <a:rPr lang="en-GB" noProof="0" dirty="0">
                <a:latin typeface="Arial" pitchFamily="34" charset="0"/>
                <a:cs typeface="Arial" pitchFamily="34" charset="0"/>
              </a:rPr>
              <a:t>Root Cause and Policy Analysis</a:t>
            </a:r>
          </a:p>
          <a:p>
            <a:pPr>
              <a:lnSpc>
                <a:spcPct val="150000"/>
              </a:lnSpc>
            </a:pPr>
            <a:r>
              <a:rPr lang="en-GB" noProof="0" dirty="0">
                <a:latin typeface="Arial" pitchFamily="34" charset="0"/>
                <a:cs typeface="Arial" pitchFamily="34" charset="0"/>
              </a:rPr>
              <a:t>Impact Assessment</a:t>
            </a:r>
          </a:p>
          <a:p>
            <a:pPr>
              <a:lnSpc>
                <a:spcPct val="150000"/>
              </a:lnSpc>
            </a:pPr>
            <a:r>
              <a:rPr lang="en-GB" noProof="0" dirty="0">
                <a:latin typeface="Arial" pitchFamily="34" charset="0"/>
                <a:cs typeface="Arial" pitchFamily="34" charset="0"/>
              </a:rPr>
              <a:t>Recommendations</a:t>
            </a:r>
          </a:p>
          <a:p>
            <a:pPr>
              <a:lnSpc>
                <a:spcPct val="150000"/>
              </a:lnSpc>
            </a:pPr>
            <a:r>
              <a:rPr lang="en-GB" noProof="0" dirty="0">
                <a:latin typeface="Arial" pitchFamily="34" charset="0"/>
                <a:cs typeface="Arial" pitchFamily="34" charset="0"/>
              </a:rPr>
              <a:t>Impact Assessment</a:t>
            </a:r>
          </a:p>
        </p:txBody>
      </p:sp>
    </p:spTree>
    <p:extLst>
      <p:ext uri="{BB962C8B-B14F-4D97-AF65-F5344CB8AC3E}">
        <p14:creationId xmlns:p14="http://schemas.microsoft.com/office/powerpoint/2010/main" val="1716447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4A5093-962E-5C3C-DC9D-7A26448E9033}"/>
              </a:ext>
            </a:extLst>
          </p:cNvPr>
          <p:cNvSpPr>
            <a:spLocks noGrp="1"/>
          </p:cNvSpPr>
          <p:nvPr>
            <p:ph type="title"/>
          </p:nvPr>
        </p:nvSpPr>
        <p:spPr>
          <a:xfrm>
            <a:off x="457200" y="620688"/>
            <a:ext cx="8229600" cy="576064"/>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sz="2500" b="1" noProof="0" dirty="0">
                <a:effectLst>
                  <a:outerShdw blurRad="38100" dist="38100" dir="2700000" algn="tl">
                    <a:srgbClr val="000000">
                      <a:alpha val="43137"/>
                    </a:srgbClr>
                  </a:outerShdw>
                </a:effectLst>
                <a:latin typeface="Arial" pitchFamily="34" charset="0"/>
                <a:cs typeface="Arial" pitchFamily="34" charset="0"/>
              </a:rPr>
              <a:t>Conclusion</a:t>
            </a:r>
          </a:p>
        </p:txBody>
      </p:sp>
      <p:sp>
        <p:nvSpPr>
          <p:cNvPr id="5" name="Content Placeholder 2"/>
          <p:cNvSpPr>
            <a:spLocks noGrp="1"/>
          </p:cNvSpPr>
          <p:nvPr>
            <p:ph idx="1"/>
          </p:nvPr>
        </p:nvSpPr>
        <p:spPr>
          <a:xfrm>
            <a:off x="528638" y="1381418"/>
            <a:ext cx="8086724" cy="5071918"/>
          </a:xfrm>
        </p:spPr>
        <p:style>
          <a:lnRef idx="2">
            <a:schemeClr val="accent2"/>
          </a:lnRef>
          <a:fillRef idx="1">
            <a:schemeClr val="lt1"/>
          </a:fillRef>
          <a:effectRef idx="0">
            <a:schemeClr val="accent2"/>
          </a:effectRef>
          <a:fontRef idx="minor">
            <a:schemeClr val="dk1"/>
          </a:fontRef>
        </p:style>
        <p:txBody>
          <a:bodyPr>
            <a:noAutofit/>
          </a:bodyPr>
          <a:lstStyle/>
          <a:p>
            <a:pPr algn="just">
              <a:lnSpc>
                <a:spcPct val="170000"/>
              </a:lnSpc>
            </a:pPr>
            <a:r>
              <a:rPr lang="en-US" sz="1300" dirty="0">
                <a:solidFill>
                  <a:schemeClr val="tx1"/>
                </a:solidFill>
                <a:latin typeface="Arial" panose="020B0604020202020204" pitchFamily="34" charset="0"/>
              </a:rPr>
              <a:t>Quality assurance failures were primarily due to weak systems for accountability and a lack of mechanisms for continuous improvement</a:t>
            </a:r>
            <a:r>
              <a:rPr lang="en-IN" sz="1300" dirty="0">
                <a:latin typeface="Arial" panose="020B0604020202020204" pitchFamily="34" charset="0"/>
                <a:cs typeface="Arial" panose="020B0604020202020204" pitchFamily="34" charset="0"/>
              </a:rPr>
              <a:t>(Ockenden, 2022)</a:t>
            </a:r>
            <a:r>
              <a:rPr lang="en-US" sz="1300" dirty="0">
                <a:solidFill>
                  <a:schemeClr val="tx1"/>
                </a:solidFill>
                <a:latin typeface="Arial" panose="020B0604020202020204" pitchFamily="34" charset="0"/>
              </a:rPr>
              <a:t>.</a:t>
            </a:r>
            <a:endParaRPr lang="en-GB" sz="1300" noProof="0" dirty="0">
              <a:solidFill>
                <a:schemeClr val="tx1"/>
              </a:solidFill>
              <a:latin typeface="Arial" panose="020B0604020202020204" pitchFamily="34" charset="0"/>
            </a:endParaRPr>
          </a:p>
          <a:p>
            <a:pPr algn="just">
              <a:lnSpc>
                <a:spcPct val="170000"/>
              </a:lnSpc>
            </a:pPr>
            <a:r>
              <a:rPr lang="en-GB" sz="1300" noProof="0" dirty="0">
                <a:solidFill>
                  <a:schemeClr val="tx1"/>
                </a:solidFill>
                <a:latin typeface="Arial" panose="020B0604020202020204" pitchFamily="34" charset="0"/>
              </a:rPr>
              <a:t>Addressing this critical failure requires not just policy changes but a fundamental cultural shift</a:t>
            </a:r>
            <a:r>
              <a:rPr lang="en-IN" sz="1300" dirty="0">
                <a:latin typeface="Arial" panose="020B0604020202020204" pitchFamily="34" charset="0"/>
                <a:cs typeface="Arial" panose="020B0604020202020204" pitchFamily="34" charset="0"/>
              </a:rPr>
              <a:t>(Ockenden, 2022)</a:t>
            </a:r>
            <a:r>
              <a:rPr lang="en-GB" sz="1300" noProof="0" dirty="0">
                <a:solidFill>
                  <a:schemeClr val="tx1"/>
                </a:solidFill>
                <a:latin typeface="Arial" panose="020B0604020202020204" pitchFamily="34" charset="0"/>
              </a:rPr>
              <a:t>.</a:t>
            </a:r>
            <a:endParaRPr lang="en-GB" sz="1300" noProof="0" dirty="0">
              <a:latin typeface="Arial" pitchFamily="34" charset="0"/>
              <a:cs typeface="Arial" pitchFamily="34" charset="0"/>
            </a:endParaRPr>
          </a:p>
          <a:p>
            <a:pPr algn="just">
              <a:lnSpc>
                <a:spcPct val="170000"/>
              </a:lnSpc>
            </a:pPr>
            <a:r>
              <a:rPr lang="en-GB" sz="1300" noProof="0" dirty="0">
                <a:solidFill>
                  <a:schemeClr val="tx1"/>
                </a:solidFill>
                <a:latin typeface="Arial" panose="020B0604020202020204" pitchFamily="34" charset="0"/>
              </a:rPr>
              <a:t>Tools like Root Cause Analysis (RCA) help trace the reasons underlying system failures, such as dismissive staff behaviour and policy non-compliance, which caused repeated harm</a:t>
            </a:r>
            <a:r>
              <a:rPr lang="en-IN" sz="1300" dirty="0">
                <a:latin typeface="Arial" panose="020B0604020202020204" pitchFamily="34" charset="0"/>
                <a:cs typeface="Arial" panose="020B0604020202020204" pitchFamily="34" charset="0"/>
              </a:rPr>
              <a:t>(NHS England, 2015).</a:t>
            </a:r>
            <a:endParaRPr lang="en-GB" sz="1300" noProof="0" dirty="0">
              <a:solidFill>
                <a:schemeClr val="tx1"/>
              </a:solidFill>
              <a:latin typeface="Arial" panose="020B0604020202020204" pitchFamily="34" charset="0"/>
              <a:cs typeface="Arial" panose="020B0604020202020204" pitchFamily="34" charset="0"/>
            </a:endParaRPr>
          </a:p>
          <a:p>
            <a:pPr algn="just">
              <a:lnSpc>
                <a:spcPct val="170000"/>
              </a:lnSpc>
            </a:pPr>
            <a:r>
              <a:rPr lang="en-GB" sz="1300" noProof="0" dirty="0">
                <a:solidFill>
                  <a:schemeClr val="tx1"/>
                </a:solidFill>
                <a:latin typeface="Arial" panose="020B0604020202020204" pitchFamily="34" charset="0"/>
              </a:rPr>
              <a:t>The Donabedian model is valuable for evaluating the quality of care by examining structure (staffing and governance), process (clinical protocols), and outcome (maternal and neonatal health indicators)</a:t>
            </a:r>
            <a:r>
              <a:rPr lang="en-IN" sz="1300" dirty="0"/>
              <a:t>(</a:t>
            </a:r>
            <a:r>
              <a:rPr lang="en-IN" sz="1300" dirty="0">
                <a:latin typeface="Arial" panose="020B0604020202020204" pitchFamily="34" charset="0"/>
                <a:cs typeface="Arial" panose="020B0604020202020204" pitchFamily="34" charset="0"/>
              </a:rPr>
              <a:t>Donabedian, 1988</a:t>
            </a:r>
            <a:r>
              <a:rPr lang="en-IN" sz="1300" dirty="0"/>
              <a:t>).</a:t>
            </a:r>
            <a:endParaRPr lang="en-GB" sz="1300" noProof="0" dirty="0">
              <a:solidFill>
                <a:schemeClr val="tx1"/>
              </a:solidFill>
              <a:latin typeface="Arial" panose="020B0604020202020204" pitchFamily="34" charset="0"/>
            </a:endParaRPr>
          </a:p>
          <a:p>
            <a:pPr algn="just">
              <a:lnSpc>
                <a:spcPct val="170000"/>
              </a:lnSpc>
            </a:pPr>
            <a:r>
              <a:rPr lang="en-GB" sz="1300" noProof="0" dirty="0">
                <a:solidFill>
                  <a:schemeClr val="tx1"/>
                </a:solidFill>
                <a:latin typeface="Arial" panose="020B0604020202020204" pitchFamily="34" charset="0"/>
              </a:rPr>
              <a:t>The overall goal is to ensure that structure, process, and outcome are aligned with high quality, patient</a:t>
            </a:r>
            <a:r>
              <a:rPr lang="en-GB" sz="1300" dirty="0">
                <a:solidFill>
                  <a:schemeClr val="tx1"/>
                </a:solidFill>
                <a:latin typeface="Arial" panose="020B0604020202020204" pitchFamily="34" charset="0"/>
              </a:rPr>
              <a:t> </a:t>
            </a:r>
            <a:r>
              <a:rPr lang="en-GB" sz="1300" noProof="0" dirty="0">
                <a:solidFill>
                  <a:schemeClr val="tx1"/>
                </a:solidFill>
                <a:latin typeface="Arial" panose="020B0604020202020204" pitchFamily="34" charset="0"/>
              </a:rPr>
              <a:t>safe care.</a:t>
            </a:r>
          </a:p>
          <a:p>
            <a:pPr algn="just">
              <a:lnSpc>
                <a:spcPct val="170000"/>
              </a:lnSpc>
            </a:pPr>
            <a:r>
              <a:rPr lang="en-GB" sz="1300" noProof="0" dirty="0">
                <a:solidFill>
                  <a:schemeClr val="tx1"/>
                </a:solidFill>
                <a:latin typeface="Arial" panose="020B0604020202020204" pitchFamily="34" charset="0"/>
              </a:rPr>
              <a:t>The lasting legacy of the Ockenden Report (2022) must be a renewed commitment across all levels of healthcare to prioritize patient safety through genuine transparency.</a:t>
            </a:r>
          </a:p>
          <a:p>
            <a:pPr algn="just">
              <a:lnSpc>
                <a:spcPct val="170000"/>
              </a:lnSpc>
            </a:pPr>
            <a:endParaRPr lang="en-GB" sz="1200" noProof="0" dirty="0">
              <a:latin typeface="Arial" pitchFamily="34" charset="0"/>
              <a:cs typeface="Arial" pitchFamily="34" charset="0"/>
            </a:endParaRPr>
          </a:p>
        </p:txBody>
      </p:sp>
      <p:sp>
        <p:nvSpPr>
          <p:cNvPr id="6" name="Rectangle 3">
            <a:extLst>
              <a:ext uri="{FF2B5EF4-FFF2-40B4-BE49-F238E27FC236}">
                <a16:creationId xmlns:a16="http://schemas.microsoft.com/office/drawing/2014/main" id="{A7410B60-96CA-9E12-A63F-F8B79AFAADED}"/>
              </a:ext>
            </a:extLst>
          </p:cNvPr>
          <p:cNvSpPr>
            <a:spLocks noChangeArrowheads="1"/>
          </p:cNvSpPr>
          <p:nvPr/>
        </p:nvSpPr>
        <p:spPr bwMode="auto">
          <a:xfrm>
            <a:off x="-180528" y="101208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noProof="0" dirty="0">
                <a:ln>
                  <a:noFill/>
                </a:ln>
                <a:solidFill>
                  <a:schemeClr val="tx1"/>
                </a:solidFill>
                <a:effectLst/>
                <a:latin typeface="Arial" panose="020B0604020202020204" pitchFamily="3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4744" y="928670"/>
            <a:ext cx="6972320" cy="346914"/>
          </a:xfrm>
        </p:spPr>
        <p:txBody>
          <a:bodyPr>
            <a:normAutofit fontScale="90000"/>
          </a:bodyPr>
          <a:lstStyle/>
          <a:p>
            <a:r>
              <a:rPr lang="en-GB" sz="2500" b="1" noProof="0" dirty="0">
                <a:latin typeface="Arial" pitchFamily="34" charset="0"/>
                <a:cs typeface="Arial" pitchFamily="34" charset="0"/>
              </a:rPr>
              <a:t>References </a:t>
            </a:r>
          </a:p>
        </p:txBody>
      </p:sp>
      <p:sp>
        <p:nvSpPr>
          <p:cNvPr id="3" name="Content Placeholder 2"/>
          <p:cNvSpPr>
            <a:spLocks noGrp="1"/>
          </p:cNvSpPr>
          <p:nvPr>
            <p:ph idx="1"/>
          </p:nvPr>
        </p:nvSpPr>
        <p:spPr>
          <a:xfrm>
            <a:off x="428596" y="1571613"/>
            <a:ext cx="7743804" cy="4881724"/>
          </a:xfrm>
        </p:spPr>
        <p:txBody>
          <a:bodyPr>
            <a:noAutofit/>
          </a:bodyPr>
          <a:lstStyle/>
          <a:p>
            <a:pPr algn="just">
              <a:lnSpc>
                <a:spcPct val="170000"/>
              </a:lnSpc>
            </a:pPr>
            <a:r>
              <a:rPr lang="en-GB" sz="900" noProof="0" dirty="0">
                <a:latin typeface="Arial" pitchFamily="34" charset="0"/>
                <a:cs typeface="Arial" pitchFamily="34" charset="0"/>
              </a:rPr>
              <a:t>BBC (2022). Shrewsbury maternity scandal: Repeated failures led to deaths. </a:t>
            </a:r>
            <a:r>
              <a:rPr lang="en-GB" sz="900" i="1" noProof="0" dirty="0">
                <a:latin typeface="Arial" pitchFamily="34" charset="0"/>
                <a:cs typeface="Arial" pitchFamily="34" charset="0"/>
              </a:rPr>
              <a:t>www.bbc.com</a:t>
            </a:r>
            <a:r>
              <a:rPr lang="en-GB" sz="900" noProof="0" dirty="0">
                <a:latin typeface="Arial" pitchFamily="34" charset="0"/>
                <a:cs typeface="Arial" pitchFamily="34" charset="0"/>
              </a:rPr>
              <a:t>. Available at: https://www.bbc.com/news/uk-england-shropshire-60925959 [Accessed 14 Oct. 2025].</a:t>
            </a:r>
          </a:p>
          <a:p>
            <a:pPr algn="just">
              <a:lnSpc>
                <a:spcPct val="170000"/>
              </a:lnSpc>
            </a:pPr>
            <a:r>
              <a:rPr lang="en-GB" sz="900" noProof="0" dirty="0">
                <a:latin typeface="Arial" pitchFamily="34" charset="0"/>
                <a:cs typeface="Arial" pitchFamily="34" charset="0"/>
              </a:rPr>
              <a:t>Cqc.org.uk. (2018). Core services: NHS trusts | Care Quality Commission. [online] Available at: https://www.cqc.org.uk/guidance-providers/nhs-trusts/core-services-nhs-trusts [Accessed 16 Oct. 2025].</a:t>
            </a:r>
          </a:p>
          <a:p>
            <a:pPr algn="just">
              <a:lnSpc>
                <a:spcPct val="170000"/>
              </a:lnSpc>
            </a:pPr>
            <a:r>
              <a:rPr lang="en-GB" sz="900" noProof="0" dirty="0">
                <a:latin typeface="Arial" pitchFamily="34" charset="0"/>
                <a:cs typeface="Arial" pitchFamily="34" charset="0"/>
              </a:rPr>
              <a:t>Feinmann, J., 2024. Confidence among NHS staff to speak up about clinical concerns hits five year low. BMJ 2024;386:q1677</a:t>
            </a:r>
            <a:r>
              <a:rPr lang="en-GB" sz="900" noProof="0" dirty="0">
                <a:solidFill>
                  <a:srgbClr val="0070C0"/>
                </a:solidFill>
                <a:latin typeface="Arial" pitchFamily="34" charset="0"/>
                <a:cs typeface="Arial" pitchFamily="34" charset="0"/>
              </a:rPr>
              <a:t>.  </a:t>
            </a:r>
            <a:r>
              <a:rPr lang="en-GB" sz="900" noProof="0" dirty="0">
                <a:solidFill>
                  <a:srgbClr val="0070C0"/>
                </a:solidFill>
                <a:latin typeface="Arial" pitchFamily="34" charset="0"/>
                <a:cs typeface="Arial" pitchFamily="34" charset="0"/>
                <a:hlinkClick r:id="rId2">
                  <a:extLst>
                    <a:ext uri="{A12FA001-AC4F-418D-AE19-62706E023703}">
                      <ahyp:hlinkClr xmlns:ahyp="http://schemas.microsoft.com/office/drawing/2018/hyperlinkcolor" val="tx"/>
                    </a:ext>
                  </a:extLst>
                </a:hlinkClick>
              </a:rPr>
              <a:t>https://doi.org/10.1136/bmj.q1677</a:t>
            </a:r>
            <a:r>
              <a:rPr lang="en-GB" sz="900" noProof="0" dirty="0">
                <a:solidFill>
                  <a:srgbClr val="0070C0"/>
                </a:solidFill>
                <a:latin typeface="Arial" pitchFamily="34" charset="0"/>
                <a:cs typeface="Arial" pitchFamily="34" charset="0"/>
              </a:rPr>
              <a:t> </a:t>
            </a:r>
          </a:p>
          <a:p>
            <a:pPr algn="just">
              <a:lnSpc>
                <a:spcPct val="170000"/>
              </a:lnSpc>
            </a:pPr>
            <a:r>
              <a:rPr lang="en-GB" sz="900" noProof="0" dirty="0">
                <a:latin typeface="Arial" pitchFamily="34" charset="0"/>
                <a:cs typeface="Arial" pitchFamily="34" charset="0"/>
              </a:rPr>
              <a:t>NHS England (2022). Patient Safety Incident Response Framework. [online] www.england.nhs.uk. Available at: https://www.england.nhs.uk/patient-safety/patient-safety-insight/incident-response-framework/ [Accessed 16 Oct. 2025].</a:t>
            </a:r>
          </a:p>
          <a:p>
            <a:pPr algn="just">
              <a:lnSpc>
                <a:spcPct val="170000"/>
              </a:lnSpc>
            </a:pPr>
            <a:r>
              <a:rPr lang="en-GB" sz="900" noProof="0" dirty="0">
                <a:latin typeface="Arial" pitchFamily="34" charset="0"/>
                <a:cs typeface="Arial" pitchFamily="34" charset="0"/>
              </a:rPr>
              <a:t>NICE (2022). Recommendations | </a:t>
            </a:r>
            <a:r>
              <a:rPr lang="en-GB" sz="900" noProof="0" dirty="0" err="1">
                <a:latin typeface="Arial" pitchFamily="34" charset="0"/>
                <a:cs typeface="Arial" pitchFamily="34" charset="0"/>
              </a:rPr>
              <a:t>Fetal</a:t>
            </a:r>
            <a:r>
              <a:rPr lang="en-GB" sz="900" noProof="0" dirty="0">
                <a:latin typeface="Arial" pitchFamily="34" charset="0"/>
                <a:cs typeface="Arial" pitchFamily="34" charset="0"/>
              </a:rPr>
              <a:t> monitoring in labour | Guidance | NICE. [online] www.nice.org.uk. Available at: https://www.nice.org.uk/guidance/NG229/chapter/Recommendations [Accessed 16 Oct. 2025].</a:t>
            </a:r>
          </a:p>
          <a:p>
            <a:pPr algn="just">
              <a:lnSpc>
                <a:spcPct val="170000"/>
              </a:lnSpc>
            </a:pPr>
            <a:r>
              <a:rPr lang="en-GB" sz="900" noProof="0" dirty="0">
                <a:latin typeface="Arial" pitchFamily="34" charset="0"/>
                <a:cs typeface="Arial" pitchFamily="34" charset="0"/>
              </a:rPr>
              <a:t>Ockenden, D. (2022). </a:t>
            </a:r>
            <a:r>
              <a:rPr lang="en-GB" sz="900" i="1" noProof="0" dirty="0">
                <a:latin typeface="Arial" pitchFamily="34" charset="0"/>
                <a:cs typeface="Arial" pitchFamily="34" charset="0"/>
              </a:rPr>
              <a:t>Final report of the Ockenden review</a:t>
            </a:r>
            <a:r>
              <a:rPr lang="en-GB" sz="900" noProof="0" dirty="0">
                <a:latin typeface="Arial" pitchFamily="34" charset="0"/>
                <a:cs typeface="Arial" pitchFamily="34" charset="0"/>
              </a:rPr>
              <a:t>. GOV.UK. Available at: </a:t>
            </a:r>
            <a:r>
              <a:rPr lang="en-GB" sz="900" u="sng" noProof="0" dirty="0">
                <a:solidFill>
                  <a:srgbClr val="0070C0"/>
                </a:solidFill>
                <a:latin typeface="Arial" pitchFamily="34" charset="0"/>
                <a:cs typeface="Arial" pitchFamily="34" charset="0"/>
                <a:hlinkClick r:id="rId3">
                  <a:extLst>
                    <a:ext uri="{A12FA001-AC4F-418D-AE19-62706E023703}">
                      <ahyp:hlinkClr xmlns:ahyp="http://schemas.microsoft.com/office/drawing/2018/hyperlinkcolor" val="tx"/>
                    </a:ext>
                  </a:extLst>
                </a:hlinkClick>
              </a:rPr>
              <a:t>https://www.gov.uk/government/publications/final-report-of-the-ockenden-review</a:t>
            </a:r>
            <a:r>
              <a:rPr lang="en-GB" sz="900" noProof="0" dirty="0">
                <a:latin typeface="Arial" pitchFamily="34" charset="0"/>
                <a:cs typeface="Arial" pitchFamily="34" charset="0"/>
              </a:rPr>
              <a:t>.</a:t>
            </a:r>
          </a:p>
          <a:p>
            <a:pPr algn="just">
              <a:lnSpc>
                <a:spcPct val="170000"/>
              </a:lnSpc>
            </a:pPr>
            <a:r>
              <a:rPr lang="en-GB" sz="900" noProof="0" dirty="0">
                <a:latin typeface="Arial" pitchFamily="34" charset="0"/>
                <a:cs typeface="Arial" pitchFamily="34" charset="0"/>
              </a:rPr>
              <a:t>The Guardian. (2020). </a:t>
            </a:r>
            <a:r>
              <a:rPr lang="en-GB" sz="900" i="1" noProof="0" dirty="0">
                <a:latin typeface="Arial" pitchFamily="34" charset="0"/>
                <a:cs typeface="Arial" pitchFamily="34" charset="0"/>
              </a:rPr>
              <a:t>Baby deaths at Shrewsbury and Telford hospitals – key questions answered</a:t>
            </a:r>
            <a:r>
              <a:rPr lang="en-GB" sz="900" noProof="0" dirty="0">
                <a:latin typeface="Arial" pitchFamily="34" charset="0"/>
                <a:cs typeface="Arial" pitchFamily="34" charset="0"/>
              </a:rPr>
              <a:t>. [online] Available at: https://www.theguardian.com/society/2020/jul/21/shrewsbury-and-telford-hospitals-maternity-services-scandal [Accessed 14 Oct. 2025].</a:t>
            </a:r>
          </a:p>
          <a:p>
            <a:pPr algn="just">
              <a:lnSpc>
                <a:spcPct val="170000"/>
              </a:lnSpc>
            </a:pPr>
            <a:r>
              <a:rPr lang="en-GB" sz="900" noProof="0" dirty="0">
                <a:latin typeface="Arial" pitchFamily="34" charset="0"/>
                <a:cs typeface="Arial" pitchFamily="34" charset="0"/>
              </a:rPr>
              <a:t>Vanderley-Reichner, C. (2021). Patient examination consent for all imaging procedures: a shared vision. </a:t>
            </a:r>
            <a:r>
              <a:rPr lang="en-GB" sz="900" i="1" noProof="0" dirty="0">
                <a:latin typeface="Arial" pitchFamily="34" charset="0"/>
                <a:cs typeface="Arial" pitchFamily="34" charset="0"/>
              </a:rPr>
              <a:t>J Med </a:t>
            </a:r>
            <a:r>
              <a:rPr lang="en-GB" sz="900" i="1" noProof="0" dirty="0" err="1">
                <a:latin typeface="Arial" pitchFamily="34" charset="0"/>
                <a:cs typeface="Arial" pitchFamily="34" charset="0"/>
              </a:rPr>
              <a:t>Radiat</a:t>
            </a:r>
            <a:r>
              <a:rPr lang="en-GB" sz="900" i="1" noProof="0" dirty="0">
                <a:latin typeface="Arial" pitchFamily="34" charset="0"/>
                <a:cs typeface="Arial" pitchFamily="34" charset="0"/>
              </a:rPr>
              <a:t> Sci</a:t>
            </a:r>
            <a:r>
              <a:rPr lang="en-GB" sz="900" noProof="0" dirty="0">
                <a:latin typeface="Arial" pitchFamily="34" charset="0"/>
                <a:cs typeface="Arial" pitchFamily="34" charset="0"/>
              </a:rPr>
              <a:t>, 68, pp.3-79.</a:t>
            </a:r>
          </a:p>
          <a:p>
            <a:pPr algn="just">
              <a:lnSpc>
                <a:spcPct val="170000"/>
              </a:lnSpc>
            </a:pPr>
            <a:r>
              <a:rPr lang="en-US" sz="900" dirty="0"/>
              <a:t>Donabedian, A. (1988) ‘The quality of care: How can it be assessed?’, </a:t>
            </a:r>
            <a:r>
              <a:rPr lang="en-US" sz="900" i="1" dirty="0"/>
              <a:t>JAMA</a:t>
            </a:r>
            <a:r>
              <a:rPr lang="en-US" sz="900" dirty="0"/>
              <a:t>, 260(12), pp. 1743–1748.</a:t>
            </a:r>
          </a:p>
          <a:p>
            <a:pPr algn="just">
              <a:lnSpc>
                <a:spcPct val="170000"/>
              </a:lnSpc>
            </a:pPr>
            <a:r>
              <a:rPr lang="en-US" sz="900" dirty="0"/>
              <a:t>NHS England (2015) </a:t>
            </a:r>
            <a:r>
              <a:rPr lang="en-US" sz="900" i="1" dirty="0"/>
              <a:t>Serious Incident Framework: Supporting learning to prevent recurrence</a:t>
            </a:r>
            <a:r>
              <a:rPr lang="en-US" sz="900" dirty="0"/>
              <a:t>. Available at</a:t>
            </a:r>
            <a:r>
              <a:rPr lang="en-US" sz="900" dirty="0">
                <a:solidFill>
                  <a:srgbClr val="0070C0"/>
                </a:solidFill>
              </a:rPr>
              <a:t>: </a:t>
            </a:r>
            <a:r>
              <a:rPr lang="en-US" sz="900" dirty="0">
                <a:solidFill>
                  <a:srgbClr val="0070C0"/>
                </a:solidFill>
                <a:hlinkClick r:id="rId4">
                  <a:extLst>
                    <a:ext uri="{A12FA001-AC4F-418D-AE19-62706E023703}">
                      <ahyp:hlinkClr xmlns:ahyp="http://schemas.microsoft.com/office/drawing/2018/hyperlinkcolor" val="tx"/>
                    </a:ext>
                  </a:extLst>
                </a:hlinkClick>
              </a:rPr>
              <a:t>https://www.england.nhs.uk/patient-safety/serious-incident-framework/</a:t>
            </a:r>
            <a:r>
              <a:rPr lang="en-US" sz="900" dirty="0">
                <a:solidFill>
                  <a:srgbClr val="0070C0"/>
                </a:solidFill>
              </a:rPr>
              <a:t>  </a:t>
            </a:r>
            <a:r>
              <a:rPr lang="en-US" sz="900" dirty="0"/>
              <a:t>(Accessed: 17 October 2025).</a:t>
            </a:r>
          </a:p>
          <a:p>
            <a:pPr algn="just">
              <a:lnSpc>
                <a:spcPct val="170000"/>
              </a:lnSpc>
            </a:pPr>
            <a:r>
              <a:rPr lang="en-US" sz="900" dirty="0"/>
              <a:t>Reason, J. (2000) 'Human error: models and management', </a:t>
            </a:r>
            <a:r>
              <a:rPr lang="en-US" sz="900" i="1" dirty="0"/>
              <a:t>BMJ</a:t>
            </a:r>
            <a:r>
              <a:rPr lang="en-US" sz="900" dirty="0"/>
              <a:t>, 320(7237), pp. 768–770.</a:t>
            </a:r>
            <a:endParaRPr lang="en-GB" sz="900" noProof="0" dirty="0">
              <a:latin typeface="Arial" pitchFamily="34" charset="0"/>
              <a:cs typeface="Arial" pitchFamily="34" charset="0"/>
            </a:endParaRPr>
          </a:p>
          <a:p>
            <a:pPr algn="just">
              <a:lnSpc>
                <a:spcPct val="170000"/>
              </a:lnSpc>
            </a:pPr>
            <a:endParaRPr lang="en-GB" sz="1000" noProof="0" dirty="0">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0100" y="2643182"/>
            <a:ext cx="7043758" cy="1185858"/>
          </a:xfrm>
        </p:spPr>
        <p:txBody>
          <a:bodyPr>
            <a:normAutofit/>
          </a:bodyPr>
          <a:lstStyle/>
          <a:p>
            <a:pPr algn="ctr">
              <a:buNone/>
            </a:pPr>
            <a:r>
              <a:rPr lang="en-GB" sz="5400" b="1" noProof="0" dirty="0">
                <a:latin typeface="Arial" pitchFamily="34" charset="0"/>
                <a:cs typeface="Arial" pitchFamily="34" charset="0"/>
              </a:rPr>
              <a:t>Thank You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1045</Words>
  <Application>Microsoft Office PowerPoint</Application>
  <PresentationFormat>On-screen Show (4:3)</PresentationFormat>
  <Paragraphs>86</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Times New Roman</vt:lpstr>
      <vt:lpstr>Wingdings</vt:lpstr>
      <vt:lpstr>Wingdings 2</vt:lpstr>
      <vt:lpstr>Flow</vt:lpstr>
      <vt:lpstr>PowerPoint Presentation</vt:lpstr>
      <vt:lpstr>Background</vt:lpstr>
      <vt:lpstr>Swiss cheese model: System-based safety measures</vt:lpstr>
      <vt:lpstr>Swiss cheese model: System-based safety measures [Continued]</vt:lpstr>
      <vt:lpstr>Benchmark Table</vt:lpstr>
      <vt:lpstr>Overview of 2nd component</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2025-10-14T11:58:38Z</dcterms:created>
  <dcterms:modified xsi:type="dcterms:W3CDTF">2025-10-19T12:48:52Z</dcterms:modified>
</cp:coreProperties>
</file>