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1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8.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12" r:id="rId2"/>
    <p:sldMasterId id="2147483714" r:id="rId3"/>
    <p:sldMasterId id="2147483716" r:id="rId4"/>
    <p:sldMasterId id="2147483718" r:id="rId5"/>
    <p:sldMasterId id="2147483720" r:id="rId6"/>
    <p:sldMasterId id="2147483723" r:id="rId7"/>
    <p:sldMasterId id="2147483725" r:id="rId8"/>
    <p:sldMasterId id="2147483727" r:id="rId9"/>
    <p:sldMasterId id="2147483729" r:id="rId10"/>
    <p:sldMasterId id="2147483741" r:id="rId11"/>
    <p:sldMasterId id="2147483746" r:id="rId12"/>
    <p:sldMasterId id="2147483750" r:id="rId13"/>
    <p:sldMasterId id="2147483754" r:id="rId14"/>
    <p:sldMasterId id="2147483766" r:id="rId15"/>
    <p:sldMasterId id="2147483778" r:id="rId16"/>
    <p:sldMasterId id="2147483800" r:id="rId17"/>
    <p:sldMasterId id="2147483813" r:id="rId18"/>
    <p:sldMasterId id="2147483837" r:id="rId19"/>
  </p:sldMasterIdLst>
  <p:notesMasterIdLst>
    <p:notesMasterId r:id="rId44"/>
  </p:notesMasterIdLst>
  <p:handoutMasterIdLst>
    <p:handoutMasterId r:id="rId45"/>
  </p:handoutMasterIdLst>
  <p:sldIdLst>
    <p:sldId id="301" r:id="rId20"/>
    <p:sldId id="306" r:id="rId21"/>
    <p:sldId id="268" r:id="rId22"/>
    <p:sldId id="320" r:id="rId23"/>
    <p:sldId id="269" r:id="rId24"/>
    <p:sldId id="284" r:id="rId25"/>
    <p:sldId id="321" r:id="rId26"/>
    <p:sldId id="293" r:id="rId27"/>
    <p:sldId id="291" r:id="rId28"/>
    <p:sldId id="322" r:id="rId29"/>
    <p:sldId id="289" r:id="rId30"/>
    <p:sldId id="325" r:id="rId31"/>
    <p:sldId id="323" r:id="rId32"/>
    <p:sldId id="288" r:id="rId33"/>
    <p:sldId id="316" r:id="rId34"/>
    <p:sldId id="259" r:id="rId35"/>
    <p:sldId id="277" r:id="rId36"/>
    <p:sldId id="275" r:id="rId37"/>
    <p:sldId id="260" r:id="rId38"/>
    <p:sldId id="280" r:id="rId39"/>
    <p:sldId id="300" r:id="rId40"/>
    <p:sldId id="258" r:id="rId41"/>
    <p:sldId id="324" r:id="rId42"/>
    <p:sldId id="28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6331" autoAdjust="0"/>
  </p:normalViewPr>
  <p:slideViewPr>
    <p:cSldViewPr>
      <p:cViewPr varScale="1">
        <p:scale>
          <a:sx n="96" d="100"/>
          <a:sy n="96" d="100"/>
        </p:scale>
        <p:origin x="930" y="90"/>
      </p:cViewPr>
      <p:guideLst>
        <p:guide orient="horz" pos="2160"/>
        <p:guide pos="3840"/>
      </p:guideLst>
    </p:cSldViewPr>
  </p:slideViewPr>
  <p:notesTextViewPr>
    <p:cViewPr>
      <p:scale>
        <a:sx n="100" d="100"/>
        <a:sy n="100" d="100"/>
      </p:scale>
      <p:origin x="0" y="0"/>
    </p:cViewPr>
  </p:notesTextViewPr>
  <p:sorterViewPr>
    <p:cViewPr varScale="1">
      <p:scale>
        <a:sx n="100" d="100"/>
        <a:sy n="100" d="100"/>
      </p:scale>
      <p:origin x="0" y="-2124"/>
    </p:cViewPr>
  </p:sorter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EB1DAB-ACB5-4B68-A34C-A14B60F9B1ED}" type="doc">
      <dgm:prSet loTypeId="urn:microsoft.com/office/officeart/2005/8/layout/target1" loCatId="relationship" qsTypeId="urn:microsoft.com/office/officeart/2005/8/quickstyle/simple2" qsCatId="simple" csTypeId="urn:microsoft.com/office/officeart/2005/8/colors/accent1_2" csCatId="accent1" phldr="1"/>
      <dgm:spPr/>
    </dgm:pt>
    <dgm:pt modelId="{5C80D0BD-522F-4352-B7B7-1CA82BBC9916}">
      <dgm:prSet phldrT="[Text]" custT="1"/>
      <dgm:spPr/>
      <dgm:t>
        <a:bodyPr/>
        <a:lstStyle/>
        <a:p>
          <a:r>
            <a:rPr lang="en-GB" sz="2000" b="1" dirty="0">
              <a:solidFill>
                <a:schemeClr val="bg1"/>
              </a:solidFill>
              <a:latin typeface="Verdana" pitchFamily="34" charset="0"/>
              <a:ea typeface="Verdana" pitchFamily="34" charset="0"/>
              <a:cs typeface="Verdana" pitchFamily="34" charset="0"/>
            </a:rPr>
            <a:t>The Organisation</a:t>
          </a:r>
        </a:p>
      </dgm:t>
    </dgm:pt>
    <dgm:pt modelId="{80871B89-2F50-4828-BA20-B4F34F904E0A}" type="parTrans" cxnId="{2D1B14B1-AEAA-41E5-8482-66E3ADD67414}">
      <dgm:prSet/>
      <dgm:spPr/>
      <dgm:t>
        <a:bodyPr/>
        <a:lstStyle/>
        <a:p>
          <a:endParaRPr lang="en-GB"/>
        </a:p>
      </dgm:t>
    </dgm:pt>
    <dgm:pt modelId="{6A8B1681-B314-4A1D-8F59-5C81781A4363}" type="sibTrans" cxnId="{2D1B14B1-AEAA-41E5-8482-66E3ADD67414}">
      <dgm:prSet/>
      <dgm:spPr/>
      <dgm:t>
        <a:bodyPr/>
        <a:lstStyle/>
        <a:p>
          <a:endParaRPr lang="en-GB"/>
        </a:p>
      </dgm:t>
    </dgm:pt>
    <dgm:pt modelId="{98394027-108E-4B5C-8154-F2C6E14F4087}">
      <dgm:prSet phldrT="[Text]" custT="1"/>
      <dgm:spPr/>
      <dgm:t>
        <a:bodyPr/>
        <a:lstStyle/>
        <a:p>
          <a:r>
            <a:rPr lang="en-GB" sz="2000" b="1" dirty="0">
              <a:solidFill>
                <a:schemeClr val="bg1"/>
              </a:solidFill>
              <a:latin typeface="Verdana" pitchFamily="34" charset="0"/>
              <a:ea typeface="Verdana" pitchFamily="34" charset="0"/>
              <a:cs typeface="Verdana" pitchFamily="34" charset="0"/>
            </a:rPr>
            <a:t>Micro Environment</a:t>
          </a:r>
        </a:p>
      </dgm:t>
    </dgm:pt>
    <dgm:pt modelId="{712AB7FF-86E7-4F0C-9A4B-CA340B191242}" type="parTrans" cxnId="{FC0ED8E8-2301-402F-AA31-AC7C75D77E39}">
      <dgm:prSet/>
      <dgm:spPr/>
      <dgm:t>
        <a:bodyPr/>
        <a:lstStyle/>
        <a:p>
          <a:endParaRPr lang="en-GB"/>
        </a:p>
      </dgm:t>
    </dgm:pt>
    <dgm:pt modelId="{5329B65C-D916-4F47-9C00-9817E823152D}" type="sibTrans" cxnId="{FC0ED8E8-2301-402F-AA31-AC7C75D77E39}">
      <dgm:prSet/>
      <dgm:spPr/>
      <dgm:t>
        <a:bodyPr/>
        <a:lstStyle/>
        <a:p>
          <a:endParaRPr lang="en-GB"/>
        </a:p>
      </dgm:t>
    </dgm:pt>
    <dgm:pt modelId="{66385705-E9B3-4E36-9978-16A39E53B2A5}">
      <dgm:prSet phldrT="[Text]" custT="1"/>
      <dgm:spPr/>
      <dgm:t>
        <a:bodyPr/>
        <a:lstStyle/>
        <a:p>
          <a:r>
            <a:rPr lang="en-GB" sz="2000" b="1" dirty="0">
              <a:solidFill>
                <a:schemeClr val="bg1"/>
              </a:solidFill>
              <a:latin typeface="Verdana" pitchFamily="34" charset="0"/>
              <a:ea typeface="Verdana" pitchFamily="34" charset="0"/>
              <a:cs typeface="Verdana" pitchFamily="34" charset="0"/>
            </a:rPr>
            <a:t>Macro Environment</a:t>
          </a:r>
        </a:p>
      </dgm:t>
    </dgm:pt>
    <dgm:pt modelId="{33DE39E0-FA65-4796-BA64-8880608BBC8D}" type="parTrans" cxnId="{8E854A0E-2D22-4C69-A2AD-54290424517C}">
      <dgm:prSet/>
      <dgm:spPr/>
      <dgm:t>
        <a:bodyPr/>
        <a:lstStyle/>
        <a:p>
          <a:endParaRPr lang="en-GB"/>
        </a:p>
      </dgm:t>
    </dgm:pt>
    <dgm:pt modelId="{48BA3836-F77B-486A-9528-F0CC7F83BAF3}" type="sibTrans" cxnId="{8E854A0E-2D22-4C69-A2AD-54290424517C}">
      <dgm:prSet/>
      <dgm:spPr/>
      <dgm:t>
        <a:bodyPr/>
        <a:lstStyle/>
        <a:p>
          <a:endParaRPr lang="en-GB"/>
        </a:p>
      </dgm:t>
    </dgm:pt>
    <dgm:pt modelId="{4D2A75D3-2806-4B03-BE54-1C6D325735D5}" type="pres">
      <dgm:prSet presAssocID="{A0EB1DAB-ACB5-4B68-A34C-A14B60F9B1ED}" presName="composite" presStyleCnt="0">
        <dgm:presLayoutVars>
          <dgm:chMax val="5"/>
          <dgm:dir/>
          <dgm:resizeHandles val="exact"/>
        </dgm:presLayoutVars>
      </dgm:prSet>
      <dgm:spPr/>
    </dgm:pt>
    <dgm:pt modelId="{75911672-325B-4230-A3DD-FACC8BC271A5}" type="pres">
      <dgm:prSet presAssocID="{5C80D0BD-522F-4352-B7B7-1CA82BBC9916}" presName="circle1" presStyleLbl="lnNode1" presStyleIdx="0" presStyleCnt="3"/>
      <dgm:spPr/>
    </dgm:pt>
    <dgm:pt modelId="{2493B42E-81DF-4814-BBF6-E9351C8FDF1B}" type="pres">
      <dgm:prSet presAssocID="{5C80D0BD-522F-4352-B7B7-1CA82BBC9916}" presName="text1" presStyleLbl="revTx" presStyleIdx="0" presStyleCnt="3">
        <dgm:presLayoutVars>
          <dgm:bulletEnabled val="1"/>
        </dgm:presLayoutVars>
      </dgm:prSet>
      <dgm:spPr/>
    </dgm:pt>
    <dgm:pt modelId="{77E55804-D259-4143-A309-175E5D2B0C82}" type="pres">
      <dgm:prSet presAssocID="{5C80D0BD-522F-4352-B7B7-1CA82BBC9916}" presName="line1" presStyleLbl="callout" presStyleIdx="0" presStyleCnt="6"/>
      <dgm:spPr/>
    </dgm:pt>
    <dgm:pt modelId="{EDD48215-F754-44AA-9A82-DA6352AB9C04}" type="pres">
      <dgm:prSet presAssocID="{5C80D0BD-522F-4352-B7B7-1CA82BBC9916}" presName="d1" presStyleLbl="callout" presStyleIdx="1" presStyleCnt="6"/>
      <dgm:spPr/>
    </dgm:pt>
    <dgm:pt modelId="{52B9D451-EC3E-4713-80F3-8ADAC9AA3274}" type="pres">
      <dgm:prSet presAssocID="{98394027-108E-4B5C-8154-F2C6E14F4087}" presName="circle2" presStyleLbl="lnNode1" presStyleIdx="1" presStyleCnt="3"/>
      <dgm:spPr/>
    </dgm:pt>
    <dgm:pt modelId="{D10A0F99-5107-4E95-9129-F2C2AEE3418A}" type="pres">
      <dgm:prSet presAssocID="{98394027-108E-4B5C-8154-F2C6E14F4087}" presName="text2" presStyleLbl="revTx" presStyleIdx="1" presStyleCnt="3">
        <dgm:presLayoutVars>
          <dgm:bulletEnabled val="1"/>
        </dgm:presLayoutVars>
      </dgm:prSet>
      <dgm:spPr/>
    </dgm:pt>
    <dgm:pt modelId="{BDB77BB3-0D6D-4C4D-A387-22EA7FADCB5A}" type="pres">
      <dgm:prSet presAssocID="{98394027-108E-4B5C-8154-F2C6E14F4087}" presName="line2" presStyleLbl="callout" presStyleIdx="2" presStyleCnt="6"/>
      <dgm:spPr/>
    </dgm:pt>
    <dgm:pt modelId="{0A428E91-5ACC-49E8-AD5E-52A4B5A06F86}" type="pres">
      <dgm:prSet presAssocID="{98394027-108E-4B5C-8154-F2C6E14F4087}" presName="d2" presStyleLbl="callout" presStyleIdx="3" presStyleCnt="6"/>
      <dgm:spPr/>
    </dgm:pt>
    <dgm:pt modelId="{98995D38-9C02-4A39-AC51-92135354B29B}" type="pres">
      <dgm:prSet presAssocID="{66385705-E9B3-4E36-9978-16A39E53B2A5}" presName="circle3" presStyleLbl="lnNode1" presStyleIdx="2" presStyleCnt="3"/>
      <dgm:spPr/>
    </dgm:pt>
    <dgm:pt modelId="{0818BD50-1338-4293-ACCC-D8626E195212}" type="pres">
      <dgm:prSet presAssocID="{66385705-E9B3-4E36-9978-16A39E53B2A5}" presName="text3" presStyleLbl="revTx" presStyleIdx="2" presStyleCnt="3">
        <dgm:presLayoutVars>
          <dgm:bulletEnabled val="1"/>
        </dgm:presLayoutVars>
      </dgm:prSet>
      <dgm:spPr/>
    </dgm:pt>
    <dgm:pt modelId="{10D378E4-50C4-4A24-B9CA-DD488A5AA344}" type="pres">
      <dgm:prSet presAssocID="{66385705-E9B3-4E36-9978-16A39E53B2A5}" presName="line3" presStyleLbl="callout" presStyleIdx="4" presStyleCnt="6"/>
      <dgm:spPr/>
    </dgm:pt>
    <dgm:pt modelId="{6A9BD80C-D4CD-472A-A98B-13EEB9EFDC4B}" type="pres">
      <dgm:prSet presAssocID="{66385705-E9B3-4E36-9978-16A39E53B2A5}" presName="d3" presStyleLbl="callout" presStyleIdx="5" presStyleCnt="6"/>
      <dgm:spPr/>
    </dgm:pt>
  </dgm:ptLst>
  <dgm:cxnLst>
    <dgm:cxn modelId="{8E854A0E-2D22-4C69-A2AD-54290424517C}" srcId="{A0EB1DAB-ACB5-4B68-A34C-A14B60F9B1ED}" destId="{66385705-E9B3-4E36-9978-16A39E53B2A5}" srcOrd="2" destOrd="0" parTransId="{33DE39E0-FA65-4796-BA64-8880608BBC8D}" sibTransId="{48BA3836-F77B-486A-9528-F0CC7F83BAF3}"/>
    <dgm:cxn modelId="{F9C67678-4313-4CBE-A1E9-28A340701340}" type="presOf" srcId="{A0EB1DAB-ACB5-4B68-A34C-A14B60F9B1ED}" destId="{4D2A75D3-2806-4B03-BE54-1C6D325735D5}" srcOrd="0" destOrd="0" presId="urn:microsoft.com/office/officeart/2005/8/layout/target1"/>
    <dgm:cxn modelId="{2D1B14B1-AEAA-41E5-8482-66E3ADD67414}" srcId="{A0EB1DAB-ACB5-4B68-A34C-A14B60F9B1ED}" destId="{5C80D0BD-522F-4352-B7B7-1CA82BBC9916}" srcOrd="0" destOrd="0" parTransId="{80871B89-2F50-4828-BA20-B4F34F904E0A}" sibTransId="{6A8B1681-B314-4A1D-8F59-5C81781A4363}"/>
    <dgm:cxn modelId="{A5386EC0-84AA-41C1-9142-61CE5FCC1783}" type="presOf" srcId="{66385705-E9B3-4E36-9978-16A39E53B2A5}" destId="{0818BD50-1338-4293-ACCC-D8626E195212}" srcOrd="0" destOrd="0" presId="urn:microsoft.com/office/officeart/2005/8/layout/target1"/>
    <dgm:cxn modelId="{0A4462E3-7487-4871-8855-88FC5081F804}" type="presOf" srcId="{5C80D0BD-522F-4352-B7B7-1CA82BBC9916}" destId="{2493B42E-81DF-4814-BBF6-E9351C8FDF1B}" srcOrd="0" destOrd="0" presId="urn:microsoft.com/office/officeart/2005/8/layout/target1"/>
    <dgm:cxn modelId="{FC0ED8E8-2301-402F-AA31-AC7C75D77E39}" srcId="{A0EB1DAB-ACB5-4B68-A34C-A14B60F9B1ED}" destId="{98394027-108E-4B5C-8154-F2C6E14F4087}" srcOrd="1" destOrd="0" parTransId="{712AB7FF-86E7-4F0C-9A4B-CA340B191242}" sibTransId="{5329B65C-D916-4F47-9C00-9817E823152D}"/>
    <dgm:cxn modelId="{089342EF-8F5D-469D-B101-6B99A2A9DC0F}" type="presOf" srcId="{98394027-108E-4B5C-8154-F2C6E14F4087}" destId="{D10A0F99-5107-4E95-9129-F2C2AEE3418A}" srcOrd="0" destOrd="0" presId="urn:microsoft.com/office/officeart/2005/8/layout/target1"/>
    <dgm:cxn modelId="{F4E6CFFF-AF5B-4783-A97D-D26F2E796FAB}" type="presParOf" srcId="{4D2A75D3-2806-4B03-BE54-1C6D325735D5}" destId="{75911672-325B-4230-A3DD-FACC8BC271A5}" srcOrd="0" destOrd="0" presId="urn:microsoft.com/office/officeart/2005/8/layout/target1"/>
    <dgm:cxn modelId="{53E20A4C-909B-468F-8005-EF7530781405}" type="presParOf" srcId="{4D2A75D3-2806-4B03-BE54-1C6D325735D5}" destId="{2493B42E-81DF-4814-BBF6-E9351C8FDF1B}" srcOrd="1" destOrd="0" presId="urn:microsoft.com/office/officeart/2005/8/layout/target1"/>
    <dgm:cxn modelId="{4C020499-D8D0-4B4C-B0E9-9CE7D8CCC593}" type="presParOf" srcId="{4D2A75D3-2806-4B03-BE54-1C6D325735D5}" destId="{77E55804-D259-4143-A309-175E5D2B0C82}" srcOrd="2" destOrd="0" presId="urn:microsoft.com/office/officeart/2005/8/layout/target1"/>
    <dgm:cxn modelId="{7BE029E8-613C-497D-8D4B-240605257F78}" type="presParOf" srcId="{4D2A75D3-2806-4B03-BE54-1C6D325735D5}" destId="{EDD48215-F754-44AA-9A82-DA6352AB9C04}" srcOrd="3" destOrd="0" presId="urn:microsoft.com/office/officeart/2005/8/layout/target1"/>
    <dgm:cxn modelId="{EFB9ABB5-A28B-479A-8B9B-BF2CB61F7E6C}" type="presParOf" srcId="{4D2A75D3-2806-4B03-BE54-1C6D325735D5}" destId="{52B9D451-EC3E-4713-80F3-8ADAC9AA3274}" srcOrd="4" destOrd="0" presId="urn:microsoft.com/office/officeart/2005/8/layout/target1"/>
    <dgm:cxn modelId="{13D801CD-2033-45EF-BD2B-2C9D2390F7BF}" type="presParOf" srcId="{4D2A75D3-2806-4B03-BE54-1C6D325735D5}" destId="{D10A0F99-5107-4E95-9129-F2C2AEE3418A}" srcOrd="5" destOrd="0" presId="urn:microsoft.com/office/officeart/2005/8/layout/target1"/>
    <dgm:cxn modelId="{F455A7F6-4862-44A6-B34E-FE0C38FD83E6}" type="presParOf" srcId="{4D2A75D3-2806-4B03-BE54-1C6D325735D5}" destId="{BDB77BB3-0D6D-4C4D-A387-22EA7FADCB5A}" srcOrd="6" destOrd="0" presId="urn:microsoft.com/office/officeart/2005/8/layout/target1"/>
    <dgm:cxn modelId="{E106BBF3-D76E-4A71-87BA-19682DF01216}" type="presParOf" srcId="{4D2A75D3-2806-4B03-BE54-1C6D325735D5}" destId="{0A428E91-5ACC-49E8-AD5E-52A4B5A06F86}" srcOrd="7" destOrd="0" presId="urn:microsoft.com/office/officeart/2005/8/layout/target1"/>
    <dgm:cxn modelId="{76C1A3E0-99D1-42C1-B876-C6050539CA24}" type="presParOf" srcId="{4D2A75D3-2806-4B03-BE54-1C6D325735D5}" destId="{98995D38-9C02-4A39-AC51-92135354B29B}" srcOrd="8" destOrd="0" presId="urn:microsoft.com/office/officeart/2005/8/layout/target1"/>
    <dgm:cxn modelId="{324D3F2F-33DC-4190-8656-BAD2DE835F38}" type="presParOf" srcId="{4D2A75D3-2806-4B03-BE54-1C6D325735D5}" destId="{0818BD50-1338-4293-ACCC-D8626E195212}" srcOrd="9" destOrd="0" presId="urn:microsoft.com/office/officeart/2005/8/layout/target1"/>
    <dgm:cxn modelId="{3AC98CD3-6DDE-46C2-BBAA-2A069B9512E6}" type="presParOf" srcId="{4D2A75D3-2806-4B03-BE54-1C6D325735D5}" destId="{10D378E4-50C4-4A24-B9CA-DD488A5AA344}" srcOrd="10" destOrd="0" presId="urn:microsoft.com/office/officeart/2005/8/layout/target1"/>
    <dgm:cxn modelId="{467BF34B-E4B0-40FB-BFAF-6F6BBB883C1E}" type="presParOf" srcId="{4D2A75D3-2806-4B03-BE54-1C6D325735D5}" destId="{6A9BD80C-D4CD-472A-A98B-13EEB9EFDC4B}"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FF75AD-129E-4EBB-A371-6A54F0267A4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8273C78-8FBA-4B79-887C-7908B770FE3F}">
      <dgm:prSet/>
      <dgm:spPr/>
      <dgm:t>
        <a:bodyPr/>
        <a:lstStyle/>
        <a:p>
          <a:pPr>
            <a:defRPr cap="all"/>
          </a:pPr>
          <a:r>
            <a:rPr lang="en-GB" baseline="0" dirty="0">
              <a:solidFill>
                <a:schemeClr val="bg1"/>
              </a:solidFill>
            </a:rPr>
            <a:t>Competence</a:t>
          </a:r>
          <a:endParaRPr lang="en-US" dirty="0">
            <a:solidFill>
              <a:schemeClr val="bg1"/>
            </a:solidFill>
          </a:endParaRPr>
        </a:p>
      </dgm:t>
    </dgm:pt>
    <dgm:pt modelId="{84EE510D-B89B-4031-8D17-355524383D7B}" type="parTrans" cxnId="{EEDDFB91-40FE-42C6-8981-B9D98F5FCBF7}">
      <dgm:prSet/>
      <dgm:spPr/>
      <dgm:t>
        <a:bodyPr/>
        <a:lstStyle/>
        <a:p>
          <a:endParaRPr lang="en-US"/>
        </a:p>
      </dgm:t>
    </dgm:pt>
    <dgm:pt modelId="{0A648F68-6B89-4117-992F-6FC467F0F201}" type="sibTrans" cxnId="{EEDDFB91-40FE-42C6-8981-B9D98F5FCBF7}">
      <dgm:prSet/>
      <dgm:spPr/>
      <dgm:t>
        <a:bodyPr/>
        <a:lstStyle/>
        <a:p>
          <a:endParaRPr lang="en-US"/>
        </a:p>
      </dgm:t>
    </dgm:pt>
    <dgm:pt modelId="{2000263B-F682-47A7-A495-A4A2EEA7E01D}">
      <dgm:prSet/>
      <dgm:spPr/>
      <dgm:t>
        <a:bodyPr/>
        <a:lstStyle/>
        <a:p>
          <a:pPr>
            <a:defRPr cap="all"/>
          </a:pPr>
          <a:r>
            <a:rPr lang="en-GB" baseline="0" dirty="0">
              <a:solidFill>
                <a:schemeClr val="bg1"/>
              </a:solidFill>
            </a:rPr>
            <a:t>Assets</a:t>
          </a:r>
          <a:endParaRPr lang="en-US" dirty="0">
            <a:solidFill>
              <a:schemeClr val="bg1"/>
            </a:solidFill>
          </a:endParaRPr>
        </a:p>
      </dgm:t>
    </dgm:pt>
    <dgm:pt modelId="{16AC2D2B-E13D-4966-9F3A-07A9B9FB61A5}" type="parTrans" cxnId="{2D94ED7B-3949-48F4-A347-4D0D05CBA8AC}">
      <dgm:prSet/>
      <dgm:spPr/>
      <dgm:t>
        <a:bodyPr/>
        <a:lstStyle/>
        <a:p>
          <a:endParaRPr lang="en-US"/>
        </a:p>
      </dgm:t>
    </dgm:pt>
    <dgm:pt modelId="{EE86965C-4A48-445D-B9E3-C2F972FA99AB}" type="sibTrans" cxnId="{2D94ED7B-3949-48F4-A347-4D0D05CBA8AC}">
      <dgm:prSet/>
      <dgm:spPr/>
      <dgm:t>
        <a:bodyPr/>
        <a:lstStyle/>
        <a:p>
          <a:endParaRPr lang="en-US"/>
        </a:p>
      </dgm:t>
    </dgm:pt>
    <dgm:pt modelId="{531F2A9B-D744-4D0E-A640-9740B3128042}">
      <dgm:prSet/>
      <dgm:spPr/>
      <dgm:t>
        <a:bodyPr/>
        <a:lstStyle/>
        <a:p>
          <a:pPr>
            <a:defRPr cap="all"/>
          </a:pPr>
          <a:r>
            <a:rPr lang="en-GB" baseline="0" dirty="0">
              <a:solidFill>
                <a:schemeClr val="bg1"/>
              </a:solidFill>
            </a:rPr>
            <a:t>Resources</a:t>
          </a:r>
          <a:endParaRPr lang="en-US" dirty="0">
            <a:solidFill>
              <a:schemeClr val="bg1"/>
            </a:solidFill>
          </a:endParaRPr>
        </a:p>
      </dgm:t>
    </dgm:pt>
    <dgm:pt modelId="{F76439A7-B08A-49C9-B769-1EB38FB35D26}" type="parTrans" cxnId="{14ACAE51-BD6D-4E10-9E51-13E61488ACB2}">
      <dgm:prSet/>
      <dgm:spPr/>
      <dgm:t>
        <a:bodyPr/>
        <a:lstStyle/>
        <a:p>
          <a:endParaRPr lang="en-US"/>
        </a:p>
      </dgm:t>
    </dgm:pt>
    <dgm:pt modelId="{FE7C9923-A51C-4971-99B8-AA4AC116CAC5}" type="sibTrans" cxnId="{14ACAE51-BD6D-4E10-9E51-13E61488ACB2}">
      <dgm:prSet/>
      <dgm:spPr/>
      <dgm:t>
        <a:bodyPr/>
        <a:lstStyle/>
        <a:p>
          <a:endParaRPr lang="en-US"/>
        </a:p>
      </dgm:t>
    </dgm:pt>
    <dgm:pt modelId="{B45F0BC4-DABB-4A56-AB7B-212A34D80684}">
      <dgm:prSet/>
      <dgm:spPr/>
      <dgm:t>
        <a:bodyPr/>
        <a:lstStyle/>
        <a:p>
          <a:pPr>
            <a:defRPr cap="all"/>
          </a:pPr>
          <a:r>
            <a:rPr lang="en-GB" baseline="0" dirty="0">
              <a:solidFill>
                <a:schemeClr val="bg1"/>
              </a:solidFill>
            </a:rPr>
            <a:t>Strategic capabilities</a:t>
          </a:r>
          <a:endParaRPr lang="en-US" dirty="0">
            <a:solidFill>
              <a:schemeClr val="bg1"/>
            </a:solidFill>
          </a:endParaRPr>
        </a:p>
      </dgm:t>
    </dgm:pt>
    <dgm:pt modelId="{1172D605-50B1-414F-8D4D-BECA6C7EA967}" type="parTrans" cxnId="{DCBAA257-193B-4EFE-8CB5-A9789A972868}">
      <dgm:prSet/>
      <dgm:spPr/>
      <dgm:t>
        <a:bodyPr/>
        <a:lstStyle/>
        <a:p>
          <a:endParaRPr lang="en-US"/>
        </a:p>
      </dgm:t>
    </dgm:pt>
    <dgm:pt modelId="{791E517B-4615-4405-8899-D3D9B23D308B}" type="sibTrans" cxnId="{DCBAA257-193B-4EFE-8CB5-A9789A972868}">
      <dgm:prSet/>
      <dgm:spPr/>
      <dgm:t>
        <a:bodyPr/>
        <a:lstStyle/>
        <a:p>
          <a:endParaRPr lang="en-US"/>
        </a:p>
      </dgm:t>
    </dgm:pt>
    <dgm:pt modelId="{F13DAC4F-3E2B-4FBC-AD41-DEBAF931DEA5}" type="pres">
      <dgm:prSet presAssocID="{4EFF75AD-129E-4EBB-A371-6A54F0267A45}" presName="root" presStyleCnt="0">
        <dgm:presLayoutVars>
          <dgm:dir/>
          <dgm:resizeHandles val="exact"/>
        </dgm:presLayoutVars>
      </dgm:prSet>
      <dgm:spPr/>
    </dgm:pt>
    <dgm:pt modelId="{D1B420AC-7896-4795-BA80-7DDD22B678A1}" type="pres">
      <dgm:prSet presAssocID="{A8273C78-8FBA-4B79-887C-7908B770FE3F}" presName="compNode" presStyleCnt="0"/>
      <dgm:spPr/>
    </dgm:pt>
    <dgm:pt modelId="{F2C2D88D-76F1-4C37-8AA7-27E60A8B19D8}" type="pres">
      <dgm:prSet presAssocID="{A8273C78-8FBA-4B79-887C-7908B770FE3F}" presName="iconBgRect" presStyleLbl="bgShp" presStyleIdx="0" presStyleCnt="4"/>
      <dgm:spPr/>
    </dgm:pt>
    <dgm:pt modelId="{2342F06F-F062-4431-8CAD-97C7EAC698DB}" type="pres">
      <dgm:prSet presAssocID="{A8273C78-8FBA-4B79-887C-7908B770FE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3609902-CE2B-459B-B3DF-A8D4A5511F46}" type="pres">
      <dgm:prSet presAssocID="{A8273C78-8FBA-4B79-887C-7908B770FE3F}" presName="spaceRect" presStyleCnt="0"/>
      <dgm:spPr/>
    </dgm:pt>
    <dgm:pt modelId="{CF44FF08-A519-48AF-B0CE-D06DD576B4EC}" type="pres">
      <dgm:prSet presAssocID="{A8273C78-8FBA-4B79-887C-7908B770FE3F}" presName="textRect" presStyleLbl="revTx" presStyleIdx="0" presStyleCnt="4">
        <dgm:presLayoutVars>
          <dgm:chMax val="1"/>
          <dgm:chPref val="1"/>
        </dgm:presLayoutVars>
      </dgm:prSet>
      <dgm:spPr/>
    </dgm:pt>
    <dgm:pt modelId="{E8A69536-A85A-4912-862E-ABDD07DDD458}" type="pres">
      <dgm:prSet presAssocID="{0A648F68-6B89-4117-992F-6FC467F0F201}" presName="sibTrans" presStyleCnt="0"/>
      <dgm:spPr/>
    </dgm:pt>
    <dgm:pt modelId="{0024FDAA-4351-4A98-923C-CCD559C7C482}" type="pres">
      <dgm:prSet presAssocID="{2000263B-F682-47A7-A495-A4A2EEA7E01D}" presName="compNode" presStyleCnt="0"/>
      <dgm:spPr/>
    </dgm:pt>
    <dgm:pt modelId="{3D617E5F-BE39-4ACC-8FF9-13E5112F81BA}" type="pres">
      <dgm:prSet presAssocID="{2000263B-F682-47A7-A495-A4A2EEA7E01D}" presName="iconBgRect" presStyleLbl="bgShp" presStyleIdx="1" presStyleCnt="4"/>
      <dgm:spPr/>
    </dgm:pt>
    <dgm:pt modelId="{F5D72915-B753-41D3-9531-A2C7FEF55CB2}" type="pres">
      <dgm:prSet presAssocID="{2000263B-F682-47A7-A495-A4A2EEA7E0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0E435DAB-192A-4F7A-8B3A-BC9A303E8B44}" type="pres">
      <dgm:prSet presAssocID="{2000263B-F682-47A7-A495-A4A2EEA7E01D}" presName="spaceRect" presStyleCnt="0"/>
      <dgm:spPr/>
    </dgm:pt>
    <dgm:pt modelId="{181B33F7-FF7C-4144-8FC1-CE38B830177C}" type="pres">
      <dgm:prSet presAssocID="{2000263B-F682-47A7-A495-A4A2EEA7E01D}" presName="textRect" presStyleLbl="revTx" presStyleIdx="1" presStyleCnt="4">
        <dgm:presLayoutVars>
          <dgm:chMax val="1"/>
          <dgm:chPref val="1"/>
        </dgm:presLayoutVars>
      </dgm:prSet>
      <dgm:spPr/>
    </dgm:pt>
    <dgm:pt modelId="{26A8CC9E-44C7-4613-AAC2-25C851F7F89F}" type="pres">
      <dgm:prSet presAssocID="{EE86965C-4A48-445D-B9E3-C2F972FA99AB}" presName="sibTrans" presStyleCnt="0"/>
      <dgm:spPr/>
    </dgm:pt>
    <dgm:pt modelId="{06CAA875-E844-4BCA-98B8-B4F3AC608CC4}" type="pres">
      <dgm:prSet presAssocID="{531F2A9B-D744-4D0E-A640-9740B3128042}" presName="compNode" presStyleCnt="0"/>
      <dgm:spPr/>
    </dgm:pt>
    <dgm:pt modelId="{0E379308-EB5E-4B42-ADF2-92201C5ED6E1}" type="pres">
      <dgm:prSet presAssocID="{531F2A9B-D744-4D0E-A640-9740B3128042}" presName="iconBgRect" presStyleLbl="bgShp" presStyleIdx="2" presStyleCnt="4"/>
      <dgm:spPr/>
    </dgm:pt>
    <dgm:pt modelId="{590376AF-86D5-4B62-8AF5-C623A9ED3B9A}" type="pres">
      <dgm:prSet presAssocID="{531F2A9B-D744-4D0E-A640-9740B31280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D51528C-CD20-47D9-9DED-A8F190C9450E}" type="pres">
      <dgm:prSet presAssocID="{531F2A9B-D744-4D0E-A640-9740B3128042}" presName="spaceRect" presStyleCnt="0"/>
      <dgm:spPr/>
    </dgm:pt>
    <dgm:pt modelId="{B31F780A-F7CD-4BD1-9E65-EB8D5FFD5C98}" type="pres">
      <dgm:prSet presAssocID="{531F2A9B-D744-4D0E-A640-9740B3128042}" presName="textRect" presStyleLbl="revTx" presStyleIdx="2" presStyleCnt="4">
        <dgm:presLayoutVars>
          <dgm:chMax val="1"/>
          <dgm:chPref val="1"/>
        </dgm:presLayoutVars>
      </dgm:prSet>
      <dgm:spPr/>
    </dgm:pt>
    <dgm:pt modelId="{AE6EB5E5-903C-48B2-B778-0293EEA87C96}" type="pres">
      <dgm:prSet presAssocID="{FE7C9923-A51C-4971-99B8-AA4AC116CAC5}" presName="sibTrans" presStyleCnt="0"/>
      <dgm:spPr/>
    </dgm:pt>
    <dgm:pt modelId="{4ADE4500-EEFC-4D3C-9510-842141171768}" type="pres">
      <dgm:prSet presAssocID="{B45F0BC4-DABB-4A56-AB7B-212A34D80684}" presName="compNode" presStyleCnt="0"/>
      <dgm:spPr/>
    </dgm:pt>
    <dgm:pt modelId="{46DE0BE7-F460-48E9-AC5A-1AF5FB2B110E}" type="pres">
      <dgm:prSet presAssocID="{B45F0BC4-DABB-4A56-AB7B-212A34D80684}" presName="iconBgRect" presStyleLbl="bgShp" presStyleIdx="3" presStyleCnt="4"/>
      <dgm:spPr/>
    </dgm:pt>
    <dgm:pt modelId="{0F3C5A92-199C-4794-B06C-E6ECAE6FCB60}" type="pres">
      <dgm:prSet presAssocID="{B45F0BC4-DABB-4A56-AB7B-212A34D806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twork"/>
        </a:ext>
      </dgm:extLst>
    </dgm:pt>
    <dgm:pt modelId="{6E918F93-B5E1-4142-A247-A469C994E53B}" type="pres">
      <dgm:prSet presAssocID="{B45F0BC4-DABB-4A56-AB7B-212A34D80684}" presName="spaceRect" presStyleCnt="0"/>
      <dgm:spPr/>
    </dgm:pt>
    <dgm:pt modelId="{63BE1BB3-3F1F-48B8-A5C8-1FF90EBC2758}" type="pres">
      <dgm:prSet presAssocID="{B45F0BC4-DABB-4A56-AB7B-212A34D80684}" presName="textRect" presStyleLbl="revTx" presStyleIdx="3" presStyleCnt="4">
        <dgm:presLayoutVars>
          <dgm:chMax val="1"/>
          <dgm:chPref val="1"/>
        </dgm:presLayoutVars>
      </dgm:prSet>
      <dgm:spPr/>
    </dgm:pt>
  </dgm:ptLst>
  <dgm:cxnLst>
    <dgm:cxn modelId="{7EAE105D-2283-4163-A0DF-997D9558175E}" type="presOf" srcId="{A8273C78-8FBA-4B79-887C-7908B770FE3F}" destId="{CF44FF08-A519-48AF-B0CE-D06DD576B4EC}" srcOrd="0" destOrd="0" presId="urn:microsoft.com/office/officeart/2018/5/layout/IconCircleLabelList"/>
    <dgm:cxn modelId="{14ACAE51-BD6D-4E10-9E51-13E61488ACB2}" srcId="{4EFF75AD-129E-4EBB-A371-6A54F0267A45}" destId="{531F2A9B-D744-4D0E-A640-9740B3128042}" srcOrd="2" destOrd="0" parTransId="{F76439A7-B08A-49C9-B769-1EB38FB35D26}" sibTransId="{FE7C9923-A51C-4971-99B8-AA4AC116CAC5}"/>
    <dgm:cxn modelId="{DCBAA257-193B-4EFE-8CB5-A9789A972868}" srcId="{4EFF75AD-129E-4EBB-A371-6A54F0267A45}" destId="{B45F0BC4-DABB-4A56-AB7B-212A34D80684}" srcOrd="3" destOrd="0" parTransId="{1172D605-50B1-414F-8D4D-BECA6C7EA967}" sibTransId="{791E517B-4615-4405-8899-D3D9B23D308B}"/>
    <dgm:cxn modelId="{2D94ED7B-3949-48F4-A347-4D0D05CBA8AC}" srcId="{4EFF75AD-129E-4EBB-A371-6A54F0267A45}" destId="{2000263B-F682-47A7-A495-A4A2EEA7E01D}" srcOrd="1" destOrd="0" parTransId="{16AC2D2B-E13D-4966-9F3A-07A9B9FB61A5}" sibTransId="{EE86965C-4A48-445D-B9E3-C2F972FA99AB}"/>
    <dgm:cxn modelId="{C5C4EF85-43BE-45A7-BBAE-86E0670575DE}" type="presOf" srcId="{531F2A9B-D744-4D0E-A640-9740B3128042}" destId="{B31F780A-F7CD-4BD1-9E65-EB8D5FFD5C98}" srcOrd="0" destOrd="0" presId="urn:microsoft.com/office/officeart/2018/5/layout/IconCircleLabelList"/>
    <dgm:cxn modelId="{3DF8AA89-C892-464B-861E-AA793A1521B9}" type="presOf" srcId="{4EFF75AD-129E-4EBB-A371-6A54F0267A45}" destId="{F13DAC4F-3E2B-4FBC-AD41-DEBAF931DEA5}" srcOrd="0" destOrd="0" presId="urn:microsoft.com/office/officeart/2018/5/layout/IconCircleLabelList"/>
    <dgm:cxn modelId="{EEDDFB91-40FE-42C6-8981-B9D98F5FCBF7}" srcId="{4EFF75AD-129E-4EBB-A371-6A54F0267A45}" destId="{A8273C78-8FBA-4B79-887C-7908B770FE3F}" srcOrd="0" destOrd="0" parTransId="{84EE510D-B89B-4031-8D17-355524383D7B}" sibTransId="{0A648F68-6B89-4117-992F-6FC467F0F201}"/>
    <dgm:cxn modelId="{652E37D6-2406-4EE6-8718-01D5DBEF6DFF}" type="presOf" srcId="{B45F0BC4-DABB-4A56-AB7B-212A34D80684}" destId="{63BE1BB3-3F1F-48B8-A5C8-1FF90EBC2758}" srcOrd="0" destOrd="0" presId="urn:microsoft.com/office/officeart/2018/5/layout/IconCircleLabelList"/>
    <dgm:cxn modelId="{D27577DD-14D9-4D9B-B80A-3FD807F42194}" type="presOf" srcId="{2000263B-F682-47A7-A495-A4A2EEA7E01D}" destId="{181B33F7-FF7C-4144-8FC1-CE38B830177C}" srcOrd="0" destOrd="0" presId="urn:microsoft.com/office/officeart/2018/5/layout/IconCircleLabelList"/>
    <dgm:cxn modelId="{6093C42F-BF78-4079-AFC5-F83C45A0574D}" type="presParOf" srcId="{F13DAC4F-3E2B-4FBC-AD41-DEBAF931DEA5}" destId="{D1B420AC-7896-4795-BA80-7DDD22B678A1}" srcOrd="0" destOrd="0" presId="urn:microsoft.com/office/officeart/2018/5/layout/IconCircleLabelList"/>
    <dgm:cxn modelId="{B4075DD3-5C68-411D-8F4F-0313573EFA01}" type="presParOf" srcId="{D1B420AC-7896-4795-BA80-7DDD22B678A1}" destId="{F2C2D88D-76F1-4C37-8AA7-27E60A8B19D8}" srcOrd="0" destOrd="0" presId="urn:microsoft.com/office/officeart/2018/5/layout/IconCircleLabelList"/>
    <dgm:cxn modelId="{C3E405AA-3991-4AEE-B07D-056D0D198D32}" type="presParOf" srcId="{D1B420AC-7896-4795-BA80-7DDD22B678A1}" destId="{2342F06F-F062-4431-8CAD-97C7EAC698DB}" srcOrd="1" destOrd="0" presId="urn:microsoft.com/office/officeart/2018/5/layout/IconCircleLabelList"/>
    <dgm:cxn modelId="{D8129B68-DD6E-4581-AADB-AAC756890AA3}" type="presParOf" srcId="{D1B420AC-7896-4795-BA80-7DDD22B678A1}" destId="{93609902-CE2B-459B-B3DF-A8D4A5511F46}" srcOrd="2" destOrd="0" presId="urn:microsoft.com/office/officeart/2018/5/layout/IconCircleLabelList"/>
    <dgm:cxn modelId="{C8A342EA-4EA5-460B-96DE-42A74ABD8C0C}" type="presParOf" srcId="{D1B420AC-7896-4795-BA80-7DDD22B678A1}" destId="{CF44FF08-A519-48AF-B0CE-D06DD576B4EC}" srcOrd="3" destOrd="0" presId="urn:microsoft.com/office/officeart/2018/5/layout/IconCircleLabelList"/>
    <dgm:cxn modelId="{9BC151D7-0F3C-45AD-9E0E-78A0BEE3433E}" type="presParOf" srcId="{F13DAC4F-3E2B-4FBC-AD41-DEBAF931DEA5}" destId="{E8A69536-A85A-4912-862E-ABDD07DDD458}" srcOrd="1" destOrd="0" presId="urn:microsoft.com/office/officeart/2018/5/layout/IconCircleLabelList"/>
    <dgm:cxn modelId="{02E9D74C-5ECE-498B-8818-4A57B2C2E553}" type="presParOf" srcId="{F13DAC4F-3E2B-4FBC-AD41-DEBAF931DEA5}" destId="{0024FDAA-4351-4A98-923C-CCD559C7C482}" srcOrd="2" destOrd="0" presId="urn:microsoft.com/office/officeart/2018/5/layout/IconCircleLabelList"/>
    <dgm:cxn modelId="{59049EFC-16F6-4E8D-A1D3-51C43D963BFA}" type="presParOf" srcId="{0024FDAA-4351-4A98-923C-CCD559C7C482}" destId="{3D617E5F-BE39-4ACC-8FF9-13E5112F81BA}" srcOrd="0" destOrd="0" presId="urn:microsoft.com/office/officeart/2018/5/layout/IconCircleLabelList"/>
    <dgm:cxn modelId="{87167EDE-1F37-43EC-B53C-4CFC5537F9F5}" type="presParOf" srcId="{0024FDAA-4351-4A98-923C-CCD559C7C482}" destId="{F5D72915-B753-41D3-9531-A2C7FEF55CB2}" srcOrd="1" destOrd="0" presId="urn:microsoft.com/office/officeart/2018/5/layout/IconCircleLabelList"/>
    <dgm:cxn modelId="{7DBD6687-146A-4FFF-BC26-EF17EE7DEE78}" type="presParOf" srcId="{0024FDAA-4351-4A98-923C-CCD559C7C482}" destId="{0E435DAB-192A-4F7A-8B3A-BC9A303E8B44}" srcOrd="2" destOrd="0" presId="urn:microsoft.com/office/officeart/2018/5/layout/IconCircleLabelList"/>
    <dgm:cxn modelId="{6302BEF7-1196-4ACE-9B79-B0BEBF5DCBF8}" type="presParOf" srcId="{0024FDAA-4351-4A98-923C-CCD559C7C482}" destId="{181B33F7-FF7C-4144-8FC1-CE38B830177C}" srcOrd="3" destOrd="0" presId="urn:microsoft.com/office/officeart/2018/5/layout/IconCircleLabelList"/>
    <dgm:cxn modelId="{E3CA8D87-2A91-4D5D-B376-BF9084FD214F}" type="presParOf" srcId="{F13DAC4F-3E2B-4FBC-AD41-DEBAF931DEA5}" destId="{26A8CC9E-44C7-4613-AAC2-25C851F7F89F}" srcOrd="3" destOrd="0" presId="urn:microsoft.com/office/officeart/2018/5/layout/IconCircleLabelList"/>
    <dgm:cxn modelId="{0B885446-B1A3-47F3-86AC-D71E6F61CDB9}" type="presParOf" srcId="{F13DAC4F-3E2B-4FBC-AD41-DEBAF931DEA5}" destId="{06CAA875-E844-4BCA-98B8-B4F3AC608CC4}" srcOrd="4" destOrd="0" presId="urn:microsoft.com/office/officeart/2018/5/layout/IconCircleLabelList"/>
    <dgm:cxn modelId="{F09B9EE5-0C71-4431-AD1D-B5D1DE08F555}" type="presParOf" srcId="{06CAA875-E844-4BCA-98B8-B4F3AC608CC4}" destId="{0E379308-EB5E-4B42-ADF2-92201C5ED6E1}" srcOrd="0" destOrd="0" presId="urn:microsoft.com/office/officeart/2018/5/layout/IconCircleLabelList"/>
    <dgm:cxn modelId="{3952E83C-7B0A-4249-907E-BB1A8DBF04B6}" type="presParOf" srcId="{06CAA875-E844-4BCA-98B8-B4F3AC608CC4}" destId="{590376AF-86D5-4B62-8AF5-C623A9ED3B9A}" srcOrd="1" destOrd="0" presId="urn:microsoft.com/office/officeart/2018/5/layout/IconCircleLabelList"/>
    <dgm:cxn modelId="{F5E8F0C1-1F92-4D50-861C-FE3ED0317551}" type="presParOf" srcId="{06CAA875-E844-4BCA-98B8-B4F3AC608CC4}" destId="{DD51528C-CD20-47D9-9DED-A8F190C9450E}" srcOrd="2" destOrd="0" presId="urn:microsoft.com/office/officeart/2018/5/layout/IconCircleLabelList"/>
    <dgm:cxn modelId="{9F90BD18-EE64-4337-83E4-FE1D62475B8C}" type="presParOf" srcId="{06CAA875-E844-4BCA-98B8-B4F3AC608CC4}" destId="{B31F780A-F7CD-4BD1-9E65-EB8D5FFD5C98}" srcOrd="3" destOrd="0" presId="urn:microsoft.com/office/officeart/2018/5/layout/IconCircleLabelList"/>
    <dgm:cxn modelId="{94D6F808-9EC8-4B27-9984-E4797A39EB60}" type="presParOf" srcId="{F13DAC4F-3E2B-4FBC-AD41-DEBAF931DEA5}" destId="{AE6EB5E5-903C-48B2-B778-0293EEA87C96}" srcOrd="5" destOrd="0" presId="urn:microsoft.com/office/officeart/2018/5/layout/IconCircleLabelList"/>
    <dgm:cxn modelId="{31C9376F-180D-4BC7-BAF7-886F957C18A1}" type="presParOf" srcId="{F13DAC4F-3E2B-4FBC-AD41-DEBAF931DEA5}" destId="{4ADE4500-EEFC-4D3C-9510-842141171768}" srcOrd="6" destOrd="0" presId="urn:microsoft.com/office/officeart/2018/5/layout/IconCircleLabelList"/>
    <dgm:cxn modelId="{E5589A6E-4BC9-4DE5-BB6C-E2CC1990A77B}" type="presParOf" srcId="{4ADE4500-EEFC-4D3C-9510-842141171768}" destId="{46DE0BE7-F460-48E9-AC5A-1AF5FB2B110E}" srcOrd="0" destOrd="0" presId="urn:microsoft.com/office/officeart/2018/5/layout/IconCircleLabelList"/>
    <dgm:cxn modelId="{FAC3EB40-8AF5-4C02-9B36-269C0358527C}" type="presParOf" srcId="{4ADE4500-EEFC-4D3C-9510-842141171768}" destId="{0F3C5A92-199C-4794-B06C-E6ECAE6FCB60}" srcOrd="1" destOrd="0" presId="urn:microsoft.com/office/officeart/2018/5/layout/IconCircleLabelList"/>
    <dgm:cxn modelId="{0A54AFCF-A57E-43DE-8823-60AFCAD29681}" type="presParOf" srcId="{4ADE4500-EEFC-4D3C-9510-842141171768}" destId="{6E918F93-B5E1-4142-A247-A469C994E53B}" srcOrd="2" destOrd="0" presId="urn:microsoft.com/office/officeart/2018/5/layout/IconCircleLabelList"/>
    <dgm:cxn modelId="{EBCC79FA-CD07-4CAD-B8E5-C645D009360B}" type="presParOf" srcId="{4ADE4500-EEFC-4D3C-9510-842141171768}" destId="{63BE1BB3-3F1F-48B8-A5C8-1FF90EBC275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AD1743-BCB8-49AE-B564-E724672B3B05}" type="doc">
      <dgm:prSet loTypeId="urn:microsoft.com/office/officeart/2005/8/layout/radial1" loCatId="relationship" qsTypeId="urn:microsoft.com/office/officeart/2005/8/quickstyle/3d3" qsCatId="3D" csTypeId="urn:microsoft.com/office/officeart/2005/8/colors/accent1_2" csCatId="accent1" phldr="1"/>
      <dgm:spPr/>
      <dgm:t>
        <a:bodyPr/>
        <a:lstStyle/>
        <a:p>
          <a:endParaRPr lang="en-GB"/>
        </a:p>
      </dgm:t>
    </dgm:pt>
    <dgm:pt modelId="{1A675BD5-72F6-454D-BE45-9DF52DB9237F}">
      <dgm:prSet phldrT="[Text]"/>
      <dgm:spPr/>
      <dgm:t>
        <a:bodyPr/>
        <a:lstStyle/>
        <a:p>
          <a:r>
            <a:rPr lang="en-GB" b="1" dirty="0">
              <a:latin typeface="Verdana" panose="020B0604030504040204" pitchFamily="34" charset="0"/>
              <a:ea typeface="Verdana" panose="020B0604030504040204" pitchFamily="34" charset="0"/>
              <a:cs typeface="Verdana" panose="020B0604030504040204" pitchFamily="34" charset="0"/>
            </a:rPr>
            <a:t>Micro</a:t>
          </a:r>
          <a:r>
            <a:rPr lang="en-GB" b="1" dirty="0"/>
            <a:t> </a:t>
          </a:r>
          <a:r>
            <a:rPr lang="en-GB" b="1" dirty="0">
              <a:latin typeface="Verdana" panose="020B0604030504040204" pitchFamily="34" charset="0"/>
              <a:ea typeface="Verdana" panose="020B0604030504040204" pitchFamily="34" charset="0"/>
              <a:cs typeface="Verdana" panose="020B0604030504040204" pitchFamily="34" charset="0"/>
            </a:rPr>
            <a:t>Environment</a:t>
          </a:r>
        </a:p>
      </dgm:t>
    </dgm:pt>
    <dgm:pt modelId="{FEDE58AB-8117-43BE-B71B-31F083F9B23F}" type="parTrans" cxnId="{3407E1BB-3109-4E77-AB08-A24E2C920127}">
      <dgm:prSet/>
      <dgm:spPr/>
      <dgm:t>
        <a:bodyPr/>
        <a:lstStyle/>
        <a:p>
          <a:endParaRPr lang="en-GB" b="1"/>
        </a:p>
      </dgm:t>
    </dgm:pt>
    <dgm:pt modelId="{13D5D9DB-30E7-40F7-B280-022BE36E9601}" type="sibTrans" cxnId="{3407E1BB-3109-4E77-AB08-A24E2C920127}">
      <dgm:prSet/>
      <dgm:spPr/>
      <dgm:t>
        <a:bodyPr/>
        <a:lstStyle/>
        <a:p>
          <a:endParaRPr lang="en-GB" b="1"/>
        </a:p>
      </dgm:t>
    </dgm:pt>
    <dgm:pt modelId="{3D6A3D08-DB74-4D37-8E48-A9D4E8FC0820}">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Competitors</a:t>
          </a:r>
        </a:p>
      </dgm:t>
    </dgm:pt>
    <dgm:pt modelId="{B227CA17-5E9C-4426-8427-FC96222332B8}" type="parTrans" cxnId="{7BA7A11B-DC8D-454F-B4BB-6FFCAABFFC46}">
      <dgm:prSet/>
      <dgm:spPr/>
      <dgm:t>
        <a:bodyPr/>
        <a:lstStyle/>
        <a:p>
          <a:endParaRPr lang="en-GB" b="1"/>
        </a:p>
      </dgm:t>
    </dgm:pt>
    <dgm:pt modelId="{BC97B7A7-E9D8-4138-8ECF-4B0E5EDCBD29}" type="sibTrans" cxnId="{7BA7A11B-DC8D-454F-B4BB-6FFCAABFFC46}">
      <dgm:prSet/>
      <dgm:spPr/>
      <dgm:t>
        <a:bodyPr/>
        <a:lstStyle/>
        <a:p>
          <a:endParaRPr lang="en-GB" b="1"/>
        </a:p>
      </dgm:t>
    </dgm:pt>
    <dgm:pt modelId="{882CF5E2-845F-4B99-B175-2370263722FC}">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Suppliers</a:t>
          </a:r>
        </a:p>
      </dgm:t>
    </dgm:pt>
    <dgm:pt modelId="{0926F644-3476-4554-B42F-0BFCF60A34F1}" type="parTrans" cxnId="{2EC7B924-015F-4F27-90BD-05D1A4477830}">
      <dgm:prSet/>
      <dgm:spPr/>
      <dgm:t>
        <a:bodyPr/>
        <a:lstStyle/>
        <a:p>
          <a:endParaRPr lang="en-GB" b="1"/>
        </a:p>
      </dgm:t>
    </dgm:pt>
    <dgm:pt modelId="{F5DCA3FF-D032-4D8B-8ECC-0BDDC4EA2E67}" type="sibTrans" cxnId="{2EC7B924-015F-4F27-90BD-05D1A4477830}">
      <dgm:prSet/>
      <dgm:spPr/>
      <dgm:t>
        <a:bodyPr/>
        <a:lstStyle/>
        <a:p>
          <a:endParaRPr lang="en-GB" b="1"/>
        </a:p>
      </dgm:t>
    </dgm:pt>
    <dgm:pt modelId="{E584D09D-060C-4C1C-9CB3-A82B9C63E0D6}">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Retailers</a:t>
          </a:r>
        </a:p>
      </dgm:t>
    </dgm:pt>
    <dgm:pt modelId="{93F44BB1-8F26-4755-B257-59CB68FBA845}" type="parTrans" cxnId="{D0700EEA-9AF0-4297-8422-74CC644037CF}">
      <dgm:prSet/>
      <dgm:spPr/>
      <dgm:t>
        <a:bodyPr/>
        <a:lstStyle/>
        <a:p>
          <a:endParaRPr lang="en-GB" b="1"/>
        </a:p>
      </dgm:t>
    </dgm:pt>
    <dgm:pt modelId="{2F0F16B0-3B2C-4590-B1CB-9F15FA9D6C0E}" type="sibTrans" cxnId="{D0700EEA-9AF0-4297-8422-74CC644037CF}">
      <dgm:prSet/>
      <dgm:spPr/>
      <dgm:t>
        <a:bodyPr/>
        <a:lstStyle/>
        <a:p>
          <a:endParaRPr lang="en-GB" b="1"/>
        </a:p>
      </dgm:t>
    </dgm:pt>
    <dgm:pt modelId="{01A591C1-0EC1-4B43-A95C-B3789710358B}">
      <dgm:prSet phldrT="[Tex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Customers</a:t>
          </a:r>
        </a:p>
      </dgm:t>
    </dgm:pt>
    <dgm:pt modelId="{D1269589-9844-4466-B535-15851BF46722}" type="parTrans" cxnId="{98B48734-906F-4FCA-96BE-6A43061596BB}">
      <dgm:prSet/>
      <dgm:spPr/>
      <dgm:t>
        <a:bodyPr/>
        <a:lstStyle/>
        <a:p>
          <a:endParaRPr lang="en-GB" b="1"/>
        </a:p>
      </dgm:t>
    </dgm:pt>
    <dgm:pt modelId="{DB4E0AF4-964B-4CBF-94B6-7D8337768327}" type="sibTrans" cxnId="{98B48734-906F-4FCA-96BE-6A43061596BB}">
      <dgm:prSet/>
      <dgm:spPr/>
      <dgm:t>
        <a:bodyPr/>
        <a:lstStyle/>
        <a:p>
          <a:endParaRPr lang="en-GB" b="1"/>
        </a:p>
      </dgm:t>
    </dgm:pt>
    <dgm:pt modelId="{05221033-3724-4001-9E6A-32082D4466B3}">
      <dgm:prSe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Distributors</a:t>
          </a:r>
        </a:p>
      </dgm:t>
    </dgm:pt>
    <dgm:pt modelId="{FF287476-652B-4980-8EE5-7A95C5E4FCB3}" type="parTrans" cxnId="{3D36DDCC-EE04-46CE-B74A-53C95E549D6C}">
      <dgm:prSet/>
      <dgm:spPr/>
      <dgm:t>
        <a:bodyPr/>
        <a:lstStyle/>
        <a:p>
          <a:endParaRPr lang="en-GB" b="1"/>
        </a:p>
      </dgm:t>
    </dgm:pt>
    <dgm:pt modelId="{4F2D443F-337B-4AD4-AAC4-60AA37814FF6}" type="sibTrans" cxnId="{3D36DDCC-EE04-46CE-B74A-53C95E549D6C}">
      <dgm:prSet/>
      <dgm:spPr/>
      <dgm:t>
        <a:bodyPr/>
        <a:lstStyle/>
        <a:p>
          <a:endParaRPr lang="en-GB" b="1"/>
        </a:p>
      </dgm:t>
    </dgm:pt>
    <dgm:pt modelId="{C2927883-FD50-4C3A-A81E-2354F8E759EE}">
      <dgm:prSet custT="1"/>
      <dgm:spPr/>
      <dgm:t>
        <a:bodyPr/>
        <a:lstStyle/>
        <a:p>
          <a:r>
            <a:rPr lang="en-GB" sz="1200" b="1" dirty="0">
              <a:latin typeface="Verdana" panose="020B0604030504040204" pitchFamily="34" charset="0"/>
              <a:ea typeface="Verdana" panose="020B0604030504040204" pitchFamily="34" charset="0"/>
              <a:cs typeface="Verdana" panose="020B0604030504040204" pitchFamily="34" charset="0"/>
            </a:rPr>
            <a:t>Stakeholders</a:t>
          </a:r>
        </a:p>
      </dgm:t>
    </dgm:pt>
    <dgm:pt modelId="{D76334CC-CEFA-4879-8C0A-9DDE5888EB6C}" type="parTrans" cxnId="{E03F0E3E-CC61-4370-8CAB-21A92DD037D0}">
      <dgm:prSet/>
      <dgm:spPr/>
      <dgm:t>
        <a:bodyPr/>
        <a:lstStyle/>
        <a:p>
          <a:endParaRPr lang="en-GB" b="1"/>
        </a:p>
      </dgm:t>
    </dgm:pt>
    <dgm:pt modelId="{9D952B78-C6E2-4CE9-9E65-EF0FA1925450}" type="sibTrans" cxnId="{E03F0E3E-CC61-4370-8CAB-21A92DD037D0}">
      <dgm:prSet/>
      <dgm:spPr/>
      <dgm:t>
        <a:bodyPr/>
        <a:lstStyle/>
        <a:p>
          <a:endParaRPr lang="en-GB" b="1"/>
        </a:p>
      </dgm:t>
    </dgm:pt>
    <dgm:pt modelId="{8C6F9FD8-2113-4306-B39A-4A55D24D9F0F}" type="pres">
      <dgm:prSet presAssocID="{5FAD1743-BCB8-49AE-B564-E724672B3B05}" presName="cycle" presStyleCnt="0">
        <dgm:presLayoutVars>
          <dgm:chMax val="1"/>
          <dgm:dir/>
          <dgm:animLvl val="ctr"/>
          <dgm:resizeHandles val="exact"/>
        </dgm:presLayoutVars>
      </dgm:prSet>
      <dgm:spPr/>
    </dgm:pt>
    <dgm:pt modelId="{83C76CF9-2FBD-4EF2-AC31-25E22F472F4B}" type="pres">
      <dgm:prSet presAssocID="{1A675BD5-72F6-454D-BE45-9DF52DB9237F}" presName="centerShape" presStyleLbl="node0" presStyleIdx="0" presStyleCnt="1"/>
      <dgm:spPr/>
    </dgm:pt>
    <dgm:pt modelId="{FD5B2B2F-34AE-472A-844A-78D62F4422DF}" type="pres">
      <dgm:prSet presAssocID="{B227CA17-5E9C-4426-8427-FC96222332B8}" presName="Name9" presStyleLbl="parChTrans1D2" presStyleIdx="0" presStyleCnt="6"/>
      <dgm:spPr/>
    </dgm:pt>
    <dgm:pt modelId="{A6A2E4C5-8D29-48E8-B618-EFAE21FF906B}" type="pres">
      <dgm:prSet presAssocID="{B227CA17-5E9C-4426-8427-FC96222332B8}" presName="connTx" presStyleLbl="parChTrans1D2" presStyleIdx="0" presStyleCnt="6"/>
      <dgm:spPr/>
    </dgm:pt>
    <dgm:pt modelId="{99F26509-91EE-485E-AA82-6A9BD505704D}" type="pres">
      <dgm:prSet presAssocID="{3D6A3D08-DB74-4D37-8E48-A9D4E8FC0820}" presName="node" presStyleLbl="node1" presStyleIdx="0" presStyleCnt="6">
        <dgm:presLayoutVars>
          <dgm:bulletEnabled val="1"/>
        </dgm:presLayoutVars>
      </dgm:prSet>
      <dgm:spPr/>
    </dgm:pt>
    <dgm:pt modelId="{AF8AD7AA-687F-409A-B80A-E12C87790EA6}" type="pres">
      <dgm:prSet presAssocID="{0926F644-3476-4554-B42F-0BFCF60A34F1}" presName="Name9" presStyleLbl="parChTrans1D2" presStyleIdx="1" presStyleCnt="6"/>
      <dgm:spPr/>
    </dgm:pt>
    <dgm:pt modelId="{75F3D4D0-C249-4665-8F2F-2D1006C8B99A}" type="pres">
      <dgm:prSet presAssocID="{0926F644-3476-4554-B42F-0BFCF60A34F1}" presName="connTx" presStyleLbl="parChTrans1D2" presStyleIdx="1" presStyleCnt="6"/>
      <dgm:spPr/>
    </dgm:pt>
    <dgm:pt modelId="{A98AAF2D-46E0-4AF7-874C-7EE2F529ED18}" type="pres">
      <dgm:prSet presAssocID="{882CF5E2-845F-4B99-B175-2370263722FC}" presName="node" presStyleLbl="node1" presStyleIdx="1" presStyleCnt="6">
        <dgm:presLayoutVars>
          <dgm:bulletEnabled val="1"/>
        </dgm:presLayoutVars>
      </dgm:prSet>
      <dgm:spPr/>
    </dgm:pt>
    <dgm:pt modelId="{EF16C7B8-EED2-47E0-B237-7881FB67D81E}" type="pres">
      <dgm:prSet presAssocID="{FF287476-652B-4980-8EE5-7A95C5E4FCB3}" presName="Name9" presStyleLbl="parChTrans1D2" presStyleIdx="2" presStyleCnt="6"/>
      <dgm:spPr/>
    </dgm:pt>
    <dgm:pt modelId="{4BA8B5D2-F70D-4F45-9E3D-5E1284AF4E1E}" type="pres">
      <dgm:prSet presAssocID="{FF287476-652B-4980-8EE5-7A95C5E4FCB3}" presName="connTx" presStyleLbl="parChTrans1D2" presStyleIdx="2" presStyleCnt="6"/>
      <dgm:spPr/>
    </dgm:pt>
    <dgm:pt modelId="{FB566C65-D17B-485A-9528-1D135D35CFFF}" type="pres">
      <dgm:prSet presAssocID="{05221033-3724-4001-9E6A-32082D4466B3}" presName="node" presStyleLbl="node1" presStyleIdx="2" presStyleCnt="6">
        <dgm:presLayoutVars>
          <dgm:bulletEnabled val="1"/>
        </dgm:presLayoutVars>
      </dgm:prSet>
      <dgm:spPr/>
    </dgm:pt>
    <dgm:pt modelId="{5C52BFA9-9183-4713-9390-A13BE5139944}" type="pres">
      <dgm:prSet presAssocID="{93F44BB1-8F26-4755-B257-59CB68FBA845}" presName="Name9" presStyleLbl="parChTrans1D2" presStyleIdx="3" presStyleCnt="6"/>
      <dgm:spPr/>
    </dgm:pt>
    <dgm:pt modelId="{CE86970F-71E7-4EEB-9B9E-98E46485EEA8}" type="pres">
      <dgm:prSet presAssocID="{93F44BB1-8F26-4755-B257-59CB68FBA845}" presName="connTx" presStyleLbl="parChTrans1D2" presStyleIdx="3" presStyleCnt="6"/>
      <dgm:spPr/>
    </dgm:pt>
    <dgm:pt modelId="{09EDF6D0-FE1A-490D-8B47-F81F797FC73C}" type="pres">
      <dgm:prSet presAssocID="{E584D09D-060C-4C1C-9CB3-A82B9C63E0D6}" presName="node" presStyleLbl="node1" presStyleIdx="3" presStyleCnt="6">
        <dgm:presLayoutVars>
          <dgm:bulletEnabled val="1"/>
        </dgm:presLayoutVars>
      </dgm:prSet>
      <dgm:spPr/>
    </dgm:pt>
    <dgm:pt modelId="{EBDA335F-D608-4941-9A58-21594FEB4521}" type="pres">
      <dgm:prSet presAssocID="{D76334CC-CEFA-4879-8C0A-9DDE5888EB6C}" presName="Name9" presStyleLbl="parChTrans1D2" presStyleIdx="4" presStyleCnt="6"/>
      <dgm:spPr/>
    </dgm:pt>
    <dgm:pt modelId="{ED6E062F-DEC9-49EB-9D22-209443A93629}" type="pres">
      <dgm:prSet presAssocID="{D76334CC-CEFA-4879-8C0A-9DDE5888EB6C}" presName="connTx" presStyleLbl="parChTrans1D2" presStyleIdx="4" presStyleCnt="6"/>
      <dgm:spPr/>
    </dgm:pt>
    <dgm:pt modelId="{CDF11A35-8D6D-4A85-82B0-8F4B2BC1B46B}" type="pres">
      <dgm:prSet presAssocID="{C2927883-FD50-4C3A-A81E-2354F8E759EE}" presName="node" presStyleLbl="node1" presStyleIdx="4" presStyleCnt="6">
        <dgm:presLayoutVars>
          <dgm:bulletEnabled val="1"/>
        </dgm:presLayoutVars>
      </dgm:prSet>
      <dgm:spPr/>
    </dgm:pt>
    <dgm:pt modelId="{F29EB558-A140-415F-8727-D9CFC7846239}" type="pres">
      <dgm:prSet presAssocID="{D1269589-9844-4466-B535-15851BF46722}" presName="Name9" presStyleLbl="parChTrans1D2" presStyleIdx="5" presStyleCnt="6"/>
      <dgm:spPr/>
    </dgm:pt>
    <dgm:pt modelId="{2BA54C3D-9B45-46C2-82ED-B81F17A734E7}" type="pres">
      <dgm:prSet presAssocID="{D1269589-9844-4466-B535-15851BF46722}" presName="connTx" presStyleLbl="parChTrans1D2" presStyleIdx="5" presStyleCnt="6"/>
      <dgm:spPr/>
    </dgm:pt>
    <dgm:pt modelId="{33FCC790-9EF4-4641-B78D-A209A463953D}" type="pres">
      <dgm:prSet presAssocID="{01A591C1-0EC1-4B43-A95C-B3789710358B}" presName="node" presStyleLbl="node1" presStyleIdx="5" presStyleCnt="6">
        <dgm:presLayoutVars>
          <dgm:bulletEnabled val="1"/>
        </dgm:presLayoutVars>
      </dgm:prSet>
      <dgm:spPr/>
    </dgm:pt>
  </dgm:ptLst>
  <dgm:cxnLst>
    <dgm:cxn modelId="{B63DEF01-3048-4E5A-9BA2-AA066D631CA0}" type="presOf" srcId="{D76334CC-CEFA-4879-8C0A-9DDE5888EB6C}" destId="{ED6E062F-DEC9-49EB-9D22-209443A93629}" srcOrd="1" destOrd="0" presId="urn:microsoft.com/office/officeart/2005/8/layout/radial1"/>
    <dgm:cxn modelId="{0528C106-424D-4E1A-AB6E-4254F5BA6E59}" type="presOf" srcId="{882CF5E2-845F-4B99-B175-2370263722FC}" destId="{A98AAF2D-46E0-4AF7-874C-7EE2F529ED18}" srcOrd="0" destOrd="0" presId="urn:microsoft.com/office/officeart/2005/8/layout/radial1"/>
    <dgm:cxn modelId="{C3636614-0F0C-4B1C-B3A7-760AB608B0F3}" type="presOf" srcId="{93F44BB1-8F26-4755-B257-59CB68FBA845}" destId="{5C52BFA9-9183-4713-9390-A13BE5139944}" srcOrd="0" destOrd="0" presId="urn:microsoft.com/office/officeart/2005/8/layout/radial1"/>
    <dgm:cxn modelId="{7BA7A11B-DC8D-454F-B4BB-6FFCAABFFC46}" srcId="{1A675BD5-72F6-454D-BE45-9DF52DB9237F}" destId="{3D6A3D08-DB74-4D37-8E48-A9D4E8FC0820}" srcOrd="0" destOrd="0" parTransId="{B227CA17-5E9C-4426-8427-FC96222332B8}" sibTransId="{BC97B7A7-E9D8-4138-8ECF-4B0E5EDCBD29}"/>
    <dgm:cxn modelId="{969D001E-98EE-4E7F-B58B-AA084C24BB76}" type="presOf" srcId="{05221033-3724-4001-9E6A-32082D4466B3}" destId="{FB566C65-D17B-485A-9528-1D135D35CFFF}" srcOrd="0" destOrd="0" presId="urn:microsoft.com/office/officeart/2005/8/layout/radial1"/>
    <dgm:cxn modelId="{AA191420-EDC9-4C0E-96B7-76E77AD2F835}" type="presOf" srcId="{D76334CC-CEFA-4879-8C0A-9DDE5888EB6C}" destId="{EBDA335F-D608-4941-9A58-21594FEB4521}" srcOrd="0" destOrd="0" presId="urn:microsoft.com/office/officeart/2005/8/layout/radial1"/>
    <dgm:cxn modelId="{F367C823-0141-449D-8705-CC703E8F76CD}" type="presOf" srcId="{5FAD1743-BCB8-49AE-B564-E724672B3B05}" destId="{8C6F9FD8-2113-4306-B39A-4A55D24D9F0F}" srcOrd="0" destOrd="0" presId="urn:microsoft.com/office/officeart/2005/8/layout/radial1"/>
    <dgm:cxn modelId="{2EC7B924-015F-4F27-90BD-05D1A4477830}" srcId="{1A675BD5-72F6-454D-BE45-9DF52DB9237F}" destId="{882CF5E2-845F-4B99-B175-2370263722FC}" srcOrd="1" destOrd="0" parTransId="{0926F644-3476-4554-B42F-0BFCF60A34F1}" sibTransId="{F5DCA3FF-D032-4D8B-8ECC-0BDDC4EA2E67}"/>
    <dgm:cxn modelId="{D4628E33-4C25-4614-83F3-5ECF09BB2FA8}" type="presOf" srcId="{01A591C1-0EC1-4B43-A95C-B3789710358B}" destId="{33FCC790-9EF4-4641-B78D-A209A463953D}" srcOrd="0" destOrd="0" presId="urn:microsoft.com/office/officeart/2005/8/layout/radial1"/>
    <dgm:cxn modelId="{98B48734-906F-4FCA-96BE-6A43061596BB}" srcId="{1A675BD5-72F6-454D-BE45-9DF52DB9237F}" destId="{01A591C1-0EC1-4B43-A95C-B3789710358B}" srcOrd="5" destOrd="0" parTransId="{D1269589-9844-4466-B535-15851BF46722}" sibTransId="{DB4E0AF4-964B-4CBF-94B6-7D8337768327}"/>
    <dgm:cxn modelId="{E03F0E3E-CC61-4370-8CAB-21A92DD037D0}" srcId="{1A675BD5-72F6-454D-BE45-9DF52DB9237F}" destId="{C2927883-FD50-4C3A-A81E-2354F8E759EE}" srcOrd="4" destOrd="0" parTransId="{D76334CC-CEFA-4879-8C0A-9DDE5888EB6C}" sibTransId="{9D952B78-C6E2-4CE9-9E65-EF0FA1925450}"/>
    <dgm:cxn modelId="{31BB6D40-A06F-4A9A-965C-35F868921768}" type="presOf" srcId="{FF287476-652B-4980-8EE5-7A95C5E4FCB3}" destId="{4BA8B5D2-F70D-4F45-9E3D-5E1284AF4E1E}" srcOrd="1" destOrd="0" presId="urn:microsoft.com/office/officeart/2005/8/layout/radial1"/>
    <dgm:cxn modelId="{7A162B69-20D3-4660-A775-5D9520DF8C68}" type="presOf" srcId="{B227CA17-5E9C-4426-8427-FC96222332B8}" destId="{FD5B2B2F-34AE-472A-844A-78D62F4422DF}" srcOrd="0" destOrd="0" presId="urn:microsoft.com/office/officeart/2005/8/layout/radial1"/>
    <dgm:cxn modelId="{802CE574-7F44-44CE-B995-0EE268CB4FF3}" type="presOf" srcId="{3D6A3D08-DB74-4D37-8E48-A9D4E8FC0820}" destId="{99F26509-91EE-485E-AA82-6A9BD505704D}" srcOrd="0" destOrd="0" presId="urn:microsoft.com/office/officeart/2005/8/layout/radial1"/>
    <dgm:cxn modelId="{52BD1678-0044-47D3-9407-BFAC9F60BD80}" type="presOf" srcId="{0926F644-3476-4554-B42F-0BFCF60A34F1}" destId="{75F3D4D0-C249-4665-8F2F-2D1006C8B99A}" srcOrd="1" destOrd="0" presId="urn:microsoft.com/office/officeart/2005/8/layout/radial1"/>
    <dgm:cxn modelId="{553F8583-9B3C-4E51-A05E-B13100F7EA2C}" type="presOf" srcId="{E584D09D-060C-4C1C-9CB3-A82B9C63E0D6}" destId="{09EDF6D0-FE1A-490D-8B47-F81F797FC73C}" srcOrd="0" destOrd="0" presId="urn:microsoft.com/office/officeart/2005/8/layout/radial1"/>
    <dgm:cxn modelId="{3FAE339B-7B5B-43EB-AB8D-BFE6175F7CAF}" type="presOf" srcId="{D1269589-9844-4466-B535-15851BF46722}" destId="{F29EB558-A140-415F-8727-D9CFC7846239}" srcOrd="0" destOrd="0" presId="urn:microsoft.com/office/officeart/2005/8/layout/radial1"/>
    <dgm:cxn modelId="{22EBF1AC-F51A-47AC-9E9F-E8E1ECD10B15}" type="presOf" srcId="{B227CA17-5E9C-4426-8427-FC96222332B8}" destId="{A6A2E4C5-8D29-48E8-B618-EFAE21FF906B}" srcOrd="1" destOrd="0" presId="urn:microsoft.com/office/officeart/2005/8/layout/radial1"/>
    <dgm:cxn modelId="{8566DCB0-766A-46F2-969D-69D11416AD37}" type="presOf" srcId="{1A675BD5-72F6-454D-BE45-9DF52DB9237F}" destId="{83C76CF9-2FBD-4EF2-AC31-25E22F472F4B}" srcOrd="0" destOrd="0" presId="urn:microsoft.com/office/officeart/2005/8/layout/radial1"/>
    <dgm:cxn modelId="{90B7CFB8-F14B-4C6D-BF8F-F2156197276E}" type="presOf" srcId="{FF287476-652B-4980-8EE5-7A95C5E4FCB3}" destId="{EF16C7B8-EED2-47E0-B237-7881FB67D81E}" srcOrd="0" destOrd="0" presId="urn:microsoft.com/office/officeart/2005/8/layout/radial1"/>
    <dgm:cxn modelId="{3407E1BB-3109-4E77-AB08-A24E2C920127}" srcId="{5FAD1743-BCB8-49AE-B564-E724672B3B05}" destId="{1A675BD5-72F6-454D-BE45-9DF52DB9237F}" srcOrd="0" destOrd="0" parTransId="{FEDE58AB-8117-43BE-B71B-31F083F9B23F}" sibTransId="{13D5D9DB-30E7-40F7-B280-022BE36E9601}"/>
    <dgm:cxn modelId="{987D7BC2-494C-41D5-A261-1242A98ECDF3}" type="presOf" srcId="{D1269589-9844-4466-B535-15851BF46722}" destId="{2BA54C3D-9B45-46C2-82ED-B81F17A734E7}" srcOrd="1" destOrd="0" presId="urn:microsoft.com/office/officeart/2005/8/layout/radial1"/>
    <dgm:cxn modelId="{6F8695C7-9331-4655-B4D8-7EE523194119}" type="presOf" srcId="{93F44BB1-8F26-4755-B257-59CB68FBA845}" destId="{CE86970F-71E7-4EEB-9B9E-98E46485EEA8}" srcOrd="1" destOrd="0" presId="urn:microsoft.com/office/officeart/2005/8/layout/radial1"/>
    <dgm:cxn modelId="{BD119AC9-1B39-4ADE-81F2-D6397628FF73}" type="presOf" srcId="{0926F644-3476-4554-B42F-0BFCF60A34F1}" destId="{AF8AD7AA-687F-409A-B80A-E12C87790EA6}" srcOrd="0" destOrd="0" presId="urn:microsoft.com/office/officeart/2005/8/layout/radial1"/>
    <dgm:cxn modelId="{3D36DDCC-EE04-46CE-B74A-53C95E549D6C}" srcId="{1A675BD5-72F6-454D-BE45-9DF52DB9237F}" destId="{05221033-3724-4001-9E6A-32082D4466B3}" srcOrd="2" destOrd="0" parTransId="{FF287476-652B-4980-8EE5-7A95C5E4FCB3}" sibTransId="{4F2D443F-337B-4AD4-AAC4-60AA37814FF6}"/>
    <dgm:cxn modelId="{C608CDD4-260D-40F3-ADDC-F2B98F26CEF5}" type="presOf" srcId="{C2927883-FD50-4C3A-A81E-2354F8E759EE}" destId="{CDF11A35-8D6D-4A85-82B0-8F4B2BC1B46B}" srcOrd="0" destOrd="0" presId="urn:microsoft.com/office/officeart/2005/8/layout/radial1"/>
    <dgm:cxn modelId="{D0700EEA-9AF0-4297-8422-74CC644037CF}" srcId="{1A675BD5-72F6-454D-BE45-9DF52DB9237F}" destId="{E584D09D-060C-4C1C-9CB3-A82B9C63E0D6}" srcOrd="3" destOrd="0" parTransId="{93F44BB1-8F26-4755-B257-59CB68FBA845}" sibTransId="{2F0F16B0-3B2C-4590-B1CB-9F15FA9D6C0E}"/>
    <dgm:cxn modelId="{BD136610-B0FA-4633-B0BD-6384C7E2251D}" type="presParOf" srcId="{8C6F9FD8-2113-4306-B39A-4A55D24D9F0F}" destId="{83C76CF9-2FBD-4EF2-AC31-25E22F472F4B}" srcOrd="0" destOrd="0" presId="urn:microsoft.com/office/officeart/2005/8/layout/radial1"/>
    <dgm:cxn modelId="{7C8E1F1E-427F-4FEC-90BB-5C83712687C8}" type="presParOf" srcId="{8C6F9FD8-2113-4306-B39A-4A55D24D9F0F}" destId="{FD5B2B2F-34AE-472A-844A-78D62F4422DF}" srcOrd="1" destOrd="0" presId="urn:microsoft.com/office/officeart/2005/8/layout/radial1"/>
    <dgm:cxn modelId="{01024507-5B08-4FFE-B14B-05A375DD793A}" type="presParOf" srcId="{FD5B2B2F-34AE-472A-844A-78D62F4422DF}" destId="{A6A2E4C5-8D29-48E8-B618-EFAE21FF906B}" srcOrd="0" destOrd="0" presId="urn:microsoft.com/office/officeart/2005/8/layout/radial1"/>
    <dgm:cxn modelId="{36B40B79-9805-49CC-829B-6ABDD4DA1664}" type="presParOf" srcId="{8C6F9FD8-2113-4306-B39A-4A55D24D9F0F}" destId="{99F26509-91EE-485E-AA82-6A9BD505704D}" srcOrd="2" destOrd="0" presId="urn:microsoft.com/office/officeart/2005/8/layout/radial1"/>
    <dgm:cxn modelId="{E8895854-ADB4-4081-860A-C2A238D8F6F1}" type="presParOf" srcId="{8C6F9FD8-2113-4306-B39A-4A55D24D9F0F}" destId="{AF8AD7AA-687F-409A-B80A-E12C87790EA6}" srcOrd="3" destOrd="0" presId="urn:microsoft.com/office/officeart/2005/8/layout/radial1"/>
    <dgm:cxn modelId="{1CCCA471-515A-4DEA-95A2-AB471989989A}" type="presParOf" srcId="{AF8AD7AA-687F-409A-B80A-E12C87790EA6}" destId="{75F3D4D0-C249-4665-8F2F-2D1006C8B99A}" srcOrd="0" destOrd="0" presId="urn:microsoft.com/office/officeart/2005/8/layout/radial1"/>
    <dgm:cxn modelId="{4B11ADC9-52CE-47F7-B49D-4EC857377B13}" type="presParOf" srcId="{8C6F9FD8-2113-4306-B39A-4A55D24D9F0F}" destId="{A98AAF2D-46E0-4AF7-874C-7EE2F529ED18}" srcOrd="4" destOrd="0" presId="urn:microsoft.com/office/officeart/2005/8/layout/radial1"/>
    <dgm:cxn modelId="{5640EB4D-6088-4510-8452-17EA20BADD07}" type="presParOf" srcId="{8C6F9FD8-2113-4306-B39A-4A55D24D9F0F}" destId="{EF16C7B8-EED2-47E0-B237-7881FB67D81E}" srcOrd="5" destOrd="0" presId="urn:microsoft.com/office/officeart/2005/8/layout/radial1"/>
    <dgm:cxn modelId="{93301DF8-6775-4DE7-94AF-6A8B95495FEB}" type="presParOf" srcId="{EF16C7B8-EED2-47E0-B237-7881FB67D81E}" destId="{4BA8B5D2-F70D-4F45-9E3D-5E1284AF4E1E}" srcOrd="0" destOrd="0" presId="urn:microsoft.com/office/officeart/2005/8/layout/radial1"/>
    <dgm:cxn modelId="{388CC838-BA89-4F0C-AF8D-4B153E7D16C4}" type="presParOf" srcId="{8C6F9FD8-2113-4306-B39A-4A55D24D9F0F}" destId="{FB566C65-D17B-485A-9528-1D135D35CFFF}" srcOrd="6" destOrd="0" presId="urn:microsoft.com/office/officeart/2005/8/layout/radial1"/>
    <dgm:cxn modelId="{2F9280E6-79B2-4935-A0B9-7830996493AC}" type="presParOf" srcId="{8C6F9FD8-2113-4306-B39A-4A55D24D9F0F}" destId="{5C52BFA9-9183-4713-9390-A13BE5139944}" srcOrd="7" destOrd="0" presId="urn:microsoft.com/office/officeart/2005/8/layout/radial1"/>
    <dgm:cxn modelId="{2ABE38A5-7654-4903-A220-A2080BB15A25}" type="presParOf" srcId="{5C52BFA9-9183-4713-9390-A13BE5139944}" destId="{CE86970F-71E7-4EEB-9B9E-98E46485EEA8}" srcOrd="0" destOrd="0" presId="urn:microsoft.com/office/officeart/2005/8/layout/radial1"/>
    <dgm:cxn modelId="{53453967-98C6-4C1E-8E5C-070321BE97D8}" type="presParOf" srcId="{8C6F9FD8-2113-4306-B39A-4A55D24D9F0F}" destId="{09EDF6D0-FE1A-490D-8B47-F81F797FC73C}" srcOrd="8" destOrd="0" presId="urn:microsoft.com/office/officeart/2005/8/layout/radial1"/>
    <dgm:cxn modelId="{CC88BA43-45C5-4458-841B-CDDA65102700}" type="presParOf" srcId="{8C6F9FD8-2113-4306-B39A-4A55D24D9F0F}" destId="{EBDA335F-D608-4941-9A58-21594FEB4521}" srcOrd="9" destOrd="0" presId="urn:microsoft.com/office/officeart/2005/8/layout/radial1"/>
    <dgm:cxn modelId="{66851F6E-618D-4313-A285-12D46CC039E4}" type="presParOf" srcId="{EBDA335F-D608-4941-9A58-21594FEB4521}" destId="{ED6E062F-DEC9-49EB-9D22-209443A93629}" srcOrd="0" destOrd="0" presId="urn:microsoft.com/office/officeart/2005/8/layout/radial1"/>
    <dgm:cxn modelId="{59E9680E-6746-4778-8118-4A544E2016A1}" type="presParOf" srcId="{8C6F9FD8-2113-4306-B39A-4A55D24D9F0F}" destId="{CDF11A35-8D6D-4A85-82B0-8F4B2BC1B46B}" srcOrd="10" destOrd="0" presId="urn:microsoft.com/office/officeart/2005/8/layout/radial1"/>
    <dgm:cxn modelId="{C69B6A8E-6973-4D25-917E-3163D69978B8}" type="presParOf" srcId="{8C6F9FD8-2113-4306-B39A-4A55D24D9F0F}" destId="{F29EB558-A140-415F-8727-D9CFC7846239}" srcOrd="11" destOrd="0" presId="urn:microsoft.com/office/officeart/2005/8/layout/radial1"/>
    <dgm:cxn modelId="{B1FAC065-C60F-461A-9920-1539F6B8DB58}" type="presParOf" srcId="{F29EB558-A140-415F-8727-D9CFC7846239}" destId="{2BA54C3D-9B45-46C2-82ED-B81F17A734E7}" srcOrd="0" destOrd="0" presId="urn:microsoft.com/office/officeart/2005/8/layout/radial1"/>
    <dgm:cxn modelId="{304D9EE1-AEBA-46A4-BAD5-056721A305A1}" type="presParOf" srcId="{8C6F9FD8-2113-4306-B39A-4A55D24D9F0F}" destId="{33FCC790-9EF4-4641-B78D-A209A463953D}"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95D38-9C02-4A39-AC51-92135354B29B}">
      <dsp:nvSpPr>
        <dsp:cNvPr id="0" name=""/>
        <dsp:cNvSpPr/>
      </dsp:nvSpPr>
      <dsp:spPr>
        <a:xfrm>
          <a:off x="441049" y="1494166"/>
          <a:ext cx="4482498" cy="44824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2B9D451-EC3E-4713-80F3-8ADAC9AA3274}">
      <dsp:nvSpPr>
        <dsp:cNvPr id="0" name=""/>
        <dsp:cNvSpPr/>
      </dsp:nvSpPr>
      <dsp:spPr>
        <a:xfrm>
          <a:off x="1337548" y="2390665"/>
          <a:ext cx="2689498" cy="268949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5911672-325B-4230-A3DD-FACC8BC271A5}">
      <dsp:nvSpPr>
        <dsp:cNvPr id="0" name=""/>
        <dsp:cNvSpPr/>
      </dsp:nvSpPr>
      <dsp:spPr>
        <a:xfrm>
          <a:off x="2234048" y="3287165"/>
          <a:ext cx="896499" cy="89649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493B42E-81DF-4814-BBF6-E9351C8FDF1B}">
      <dsp:nvSpPr>
        <dsp:cNvPr id="0" name=""/>
        <dsp:cNvSpPr/>
      </dsp:nvSpPr>
      <dsp:spPr>
        <a:xfrm>
          <a:off x="5670629" y="0"/>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The Organisation</a:t>
          </a:r>
        </a:p>
      </dsp:txBody>
      <dsp:txXfrm>
        <a:off x="5670629" y="0"/>
        <a:ext cx="2241249" cy="1307395"/>
      </dsp:txXfrm>
    </dsp:sp>
    <dsp:sp modelId="{77E55804-D259-4143-A309-175E5D2B0C82}">
      <dsp:nvSpPr>
        <dsp:cNvPr id="0" name=""/>
        <dsp:cNvSpPr/>
      </dsp:nvSpPr>
      <dsp:spPr>
        <a:xfrm>
          <a:off x="5110317" y="653697"/>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DD48215-F754-44AA-9A82-DA6352AB9C04}">
      <dsp:nvSpPr>
        <dsp:cNvPr id="0" name=""/>
        <dsp:cNvSpPr/>
      </dsp:nvSpPr>
      <dsp:spPr>
        <a:xfrm rot="5400000">
          <a:off x="2354702" y="982040"/>
          <a:ext cx="3080970" cy="2425778"/>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D10A0F99-5107-4E95-9129-F2C2AEE3418A}">
      <dsp:nvSpPr>
        <dsp:cNvPr id="0" name=""/>
        <dsp:cNvSpPr/>
      </dsp:nvSpPr>
      <dsp:spPr>
        <a:xfrm>
          <a:off x="5670629" y="1307395"/>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Micro Environment</a:t>
          </a:r>
        </a:p>
      </dsp:txBody>
      <dsp:txXfrm>
        <a:off x="5670629" y="1307395"/>
        <a:ext cx="2241249" cy="1307395"/>
      </dsp:txXfrm>
    </dsp:sp>
    <dsp:sp modelId="{BDB77BB3-0D6D-4C4D-A387-22EA7FADCB5A}">
      <dsp:nvSpPr>
        <dsp:cNvPr id="0" name=""/>
        <dsp:cNvSpPr/>
      </dsp:nvSpPr>
      <dsp:spPr>
        <a:xfrm>
          <a:off x="5110317" y="1961092"/>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A428E91-5ACC-49E8-AD5E-52A4B5A06F86}">
      <dsp:nvSpPr>
        <dsp:cNvPr id="0" name=""/>
        <dsp:cNvSpPr/>
      </dsp:nvSpPr>
      <dsp:spPr>
        <a:xfrm rot="5400000">
          <a:off x="3016019" y="2269040"/>
          <a:ext cx="2400825" cy="1783287"/>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818BD50-1338-4293-ACCC-D8626E195212}">
      <dsp:nvSpPr>
        <dsp:cNvPr id="0" name=""/>
        <dsp:cNvSpPr/>
      </dsp:nvSpPr>
      <dsp:spPr>
        <a:xfrm>
          <a:off x="5670629" y="2614790"/>
          <a:ext cx="2241249" cy="1307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bg1"/>
              </a:solidFill>
              <a:latin typeface="Verdana" pitchFamily="34" charset="0"/>
              <a:ea typeface="Verdana" pitchFamily="34" charset="0"/>
              <a:cs typeface="Verdana" pitchFamily="34" charset="0"/>
            </a:rPr>
            <a:t>Macro Environment</a:t>
          </a:r>
        </a:p>
      </dsp:txBody>
      <dsp:txXfrm>
        <a:off x="5670629" y="2614790"/>
        <a:ext cx="2241249" cy="1307395"/>
      </dsp:txXfrm>
    </dsp:sp>
    <dsp:sp modelId="{10D378E4-50C4-4A24-B9CA-DD488A5AA344}">
      <dsp:nvSpPr>
        <dsp:cNvPr id="0" name=""/>
        <dsp:cNvSpPr/>
      </dsp:nvSpPr>
      <dsp:spPr>
        <a:xfrm>
          <a:off x="5110317" y="3268488"/>
          <a:ext cx="56031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6A9BD80C-D4CD-472A-A98B-13EEB9EFDC4B}">
      <dsp:nvSpPr>
        <dsp:cNvPr id="0" name=""/>
        <dsp:cNvSpPr/>
      </dsp:nvSpPr>
      <dsp:spPr>
        <a:xfrm rot="5400000">
          <a:off x="3678159" y="3554994"/>
          <a:ext cx="1715302" cy="1140795"/>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2D88D-76F1-4C37-8AA7-27E60A8B19D8}">
      <dsp:nvSpPr>
        <dsp:cNvPr id="0" name=""/>
        <dsp:cNvSpPr/>
      </dsp:nvSpPr>
      <dsp:spPr>
        <a:xfrm>
          <a:off x="742995" y="972227"/>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2F06F-F062-4431-8CAD-97C7EAC698DB}">
      <dsp:nvSpPr>
        <dsp:cNvPr id="0" name=""/>
        <dsp:cNvSpPr/>
      </dsp:nvSpPr>
      <dsp:spPr>
        <a:xfrm>
          <a:off x="976996" y="120622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4FF08-A519-48AF-B0CE-D06DD576B4EC}">
      <dsp:nvSpPr>
        <dsp:cNvPr id="0" name=""/>
        <dsp:cNvSpPr/>
      </dsp:nvSpPr>
      <dsp:spPr>
        <a:xfrm>
          <a:off x="391995"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Competence</a:t>
          </a:r>
          <a:endParaRPr lang="en-US" sz="2400" kern="1200" dirty="0">
            <a:solidFill>
              <a:schemeClr val="bg1"/>
            </a:solidFill>
          </a:endParaRPr>
        </a:p>
      </dsp:txBody>
      <dsp:txXfrm>
        <a:off x="391995" y="2412228"/>
        <a:ext cx="1800000" cy="720000"/>
      </dsp:txXfrm>
    </dsp:sp>
    <dsp:sp modelId="{3D617E5F-BE39-4ACC-8FF9-13E5112F81BA}">
      <dsp:nvSpPr>
        <dsp:cNvPr id="0" name=""/>
        <dsp:cNvSpPr/>
      </dsp:nvSpPr>
      <dsp:spPr>
        <a:xfrm>
          <a:off x="2857996" y="972227"/>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D72915-B753-41D3-9531-A2C7FEF55CB2}">
      <dsp:nvSpPr>
        <dsp:cNvPr id="0" name=""/>
        <dsp:cNvSpPr/>
      </dsp:nvSpPr>
      <dsp:spPr>
        <a:xfrm>
          <a:off x="3091996" y="120622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1B33F7-FF7C-4144-8FC1-CE38B830177C}">
      <dsp:nvSpPr>
        <dsp:cNvPr id="0" name=""/>
        <dsp:cNvSpPr/>
      </dsp:nvSpPr>
      <dsp:spPr>
        <a:xfrm>
          <a:off x="2506996"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Assets</a:t>
          </a:r>
          <a:endParaRPr lang="en-US" sz="2400" kern="1200" dirty="0">
            <a:solidFill>
              <a:schemeClr val="bg1"/>
            </a:solidFill>
          </a:endParaRPr>
        </a:p>
      </dsp:txBody>
      <dsp:txXfrm>
        <a:off x="2506996" y="2412228"/>
        <a:ext cx="1800000" cy="720000"/>
      </dsp:txXfrm>
    </dsp:sp>
    <dsp:sp modelId="{0E379308-EB5E-4B42-ADF2-92201C5ED6E1}">
      <dsp:nvSpPr>
        <dsp:cNvPr id="0" name=""/>
        <dsp:cNvSpPr/>
      </dsp:nvSpPr>
      <dsp:spPr>
        <a:xfrm>
          <a:off x="4972995" y="972227"/>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376AF-86D5-4B62-8AF5-C623A9ED3B9A}">
      <dsp:nvSpPr>
        <dsp:cNvPr id="0" name=""/>
        <dsp:cNvSpPr/>
      </dsp:nvSpPr>
      <dsp:spPr>
        <a:xfrm>
          <a:off x="5206995" y="120622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1F780A-F7CD-4BD1-9E65-EB8D5FFD5C98}">
      <dsp:nvSpPr>
        <dsp:cNvPr id="0" name=""/>
        <dsp:cNvSpPr/>
      </dsp:nvSpPr>
      <dsp:spPr>
        <a:xfrm>
          <a:off x="4621995"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Resources</a:t>
          </a:r>
          <a:endParaRPr lang="en-US" sz="2400" kern="1200" dirty="0">
            <a:solidFill>
              <a:schemeClr val="bg1"/>
            </a:solidFill>
          </a:endParaRPr>
        </a:p>
      </dsp:txBody>
      <dsp:txXfrm>
        <a:off x="4621995" y="2412228"/>
        <a:ext cx="1800000" cy="720000"/>
      </dsp:txXfrm>
    </dsp:sp>
    <dsp:sp modelId="{46DE0BE7-F460-48E9-AC5A-1AF5FB2B110E}">
      <dsp:nvSpPr>
        <dsp:cNvPr id="0" name=""/>
        <dsp:cNvSpPr/>
      </dsp:nvSpPr>
      <dsp:spPr>
        <a:xfrm>
          <a:off x="7087996" y="972227"/>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3C5A92-199C-4794-B06C-E6ECAE6FCB60}">
      <dsp:nvSpPr>
        <dsp:cNvPr id="0" name=""/>
        <dsp:cNvSpPr/>
      </dsp:nvSpPr>
      <dsp:spPr>
        <a:xfrm>
          <a:off x="7321996" y="120622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BE1BB3-3F1F-48B8-A5C8-1FF90EBC2758}">
      <dsp:nvSpPr>
        <dsp:cNvPr id="0" name=""/>
        <dsp:cNvSpPr/>
      </dsp:nvSpPr>
      <dsp:spPr>
        <a:xfrm>
          <a:off x="6736996" y="241222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baseline="0" dirty="0">
              <a:solidFill>
                <a:schemeClr val="bg1"/>
              </a:solidFill>
            </a:rPr>
            <a:t>Strategic capabilities</a:t>
          </a:r>
          <a:endParaRPr lang="en-US" sz="2400" kern="1200" dirty="0">
            <a:solidFill>
              <a:schemeClr val="bg1"/>
            </a:solidFill>
          </a:endParaRPr>
        </a:p>
      </dsp:txBody>
      <dsp:txXfrm>
        <a:off x="6736996" y="241222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76CF9-2FBD-4EF2-AC31-25E22F472F4B}">
      <dsp:nvSpPr>
        <dsp:cNvPr id="0" name=""/>
        <dsp:cNvSpPr/>
      </dsp:nvSpPr>
      <dsp:spPr>
        <a:xfrm>
          <a:off x="3669401" y="2305559"/>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Verdana" panose="020B0604030504040204" pitchFamily="34" charset="0"/>
              <a:ea typeface="Verdana" panose="020B0604030504040204" pitchFamily="34" charset="0"/>
              <a:cs typeface="Verdana" panose="020B0604030504040204" pitchFamily="34" charset="0"/>
            </a:rPr>
            <a:t>Micro</a:t>
          </a:r>
          <a:r>
            <a:rPr lang="en-GB" sz="1300" b="1" kern="1200" dirty="0"/>
            <a:t> </a:t>
          </a:r>
          <a:r>
            <a:rPr lang="en-GB" sz="1300" b="1" kern="1200" dirty="0">
              <a:latin typeface="Verdana" panose="020B0604030504040204" pitchFamily="34" charset="0"/>
              <a:ea typeface="Verdana" panose="020B0604030504040204" pitchFamily="34" charset="0"/>
              <a:cs typeface="Verdana" panose="020B0604030504040204" pitchFamily="34" charset="0"/>
            </a:rPr>
            <a:t>Environment</a:t>
          </a:r>
        </a:p>
      </dsp:txBody>
      <dsp:txXfrm>
        <a:off x="3928642" y="2564800"/>
        <a:ext cx="1251726" cy="1251726"/>
      </dsp:txXfrm>
    </dsp:sp>
    <dsp:sp modelId="{FD5B2B2F-34AE-472A-844A-78D62F4422DF}">
      <dsp:nvSpPr>
        <dsp:cNvPr id="0" name=""/>
        <dsp:cNvSpPr/>
      </dsp:nvSpPr>
      <dsp:spPr>
        <a:xfrm rot="16200000">
          <a:off x="4288442" y="2022006"/>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41202" y="2026193"/>
        <a:ext cx="26606" cy="26606"/>
      </dsp:txXfrm>
    </dsp:sp>
    <dsp:sp modelId="{99F26509-91EE-485E-AA82-6A9BD505704D}">
      <dsp:nvSpPr>
        <dsp:cNvPr id="0" name=""/>
        <dsp:cNvSpPr/>
      </dsp:nvSpPr>
      <dsp:spPr>
        <a:xfrm>
          <a:off x="3669401" y="3224"/>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Competitors</a:t>
          </a:r>
        </a:p>
      </dsp:txBody>
      <dsp:txXfrm>
        <a:off x="3928642" y="262465"/>
        <a:ext cx="1251726" cy="1251726"/>
      </dsp:txXfrm>
    </dsp:sp>
    <dsp:sp modelId="{AF8AD7AA-687F-409A-B80A-E12C87790EA6}">
      <dsp:nvSpPr>
        <dsp:cNvPr id="0" name=""/>
        <dsp:cNvSpPr/>
      </dsp:nvSpPr>
      <dsp:spPr>
        <a:xfrm rot="19800000">
          <a:off x="5285382" y="2597590"/>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38143" y="2601777"/>
        <a:ext cx="26606" cy="26606"/>
      </dsp:txXfrm>
    </dsp:sp>
    <dsp:sp modelId="{A98AAF2D-46E0-4AF7-874C-7EE2F529ED18}">
      <dsp:nvSpPr>
        <dsp:cNvPr id="0" name=""/>
        <dsp:cNvSpPr/>
      </dsp:nvSpPr>
      <dsp:spPr>
        <a:xfrm>
          <a:off x="5663282" y="1154392"/>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Suppliers</a:t>
          </a:r>
        </a:p>
      </dsp:txBody>
      <dsp:txXfrm>
        <a:off x="5922523" y="1413633"/>
        <a:ext cx="1251726" cy="1251726"/>
      </dsp:txXfrm>
    </dsp:sp>
    <dsp:sp modelId="{EF16C7B8-EED2-47E0-B237-7881FB67D81E}">
      <dsp:nvSpPr>
        <dsp:cNvPr id="0" name=""/>
        <dsp:cNvSpPr/>
      </dsp:nvSpPr>
      <dsp:spPr>
        <a:xfrm rot="1800000">
          <a:off x="5285382" y="3748757"/>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38143" y="3752944"/>
        <a:ext cx="26606" cy="26606"/>
      </dsp:txXfrm>
    </dsp:sp>
    <dsp:sp modelId="{FB566C65-D17B-485A-9528-1D135D35CFFF}">
      <dsp:nvSpPr>
        <dsp:cNvPr id="0" name=""/>
        <dsp:cNvSpPr/>
      </dsp:nvSpPr>
      <dsp:spPr>
        <a:xfrm>
          <a:off x="5663282" y="3456727"/>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Distributors</a:t>
          </a:r>
        </a:p>
      </dsp:txBody>
      <dsp:txXfrm>
        <a:off x="5922523" y="3715968"/>
        <a:ext cx="1251726" cy="1251726"/>
      </dsp:txXfrm>
    </dsp:sp>
    <dsp:sp modelId="{5C52BFA9-9183-4713-9390-A13BE5139944}">
      <dsp:nvSpPr>
        <dsp:cNvPr id="0" name=""/>
        <dsp:cNvSpPr/>
      </dsp:nvSpPr>
      <dsp:spPr>
        <a:xfrm rot="5400000">
          <a:off x="4288442" y="4324341"/>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541202" y="4328528"/>
        <a:ext cx="26606" cy="26606"/>
      </dsp:txXfrm>
    </dsp:sp>
    <dsp:sp modelId="{09EDF6D0-FE1A-490D-8B47-F81F797FC73C}">
      <dsp:nvSpPr>
        <dsp:cNvPr id="0" name=""/>
        <dsp:cNvSpPr/>
      </dsp:nvSpPr>
      <dsp:spPr>
        <a:xfrm>
          <a:off x="3669401" y="4607894"/>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Retailers</a:t>
          </a:r>
        </a:p>
      </dsp:txBody>
      <dsp:txXfrm>
        <a:off x="3928642" y="4867135"/>
        <a:ext cx="1251726" cy="1251726"/>
      </dsp:txXfrm>
    </dsp:sp>
    <dsp:sp modelId="{EBDA335F-D608-4941-9A58-21594FEB4521}">
      <dsp:nvSpPr>
        <dsp:cNvPr id="0" name=""/>
        <dsp:cNvSpPr/>
      </dsp:nvSpPr>
      <dsp:spPr>
        <a:xfrm rot="9000000">
          <a:off x="3291502" y="3748757"/>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544262" y="3752944"/>
        <a:ext cx="26606" cy="26606"/>
      </dsp:txXfrm>
    </dsp:sp>
    <dsp:sp modelId="{CDF11A35-8D6D-4A85-82B0-8F4B2BC1B46B}">
      <dsp:nvSpPr>
        <dsp:cNvPr id="0" name=""/>
        <dsp:cNvSpPr/>
      </dsp:nvSpPr>
      <dsp:spPr>
        <a:xfrm>
          <a:off x="1675521" y="3456727"/>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Stakeholders</a:t>
          </a:r>
        </a:p>
      </dsp:txBody>
      <dsp:txXfrm>
        <a:off x="1934762" y="3715968"/>
        <a:ext cx="1251726" cy="1251726"/>
      </dsp:txXfrm>
    </dsp:sp>
    <dsp:sp modelId="{F29EB558-A140-415F-8727-D9CFC7846239}">
      <dsp:nvSpPr>
        <dsp:cNvPr id="0" name=""/>
        <dsp:cNvSpPr/>
      </dsp:nvSpPr>
      <dsp:spPr>
        <a:xfrm rot="12600000">
          <a:off x="3291502" y="2597590"/>
          <a:ext cx="532126" cy="34980"/>
        </a:xfrm>
        <a:custGeom>
          <a:avLst/>
          <a:gdLst/>
          <a:ahLst/>
          <a:cxnLst/>
          <a:rect l="0" t="0" r="0" b="0"/>
          <a:pathLst>
            <a:path>
              <a:moveTo>
                <a:pt x="0" y="17490"/>
              </a:moveTo>
              <a:lnTo>
                <a:pt x="532126" y="1749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544262" y="2601777"/>
        <a:ext cx="26606" cy="26606"/>
      </dsp:txXfrm>
    </dsp:sp>
    <dsp:sp modelId="{33FCC790-9EF4-4641-B78D-A209A463953D}">
      <dsp:nvSpPr>
        <dsp:cNvPr id="0" name=""/>
        <dsp:cNvSpPr/>
      </dsp:nvSpPr>
      <dsp:spPr>
        <a:xfrm>
          <a:off x="1675521" y="1154392"/>
          <a:ext cx="1770208" cy="1770208"/>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Verdana" panose="020B0604030504040204" pitchFamily="34" charset="0"/>
              <a:ea typeface="Verdana" panose="020B0604030504040204" pitchFamily="34" charset="0"/>
              <a:cs typeface="Verdana" panose="020B0604030504040204" pitchFamily="34" charset="0"/>
            </a:rPr>
            <a:t>Customers</a:t>
          </a:r>
        </a:p>
      </dsp:txBody>
      <dsp:txXfrm>
        <a:off x="1934762" y="1413633"/>
        <a:ext cx="1251726" cy="1251726"/>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Raleway" pitchFamily="2"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Raleway" pitchFamily="2" charset="0"/>
              </a:defRPr>
            </a:lvl1pPr>
          </a:lstStyle>
          <a:p>
            <a:pPr>
              <a:defRPr/>
            </a:pPr>
            <a:fld id="{51BE2C5C-5CC3-4931-A78D-3F52884F068E}" type="datetimeFigureOut">
              <a:rPr lang="en-GB" smtClean="0"/>
              <a:pPr>
                <a:defRPr/>
              </a:pPr>
              <a:t>08/02/2024</a:t>
            </a:fld>
            <a:endParaRPr lang="en-GB"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Raleway" pitchFamily="2"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Raleway" pitchFamily="2" charset="0"/>
              </a:defRPr>
            </a:lvl1pPr>
          </a:lstStyle>
          <a:p>
            <a:fld id="{81F8B881-C785-40EB-A4BB-58C433CE1CA9}" type="slidenum">
              <a:rPr lang="en-GB" altLang="en-US" smtClean="0"/>
              <a:pPr/>
              <a:t>‹#›</a:t>
            </a:fld>
            <a:endParaRPr lang="en-GB" altLang="en-US" dirty="0"/>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aleway" pitchFamily="2" charset="0"/>
        <a:ea typeface="+mn-ea"/>
        <a:cs typeface="+mn-cs"/>
      </a:defRPr>
    </a:lvl1pPr>
    <a:lvl2pPr marL="457200" algn="l" rtl="0" fontAlgn="base">
      <a:spcBef>
        <a:spcPct val="30000"/>
      </a:spcBef>
      <a:spcAft>
        <a:spcPct val="0"/>
      </a:spcAft>
      <a:defRPr sz="1200" kern="1200">
        <a:solidFill>
          <a:schemeClr val="tx1"/>
        </a:solidFill>
        <a:latin typeface="Raleway" pitchFamily="2" charset="0"/>
        <a:ea typeface="+mn-ea"/>
        <a:cs typeface="+mn-cs"/>
      </a:defRPr>
    </a:lvl2pPr>
    <a:lvl3pPr marL="914400" algn="l" rtl="0" fontAlgn="base">
      <a:spcBef>
        <a:spcPct val="30000"/>
      </a:spcBef>
      <a:spcAft>
        <a:spcPct val="0"/>
      </a:spcAft>
      <a:defRPr sz="1200" kern="1200">
        <a:solidFill>
          <a:schemeClr val="tx1"/>
        </a:solidFill>
        <a:latin typeface="Raleway" pitchFamily="2" charset="0"/>
        <a:ea typeface="+mn-ea"/>
        <a:cs typeface="+mn-cs"/>
      </a:defRPr>
    </a:lvl3pPr>
    <a:lvl4pPr marL="1371600" algn="l" rtl="0" fontAlgn="base">
      <a:spcBef>
        <a:spcPct val="30000"/>
      </a:spcBef>
      <a:spcAft>
        <a:spcPct val="0"/>
      </a:spcAft>
      <a:defRPr sz="1200" kern="1200">
        <a:solidFill>
          <a:schemeClr val="tx1"/>
        </a:solidFill>
        <a:latin typeface="Raleway" pitchFamily="2" charset="0"/>
        <a:ea typeface="+mn-ea"/>
        <a:cs typeface="+mn-cs"/>
      </a:defRPr>
    </a:lvl4pPr>
    <a:lvl5pPr marL="1828800" algn="l" rtl="0" fontAlgn="base">
      <a:spcBef>
        <a:spcPct val="30000"/>
      </a:spcBef>
      <a:spcAft>
        <a:spcPct val="0"/>
      </a:spcAft>
      <a:defRPr sz="1200" kern="1200">
        <a:solidFill>
          <a:schemeClr val="tx1"/>
        </a:solidFill>
        <a:latin typeface="Raleway"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4</a:t>
            </a:fld>
            <a:endParaRPr lang="en-GB"/>
          </a:p>
        </p:txBody>
      </p:sp>
    </p:spTree>
    <p:extLst>
      <p:ext uri="{BB962C8B-B14F-4D97-AF65-F5344CB8AC3E}">
        <p14:creationId xmlns:p14="http://schemas.microsoft.com/office/powerpoint/2010/main" val="1048732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16</a:t>
            </a:fld>
            <a:endParaRPr lang="en-GB"/>
          </a:p>
        </p:txBody>
      </p:sp>
    </p:spTree>
    <p:extLst>
      <p:ext uri="{BB962C8B-B14F-4D97-AF65-F5344CB8AC3E}">
        <p14:creationId xmlns:p14="http://schemas.microsoft.com/office/powerpoint/2010/main" val="433226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17</a:t>
            </a:fld>
            <a:endParaRPr lang="en-GB"/>
          </a:p>
        </p:txBody>
      </p:sp>
    </p:spTree>
    <p:extLst>
      <p:ext uri="{BB962C8B-B14F-4D97-AF65-F5344CB8AC3E}">
        <p14:creationId xmlns:p14="http://schemas.microsoft.com/office/powerpoint/2010/main" val="2973300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371E3C-9EA4-4579-8CBF-9C45DB535E77}" type="slidenum">
              <a:rPr lang="en-GB" smtClean="0"/>
              <a:pPr/>
              <a:t>19</a:t>
            </a:fld>
            <a:endParaRPr lang="en-GB"/>
          </a:p>
        </p:txBody>
      </p:sp>
    </p:spTree>
    <p:extLst>
      <p:ext uri="{BB962C8B-B14F-4D97-AF65-F5344CB8AC3E}">
        <p14:creationId xmlns:p14="http://schemas.microsoft.com/office/powerpoint/2010/main" val="400495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174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39186" y="2376488"/>
            <a:ext cx="8064500" cy="1109662"/>
          </a:xfrm>
        </p:spPr>
        <p:txBody>
          <a:bodyPr/>
          <a:lstStyle>
            <a:lvl1pPr>
              <a:defRPr sz="3200" b="1">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title</a:t>
            </a:r>
            <a:r>
              <a:rPr lang="ru-RU" noProof="0" dirty="0"/>
              <a:t> </a:t>
            </a:r>
            <a:r>
              <a:rPr lang="ru-RU" noProof="0" dirty="0" err="1"/>
              <a:t>style</a:t>
            </a:r>
            <a:endParaRPr lang="ru-RU" noProof="0" dirty="0"/>
          </a:p>
        </p:txBody>
      </p:sp>
      <p:sp>
        <p:nvSpPr>
          <p:cNvPr id="5123" name="Rectangle 3"/>
          <p:cNvSpPr>
            <a:spLocks noGrp="1" noChangeArrowheads="1"/>
          </p:cNvSpPr>
          <p:nvPr>
            <p:ph type="subTitle" idx="1"/>
          </p:nvPr>
        </p:nvSpPr>
        <p:spPr>
          <a:xfrm>
            <a:off x="239186" y="3236913"/>
            <a:ext cx="8064500" cy="696912"/>
          </a:xfrm>
        </p:spPr>
        <p:txBody>
          <a:bodyPr/>
          <a:lstStyle>
            <a:lvl1pPr marL="0" indent="0">
              <a:buFontTx/>
              <a:buNone/>
              <a:defRPr sz="2400" b="1">
                <a:solidFill>
                  <a:schemeClr val="bg1"/>
                </a:solidFill>
                <a:latin typeface="Raleway" pitchFamily="2" charset="0"/>
              </a:defRPr>
            </a:lvl1pPr>
          </a:lstStyle>
          <a:p>
            <a:pPr lvl="0"/>
            <a:r>
              <a:rPr lang="ru-RU" noProof="0" dirty="0"/>
              <a:t>Click </a:t>
            </a:r>
            <a:r>
              <a:rPr lang="ru-RU" noProof="0" dirty="0" err="1"/>
              <a:t>to</a:t>
            </a:r>
            <a:r>
              <a:rPr lang="ru-RU" noProof="0" dirty="0"/>
              <a:t> </a:t>
            </a:r>
            <a:r>
              <a:rPr lang="ru-RU" noProof="0" dirty="0" err="1"/>
              <a:t>edit</a:t>
            </a:r>
            <a:r>
              <a:rPr lang="ru-RU" noProof="0" dirty="0"/>
              <a:t> Master </a:t>
            </a:r>
            <a:r>
              <a:rPr lang="ru-RU" noProof="0" dirty="0" err="1"/>
              <a:t>subtitle</a:t>
            </a:r>
            <a:r>
              <a:rPr lang="ru-RU" noProof="0" dirty="0"/>
              <a:t> </a:t>
            </a:r>
            <a:r>
              <a:rPr lang="ru-RU" noProof="0" dirty="0" err="1"/>
              <a:t>style</a:t>
            </a:r>
            <a:endParaRPr lang="ru-RU" noProof="0" dirty="0"/>
          </a:p>
        </p:txBody>
      </p:sp>
    </p:spTree>
    <p:extLst>
      <p:ext uri="{BB962C8B-B14F-4D97-AF65-F5344CB8AC3E}">
        <p14:creationId xmlns:p14="http://schemas.microsoft.com/office/powerpoint/2010/main" val="234467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338966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44482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Tree>
    <p:extLst>
      <p:ext uri="{BB962C8B-B14F-4D97-AF65-F5344CB8AC3E}">
        <p14:creationId xmlns:p14="http://schemas.microsoft.com/office/powerpoint/2010/main" val="2420312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Tree>
    <p:extLst>
      <p:ext uri="{BB962C8B-B14F-4D97-AF65-F5344CB8AC3E}">
        <p14:creationId xmlns:p14="http://schemas.microsoft.com/office/powerpoint/2010/main" val="325023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78367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3" y="1516008"/>
            <a:ext cx="5160433" cy="3608442"/>
          </a:xfrm>
          <a:prstGeom prst="rect">
            <a:avLst/>
          </a:prstGeom>
          <a:ln>
            <a:noFill/>
          </a:ln>
        </p:spPr>
        <p:txBody>
          <a:bodyPr/>
          <a:lstStyle>
            <a:lvl1pPr marL="0" indent="0">
              <a:buNone/>
              <a:defRPr sz="2500">
                <a:solidFill>
                  <a:schemeClr val="bg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1144149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2553179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3131378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512382" y="1516011"/>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latin typeface="Raleway" pitchFamily="2" charset="0"/>
              </a:rPr>
              <a:t>Click to edit Master title style</a:t>
            </a:r>
            <a:endParaRPr lang="en-US" sz="2500" dirty="0">
              <a:latin typeface="Raleway" pitchFamily="2" charset="0"/>
            </a:endParaRPr>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1" y="1516008"/>
            <a:ext cx="4770895" cy="3608442"/>
          </a:xfrm>
          <a:prstGeom prst="rect">
            <a:avLst/>
          </a:prstGeom>
          <a:ln>
            <a:noFill/>
          </a:ln>
        </p:spPr>
        <p:txBody>
          <a:bodyPr/>
          <a:lstStyle>
            <a:lvl1pPr marL="0" indent="0">
              <a:buNone/>
              <a:defRPr sz="2500">
                <a:solidFill>
                  <a:schemeClr val="tx1"/>
                </a:solidFill>
                <a:latin typeface="Raleway" pitchFamily="2"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921537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51A39A8F-E22B-4695-9234-44962939DA29}" type="datetime1">
              <a:rPr lang="en-US" smtClean="0"/>
              <a:t>2/8/2024</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37750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C06D4DF-6CA9-4460-A3C9-B97AF40F2B0B}" type="datetime1">
              <a:rPr lang="en-US" smtClean="0"/>
              <a:t>2/8/2024</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97830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2F989E6-7C71-46C9-89F4-CEFD59A5F4A9}" type="datetime1">
              <a:rPr lang="en-US" smtClean="0"/>
              <a:t>2/8/2024</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7871917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EE8084C-1242-4694-93A9-95FDAF1A49E9}" type="datetime1">
              <a:rPr lang="en-US" smtClean="0"/>
              <a:t>2/8/2024</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835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C10A175-C189-4C0E-817F-99F0CE1CA8E7}" type="datetime1">
              <a:rPr lang="en-US" smtClean="0"/>
              <a:t>2/8/2024</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943167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21BBA82-3648-464D-B5FC-0B871B6F0D92}" type="datetime1">
              <a:rPr lang="en-US" smtClean="0"/>
              <a:t>2/8/2024</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072992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EFA96F81-607A-45C7-A07F-9EA8B2317228}" type="datetime1">
              <a:rPr lang="en-US" smtClean="0"/>
              <a:t>2/8/2024</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047193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4090B27-4B61-481E-865B-905492201382}" type="datetime1">
              <a:rPr lang="en-US" smtClean="0"/>
              <a:t>2/8/2024</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597656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B5C5933-F987-4899-915D-2A2643F564BE}" type="datetime1">
              <a:rPr lang="en-US" smtClean="0"/>
              <a:t>2/8/2024</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921355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17D8B02-B800-44D5-B21A-5944F70B9156}" type="datetime1">
              <a:rPr lang="en-US" smtClean="0"/>
              <a:t>2/8/2024</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286007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B33AB2C8-0681-4119-AA0C-E8212D22F2E7}" type="datetime1">
              <a:rPr lang="en-US" smtClean="0"/>
              <a:t>2/8/2024</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983708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8"/>
            <a:ext cx="10515600" cy="3203575"/>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60249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9" y="365128"/>
            <a:ext cx="11193517"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8"/>
            <a:ext cx="5468883"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9" y="1825628"/>
            <a:ext cx="5834117" cy="3865727"/>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26860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20487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23953194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4021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17302334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0546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1" y="2566604"/>
            <a:ext cx="11332779" cy="3185292"/>
          </a:xfrm>
          <a:prstGeom prst="rect">
            <a:avLst/>
          </a:prstGeom>
        </p:spPr>
        <p:txBody>
          <a:bodyPr vert="horz" lIns="91440" tIns="45720" rIns="91440" bIns="45720" rtlCol="0">
            <a:normAutofit/>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27317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1" y="2632841"/>
            <a:ext cx="5973379" cy="3544122"/>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1" y="1106107"/>
            <a:ext cx="11332779" cy="1325563"/>
          </a:xfrm>
          <a:prstGeom prst="rect">
            <a:avLst/>
          </a:prstGeom>
        </p:spPr>
        <p:txBody>
          <a:bodyPr vert="horz" lIns="91440" tIns="45720" rIns="91440" bIns="45720" rtlCol="0" anchor="ctr">
            <a:normAutofit/>
          </a:bodyPr>
          <a:lstStyle>
            <a:lvl1pPr>
              <a:defRPr>
                <a:latin typeface="Raleway" pitchFamily="2" charset="0"/>
              </a:defRPr>
            </a:lvl1pPr>
          </a:lstStyle>
          <a:p>
            <a:r>
              <a:rPr lang="en-US" dirty="0"/>
              <a:t>Click to edit Master title style</a:t>
            </a:r>
          </a:p>
        </p:txBody>
      </p:sp>
    </p:spTree>
    <p:extLst>
      <p:ext uri="{BB962C8B-B14F-4D97-AF65-F5344CB8AC3E}">
        <p14:creationId xmlns:p14="http://schemas.microsoft.com/office/powerpoint/2010/main" val="33669763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4282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A285CB9-4BBC-4F96-A9A7-58B0C925B021}" type="datetime1">
              <a:rPr lang="en-US" smtClean="0"/>
              <a:t>2/8/2024</a:t>
            </a:fld>
            <a:endParaRPr lang="en-US" dirty="0"/>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441334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5DBCAB7-04E0-48AF-8316-06F451BC9BA3}" type="datetime1">
              <a:rPr lang="en-US" smtClean="0"/>
              <a:t>2/8/2024</a:t>
            </a:fld>
            <a:endParaRPr lang="en-US" dirty="0"/>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94063342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AE9EA6B-3E42-47CD-939F-8C0A02F73C3F}" type="datetime1">
              <a:rPr lang="en-US" smtClean="0"/>
              <a:t>2/8/2024</a:t>
            </a:fld>
            <a:endParaRPr lang="en-US" dirty="0"/>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5818635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2AFBE47-FCA1-401B-ADA3-2736420293F2}" type="datetime1">
              <a:rPr lang="en-US" smtClean="0"/>
              <a:t>2/8/2024</a:t>
            </a:fld>
            <a:endParaRPr lang="en-US" dirty="0"/>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7504942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4D2E957-8CD3-4F41-BD97-F5F68F983C3E}" type="datetime1">
              <a:rPr lang="en-US" smtClean="0"/>
              <a:t>2/8/2024</a:t>
            </a:fld>
            <a:endParaRPr lang="en-US" dirty="0"/>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4186194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F5827BE9-4854-4008-A2A8-7ECC86016E61}" type="datetime1">
              <a:rPr lang="en-US" smtClean="0"/>
              <a:t>2/8/2024</a:t>
            </a:fld>
            <a:endParaRPr lang="en-US" dirty="0"/>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4105130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4DCB947D-BE1C-41E4-A2D8-DD15ECA31BA4}" type="datetime1">
              <a:rPr lang="en-US" smtClean="0"/>
              <a:t>2/8/2024</a:t>
            </a:fld>
            <a:endParaRPr lang="en-US" dirty="0"/>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1244021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30816B3-F06E-4A4D-A0FC-4EB93F12390D}" type="datetime1">
              <a:rPr lang="en-US" smtClean="0"/>
              <a:t>2/8/2024</a:t>
            </a:fld>
            <a:endParaRPr lang="en-US" dirty="0"/>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3260099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832D7E54-186B-4CC6-9824-B945DB66285C}" type="datetime1">
              <a:rPr lang="en-US" smtClean="0"/>
              <a:t>2/8/2024</a:t>
            </a:fld>
            <a:endParaRPr lang="en-US" dirty="0"/>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2260177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EE4A6D44-F4A5-4EA5-81F5-1C1010FAF5F9}" type="datetime1">
              <a:rPr lang="en-US" smtClean="0"/>
              <a:t>2/8/2024</a:t>
            </a:fld>
            <a:endParaRPr lang="en-US" dirty="0"/>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655812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AD2CC0C5-3C06-43CF-BD1F-9D5222A7B3A7}" type="datetime1">
              <a:rPr lang="en-US" smtClean="0"/>
              <a:t>2/8/2024</a:t>
            </a:fld>
            <a:endParaRPr lang="en-US" dirty="0"/>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85D84EF2-5567-6742-81C4-5D950A690A30}" type="slidenum">
              <a:rPr lang="en-US" smtClean="0"/>
              <a:pPr/>
              <a:t>‹#›</a:t>
            </a:fld>
            <a:endParaRPr lang="en-US" dirty="0"/>
          </a:p>
        </p:txBody>
      </p:sp>
    </p:spTree>
    <p:extLst>
      <p:ext uri="{BB962C8B-B14F-4D97-AF65-F5344CB8AC3E}">
        <p14:creationId xmlns:p14="http://schemas.microsoft.com/office/powerpoint/2010/main" val="1394161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atin typeface="Raleway" pitchFamily="2" charset="0"/>
              </a:defRPr>
            </a:lvl1pPr>
          </a:lstStyle>
          <a:p>
            <a:r>
              <a:rPr lang="en-US" dirty="0"/>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atin typeface="Raleway"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377B284-D43C-415B-91AA-5345841B20C7}" type="datetime1">
              <a:rPr lang="en-US" smtClean="0"/>
              <a:t>2/8/2024</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6984210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44B8E03-B579-4723-A935-FA10ECA9AC49}" type="datetime1">
              <a:rPr lang="en-US" smtClean="0"/>
              <a:t>2/8/2024</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64809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6000">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2400">
                <a:solidFill>
                  <a:schemeClr val="tx1">
                    <a:tint val="75000"/>
                  </a:schemeClr>
                </a:solidFill>
                <a:latin typeface="Raleway" pitchFamily="2"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6DAFAD8D-C73A-499B-ABFC-141FD5D78198}" type="datetime1">
              <a:rPr lang="en-US" smtClean="0"/>
              <a:t>2/8/2024</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39090779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7681B41-F617-440D-94E5-2F2CEED4DD4E}" type="datetime1">
              <a:rPr lang="en-US" smtClean="0"/>
              <a:t>2/8/2024</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9851716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atin typeface="Raleway"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94A793DB-F352-4140-A670-9E1D42EEA255}" type="datetime1">
              <a:rPr lang="en-US" smtClean="0"/>
              <a:t>2/8/2024</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174156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20D8EA3-A79A-4663-8683-398FF1374447}" type="datetime1">
              <a:rPr lang="en-US" smtClean="0"/>
              <a:t>2/8/2024</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9202101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DCF18D25-5767-4D08-A216-7E01E0F3E762}" type="datetime1">
              <a:rPr lang="en-US" smtClean="0"/>
              <a:t>2/8/2024</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360787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3200">
                <a:latin typeface="Raleway" pitchFamily="2" charset="0"/>
              </a:defRPr>
            </a:lvl1pPr>
            <a:lvl2pPr>
              <a:defRPr sz="2800">
                <a:latin typeface="Raleway" pitchFamily="2" charset="0"/>
              </a:defRPr>
            </a:lvl2pPr>
            <a:lvl3pPr>
              <a:defRPr sz="2400">
                <a:latin typeface="Raleway" pitchFamily="2" charset="0"/>
              </a:defRPr>
            </a:lvl3pPr>
            <a:lvl4pPr>
              <a:defRPr sz="2000">
                <a:latin typeface="Raleway" pitchFamily="2" charset="0"/>
              </a:defRPr>
            </a:lvl4pPr>
            <a:lvl5pPr>
              <a:defRPr sz="2000">
                <a:latin typeface="Raleway" pitchFamily="2" charset="0"/>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391FD6F6-DAD1-442A-B794-55E64639B26E}" type="datetime1">
              <a:rPr lang="en-US" smtClean="0"/>
              <a:t>2/8/2024</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10791418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3200">
                <a:latin typeface="Raleway" pitchFamily="2" charset="0"/>
              </a:defRPr>
            </a:lvl1pPr>
          </a:lstStyle>
          <a:p>
            <a:r>
              <a:rPr lang="en-US" dirty="0"/>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3200">
                <a:latin typeface="Raleway"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600">
                <a:latin typeface="Raleway" pitchFamily="2"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E6C3348-DA3E-4ED6-9939-4D9460FD03E9}" type="datetime1">
              <a:rPr lang="en-US" smtClean="0"/>
              <a:t>2/8/2024</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42876849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7DA12B4B-49AB-4ADD-87E1-4FBDBB00ABD1}" type="datetime1">
              <a:rPr lang="en-US" smtClean="0"/>
              <a:t>2/8/2024</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53590243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lvl1pPr>
              <a:defRPr>
                <a:latin typeface="Raleway" pitchFamily="2" charset="0"/>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lvl1pPr>
              <a:defRPr>
                <a:latin typeface="Raleway" pitchFamily="2" charset="0"/>
              </a:defRPr>
            </a:lvl1pPr>
            <a:lvl2pPr>
              <a:defRPr>
                <a:latin typeface="Raleway" pitchFamily="2" charset="0"/>
              </a:defRPr>
            </a:lvl2pPr>
            <a:lvl3pPr>
              <a:defRPr>
                <a:latin typeface="Raleway" pitchFamily="2" charset="0"/>
              </a:defRPr>
            </a:lvl3pPr>
            <a:lvl4pPr>
              <a:defRPr>
                <a:latin typeface="Raleway" pitchFamily="2" charset="0"/>
              </a:defRPr>
            </a:lvl4pPr>
            <a:lvl5pPr>
              <a:defRPr>
                <a:latin typeface="Raleway" pitchFamily="2"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lvl1pPr>
              <a:defRPr>
                <a:latin typeface="Raleway" pitchFamily="2" charset="0"/>
              </a:defRPr>
            </a:lvl1pPr>
          </a:lstStyle>
          <a:p>
            <a:fld id="{0959683D-CF60-481A-969E-97ED4F2A297F}" type="datetime1">
              <a:rPr lang="en-US" smtClean="0"/>
              <a:t>2/8/2024</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lvl1pPr>
              <a:defRPr>
                <a:latin typeface="Raleway" pitchFamily="2" charset="0"/>
              </a:defRPr>
            </a:lvl1p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lvl1pPr>
              <a:defRPr>
                <a:latin typeface="Raleway" pitchFamily="2" charset="0"/>
              </a:defRPr>
            </a:lvl1pPr>
          </a:lstStyle>
          <a:p>
            <a:fld id="{A84A00CC-2EDA-8848-B653-96D574BDC1D6}" type="slidenum">
              <a:rPr lang="en-US" smtClean="0"/>
              <a:pPr/>
              <a:t>‹#›</a:t>
            </a:fld>
            <a:endParaRPr lang="en-US" dirty="0"/>
          </a:p>
        </p:txBody>
      </p:sp>
    </p:spTree>
    <p:extLst>
      <p:ext uri="{BB962C8B-B14F-4D97-AF65-F5344CB8AC3E}">
        <p14:creationId xmlns:p14="http://schemas.microsoft.com/office/powerpoint/2010/main" val="286520791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200579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81222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10254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22560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87593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191632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869431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lvl1pPr>
              <a:defRPr>
                <a:latin typeface="Raleway" pitchFamily="2" charset="0"/>
              </a:defRPr>
            </a:lvl1pPr>
          </a:lstStyle>
          <a:p>
            <a:r>
              <a:rPr lang="en-US" dirty="0"/>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4334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CDB1AD-4886-41A0-B0F4-D33FD6CEE4AE}"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6763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730395-F43D-4B90-AA12-59BC10C88872}"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86793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CA1A-CFAF-4B56-A00D-E3FBB9557B09}"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152292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4146E1-2B55-4D47-9162-D2B5D8A02C18}"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42973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EEA5E2-0A7F-4E29-A0A8-E4B4A59D0AFA}" type="datetime1">
              <a:rPr lang="en-US" smtClean="0"/>
              <a:t>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14669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99341D-C8F9-4C2A-A35A-D357586C8E4D}" type="datetime1">
              <a:rPr lang="en-US" smtClean="0"/>
              <a:t>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473689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85961F-F6FA-4170-9676-95DD8AC68CE5}" type="datetime1">
              <a:rPr lang="en-US" smtClean="0"/>
              <a:t>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5629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02E68C-B068-4A24-9C89-E3898AC533BE}"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90075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04CF46-9852-4F86-A2FF-27962E403CC1}"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504637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DB40DE-C27A-44AF-BA2E-9C91098E40F2}"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589001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69977-36C6-4BE5-AFF2-40A3C241C570}"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7026607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2500">
                <a:solidFill>
                  <a:schemeClr val="bg1"/>
                </a:solidFill>
                <a:latin typeface="Raleway" pitchFamily="2" charset="0"/>
                <a:cs typeface="Arial" panose="020B0604020202020204" pitchFamily="34" charset="0"/>
              </a:defRPr>
            </a:lvl1pPr>
          </a:lstStyle>
          <a:p>
            <a:r>
              <a:rPr lang="en-US" dirty="0"/>
              <a:t>Click to edit Master title style</a:t>
            </a:r>
          </a:p>
        </p:txBody>
      </p:sp>
    </p:spTree>
    <p:extLst>
      <p:ext uri="{BB962C8B-B14F-4D97-AF65-F5344CB8AC3E}">
        <p14:creationId xmlns:p14="http://schemas.microsoft.com/office/powerpoint/2010/main" val="5178360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2C657C-7B66-44CF-AB66-1514B8A97347}"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03068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1A4FA-8E7C-407F-ADA4-B979B78527AD}"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66957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1CD63A-99D5-4E01-8216-8F5822CB35B3}"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524740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31185D-CC51-4293-9597-1C02A645366C}"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18202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57EED-DF71-4FF8-9020-F9B0FA8A43D0}" type="datetime1">
              <a:rPr lang="en-US" smtClean="0"/>
              <a:t>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61645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8662B4-E9B2-44E5-80B3-19D95FF74D3F}" type="datetime1">
              <a:rPr lang="en-US" smtClean="0"/>
              <a:t>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75631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5A4B32-5F24-4FD9-90D9-06F9DBD429EC}" type="datetime1">
              <a:rPr lang="en-US" smtClean="0"/>
              <a:t>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498718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5F5E7B-5ACE-4F3E-BB07-B0B178CBD929}"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62529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EC4B25-5E51-4109-876F-EC8D8656020B}"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830388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6ED4F6-FDCA-49A8-849E-2756D52861D3}"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856412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D2801-C387-44A1-88A6-76CE92FFEFB4}"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9798163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spTree>
    <p:extLst>
      <p:ext uri="{BB962C8B-B14F-4D97-AF65-F5344CB8AC3E}">
        <p14:creationId xmlns:p14="http://schemas.microsoft.com/office/powerpoint/2010/main" val="384179837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B1E818-8462-49E4-9D70-8F59EA571B2C}"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8929598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15368-0496-4D4E-B85C-5629E05AD870}"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22020515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2130A1-F4E7-4589-8FF9-9983CF78E0DF}"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7872925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D00395-089D-410A-A77D-C43443DC82FE}"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3114200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63FA3C-441A-4BFF-83BD-7A6C7BD5AD19}" type="datetime1">
              <a:rPr lang="en-US" smtClean="0"/>
              <a:t>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4210657153"/>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2E6EC5-594E-4879-AF92-E6B27E5E2962}" type="datetime1">
              <a:rPr lang="en-US" smtClean="0"/>
              <a:t>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141656825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4B032-4F1C-421C-BE0F-9219E7AC34CC}" type="datetime1">
              <a:rPr lang="en-US" smtClean="0"/>
              <a:t>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67896676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8A55CA-1E30-4C50-9E6E-4617A2080C3D}"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45395077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CE29AA-06A9-4605-9BCF-0505D3838119}" type="datetime1">
              <a:rPr lang="en-US" smtClean="0"/>
              <a:t>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1550171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647940-9810-456E-9A89-820D1705D694}"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338673577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A2F97B-3A19-467C-8A0E-17A995602DC8}" type="datetime1">
              <a:rPr lang="en-US" smtClean="0"/>
              <a:t>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02D7D-548A-4643-87FF-2466158C2507}" type="slidenum">
              <a:rPr lang="en-US" smtClean="0"/>
              <a:pPr/>
              <a:t>‹#›</a:t>
            </a:fld>
            <a:endParaRPr lang="en-US" dirty="0"/>
          </a:p>
        </p:txBody>
      </p:sp>
    </p:spTree>
    <p:extLst>
      <p:ext uri="{BB962C8B-B14F-4D97-AF65-F5344CB8AC3E}">
        <p14:creationId xmlns:p14="http://schemas.microsoft.com/office/powerpoint/2010/main" val="228172438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F28FB0-C1EE-4403-B82B-C4F1D922A797}" type="datetimeFigureOut">
              <a:rPr lang="en-GB" smtClean="0"/>
              <a:pPr/>
              <a:t>08/02/2024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7BC571-DE90-4929-B8C9-D8F59542B1BB}" type="slidenum">
              <a:rPr lang="en-GB" smtClean="0"/>
              <a:pPr/>
              <a:t>‹#›</a:t>
            </a:fld>
            <a:endParaRPr lang="en-GB"/>
          </a:p>
        </p:txBody>
      </p:sp>
    </p:spTree>
    <p:extLst>
      <p:ext uri="{BB962C8B-B14F-4D97-AF65-F5344CB8AC3E}">
        <p14:creationId xmlns:p14="http://schemas.microsoft.com/office/powerpoint/2010/main" val="168402335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7.xml"/><Relationship Id="rId1" Type="http://schemas.openxmlformats.org/officeDocument/2006/relationships/slideLayout" Target="../slideLayouts/slideLayout9.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8.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9.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10.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12.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PNG"/><Relationship Id="rId5" Type="http://schemas.openxmlformats.org/officeDocument/2006/relationships/theme" Target="../theme/theme11.xml"/><Relationship Id="rId4"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3.png"/><Relationship Id="rId5" Type="http://schemas.openxmlformats.org/officeDocument/2006/relationships/image" Target="../media/image1.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4.png"/><Relationship Id="rId5" Type="http://schemas.openxmlformats.org/officeDocument/2006/relationships/image" Target="../media/image1.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1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1.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1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16.pn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5" Type="http://schemas.openxmlformats.org/officeDocument/2006/relationships/slideLayout" Target="../slideLayouts/slideLayout59.xml"/><Relationship Id="rId10" Type="http://schemas.openxmlformats.org/officeDocument/2006/relationships/image" Target="../media/image1.PNG"/><Relationship Id="rId4" Type="http://schemas.openxmlformats.org/officeDocument/2006/relationships/slideLayout" Target="../slideLayouts/slideLayout58.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1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PN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theme" Target="../theme/theme18.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image" Target="../media/image1.PN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94.xml"/><Relationship Id="rId13" Type="http://schemas.openxmlformats.org/officeDocument/2006/relationships/theme" Target="../theme/theme19.xml"/><Relationship Id="rId3" Type="http://schemas.openxmlformats.org/officeDocument/2006/relationships/slideLayout" Target="../slideLayouts/slideLayout89.xml"/><Relationship Id="rId7" Type="http://schemas.openxmlformats.org/officeDocument/2006/relationships/slideLayout" Target="../slideLayouts/slideLayout93.xml"/><Relationship Id="rId12" Type="http://schemas.openxmlformats.org/officeDocument/2006/relationships/slideLayout" Target="../slideLayouts/slideLayout98.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5" Type="http://schemas.openxmlformats.org/officeDocument/2006/relationships/slideLayout" Target="../slideLayouts/slideLayout91.xml"/><Relationship Id="rId10" Type="http://schemas.openxmlformats.org/officeDocument/2006/relationships/slideLayout" Target="../slideLayouts/slideLayout96.xml"/><Relationship Id="rId4" Type="http://schemas.openxmlformats.org/officeDocument/2006/relationships/slideLayout" Target="../slideLayouts/slideLayout90.xml"/><Relationship Id="rId9" Type="http://schemas.openxmlformats.org/officeDocument/2006/relationships/slideLayout" Target="../slideLayouts/slideLayout95.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32954799"/>
      </p:ext>
    </p:extLst>
  </p:cSld>
  <p:clrMap bg1="lt1" tx1="dk1" bg2="lt2" tx2="dk2" accent1="accent1" accent2="accent2" accent3="accent3" accent4="accent4" accent5="accent5" accent6="accent6" hlink="hlink" folHlink="folHlink"/>
  <p:sldLayoutIdLst>
    <p:sldLayoutId id="2147483709" r:id="rId1"/>
    <p:sldLayoutId id="214748371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757344076"/>
      </p:ext>
    </p:extLst>
  </p:cSld>
  <p:clrMap bg1="lt1" tx1="dk1" bg2="lt2" tx2="dk2" accent1="accent1" accent2="accent2" accent3="accent3" accent4="accent4" accent5="accent5" accent6="accent6" hlink="hlink" folHlink="folHlink"/>
  <p:sldLayoutIdLst>
    <p:sldLayoutId id="214748371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4180318"/>
      </p:ext>
    </p:extLst>
  </p:cSld>
  <p:clrMap bg1="lt1" tx1="dk1" bg2="lt2" tx2="dk2" accent1="accent1" accent2="accent2" accent3="accent3" accent4="accent4" accent5="accent5" accent6="accent6" hlink="hlink" folHlink="folHlink"/>
  <p:sldLayoutIdLst>
    <p:sldLayoutId id="214748371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88595994"/>
      </p:ext>
    </p:extLst>
  </p:cSld>
  <p:clrMap bg1="lt1" tx1="dk1" bg2="lt2" tx2="dk2" accent1="accent1" accent2="accent2" accent3="accent3" accent4="accent4" accent5="accent5" accent6="accent6" hlink="hlink" folHlink="folHlink"/>
  <p:sldLayoutIdLst>
    <p:sldLayoutId id="214748371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88652055"/>
      </p:ext>
    </p:extLst>
  </p:cSld>
  <p:clrMap bg1="lt1" tx1="dk1" bg2="lt2" tx2="dk2" accent1="accent1" accent2="accent2" accent3="accent3" accent4="accent4" accent5="accent5" accent6="accent6" hlink="hlink" folHlink="folHlink"/>
  <p:sldLayoutIdLst>
    <p:sldLayoutId id="2147483719"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62646413"/>
      </p:ext>
    </p:extLst>
  </p:cSld>
  <p:clrMap bg1="lt1" tx1="dk1" bg2="lt2" tx2="dk2" accent1="accent1" accent2="accent2" accent3="accent3" accent4="accent4" accent5="accent5" accent6="accent6" hlink="hlink" folHlink="folHlink"/>
  <p:sldLayoutIdLst>
    <p:sldLayoutId id="2147483721" r:id="rId1"/>
    <p:sldLayoutId id="214748372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7655393"/>
      </p:ext>
    </p:extLst>
  </p:cSld>
  <p:clrMap bg1="lt1" tx1="dk1" bg2="lt2" tx2="dk2" accent1="accent1" accent2="accent2" accent3="accent3" accent4="accent4" accent5="accent5" accent6="accent6" hlink="hlink" folHlink="folHlink"/>
  <p:sldLayoutIdLst>
    <p:sldLayoutId id="214748372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88664256"/>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57115108"/>
      </p:ext>
    </p:extLst>
  </p:cSld>
  <p:clrMap bg1="lt1" tx1="dk1" bg2="lt2" tx2="dk2" accent1="accent1" accent2="accent2" accent3="accent3" accent4="accent4" accent5="accent5" accent6="accent6" hlink="hlink" folHlink="folHlink"/>
  <p:sldLayoutIdLst>
    <p:sldLayoutId id="2147483728"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70749383"/>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82536251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9378627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67318454"/>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68301262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5026899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6627677"/>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 id="2147483786" r:id="rId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DFD29CEC-9F5A-4DE1-9A37-312CEDC043C7}" type="datetime1">
              <a:rPr lang="en-US" smtClean="0"/>
              <a:t>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88019145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A4229E4A-CE4C-4607-A59B-38339F1F151B}" type="datetime1">
              <a:rPr lang="en-US" smtClean="0"/>
              <a:t>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423840863"/>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74"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DFF85B44-B15C-4629-AE16-244797F6DAC2}" type="datetime1">
              <a:rPr lang="en-US" smtClean="0"/>
              <a:t>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780485308"/>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75"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80.xml"/></Relationships>
</file>

<file path=ppt/slides/_rels/slide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80.xml"/></Relationships>
</file>

<file path=ppt/slides/_rels/slide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80.xml"/><Relationship Id="rId1" Type="http://schemas.openxmlformats.org/officeDocument/2006/relationships/video" Target="https://www.youtube.com/embed/yz6o31J-eUk?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80.xml"/><Relationship Id="rId1" Type="http://schemas.openxmlformats.org/officeDocument/2006/relationships/video" Target="https://www.youtube.com/embed/LiEz_8lX3NQ?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80.xml"/><Relationship Id="rId1" Type="http://schemas.openxmlformats.org/officeDocument/2006/relationships/video" Target="https://player.vimeo.com/video/293420625?app_id=122963"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9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9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hyperlink" Target="https://youtu.be/rTVkUHrprk8" TargetMode="External"/><Relationship Id="rId1" Type="http://schemas.openxmlformats.org/officeDocument/2006/relationships/slideLayout" Target="../slideLayouts/slideLayout92.xml"/><Relationship Id="rId4" Type="http://schemas.openxmlformats.org/officeDocument/2006/relationships/hyperlink" Target="https://youtu.be/rTVkUHrprk8?t=41"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9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9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93.xml"/></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88.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88.xml"/></Relationships>
</file>

<file path=ppt/slides/_rels/slide24.xml.rels><?xml version="1.0" encoding="UTF-8" standalone="yes"?>
<Relationships xmlns="http://schemas.openxmlformats.org/package/2006/relationships"><Relationship Id="rId2" Type="http://schemas.openxmlformats.org/officeDocument/2006/relationships/hyperlink" Target="https://www2.deloitte.com/ie/en/pages/consulting/articles/strategic-capabilities.html" TargetMode="External"/><Relationship Id="rId1" Type="http://schemas.openxmlformats.org/officeDocument/2006/relationships/slideLayout" Target="../slideLayouts/slideLayout9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0BBE614B-B65F-E5B9-F319-FEA6A6D78DCC}"/>
              </a:ext>
            </a:extLst>
          </p:cNvPr>
          <p:cNvPicPr>
            <a:picLocks noChangeAspect="1" noChangeArrowheads="1"/>
          </p:cNvPicPr>
          <p:nvPr/>
        </p:nvPicPr>
        <p:blipFill>
          <a:blip r:embed="rId2">
            <a:alphaModFix amt="51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AD1E4445-1A2D-1AAD-5CF2-91A1145F2F09}"/>
              </a:ext>
            </a:extLst>
          </p:cNvPr>
          <p:cNvPicPr>
            <a:picLocks noChangeAspect="1"/>
          </p:cNvPicPr>
          <p:nvPr/>
        </p:nvPicPr>
        <p:blipFill rotWithShape="1">
          <a:blip r:embed="rId3" cstate="print">
            <a:alphaModFix amt="65000"/>
            <a:extLst>
              <a:ext uri="{28A0092B-C50C-407E-A947-70E740481C1C}">
                <a14:useLocalDpi xmlns:a14="http://schemas.microsoft.com/office/drawing/2010/main" val="0"/>
              </a:ext>
            </a:extLst>
          </a:blip>
          <a:srcRect r="50000"/>
          <a:stretch/>
        </p:blipFill>
        <p:spPr>
          <a:xfrm>
            <a:off x="-5475" y="0"/>
            <a:ext cx="6096000" cy="6858000"/>
          </a:xfrm>
          <a:prstGeom prst="rect">
            <a:avLst/>
          </a:prstGeom>
          <a:effectLst>
            <a:softEdge rad="63500"/>
          </a:effectLst>
        </p:spPr>
      </p:pic>
      <p:sp>
        <p:nvSpPr>
          <p:cNvPr id="2" name="Title 1">
            <a:extLst>
              <a:ext uri="{FF2B5EF4-FFF2-40B4-BE49-F238E27FC236}">
                <a16:creationId xmlns:a16="http://schemas.microsoft.com/office/drawing/2014/main" id="{02675BA6-C09D-4877-A20E-5BED01E35519}"/>
              </a:ext>
            </a:extLst>
          </p:cNvPr>
          <p:cNvSpPr>
            <a:spLocks noGrp="1"/>
          </p:cNvSpPr>
          <p:nvPr>
            <p:ph type="title"/>
          </p:nvPr>
        </p:nvSpPr>
        <p:spPr>
          <a:xfrm>
            <a:off x="299325" y="2362200"/>
            <a:ext cx="5486400" cy="1989192"/>
          </a:xfrm>
        </p:spPr>
        <p:txBody>
          <a:bodyPr>
            <a:noAutofit/>
          </a:bodyPr>
          <a:lstStyle/>
          <a:p>
            <a:pPr algn="ctr"/>
            <a:br>
              <a:rPr lang="en-GB" sz="4400" b="1" dirty="0">
                <a:solidFill>
                  <a:schemeClr val="tx2">
                    <a:lumMod val="20000"/>
                    <a:lumOff val="80000"/>
                  </a:schemeClr>
                </a:solidFill>
              </a:rPr>
            </a:br>
            <a:r>
              <a:rPr lang="en-GB" sz="4400" b="1" dirty="0">
                <a:solidFill>
                  <a:schemeClr val="tx2">
                    <a:lumMod val="20000"/>
                    <a:lumOff val="80000"/>
                  </a:schemeClr>
                </a:solidFill>
              </a:rPr>
              <a:t>Strategic&amp; Agile Business  Management</a:t>
            </a:r>
            <a:br>
              <a:rPr lang="en-GB" sz="4400" b="1" dirty="0">
                <a:solidFill>
                  <a:schemeClr val="tx2">
                    <a:lumMod val="20000"/>
                    <a:lumOff val="80000"/>
                  </a:schemeClr>
                </a:solidFill>
              </a:rPr>
            </a:br>
            <a:br>
              <a:rPr lang="en-GB" sz="4400" b="1" dirty="0">
                <a:solidFill>
                  <a:schemeClr val="tx2">
                    <a:lumMod val="20000"/>
                    <a:lumOff val="80000"/>
                  </a:schemeClr>
                </a:solidFill>
              </a:rPr>
            </a:br>
            <a:r>
              <a:rPr lang="en-GB" sz="4400" b="1" dirty="0">
                <a:solidFill>
                  <a:schemeClr val="tx2">
                    <a:lumMod val="20000"/>
                    <a:lumOff val="80000"/>
                  </a:schemeClr>
                </a:solidFill>
              </a:rPr>
              <a:t>BMMB7027D</a:t>
            </a:r>
          </a:p>
        </p:txBody>
      </p:sp>
    </p:spTree>
    <p:extLst>
      <p:ext uri="{BB962C8B-B14F-4D97-AF65-F5344CB8AC3E}">
        <p14:creationId xmlns:p14="http://schemas.microsoft.com/office/powerpoint/2010/main" val="202846231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907B7D-ECF1-478F-A320-BD28AC0B6116}"/>
              </a:ext>
            </a:extLst>
          </p:cNvPr>
          <p:cNvSpPr txBox="1"/>
          <p:nvPr/>
        </p:nvSpPr>
        <p:spPr>
          <a:xfrm>
            <a:off x="228600" y="1676400"/>
            <a:ext cx="4495800" cy="4699819"/>
          </a:xfrm>
          <a:prstGeom prst="rect">
            <a:avLst/>
          </a:prstGeom>
        </p:spPr>
        <p:txBody>
          <a:bodyPr vert="horz" lIns="91440" tIns="45720" rIns="91440" bIns="45720" rtlCol="0">
            <a:normAutofit/>
          </a:bodyPr>
          <a:lstStyle/>
          <a:p>
            <a:pPr algn="ctr" defTabSz="914400">
              <a:lnSpc>
                <a:spcPct val="90000"/>
              </a:lnSpc>
              <a:spcBef>
                <a:spcPct val="0"/>
              </a:spcBef>
              <a:spcAft>
                <a:spcPts val="600"/>
              </a:spcAft>
            </a:pPr>
            <a:endParaRPr lang="en-US" sz="4400" b="1" dirty="0">
              <a:solidFill>
                <a:schemeClr val="tx2">
                  <a:lumMod val="20000"/>
                  <a:lumOff val="80000"/>
                </a:schemeClr>
              </a:solidFill>
              <a:latin typeface="Raleway" pitchFamily="2" charset="0"/>
              <a:ea typeface="+mj-ea"/>
              <a:cs typeface="Arial" panose="020B0604020202020204" pitchFamily="34" charset="0"/>
            </a:endParaRPr>
          </a:p>
          <a:p>
            <a:pPr algn="ctr" defTabSz="914400">
              <a:lnSpc>
                <a:spcPct val="90000"/>
              </a:lnSpc>
              <a:spcBef>
                <a:spcPct val="0"/>
              </a:spcBef>
              <a:spcAft>
                <a:spcPts val="600"/>
              </a:spcAft>
            </a:pPr>
            <a:r>
              <a:rPr lang="en-US" sz="4400" b="1">
                <a:solidFill>
                  <a:schemeClr val="tx2">
                    <a:lumMod val="20000"/>
                    <a:lumOff val="80000"/>
                  </a:schemeClr>
                </a:solidFill>
                <a:latin typeface="Raleway" pitchFamily="2" charset="0"/>
                <a:ea typeface="+mj-ea"/>
                <a:cs typeface="Arial" panose="020B0604020202020204" pitchFamily="34" charset="0"/>
              </a:rPr>
              <a:t> </a:t>
            </a:r>
            <a:r>
              <a:rPr lang="en-US" sz="4400" b="1" dirty="0">
                <a:solidFill>
                  <a:schemeClr val="tx2">
                    <a:lumMod val="20000"/>
                    <a:lumOff val="80000"/>
                  </a:schemeClr>
                </a:solidFill>
                <a:latin typeface="Raleway" pitchFamily="2" charset="0"/>
                <a:ea typeface="+mj-ea"/>
                <a:cs typeface="Arial" panose="020B0604020202020204" pitchFamily="34" charset="0"/>
              </a:rPr>
              <a:t>Strategic Analysis</a:t>
            </a:r>
          </a:p>
        </p:txBody>
      </p:sp>
      <p:pic>
        <p:nvPicPr>
          <p:cNvPr id="2050" name="Picture 2" descr="See the source image">
            <a:extLst>
              <a:ext uri="{FF2B5EF4-FFF2-40B4-BE49-F238E27FC236}">
                <a16:creationId xmlns:a16="http://schemas.microsoft.com/office/drawing/2014/main" id="{39A97A0F-0D2F-9091-8526-DFD678A89C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219200"/>
            <a:ext cx="5791200" cy="4343400"/>
          </a:xfrm>
          <a:prstGeom prst="rect">
            <a:avLst/>
          </a:prstGeom>
          <a:noFill/>
          <a:effectLst>
            <a:softEdge rad="457200"/>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34C40573-9B25-D617-45EC-2A53618FDE07}"/>
              </a:ext>
            </a:extLst>
          </p:cNvPr>
          <p:cNvSpPr>
            <a:spLocks noGrp="1"/>
          </p:cNvSpPr>
          <p:nvPr>
            <p:ph type="sldNum" sz="quarter" idx="12"/>
          </p:nvPr>
        </p:nvSpPr>
        <p:spPr/>
        <p:txBody>
          <a:bodyPr/>
          <a:lstStyle/>
          <a:p>
            <a:fld id="{48F63A3B-78C7-47BE-AE5E-E10140E04643}" type="slidenum">
              <a:rPr lang="en-US" smtClean="0"/>
              <a:t>2</a:t>
            </a:fld>
            <a:endParaRPr lang="en-US" dirty="0"/>
          </a:p>
        </p:txBody>
      </p:sp>
    </p:spTree>
    <p:extLst>
      <p:ext uri="{BB962C8B-B14F-4D97-AF65-F5344CB8AC3E}">
        <p14:creationId xmlns:p14="http://schemas.microsoft.com/office/powerpoint/2010/main" val="4076422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43200" y="158523"/>
            <a:ext cx="7797662" cy="1151965"/>
          </a:xfrm>
        </p:spPr>
        <p:txBody>
          <a:bodyPr>
            <a:normAutofit/>
          </a:bodyPr>
          <a:lstStyle/>
          <a:p>
            <a:r>
              <a:rPr lang="en-GB" sz="5400" dirty="0">
                <a:solidFill>
                  <a:schemeClr val="bg1"/>
                </a:solidFill>
              </a:rPr>
              <a:t>Strategic Analysis</a:t>
            </a:r>
          </a:p>
        </p:txBody>
      </p:sp>
      <p:sp>
        <p:nvSpPr>
          <p:cNvPr id="12" name="TextBox 11"/>
          <p:cNvSpPr txBox="1"/>
          <p:nvPr/>
        </p:nvSpPr>
        <p:spPr>
          <a:xfrm>
            <a:off x="2514600" y="2057400"/>
            <a:ext cx="6389891"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Current position of the organisation</a:t>
            </a:r>
          </a:p>
        </p:txBody>
      </p:sp>
      <p:sp>
        <p:nvSpPr>
          <p:cNvPr id="14" name="TextBox 13"/>
          <p:cNvSpPr txBox="1"/>
          <p:nvPr/>
        </p:nvSpPr>
        <p:spPr>
          <a:xfrm>
            <a:off x="3885487" y="3636390"/>
            <a:ext cx="3607078"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Situational Analysis</a:t>
            </a:r>
          </a:p>
        </p:txBody>
      </p:sp>
      <p:sp>
        <p:nvSpPr>
          <p:cNvPr id="15" name="TextBox 14"/>
          <p:cNvSpPr txBox="1"/>
          <p:nvPr/>
        </p:nvSpPr>
        <p:spPr>
          <a:xfrm>
            <a:off x="1838327" y="5413517"/>
            <a:ext cx="3147015"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Internal Analysis</a:t>
            </a:r>
          </a:p>
        </p:txBody>
      </p:sp>
      <p:sp>
        <p:nvSpPr>
          <p:cNvPr id="16" name="TextBox 15"/>
          <p:cNvSpPr txBox="1"/>
          <p:nvPr/>
        </p:nvSpPr>
        <p:spPr>
          <a:xfrm>
            <a:off x="6205587" y="5413517"/>
            <a:ext cx="3174267" cy="461665"/>
          </a:xfrm>
          <a:prstGeom prst="rect">
            <a:avLst/>
          </a:prstGeom>
          <a:noFill/>
        </p:spPr>
        <p:txBody>
          <a:bodyPr wrap="non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External Analysis</a:t>
            </a:r>
          </a:p>
        </p:txBody>
      </p:sp>
      <p:cxnSp>
        <p:nvCxnSpPr>
          <p:cNvPr id="17" name="Straight Arrow Connector 16"/>
          <p:cNvCxnSpPr>
            <a:stCxn id="12" idx="2"/>
            <a:endCxn id="14" idx="0"/>
          </p:cNvCxnSpPr>
          <p:nvPr/>
        </p:nvCxnSpPr>
        <p:spPr>
          <a:xfrm flipH="1">
            <a:off x="5689027" y="2519065"/>
            <a:ext cx="20519" cy="1117325"/>
          </a:xfrm>
          <a:prstGeom prst="straightConnector1">
            <a:avLst/>
          </a:prstGeom>
          <a:ln w="57150">
            <a:solidFill>
              <a:srgbClr val="FF0000"/>
            </a:solidFill>
            <a:tailEnd type="arrow"/>
          </a:ln>
        </p:spPr>
        <p:style>
          <a:lnRef idx="3">
            <a:schemeClr val="accent2"/>
          </a:lnRef>
          <a:fillRef idx="0">
            <a:schemeClr val="accent2"/>
          </a:fillRef>
          <a:effectRef idx="2">
            <a:schemeClr val="accent2"/>
          </a:effectRef>
          <a:fontRef idx="minor">
            <a:schemeClr val="tx1"/>
          </a:fontRef>
        </p:style>
      </p:cxnSp>
      <p:cxnSp>
        <p:nvCxnSpPr>
          <p:cNvPr id="18" name="Straight Arrow Connector 17"/>
          <p:cNvCxnSpPr>
            <a:stCxn id="14" idx="2"/>
            <a:endCxn id="15" idx="0"/>
          </p:cNvCxnSpPr>
          <p:nvPr/>
        </p:nvCxnSpPr>
        <p:spPr>
          <a:xfrm flipH="1">
            <a:off x="3411835" y="4098055"/>
            <a:ext cx="2277191" cy="1315462"/>
          </a:xfrm>
          <a:prstGeom prst="straightConnector1">
            <a:avLst/>
          </a:prstGeom>
          <a:ln w="57150">
            <a:solidFill>
              <a:srgbClr val="FF0000"/>
            </a:solidFill>
            <a:tailEnd type="arrow"/>
          </a:ln>
        </p:spPr>
        <p:style>
          <a:lnRef idx="2">
            <a:schemeClr val="accent2"/>
          </a:lnRef>
          <a:fillRef idx="0">
            <a:schemeClr val="accent2"/>
          </a:fillRef>
          <a:effectRef idx="1">
            <a:schemeClr val="accent2"/>
          </a:effectRef>
          <a:fontRef idx="minor">
            <a:schemeClr val="tx1"/>
          </a:fontRef>
        </p:style>
      </p:cxnSp>
      <p:cxnSp>
        <p:nvCxnSpPr>
          <p:cNvPr id="19" name="Straight Arrow Connector 18"/>
          <p:cNvCxnSpPr>
            <a:stCxn id="14" idx="2"/>
            <a:endCxn id="16" idx="0"/>
          </p:cNvCxnSpPr>
          <p:nvPr/>
        </p:nvCxnSpPr>
        <p:spPr>
          <a:xfrm>
            <a:off x="5689026" y="4098054"/>
            <a:ext cx="2103694" cy="1315462"/>
          </a:xfrm>
          <a:prstGeom prst="straightConnector1">
            <a:avLst/>
          </a:prstGeom>
          <a:ln w="57150">
            <a:solidFill>
              <a:srgbClr val="FF0000"/>
            </a:solidFill>
            <a:tailEnd type="arrow"/>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63118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6"/>
                                        </p:tgtEl>
                                        <p:attrNameLst>
                                          <p:attrName>style.visibility</p:attrName>
                                        </p:attrNameLst>
                                      </p:cBhvr>
                                      <p:to>
                                        <p:strVal val="visible"/>
                                      </p:to>
                                    </p:set>
                                    <p:animEffect transition="in" filter="fade">
                                      <p:cBhvr>
                                        <p:cTn id="3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6272" y="2073932"/>
            <a:ext cx="3628528" cy="2650468"/>
          </a:xfrm>
        </p:spPr>
        <p:txBody>
          <a:bodyPr>
            <a:normAutofit/>
          </a:bodyPr>
          <a:lstStyle/>
          <a:p>
            <a:r>
              <a:rPr lang="en-GB" sz="5400" dirty="0">
                <a:solidFill>
                  <a:schemeClr val="bg1"/>
                </a:solidFill>
              </a:rPr>
              <a:t>Strategic Analysis</a:t>
            </a:r>
          </a:p>
        </p:txBody>
      </p:sp>
      <p:graphicFrame>
        <p:nvGraphicFramePr>
          <p:cNvPr id="5" name="Diagram 4"/>
          <p:cNvGraphicFramePr/>
          <p:nvPr>
            <p:extLst>
              <p:ext uri="{D42A27DB-BD31-4B8C-83A1-F6EECF244321}">
                <p14:modId xmlns:p14="http://schemas.microsoft.com/office/powerpoint/2010/main" val="3337530649"/>
              </p:ext>
            </p:extLst>
          </p:nvPr>
        </p:nvGraphicFramePr>
        <p:xfrm>
          <a:off x="3839072" y="304800"/>
          <a:ext cx="8352928" cy="59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7E55804-D259-4143-A309-175E5D2B0C82}"/>
                                            </p:graphicEl>
                                          </p:spTgt>
                                        </p:tgtEl>
                                        <p:attrNameLst>
                                          <p:attrName>style.visibility</p:attrName>
                                        </p:attrNameLst>
                                      </p:cBhvr>
                                      <p:to>
                                        <p:strVal val="visible"/>
                                      </p:to>
                                    </p:set>
                                    <p:anim calcmode="lin" valueType="num">
                                      <p:cBhvr additive="base">
                                        <p:cTn id="7" dur="500" fill="hold"/>
                                        <p:tgtEl>
                                          <p:spTgt spid="5">
                                            <p:graphicEl>
                                              <a:dgm id="{77E55804-D259-4143-A309-175E5D2B0C8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7E55804-D259-4143-A309-175E5D2B0C82}"/>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EDD48215-F754-44AA-9A82-DA6352AB9C04}"/>
                                            </p:graphicEl>
                                          </p:spTgt>
                                        </p:tgtEl>
                                        <p:attrNameLst>
                                          <p:attrName>style.visibility</p:attrName>
                                        </p:attrNameLst>
                                      </p:cBhvr>
                                      <p:to>
                                        <p:strVal val="visible"/>
                                      </p:to>
                                    </p:set>
                                    <p:anim calcmode="lin" valueType="num">
                                      <p:cBhvr additive="base">
                                        <p:cTn id="11" dur="500" fill="hold"/>
                                        <p:tgtEl>
                                          <p:spTgt spid="5">
                                            <p:graphicEl>
                                              <a:dgm id="{EDD48215-F754-44AA-9A82-DA6352AB9C0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EDD48215-F754-44AA-9A82-DA6352AB9C04}"/>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75911672-325B-4230-A3DD-FACC8BC271A5}"/>
                                            </p:graphicEl>
                                          </p:spTgt>
                                        </p:tgtEl>
                                        <p:attrNameLst>
                                          <p:attrName>style.visibility</p:attrName>
                                        </p:attrNameLst>
                                      </p:cBhvr>
                                      <p:to>
                                        <p:strVal val="visible"/>
                                      </p:to>
                                    </p:set>
                                    <p:anim calcmode="lin" valueType="num">
                                      <p:cBhvr additive="base">
                                        <p:cTn id="15" dur="500" fill="hold"/>
                                        <p:tgtEl>
                                          <p:spTgt spid="5">
                                            <p:graphicEl>
                                              <a:dgm id="{75911672-325B-4230-A3DD-FACC8BC271A5}"/>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75911672-325B-4230-A3DD-FACC8BC271A5}"/>
                                            </p:graphic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5">
                                            <p:graphicEl>
                                              <a:dgm id="{2493B42E-81DF-4814-BBF6-E9351C8FDF1B}"/>
                                            </p:graphicEl>
                                          </p:spTgt>
                                        </p:tgtEl>
                                        <p:attrNameLst>
                                          <p:attrName>style.visibility</p:attrName>
                                        </p:attrNameLst>
                                      </p:cBhvr>
                                      <p:to>
                                        <p:strVal val="visible"/>
                                      </p:to>
                                    </p:set>
                                    <p:anim calcmode="lin" valueType="num">
                                      <p:cBhvr additive="base">
                                        <p:cTn id="19" dur="500" fill="hold"/>
                                        <p:tgtEl>
                                          <p:spTgt spid="5">
                                            <p:graphicEl>
                                              <a:dgm id="{2493B42E-81DF-4814-BBF6-E9351C8FDF1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2493B42E-81DF-4814-BBF6-E9351C8FDF1B}"/>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BDB77BB3-0D6D-4C4D-A387-22EA7FADCB5A}"/>
                                            </p:graphicEl>
                                          </p:spTgt>
                                        </p:tgtEl>
                                        <p:attrNameLst>
                                          <p:attrName>style.visibility</p:attrName>
                                        </p:attrNameLst>
                                      </p:cBhvr>
                                      <p:to>
                                        <p:strVal val="visible"/>
                                      </p:to>
                                    </p:set>
                                    <p:anim calcmode="lin" valueType="num">
                                      <p:cBhvr additive="base">
                                        <p:cTn id="25" dur="500" fill="hold"/>
                                        <p:tgtEl>
                                          <p:spTgt spid="5">
                                            <p:graphicEl>
                                              <a:dgm id="{BDB77BB3-0D6D-4C4D-A387-22EA7FADCB5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BDB77BB3-0D6D-4C4D-A387-22EA7FADCB5A}"/>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52B9D451-EC3E-4713-80F3-8ADAC9AA3274}"/>
                                            </p:graphicEl>
                                          </p:spTgt>
                                        </p:tgtEl>
                                        <p:attrNameLst>
                                          <p:attrName>style.visibility</p:attrName>
                                        </p:attrNameLst>
                                      </p:cBhvr>
                                      <p:to>
                                        <p:strVal val="visible"/>
                                      </p:to>
                                    </p:set>
                                    <p:anim calcmode="lin" valueType="num">
                                      <p:cBhvr additive="base">
                                        <p:cTn id="29" dur="500" fill="hold"/>
                                        <p:tgtEl>
                                          <p:spTgt spid="5">
                                            <p:graphicEl>
                                              <a:dgm id="{52B9D451-EC3E-4713-80F3-8ADAC9AA32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52B9D451-EC3E-4713-80F3-8ADAC9AA3274}"/>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5">
                                            <p:graphicEl>
                                              <a:dgm id="{0A428E91-5ACC-49E8-AD5E-52A4B5A06F86}"/>
                                            </p:graphicEl>
                                          </p:spTgt>
                                        </p:tgtEl>
                                        <p:attrNameLst>
                                          <p:attrName>style.visibility</p:attrName>
                                        </p:attrNameLst>
                                      </p:cBhvr>
                                      <p:to>
                                        <p:strVal val="visible"/>
                                      </p:to>
                                    </p:set>
                                    <p:anim calcmode="lin" valueType="num">
                                      <p:cBhvr additive="base">
                                        <p:cTn id="33" dur="500" fill="hold"/>
                                        <p:tgtEl>
                                          <p:spTgt spid="5">
                                            <p:graphicEl>
                                              <a:dgm id="{0A428E91-5ACC-49E8-AD5E-52A4B5A06F86}"/>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graphicEl>
                                              <a:dgm id="{0A428E91-5ACC-49E8-AD5E-52A4B5A06F86}"/>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5">
                                            <p:graphicEl>
                                              <a:dgm id="{D10A0F99-5107-4E95-9129-F2C2AEE3418A}"/>
                                            </p:graphicEl>
                                          </p:spTgt>
                                        </p:tgtEl>
                                        <p:attrNameLst>
                                          <p:attrName>style.visibility</p:attrName>
                                        </p:attrNameLst>
                                      </p:cBhvr>
                                      <p:to>
                                        <p:strVal val="visible"/>
                                      </p:to>
                                    </p:set>
                                    <p:anim calcmode="lin" valueType="num">
                                      <p:cBhvr additive="base">
                                        <p:cTn id="37" dur="500" fill="hold"/>
                                        <p:tgtEl>
                                          <p:spTgt spid="5">
                                            <p:graphicEl>
                                              <a:dgm id="{D10A0F99-5107-4E95-9129-F2C2AEE3418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D10A0F99-5107-4E95-9129-F2C2AEE3418A}"/>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10D378E4-50C4-4A24-B9CA-DD488A5AA344}"/>
                                            </p:graphicEl>
                                          </p:spTgt>
                                        </p:tgtEl>
                                        <p:attrNameLst>
                                          <p:attrName>style.visibility</p:attrName>
                                        </p:attrNameLst>
                                      </p:cBhvr>
                                      <p:to>
                                        <p:strVal val="visible"/>
                                      </p:to>
                                    </p:set>
                                    <p:anim calcmode="lin" valueType="num">
                                      <p:cBhvr additive="base">
                                        <p:cTn id="43" dur="500" fill="hold"/>
                                        <p:tgtEl>
                                          <p:spTgt spid="5">
                                            <p:graphicEl>
                                              <a:dgm id="{10D378E4-50C4-4A24-B9CA-DD488A5AA344}"/>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10D378E4-50C4-4A24-B9CA-DD488A5AA344}"/>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
                                            <p:graphicEl>
                                              <a:dgm id="{98995D38-9C02-4A39-AC51-92135354B29B}"/>
                                            </p:graphicEl>
                                          </p:spTgt>
                                        </p:tgtEl>
                                        <p:attrNameLst>
                                          <p:attrName>style.visibility</p:attrName>
                                        </p:attrNameLst>
                                      </p:cBhvr>
                                      <p:to>
                                        <p:strVal val="visible"/>
                                      </p:to>
                                    </p:set>
                                    <p:anim calcmode="lin" valueType="num">
                                      <p:cBhvr additive="base">
                                        <p:cTn id="47" dur="500" fill="hold"/>
                                        <p:tgtEl>
                                          <p:spTgt spid="5">
                                            <p:graphicEl>
                                              <a:dgm id="{98995D38-9C02-4A39-AC51-92135354B29B}"/>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98995D38-9C02-4A39-AC51-92135354B29B}"/>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6A9BD80C-D4CD-472A-A98B-13EEB9EFDC4B}"/>
                                            </p:graphicEl>
                                          </p:spTgt>
                                        </p:tgtEl>
                                        <p:attrNameLst>
                                          <p:attrName>style.visibility</p:attrName>
                                        </p:attrNameLst>
                                      </p:cBhvr>
                                      <p:to>
                                        <p:strVal val="visible"/>
                                      </p:to>
                                    </p:set>
                                    <p:anim calcmode="lin" valueType="num">
                                      <p:cBhvr additive="base">
                                        <p:cTn id="51" dur="500" fill="hold"/>
                                        <p:tgtEl>
                                          <p:spTgt spid="5">
                                            <p:graphicEl>
                                              <a:dgm id="{6A9BD80C-D4CD-472A-A98B-13EEB9EFDC4B}"/>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6A9BD80C-D4CD-472A-A98B-13EEB9EFDC4B}"/>
                                            </p:graphic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5">
                                            <p:graphicEl>
                                              <a:dgm id="{0818BD50-1338-4293-ACCC-D8626E195212}"/>
                                            </p:graphicEl>
                                          </p:spTgt>
                                        </p:tgtEl>
                                        <p:attrNameLst>
                                          <p:attrName>style.visibility</p:attrName>
                                        </p:attrNameLst>
                                      </p:cBhvr>
                                      <p:to>
                                        <p:strVal val="visible"/>
                                      </p:to>
                                    </p:set>
                                    <p:anim calcmode="lin" valueType="num">
                                      <p:cBhvr additive="base">
                                        <p:cTn id="55" dur="500" fill="hold"/>
                                        <p:tgtEl>
                                          <p:spTgt spid="5">
                                            <p:graphicEl>
                                              <a:dgm id="{0818BD50-1338-4293-ACCC-D8626E195212}"/>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graphicEl>
                                              <a:dgm id="{0818BD50-1338-4293-ACCC-D8626E19521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31504" y="23951"/>
            <a:ext cx="10331896" cy="1271449"/>
          </a:xfrm>
        </p:spPr>
        <p:txBody>
          <a:bodyPr>
            <a:normAutofit/>
          </a:bodyPr>
          <a:lstStyle/>
          <a:p>
            <a:pPr algn="r"/>
            <a:r>
              <a:rPr lang="en-GB" sz="5400" dirty="0">
                <a:solidFill>
                  <a:schemeClr val="bg1"/>
                </a:solidFill>
              </a:rPr>
              <a:t>Internal Analysis</a:t>
            </a:r>
          </a:p>
        </p:txBody>
      </p:sp>
      <p:sp>
        <p:nvSpPr>
          <p:cNvPr id="8" name="TextBox 7"/>
          <p:cNvSpPr txBox="1"/>
          <p:nvPr/>
        </p:nvSpPr>
        <p:spPr>
          <a:xfrm>
            <a:off x="990600" y="1143000"/>
            <a:ext cx="4899098" cy="4206344"/>
          </a:xfrm>
          <a:prstGeom prst="rect">
            <a:avLst/>
          </a:prstGeom>
          <a:noFill/>
        </p:spPr>
        <p:txBody>
          <a:bodyPr wrap="none" rtlCol="0">
            <a:spAutoFit/>
          </a:bodyPr>
          <a:lstStyle/>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Competence</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250000"/>
              </a:lnSpc>
              <a:buFont typeface="Wingdings" panose="05000000000000000000" pitchFamily="2" charset="2"/>
              <a:buChar char="Ø"/>
            </a:pPr>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Strategic Capabilities </a:t>
            </a:r>
          </a:p>
        </p:txBody>
      </p:sp>
      <p:sp>
        <p:nvSpPr>
          <p:cNvPr id="9" name="Right Brace 8"/>
          <p:cNvSpPr/>
          <p:nvPr/>
        </p:nvSpPr>
        <p:spPr>
          <a:xfrm>
            <a:off x="5715000" y="1676400"/>
            <a:ext cx="1981200" cy="3537367"/>
          </a:xfrm>
          <a:prstGeom prst="rightBrace">
            <a:avLst/>
          </a:prstGeom>
          <a:ln w="76200">
            <a:solidFill>
              <a:schemeClr val="accent1"/>
            </a:solidFill>
          </a:ln>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sp>
        <p:nvSpPr>
          <p:cNvPr id="10" name="TextBox 9"/>
          <p:cNvSpPr txBox="1"/>
          <p:nvPr/>
        </p:nvSpPr>
        <p:spPr>
          <a:xfrm>
            <a:off x="7924800" y="2362200"/>
            <a:ext cx="3498432" cy="1815882"/>
          </a:xfrm>
          <a:prstGeom prst="rect">
            <a:avLst/>
          </a:prstGeom>
          <a:noFill/>
        </p:spPr>
        <p:txBody>
          <a:bodyPr wrap="square" rtlCol="0">
            <a:spAutoFit/>
          </a:bodyPr>
          <a:lstStyle/>
          <a:p>
            <a:pPr algn="ctr"/>
            <a:r>
              <a:rPr lang="en-GB" sz="2800" b="1" dirty="0">
                <a:ln w="0"/>
                <a:solidFill>
                  <a:schemeClr val="bg1"/>
                </a:solidFill>
                <a:effectLst>
                  <a:outerShdw blurRad="38100" dist="25400" dir="5400000" algn="ctr" rotWithShape="0">
                    <a:srgbClr val="6E747A">
                      <a:alpha val="43000"/>
                    </a:srgbClr>
                  </a:outerShdw>
                </a:effectLst>
                <a:latin typeface="Verdana" panose="020B0604030504040204" pitchFamily="34" charset="0"/>
                <a:ea typeface="Verdana" panose="020B0604030504040204" pitchFamily="34" charset="0"/>
                <a:cs typeface="Verdana" panose="020B0604030504040204" pitchFamily="34" charset="0"/>
              </a:rPr>
              <a:t>Summarises the Strengths and Weaknesses of the organisation</a:t>
            </a:r>
            <a:endPar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7812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F962ED-026B-4133-9518-38CFE3533153}"/>
              </a:ext>
            </a:extLst>
          </p:cNvPr>
          <p:cNvSpPr>
            <a:spLocks noGrp="1"/>
          </p:cNvSpPr>
          <p:nvPr>
            <p:ph type="title"/>
          </p:nvPr>
        </p:nvSpPr>
        <p:spPr>
          <a:xfrm>
            <a:off x="2286000" y="533995"/>
            <a:ext cx="8094627" cy="1151965"/>
          </a:xfrm>
        </p:spPr>
        <p:txBody>
          <a:bodyPr>
            <a:normAutofit/>
          </a:bodyPr>
          <a:lstStyle/>
          <a:p>
            <a:r>
              <a:rPr lang="en-GB" sz="5400" dirty="0">
                <a:solidFill>
                  <a:schemeClr val="bg1"/>
                </a:solidFill>
              </a:rPr>
              <a:t>Internal analysis</a:t>
            </a:r>
          </a:p>
        </p:txBody>
      </p:sp>
      <p:graphicFrame>
        <p:nvGraphicFramePr>
          <p:cNvPr id="7" name="Content Placeholder 4">
            <a:extLst>
              <a:ext uri="{FF2B5EF4-FFF2-40B4-BE49-F238E27FC236}">
                <a16:creationId xmlns:a16="http://schemas.microsoft.com/office/drawing/2014/main" id="{03A32BC0-BE56-4AC9-91F6-6A47CE19E93A}"/>
              </a:ext>
            </a:extLst>
          </p:cNvPr>
          <p:cNvGraphicFramePr>
            <a:graphicFrameLocks noGrp="1"/>
          </p:cNvGraphicFramePr>
          <p:nvPr>
            <p:ph sz="quarter" idx="13"/>
            <p:extLst>
              <p:ext uri="{D42A27DB-BD31-4B8C-83A1-F6EECF244321}">
                <p14:modId xmlns:p14="http://schemas.microsoft.com/office/powerpoint/2010/main" val="899489724"/>
              </p:ext>
            </p:extLst>
          </p:nvPr>
        </p:nvGraphicFramePr>
        <p:xfrm>
          <a:off x="1631503" y="908720"/>
          <a:ext cx="8928992"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2E87F3-D5BC-466C-9778-5DDDA4C92102}"/>
              </a:ext>
            </a:extLst>
          </p:cNvPr>
          <p:cNvSpPr txBox="1"/>
          <p:nvPr/>
        </p:nvSpPr>
        <p:spPr>
          <a:xfrm>
            <a:off x="1775520" y="4077236"/>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What are we good at?</a:t>
            </a:r>
          </a:p>
          <a:p>
            <a:pPr algn="ctr"/>
            <a:endParaRPr lang="en-GB" sz="2800" dirty="0">
              <a:solidFill>
                <a:schemeClr val="bg1"/>
              </a:solidFill>
              <a:latin typeface="Arial" panose="020B0604020202020204" pitchFamily="34" charset="0"/>
              <a:cs typeface="Arial" panose="020B0604020202020204" pitchFamily="34" charset="0"/>
            </a:endParaRPr>
          </a:p>
          <a:p>
            <a:pPr algn="ctr"/>
            <a:r>
              <a:rPr lang="en-GB" sz="2800" dirty="0">
                <a:solidFill>
                  <a:schemeClr val="bg1"/>
                </a:solidFill>
                <a:latin typeface="Arial" panose="020B0604020202020204" pitchFamily="34" charset="0"/>
                <a:cs typeface="Arial" panose="020B0604020202020204" pitchFamily="34" charset="0"/>
              </a:rPr>
              <a:t>How do we compare?</a:t>
            </a:r>
          </a:p>
        </p:txBody>
      </p:sp>
      <p:sp>
        <p:nvSpPr>
          <p:cNvPr id="9" name="TextBox 8">
            <a:extLst>
              <a:ext uri="{FF2B5EF4-FFF2-40B4-BE49-F238E27FC236}">
                <a16:creationId xmlns:a16="http://schemas.microsoft.com/office/drawing/2014/main" id="{179ECD2C-755F-481E-8AB5-879F948AAF65}"/>
              </a:ext>
            </a:extLst>
          </p:cNvPr>
          <p:cNvSpPr txBox="1"/>
          <p:nvPr/>
        </p:nvSpPr>
        <p:spPr>
          <a:xfrm>
            <a:off x="3852116" y="4077236"/>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Valuable or useful property</a:t>
            </a:r>
          </a:p>
          <a:p>
            <a:pPr algn="ctr"/>
            <a:r>
              <a:rPr lang="en-GB" sz="2800" dirty="0">
                <a:solidFill>
                  <a:schemeClr val="bg1"/>
                </a:solidFill>
                <a:latin typeface="Arial" panose="020B0604020202020204" pitchFamily="34" charset="0"/>
                <a:cs typeface="Arial" panose="020B0604020202020204" pitchFamily="34" charset="0"/>
              </a:rPr>
              <a:t>Are we utilising?</a:t>
            </a:r>
          </a:p>
        </p:txBody>
      </p:sp>
      <p:sp>
        <p:nvSpPr>
          <p:cNvPr id="10" name="TextBox 9">
            <a:extLst>
              <a:ext uri="{FF2B5EF4-FFF2-40B4-BE49-F238E27FC236}">
                <a16:creationId xmlns:a16="http://schemas.microsoft.com/office/drawing/2014/main" id="{B86575F0-F7DB-4A72-9C87-3594954E537B}"/>
              </a:ext>
            </a:extLst>
          </p:cNvPr>
          <p:cNvSpPr txBox="1"/>
          <p:nvPr/>
        </p:nvSpPr>
        <p:spPr>
          <a:xfrm>
            <a:off x="6041610" y="4077235"/>
            <a:ext cx="223224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Property, people and equipment</a:t>
            </a:r>
          </a:p>
          <a:p>
            <a:pPr algn="ctr"/>
            <a:r>
              <a:rPr lang="en-GB" sz="2800" dirty="0">
                <a:solidFill>
                  <a:schemeClr val="bg1"/>
                </a:solidFill>
                <a:latin typeface="Arial" panose="020B0604020202020204" pitchFamily="34" charset="0"/>
                <a:cs typeface="Arial" panose="020B0604020202020204" pitchFamily="34" charset="0"/>
              </a:rPr>
              <a:t>Initiative and adaptation</a:t>
            </a:r>
          </a:p>
        </p:txBody>
      </p:sp>
      <p:sp>
        <p:nvSpPr>
          <p:cNvPr id="12" name="TextBox 11">
            <a:extLst>
              <a:ext uri="{FF2B5EF4-FFF2-40B4-BE49-F238E27FC236}">
                <a16:creationId xmlns:a16="http://schemas.microsoft.com/office/drawing/2014/main" id="{2F154A0E-A275-492A-87BF-F4CD36261756}"/>
              </a:ext>
            </a:extLst>
          </p:cNvPr>
          <p:cNvSpPr txBox="1"/>
          <p:nvPr/>
        </p:nvSpPr>
        <p:spPr>
          <a:xfrm>
            <a:off x="8184235" y="4149081"/>
            <a:ext cx="2376261"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Team capacity to meet strategic aims</a:t>
            </a:r>
          </a:p>
        </p:txBody>
      </p:sp>
    </p:spTree>
    <p:extLst>
      <p:ext uri="{BB962C8B-B14F-4D97-AF65-F5344CB8AC3E}">
        <p14:creationId xmlns:p14="http://schemas.microsoft.com/office/powerpoint/2010/main" val="736000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938F7-3872-4DD1-8FC4-0E57792D844E}"/>
              </a:ext>
            </a:extLst>
          </p:cNvPr>
          <p:cNvSpPr>
            <a:spLocks noGrp="1"/>
          </p:cNvSpPr>
          <p:nvPr>
            <p:ph type="title"/>
          </p:nvPr>
        </p:nvSpPr>
        <p:spPr>
          <a:xfrm>
            <a:off x="2063553" y="116633"/>
            <a:ext cx="8375847" cy="6512767"/>
          </a:xfrm>
        </p:spPr>
        <p:txBody>
          <a:bodyPr>
            <a:noAutofit/>
          </a:bodyPr>
          <a:lstStyle/>
          <a:p>
            <a:r>
              <a:rPr lang="en-GB" sz="4800" dirty="0">
                <a:solidFill>
                  <a:schemeClr val="bg1"/>
                </a:solidFill>
                <a:latin typeface="Arial" panose="020B0604020202020204" pitchFamily="34" charset="0"/>
                <a:cs typeface="Arial" panose="020B0604020202020204" pitchFamily="34" charset="0"/>
              </a:rPr>
              <a:t>Blockbuster</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Starbucks</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Costa</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Apple</a:t>
            </a:r>
            <a:br>
              <a:rPr lang="en-GB" sz="4800" dirty="0">
                <a:solidFill>
                  <a:schemeClr val="bg1"/>
                </a:solidFill>
                <a:latin typeface="Arial" panose="020B0604020202020204" pitchFamily="34" charset="0"/>
                <a:cs typeface="Arial" panose="020B0604020202020204" pitchFamily="34" charset="0"/>
              </a:rPr>
            </a:br>
            <a:br>
              <a:rPr lang="en-GB" sz="4800" dirty="0">
                <a:solidFill>
                  <a:schemeClr val="bg1"/>
                </a:solidFill>
                <a:latin typeface="Arial" panose="020B0604020202020204" pitchFamily="34" charset="0"/>
                <a:cs typeface="Arial" panose="020B0604020202020204" pitchFamily="34" charset="0"/>
              </a:rPr>
            </a:br>
            <a:r>
              <a:rPr lang="en-GB" sz="4800" dirty="0">
                <a:solidFill>
                  <a:schemeClr val="bg1"/>
                </a:solidFill>
                <a:latin typeface="Arial" panose="020B0604020202020204" pitchFamily="34" charset="0"/>
                <a:cs typeface="Arial" panose="020B0604020202020204" pitchFamily="34" charset="0"/>
              </a:rPr>
              <a:t>Amazon</a:t>
            </a:r>
          </a:p>
        </p:txBody>
      </p:sp>
      <p:pic>
        <p:nvPicPr>
          <p:cNvPr id="3" name="Picture 2">
            <a:extLst>
              <a:ext uri="{FF2B5EF4-FFF2-40B4-BE49-F238E27FC236}">
                <a16:creationId xmlns:a16="http://schemas.microsoft.com/office/drawing/2014/main" id="{FBC6FBC4-6F16-45B9-A924-8B1D759FE4F1}"/>
              </a:ext>
            </a:extLst>
          </p:cNvPr>
          <p:cNvPicPr>
            <a:picLocks noChangeAspect="1"/>
          </p:cNvPicPr>
          <p:nvPr/>
        </p:nvPicPr>
        <p:blipFill>
          <a:blip r:embed="rId2"/>
          <a:stretch>
            <a:fillRect/>
          </a:stretch>
        </p:blipFill>
        <p:spPr>
          <a:xfrm>
            <a:off x="6528048" y="1412776"/>
            <a:ext cx="3987552" cy="3987552"/>
          </a:xfrm>
          <a:prstGeom prst="rect">
            <a:avLst/>
          </a:prstGeom>
        </p:spPr>
      </p:pic>
    </p:spTree>
    <p:extLst>
      <p:ext uri="{BB962C8B-B14F-4D97-AF65-F5344CB8AC3E}">
        <p14:creationId xmlns:p14="http://schemas.microsoft.com/office/powerpoint/2010/main" val="4028911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4D4D-0AC0-E861-0B9D-C60AE9D8FECA}"/>
              </a:ext>
            </a:extLst>
          </p:cNvPr>
          <p:cNvSpPr>
            <a:spLocks noGrp="1"/>
          </p:cNvSpPr>
          <p:nvPr>
            <p:ph type="title"/>
          </p:nvPr>
        </p:nvSpPr>
        <p:spPr>
          <a:xfrm>
            <a:off x="762000" y="2161982"/>
            <a:ext cx="4816437" cy="2801940"/>
          </a:xfrm>
        </p:spPr>
        <p:txBody>
          <a:bodyPr>
            <a:normAutofit/>
          </a:bodyPr>
          <a:lstStyle/>
          <a:p>
            <a:r>
              <a:rPr lang="en-GB" dirty="0">
                <a:solidFill>
                  <a:schemeClr val="bg1"/>
                </a:solidFill>
              </a:rPr>
              <a:t>Surely, it is just coffee?!</a:t>
            </a:r>
            <a:br>
              <a:rPr lang="en-GB" dirty="0">
                <a:solidFill>
                  <a:schemeClr val="bg1"/>
                </a:solidFill>
              </a:rPr>
            </a:br>
            <a:br>
              <a:rPr lang="en-GB" dirty="0">
                <a:solidFill>
                  <a:schemeClr val="bg1"/>
                </a:solidFill>
              </a:rPr>
            </a:br>
            <a:r>
              <a:rPr lang="en-GB" dirty="0">
                <a:solidFill>
                  <a:schemeClr val="bg1"/>
                </a:solidFill>
              </a:rPr>
              <a:t>Oh no it is not!</a:t>
            </a:r>
          </a:p>
        </p:txBody>
      </p:sp>
      <p:pic>
        <p:nvPicPr>
          <p:cNvPr id="3" name="Picture 3" descr="Text&#10;&#10;Description automatically generated">
            <a:extLst>
              <a:ext uri="{FF2B5EF4-FFF2-40B4-BE49-F238E27FC236}">
                <a16:creationId xmlns:a16="http://schemas.microsoft.com/office/drawing/2014/main" id="{E6B59810-BBB6-03A9-B124-3B3630F1788F}"/>
              </a:ext>
            </a:extLst>
          </p:cNvPr>
          <p:cNvPicPr>
            <a:picLocks noChangeAspect="1"/>
          </p:cNvPicPr>
          <p:nvPr/>
        </p:nvPicPr>
        <p:blipFill>
          <a:blip r:embed="rId2"/>
          <a:stretch>
            <a:fillRect/>
          </a:stretch>
        </p:blipFill>
        <p:spPr>
          <a:xfrm>
            <a:off x="6096000" y="3733800"/>
            <a:ext cx="5508313" cy="1895475"/>
          </a:xfrm>
          <a:prstGeom prst="rect">
            <a:avLst/>
          </a:prstGeom>
        </p:spPr>
      </p:pic>
      <p:pic>
        <p:nvPicPr>
          <p:cNvPr id="4" name="Picture 4" descr="Logo&#10;&#10;Description automatically generated">
            <a:extLst>
              <a:ext uri="{FF2B5EF4-FFF2-40B4-BE49-F238E27FC236}">
                <a16:creationId xmlns:a16="http://schemas.microsoft.com/office/drawing/2014/main" id="{FB87E7C7-3BD1-65AA-8DB0-B6FC5E3A3EB9}"/>
              </a:ext>
            </a:extLst>
          </p:cNvPr>
          <p:cNvPicPr>
            <a:picLocks noChangeAspect="1"/>
          </p:cNvPicPr>
          <p:nvPr/>
        </p:nvPicPr>
        <p:blipFill>
          <a:blip r:embed="rId3"/>
          <a:stretch>
            <a:fillRect/>
          </a:stretch>
        </p:blipFill>
        <p:spPr>
          <a:xfrm>
            <a:off x="7075537" y="381000"/>
            <a:ext cx="3197942" cy="3181952"/>
          </a:xfrm>
          <a:prstGeom prst="rect">
            <a:avLst/>
          </a:prstGeom>
        </p:spPr>
      </p:pic>
    </p:spTree>
    <p:extLst>
      <p:ext uri="{BB962C8B-B14F-4D97-AF65-F5344CB8AC3E}">
        <p14:creationId xmlns:p14="http://schemas.microsoft.com/office/powerpoint/2010/main" val="663037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12220-5E64-24D8-C2AA-E23846C08A7E}"/>
              </a:ext>
            </a:extLst>
          </p:cNvPr>
          <p:cNvSpPr>
            <a:spLocks noGrp="1"/>
          </p:cNvSpPr>
          <p:nvPr>
            <p:ph type="title"/>
          </p:nvPr>
        </p:nvSpPr>
        <p:spPr>
          <a:xfrm>
            <a:off x="2001480" y="132737"/>
            <a:ext cx="7797662" cy="1151965"/>
          </a:xfrm>
        </p:spPr>
        <p:txBody>
          <a:bodyPr>
            <a:normAutofit/>
          </a:bodyPr>
          <a:lstStyle/>
          <a:p>
            <a:r>
              <a:rPr lang="en-GB" sz="5400" dirty="0">
                <a:solidFill>
                  <a:schemeClr val="bg1"/>
                </a:solidFill>
              </a:rPr>
              <a:t>The Starbucks Story</a:t>
            </a:r>
          </a:p>
        </p:txBody>
      </p:sp>
      <p:pic>
        <p:nvPicPr>
          <p:cNvPr id="3" name="Online Media 2" title="Starbucks: The First 50 Years">
            <a:hlinkClick r:id="" action="ppaction://media"/>
            <a:extLst>
              <a:ext uri="{FF2B5EF4-FFF2-40B4-BE49-F238E27FC236}">
                <a16:creationId xmlns:a16="http://schemas.microsoft.com/office/drawing/2014/main" id="{5D4F4DEA-AC58-93FE-9B77-D15D8CDB3728}"/>
              </a:ext>
            </a:extLst>
          </p:cNvPr>
          <p:cNvPicPr>
            <a:picLocks noRot="1" noChangeAspect="1"/>
          </p:cNvPicPr>
          <p:nvPr>
            <a:videoFile r:link="rId1"/>
          </p:nvPr>
        </p:nvPicPr>
        <p:blipFill>
          <a:blip r:embed="rId3"/>
          <a:stretch>
            <a:fillRect/>
          </a:stretch>
        </p:blipFill>
        <p:spPr>
          <a:xfrm>
            <a:off x="1099711" y="1143000"/>
            <a:ext cx="9601200" cy="5441666"/>
          </a:xfrm>
          <a:prstGeom prst="rect">
            <a:avLst/>
          </a:prstGeom>
        </p:spPr>
      </p:pic>
    </p:spTree>
    <p:extLst>
      <p:ext uri="{BB962C8B-B14F-4D97-AF65-F5344CB8AC3E}">
        <p14:creationId xmlns:p14="http://schemas.microsoft.com/office/powerpoint/2010/main" val="28297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86AC-01E3-BE00-7F57-1A624BFEB59B}"/>
              </a:ext>
            </a:extLst>
          </p:cNvPr>
          <p:cNvSpPr>
            <a:spLocks noGrp="1"/>
          </p:cNvSpPr>
          <p:nvPr>
            <p:ph type="title"/>
          </p:nvPr>
        </p:nvSpPr>
        <p:spPr/>
        <p:txBody>
          <a:bodyPr/>
          <a:lstStyle/>
          <a:p>
            <a:endParaRPr lang="en-GB"/>
          </a:p>
        </p:txBody>
      </p:sp>
      <p:pic>
        <p:nvPicPr>
          <p:cNvPr id="3" name="Online Media 2" title="How Did STARBUCKS Get So Big?">
            <a:hlinkClick r:id="" action="ppaction://media"/>
            <a:extLst>
              <a:ext uri="{FF2B5EF4-FFF2-40B4-BE49-F238E27FC236}">
                <a16:creationId xmlns:a16="http://schemas.microsoft.com/office/drawing/2014/main" id="{CAF8F9B1-63FA-4301-924C-6E2FD4CFDBE8}"/>
              </a:ext>
            </a:extLst>
          </p:cNvPr>
          <p:cNvPicPr>
            <a:picLocks noRot="1" noChangeAspect="1"/>
          </p:cNvPicPr>
          <p:nvPr>
            <a:videoFile r:link="rId1"/>
          </p:nvPr>
        </p:nvPicPr>
        <p:blipFill>
          <a:blip r:embed="rId3"/>
          <a:stretch>
            <a:fillRect/>
          </a:stretch>
        </p:blipFill>
        <p:spPr>
          <a:xfrm>
            <a:off x="838200" y="454381"/>
            <a:ext cx="10515600" cy="5845557"/>
          </a:xfrm>
          <a:prstGeom prst="rect">
            <a:avLst/>
          </a:prstGeom>
        </p:spPr>
      </p:pic>
    </p:spTree>
    <p:extLst>
      <p:ext uri="{BB962C8B-B14F-4D97-AF65-F5344CB8AC3E}">
        <p14:creationId xmlns:p14="http://schemas.microsoft.com/office/powerpoint/2010/main" val="28875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EF53E-DEB7-4666-8BEB-CD37F83EE964}"/>
              </a:ext>
            </a:extLst>
          </p:cNvPr>
          <p:cNvSpPr>
            <a:spLocks noGrp="1"/>
          </p:cNvSpPr>
          <p:nvPr>
            <p:ph type="title"/>
          </p:nvPr>
        </p:nvSpPr>
        <p:spPr>
          <a:xfrm>
            <a:off x="1295400" y="182562"/>
            <a:ext cx="10515600" cy="6492875"/>
          </a:xfrm>
        </p:spPr>
        <p:txBody>
          <a:bodyPr>
            <a:normAutofit/>
          </a:bodyPr>
          <a:lstStyle/>
          <a:p>
            <a:r>
              <a:rPr lang="en-GB" sz="6000" dirty="0">
                <a:solidFill>
                  <a:schemeClr val="bg1"/>
                </a:solidFill>
                <a:cs typeface="Arial"/>
              </a:rPr>
              <a:t>Perennial Questions</a:t>
            </a:r>
            <a:br>
              <a:rPr lang="en-GB" dirty="0">
                <a:solidFill>
                  <a:schemeClr val="bg1"/>
                </a:solidFill>
                <a:cs typeface="Arial"/>
              </a:rPr>
            </a:br>
            <a:br>
              <a:rPr lang="en-GB" dirty="0">
                <a:solidFill>
                  <a:schemeClr val="bg1"/>
                </a:solidFill>
                <a:cs typeface="Arial"/>
              </a:rPr>
            </a:br>
            <a:r>
              <a:rPr lang="en-GB" dirty="0">
                <a:solidFill>
                  <a:schemeClr val="bg1"/>
                </a:solidFill>
                <a:cs typeface="Arial"/>
              </a:rPr>
              <a:t>Who are we?</a:t>
            </a:r>
            <a:br>
              <a:rPr lang="en-GB" dirty="0">
                <a:solidFill>
                  <a:schemeClr val="bg1"/>
                </a:solidFill>
              </a:rPr>
            </a:br>
            <a:r>
              <a:rPr lang="en-GB" dirty="0">
                <a:solidFill>
                  <a:schemeClr val="bg1"/>
                </a:solidFill>
                <a:cs typeface="Arial"/>
              </a:rPr>
              <a:t>What business are we in?</a:t>
            </a:r>
            <a:br>
              <a:rPr lang="en-GB" dirty="0">
                <a:solidFill>
                  <a:schemeClr val="bg1"/>
                </a:solidFill>
              </a:rPr>
            </a:br>
            <a:r>
              <a:rPr lang="en-GB" dirty="0">
                <a:solidFill>
                  <a:schemeClr val="bg1"/>
                </a:solidFill>
                <a:cs typeface="Arial"/>
              </a:rPr>
              <a:t>What is our purpose?</a:t>
            </a:r>
            <a:br>
              <a:rPr lang="en-GB" dirty="0">
                <a:solidFill>
                  <a:schemeClr val="bg1"/>
                </a:solidFill>
              </a:rPr>
            </a:br>
            <a:r>
              <a:rPr lang="en-GB" dirty="0">
                <a:solidFill>
                  <a:schemeClr val="bg1"/>
                </a:solidFill>
                <a:cs typeface="Arial"/>
              </a:rPr>
              <a:t>Have we been successful?</a:t>
            </a:r>
            <a:br>
              <a:rPr lang="en-GB" dirty="0">
                <a:solidFill>
                  <a:schemeClr val="bg1"/>
                </a:solidFill>
              </a:rPr>
            </a:br>
            <a:r>
              <a:rPr lang="en-GB" dirty="0">
                <a:solidFill>
                  <a:schemeClr val="bg1"/>
                </a:solidFill>
                <a:cs typeface="Arial"/>
              </a:rPr>
              <a:t>Are we successful today?</a:t>
            </a:r>
            <a:br>
              <a:rPr lang="en-GB" dirty="0">
                <a:solidFill>
                  <a:schemeClr val="bg1"/>
                </a:solidFill>
              </a:rPr>
            </a:br>
            <a:r>
              <a:rPr lang="en-GB" dirty="0">
                <a:solidFill>
                  <a:schemeClr val="bg1"/>
                </a:solidFill>
                <a:cs typeface="Arial"/>
              </a:rPr>
              <a:t>Are we keeping pace, setting the trend or lagging behind?</a:t>
            </a:r>
          </a:p>
        </p:txBody>
      </p:sp>
    </p:spTree>
    <p:extLst>
      <p:ext uri="{BB962C8B-B14F-4D97-AF65-F5344CB8AC3E}">
        <p14:creationId xmlns:p14="http://schemas.microsoft.com/office/powerpoint/2010/main" val="132844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8CE5-E093-5D11-D2A6-FC8D4C3C1F08}"/>
              </a:ext>
            </a:extLst>
          </p:cNvPr>
          <p:cNvSpPr>
            <a:spLocks noGrp="1"/>
          </p:cNvSpPr>
          <p:nvPr>
            <p:ph type="title"/>
          </p:nvPr>
        </p:nvSpPr>
        <p:spPr/>
        <p:txBody>
          <a:bodyPr/>
          <a:lstStyle/>
          <a:p>
            <a:endParaRPr lang="en-GB" dirty="0"/>
          </a:p>
        </p:txBody>
      </p:sp>
      <p:sp>
        <p:nvSpPr>
          <p:cNvPr id="3" name="Slide Number Placeholder 2">
            <a:extLst>
              <a:ext uri="{FF2B5EF4-FFF2-40B4-BE49-F238E27FC236}">
                <a16:creationId xmlns:a16="http://schemas.microsoft.com/office/drawing/2014/main" id="{54FBCC4C-D582-3B2F-0A47-D8E42971D84E}"/>
              </a:ext>
            </a:extLst>
          </p:cNvPr>
          <p:cNvSpPr>
            <a:spLocks noGrp="1"/>
          </p:cNvSpPr>
          <p:nvPr>
            <p:ph type="sldNum" sz="quarter" idx="12"/>
          </p:nvPr>
        </p:nvSpPr>
        <p:spPr/>
        <p:txBody>
          <a:bodyPr/>
          <a:lstStyle/>
          <a:p>
            <a:fld id="{48F63A3B-78C7-47BE-AE5E-E10140E04643}" type="slidenum">
              <a:rPr lang="en-US" smtClean="0"/>
              <a:t>12</a:t>
            </a:fld>
            <a:endParaRPr lang="en-US" dirty="0"/>
          </a:p>
        </p:txBody>
      </p:sp>
      <p:pic>
        <p:nvPicPr>
          <p:cNvPr id="4" name="Online Media 3" title="Michael Porter - What is Strategy? (excerpt)">
            <a:hlinkClick r:id="" action="ppaction://media"/>
            <a:extLst>
              <a:ext uri="{FF2B5EF4-FFF2-40B4-BE49-F238E27FC236}">
                <a16:creationId xmlns:a16="http://schemas.microsoft.com/office/drawing/2014/main" id="{0D44B0E9-2A5A-DDCF-85A0-D9AA07BBFC61}"/>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293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43D6-7A11-4E40-88C6-2EF0F550A0A3}"/>
              </a:ext>
            </a:extLst>
          </p:cNvPr>
          <p:cNvSpPr>
            <a:spLocks noGrp="1"/>
          </p:cNvSpPr>
          <p:nvPr>
            <p:ph type="title"/>
          </p:nvPr>
        </p:nvSpPr>
        <p:spPr>
          <a:xfrm>
            <a:off x="838200" y="726664"/>
            <a:ext cx="10515600" cy="1325563"/>
          </a:xfrm>
        </p:spPr>
        <p:txBody>
          <a:bodyPr/>
          <a:lstStyle/>
          <a:p>
            <a:r>
              <a:rPr lang="en-GB" dirty="0">
                <a:solidFill>
                  <a:schemeClr val="bg1"/>
                </a:solidFill>
              </a:rPr>
              <a:t>Strategic Capabilities</a:t>
            </a:r>
          </a:p>
        </p:txBody>
      </p:sp>
      <p:sp>
        <p:nvSpPr>
          <p:cNvPr id="3" name="Content Placeholder 2">
            <a:extLst>
              <a:ext uri="{FF2B5EF4-FFF2-40B4-BE49-F238E27FC236}">
                <a16:creationId xmlns:a16="http://schemas.microsoft.com/office/drawing/2014/main" id="{E73A1105-90C5-47BF-9DB9-ACDB0362E7CC}"/>
              </a:ext>
            </a:extLst>
          </p:cNvPr>
          <p:cNvSpPr>
            <a:spLocks noGrp="1"/>
          </p:cNvSpPr>
          <p:nvPr>
            <p:ph sz="quarter" idx="13"/>
          </p:nvPr>
        </p:nvSpPr>
        <p:spPr>
          <a:xfrm>
            <a:off x="1066800" y="2242337"/>
            <a:ext cx="5749281" cy="3536819"/>
          </a:xfrm>
        </p:spPr>
        <p:txBody>
          <a:bodyPr>
            <a:noAutofit/>
          </a:bodyPr>
          <a:lstStyle/>
          <a:p>
            <a:r>
              <a:rPr lang="en-US" dirty="0">
                <a:solidFill>
                  <a:schemeClr val="bg1"/>
                </a:solidFill>
                <a:latin typeface="Arial" panose="020B0604020202020204" pitchFamily="34" charset="0"/>
                <a:cs typeface="Arial" panose="020B0604020202020204" pitchFamily="34" charset="0"/>
              </a:rPr>
              <a:t>What does “good” look like?</a:t>
            </a:r>
          </a:p>
          <a:p>
            <a:r>
              <a:rPr lang="en-US" dirty="0">
                <a:solidFill>
                  <a:schemeClr val="bg1"/>
                </a:solidFill>
                <a:latin typeface="Arial" panose="020B0604020202020204" pitchFamily="34" charset="0"/>
                <a:cs typeface="Arial" panose="020B0604020202020204" pitchFamily="34" charset="0"/>
              </a:rPr>
              <a:t>How good do we need to be?</a:t>
            </a:r>
          </a:p>
          <a:p>
            <a:r>
              <a:rPr lang="en-US" dirty="0">
                <a:solidFill>
                  <a:schemeClr val="bg1"/>
                </a:solidFill>
                <a:latin typeface="Arial" panose="020B0604020202020204" pitchFamily="34" charset="0"/>
                <a:cs typeface="Arial" panose="020B0604020202020204" pitchFamily="34" charset="0"/>
              </a:rPr>
              <a:t>How would we know if we were getting better?</a:t>
            </a:r>
          </a:p>
          <a:p>
            <a:r>
              <a:rPr lang="en-US" dirty="0">
                <a:solidFill>
                  <a:schemeClr val="bg1"/>
                </a:solidFill>
                <a:latin typeface="Arial" panose="020B0604020202020204" pitchFamily="34" charset="0"/>
                <a:cs typeface="Arial" panose="020B0604020202020204" pitchFamily="34" charset="0"/>
              </a:rPr>
              <a:t>What would have to change in the way we operate?</a:t>
            </a:r>
            <a:endParaRPr lang="en-GB"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44AB56D-6CBD-419E-97A9-4E19174D5C60}"/>
              </a:ext>
            </a:extLst>
          </p:cNvPr>
          <p:cNvSpPr txBox="1"/>
          <p:nvPr/>
        </p:nvSpPr>
        <p:spPr>
          <a:xfrm>
            <a:off x="7162800" y="2890391"/>
            <a:ext cx="3640448" cy="1077218"/>
          </a:xfrm>
          <a:prstGeom prst="rect">
            <a:avLst/>
          </a:prstGeom>
          <a:noFill/>
          <a:ln w="57150">
            <a:solidFill>
              <a:schemeClr val="bg1"/>
            </a:solidFill>
          </a:ln>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Marrying strategy to impact</a:t>
            </a:r>
          </a:p>
        </p:txBody>
      </p:sp>
      <p:sp>
        <p:nvSpPr>
          <p:cNvPr id="5" name="TextBox 4">
            <a:extLst>
              <a:ext uri="{FF2B5EF4-FFF2-40B4-BE49-F238E27FC236}">
                <a16:creationId xmlns:a16="http://schemas.microsoft.com/office/drawing/2014/main" id="{5A05EC91-03A1-4B7B-834E-017DDE1A58AB}"/>
              </a:ext>
            </a:extLst>
          </p:cNvPr>
          <p:cNvSpPr txBox="1"/>
          <p:nvPr/>
        </p:nvSpPr>
        <p:spPr>
          <a:xfrm>
            <a:off x="7536161" y="5762591"/>
            <a:ext cx="2731901"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Clark et al 2015</a:t>
            </a:r>
          </a:p>
        </p:txBody>
      </p:sp>
    </p:spTree>
    <p:extLst>
      <p:ext uri="{BB962C8B-B14F-4D97-AF65-F5344CB8AC3E}">
        <p14:creationId xmlns:p14="http://schemas.microsoft.com/office/powerpoint/2010/main" val="80059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030235-52A4-41DE-B8E1-4CFC69E47C0B}"/>
              </a:ext>
            </a:extLst>
          </p:cNvPr>
          <p:cNvSpPr/>
          <p:nvPr/>
        </p:nvSpPr>
        <p:spPr>
          <a:xfrm>
            <a:off x="1883093" y="2912799"/>
            <a:ext cx="1512168"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Strategic Leadership</a:t>
            </a:r>
          </a:p>
        </p:txBody>
      </p:sp>
      <p:sp>
        <p:nvSpPr>
          <p:cNvPr id="5" name="Rectangle 4">
            <a:extLst>
              <a:ext uri="{FF2B5EF4-FFF2-40B4-BE49-F238E27FC236}">
                <a16:creationId xmlns:a16="http://schemas.microsoft.com/office/drawing/2014/main" id="{08D7935A-1710-4DDC-902E-D9879E05E224}"/>
              </a:ext>
            </a:extLst>
          </p:cNvPr>
          <p:cNvSpPr/>
          <p:nvPr/>
        </p:nvSpPr>
        <p:spPr>
          <a:xfrm>
            <a:off x="3484817" y="3961397"/>
            <a:ext cx="1692188" cy="626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Capabilities</a:t>
            </a:r>
          </a:p>
        </p:txBody>
      </p:sp>
      <p:sp>
        <p:nvSpPr>
          <p:cNvPr id="6" name="Rectangle 5">
            <a:extLst>
              <a:ext uri="{FF2B5EF4-FFF2-40B4-BE49-F238E27FC236}">
                <a16:creationId xmlns:a16="http://schemas.microsoft.com/office/drawing/2014/main" id="{5AC346E9-6F83-4EE0-A575-B0BEF4F8679C}"/>
              </a:ext>
            </a:extLst>
          </p:cNvPr>
          <p:cNvSpPr/>
          <p:nvPr/>
        </p:nvSpPr>
        <p:spPr>
          <a:xfrm>
            <a:off x="3484817" y="2523140"/>
            <a:ext cx="1692188" cy="626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Resources</a:t>
            </a:r>
          </a:p>
        </p:txBody>
      </p:sp>
      <p:sp>
        <p:nvSpPr>
          <p:cNvPr id="7" name="Rectangle 6">
            <a:extLst>
              <a:ext uri="{FF2B5EF4-FFF2-40B4-BE49-F238E27FC236}">
                <a16:creationId xmlns:a16="http://schemas.microsoft.com/office/drawing/2014/main" id="{F48DCABA-FF1C-472E-9180-969265E0F0E2}"/>
              </a:ext>
            </a:extLst>
          </p:cNvPr>
          <p:cNvSpPr/>
          <p:nvPr/>
        </p:nvSpPr>
        <p:spPr>
          <a:xfrm>
            <a:off x="6653172" y="3158666"/>
            <a:ext cx="1901883" cy="79208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Competitive advantage</a:t>
            </a:r>
          </a:p>
        </p:txBody>
      </p:sp>
      <p:sp>
        <p:nvSpPr>
          <p:cNvPr id="8" name="Rectangle 7">
            <a:extLst>
              <a:ext uri="{FF2B5EF4-FFF2-40B4-BE49-F238E27FC236}">
                <a16:creationId xmlns:a16="http://schemas.microsoft.com/office/drawing/2014/main" id="{05F7505F-0D05-446C-ADD2-BE4ADDE7CE74}"/>
              </a:ext>
            </a:extLst>
          </p:cNvPr>
          <p:cNvSpPr/>
          <p:nvPr/>
        </p:nvSpPr>
        <p:spPr>
          <a:xfrm>
            <a:off x="8758950" y="3158666"/>
            <a:ext cx="1620407" cy="79208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Performance</a:t>
            </a:r>
          </a:p>
        </p:txBody>
      </p:sp>
      <p:sp>
        <p:nvSpPr>
          <p:cNvPr id="10" name="Oval 9">
            <a:extLst>
              <a:ext uri="{FF2B5EF4-FFF2-40B4-BE49-F238E27FC236}">
                <a16:creationId xmlns:a16="http://schemas.microsoft.com/office/drawing/2014/main" id="{2F2E8CB2-A1B6-46C9-A1DD-85FD2533BCFE}"/>
              </a:ext>
            </a:extLst>
          </p:cNvPr>
          <p:cNvSpPr/>
          <p:nvPr/>
        </p:nvSpPr>
        <p:spPr>
          <a:xfrm>
            <a:off x="5039056" y="3246811"/>
            <a:ext cx="1512168" cy="62631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Strategy</a:t>
            </a:r>
          </a:p>
        </p:txBody>
      </p:sp>
      <p:sp>
        <p:nvSpPr>
          <p:cNvPr id="11" name="TextBox 10">
            <a:extLst>
              <a:ext uri="{FF2B5EF4-FFF2-40B4-BE49-F238E27FC236}">
                <a16:creationId xmlns:a16="http://schemas.microsoft.com/office/drawing/2014/main" id="{2DFDC7A2-C565-4358-B56E-04DBBDB8EB32}"/>
              </a:ext>
            </a:extLst>
          </p:cNvPr>
          <p:cNvSpPr txBox="1"/>
          <p:nvPr/>
        </p:nvSpPr>
        <p:spPr>
          <a:xfrm>
            <a:off x="1899658" y="831240"/>
            <a:ext cx="8991600" cy="1323439"/>
          </a:xfrm>
          <a:prstGeom prst="rect">
            <a:avLst/>
          </a:prstGeom>
          <a:solidFill>
            <a:schemeClr val="bg2">
              <a:lumMod val="40000"/>
              <a:lumOff val="60000"/>
            </a:schemeClr>
          </a:solidFill>
          <a:ln w="57150">
            <a:solidFill>
              <a:schemeClr val="tx1"/>
            </a:solidFill>
          </a:ln>
        </p:spPr>
        <p:txBody>
          <a:bodyPr wrap="square" rtlCol="0">
            <a:spAutoFit/>
          </a:bodyPr>
          <a:lstStyle/>
          <a:p>
            <a:r>
              <a:rPr lang="en-GB" sz="4000" dirty="0">
                <a:latin typeface="Arial" panose="020B0604020202020204" pitchFamily="34" charset="0"/>
                <a:cs typeface="Arial" panose="020B0604020202020204" pitchFamily="34" charset="0"/>
              </a:rPr>
              <a:t>Resources, Capabilities, </a:t>
            </a:r>
          </a:p>
          <a:p>
            <a:r>
              <a:rPr lang="en-GB" sz="4000" dirty="0">
                <a:latin typeface="Arial" panose="020B0604020202020204" pitchFamily="34" charset="0"/>
                <a:cs typeface="Arial" panose="020B0604020202020204" pitchFamily="34" charset="0"/>
              </a:rPr>
              <a:t>and Management Decisions</a:t>
            </a:r>
          </a:p>
        </p:txBody>
      </p:sp>
      <p:sp>
        <p:nvSpPr>
          <p:cNvPr id="12" name="TextBox 11">
            <a:extLst>
              <a:ext uri="{FF2B5EF4-FFF2-40B4-BE49-F238E27FC236}">
                <a16:creationId xmlns:a16="http://schemas.microsoft.com/office/drawing/2014/main" id="{F2161F82-EE92-4456-B8DC-8B821BF9FA0E}"/>
              </a:ext>
            </a:extLst>
          </p:cNvPr>
          <p:cNvSpPr txBox="1"/>
          <p:nvPr/>
        </p:nvSpPr>
        <p:spPr>
          <a:xfrm>
            <a:off x="1919536" y="5649280"/>
            <a:ext cx="7992888" cy="707886"/>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Carpenter MA and Sanders WS (2009:99) Strategic Management: a dynamic perspective. New Jersey: Pearson Education</a:t>
            </a:r>
          </a:p>
        </p:txBody>
      </p:sp>
    </p:spTree>
    <p:extLst>
      <p:ext uri="{BB962C8B-B14F-4D97-AF65-F5344CB8AC3E}">
        <p14:creationId xmlns:p14="http://schemas.microsoft.com/office/powerpoint/2010/main" val="1670717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89CE-45A5-461D-A78C-D5A76E5EC40C}"/>
              </a:ext>
            </a:extLst>
          </p:cNvPr>
          <p:cNvSpPr>
            <a:spLocks noGrp="1"/>
          </p:cNvSpPr>
          <p:nvPr>
            <p:ph type="ctrTitle"/>
          </p:nvPr>
        </p:nvSpPr>
        <p:spPr>
          <a:xfrm>
            <a:off x="2590800" y="228603"/>
            <a:ext cx="6858000" cy="706437"/>
          </a:xfrm>
        </p:spPr>
        <p:txBody>
          <a:bodyPr>
            <a:normAutofit/>
          </a:bodyPr>
          <a:lstStyle/>
          <a:p>
            <a:pPr algn="l"/>
            <a:r>
              <a:rPr lang="en-US" altLang="en-US" sz="2800" b="1" dirty="0">
                <a:solidFill>
                  <a:schemeClr val="tx2">
                    <a:lumMod val="20000"/>
                    <a:lumOff val="80000"/>
                  </a:schemeClr>
                </a:solidFill>
                <a:cs typeface="Arial" panose="020B0604020202020204" pitchFamily="34" charset="0"/>
              </a:rPr>
              <a:t>An Overview of Strategic Management</a:t>
            </a:r>
            <a:endParaRPr lang="en-GB" sz="2800" b="1" dirty="0">
              <a:solidFill>
                <a:schemeClr val="tx2">
                  <a:lumMod val="20000"/>
                  <a:lumOff val="80000"/>
                </a:schemeClr>
              </a:solidFill>
              <a:cs typeface="Arial" panose="020B0604020202020204" pitchFamily="34" charset="0"/>
            </a:endParaRPr>
          </a:p>
        </p:txBody>
      </p:sp>
      <p:sp>
        <p:nvSpPr>
          <p:cNvPr id="3" name="Subtitle 2">
            <a:extLst>
              <a:ext uri="{FF2B5EF4-FFF2-40B4-BE49-F238E27FC236}">
                <a16:creationId xmlns:a16="http://schemas.microsoft.com/office/drawing/2014/main" id="{BAFDDCFC-FC31-4AC3-A2E5-D59B3F05EDDB}"/>
              </a:ext>
            </a:extLst>
          </p:cNvPr>
          <p:cNvSpPr>
            <a:spLocks noGrp="1"/>
          </p:cNvSpPr>
          <p:nvPr>
            <p:ph type="subTitle" idx="1"/>
          </p:nvPr>
        </p:nvSpPr>
        <p:spPr>
          <a:xfrm>
            <a:off x="1066800" y="1371600"/>
            <a:ext cx="9372600" cy="4953000"/>
          </a:xfrm>
        </p:spPr>
        <p:txBody>
          <a:bodyPr>
            <a:normAutofit/>
          </a:bodyPr>
          <a:lstStyle/>
          <a:p>
            <a:pPr algn="just">
              <a:defRPr/>
            </a:pPr>
            <a:r>
              <a:rPr lang="en-US" b="1" dirty="0">
                <a:solidFill>
                  <a:schemeClr val="bg1"/>
                </a:solidFill>
                <a:latin typeface="Raleway" pitchFamily="2" charset="0"/>
                <a:cs typeface="Arial" panose="020B0604020202020204" pitchFamily="34" charset="0"/>
              </a:rPr>
              <a:t>Why do some firms succeed while others fail?</a:t>
            </a:r>
          </a:p>
          <a:p>
            <a:pPr algn="just">
              <a:defRPr/>
            </a:pPr>
            <a:r>
              <a:rPr lang="en-US" sz="2000" dirty="0">
                <a:solidFill>
                  <a:schemeClr val="bg1"/>
                </a:solidFill>
                <a:cs typeface="Arial" panose="020B0604020202020204" pitchFamily="34" charset="0"/>
              </a:rPr>
              <a:t>A central objective of strategic management is to learn why this happens.</a:t>
            </a:r>
          </a:p>
          <a:p>
            <a:pPr lvl="1" algn="just">
              <a:defRPr/>
            </a:pPr>
            <a:endParaRPr lang="en-US" b="1" dirty="0">
              <a:solidFill>
                <a:schemeClr val="bg1"/>
              </a:solidFill>
              <a:latin typeface="Raleway" pitchFamily="2" charset="0"/>
              <a:cs typeface="Arial" panose="020B0604020202020204" pitchFamily="34" charset="0"/>
            </a:endParaRPr>
          </a:p>
          <a:p>
            <a:pPr algn="just">
              <a:defRPr/>
            </a:pPr>
            <a:r>
              <a:rPr lang="en-US" b="1" dirty="0">
                <a:solidFill>
                  <a:schemeClr val="bg1"/>
                </a:solidFill>
                <a:latin typeface="Raleway" pitchFamily="2" charset="0"/>
                <a:cs typeface="Arial" panose="020B0604020202020204" pitchFamily="34" charset="0"/>
              </a:rPr>
              <a:t>What is strategy?</a:t>
            </a:r>
          </a:p>
          <a:p>
            <a:pPr algn="just">
              <a:defRPr/>
            </a:pPr>
            <a:r>
              <a:rPr lang="en-US" sz="2000" dirty="0">
                <a:solidFill>
                  <a:schemeClr val="bg1"/>
                </a:solidFill>
                <a:cs typeface="Arial" panose="020B0604020202020204" pitchFamily="34" charset="0"/>
              </a:rPr>
              <a:t>An action a company takes to attain superior performance.</a:t>
            </a:r>
          </a:p>
          <a:p>
            <a:pPr lvl="1" algn="just">
              <a:defRPr/>
            </a:pPr>
            <a:endParaRPr lang="en-US" b="1" dirty="0">
              <a:solidFill>
                <a:schemeClr val="bg1"/>
              </a:solidFill>
              <a:latin typeface="Raleway" pitchFamily="2" charset="0"/>
              <a:cs typeface="Arial" panose="020B0604020202020204" pitchFamily="34" charset="0"/>
            </a:endParaRPr>
          </a:p>
          <a:p>
            <a:pPr algn="just">
              <a:defRPr/>
            </a:pPr>
            <a:r>
              <a:rPr lang="en-US" b="1" dirty="0">
                <a:solidFill>
                  <a:schemeClr val="bg1"/>
                </a:solidFill>
                <a:latin typeface="Raleway" pitchFamily="2" charset="0"/>
                <a:cs typeface="Arial" panose="020B0604020202020204" pitchFamily="34" charset="0"/>
              </a:rPr>
              <a:t>What is the strategic management process?</a:t>
            </a:r>
          </a:p>
          <a:p>
            <a:pPr algn="just">
              <a:defRPr/>
            </a:pPr>
            <a:r>
              <a:rPr lang="en-US" sz="2000" dirty="0">
                <a:solidFill>
                  <a:schemeClr val="bg1"/>
                </a:solidFill>
                <a:cs typeface="Arial" panose="020B0604020202020204" pitchFamily="34" charset="0"/>
              </a:rPr>
              <a:t>The process by which managers choose a set of strategies for the enterprise to pursue its vision.</a:t>
            </a:r>
          </a:p>
          <a:p>
            <a:pPr algn="ctr">
              <a:defRPr/>
            </a:pPr>
            <a:r>
              <a:rPr lang="en-US" sz="2000" b="1" dirty="0">
                <a:solidFill>
                  <a:schemeClr val="bg1"/>
                </a:solidFill>
                <a:cs typeface="Arial" panose="020B0604020202020204" pitchFamily="34" charset="0"/>
              </a:rPr>
              <a:t>A  Company’s  Strategy  is  </a:t>
            </a:r>
          </a:p>
          <a:p>
            <a:pPr algn="ctr">
              <a:defRPr/>
            </a:pPr>
            <a:r>
              <a:rPr lang="en-US" sz="2000" b="1" dirty="0">
                <a:solidFill>
                  <a:schemeClr val="bg1"/>
                </a:solidFill>
                <a:cs typeface="Arial" panose="020B0604020202020204" pitchFamily="34" charset="0"/>
              </a:rPr>
              <a:t>Partly  </a:t>
            </a:r>
            <a:r>
              <a:rPr lang="en-US" sz="2000" b="1" u="sng" dirty="0">
                <a:solidFill>
                  <a:schemeClr val="bg1"/>
                </a:solidFill>
                <a:cs typeface="Arial" panose="020B0604020202020204" pitchFamily="34" charset="0"/>
              </a:rPr>
              <a:t>Planned</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dirty="0">
                <a:solidFill>
                  <a:schemeClr val="bg1"/>
                </a:solidFill>
                <a:cs typeface="Arial" panose="020B0604020202020204" pitchFamily="34" charset="0"/>
              </a:rPr>
              <a:t>and</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dirty="0">
                <a:solidFill>
                  <a:schemeClr val="bg1"/>
                </a:solidFill>
                <a:cs typeface="Arial" panose="020B0604020202020204" pitchFamily="34" charset="0"/>
              </a:rPr>
              <a:t>Partly</a:t>
            </a:r>
            <a:r>
              <a:rPr lang="en-US" sz="2000" b="1" dirty="0">
                <a:solidFill>
                  <a:schemeClr val="bg1"/>
                </a:solidFill>
                <a:effectLst>
                  <a:outerShdw blurRad="38100" dist="38100" dir="2700000" algn="tl">
                    <a:srgbClr val="000000"/>
                  </a:outerShdw>
                </a:effectLst>
                <a:cs typeface="Arial" panose="020B0604020202020204" pitchFamily="34" charset="0"/>
              </a:rPr>
              <a:t>  </a:t>
            </a:r>
            <a:r>
              <a:rPr lang="en-US" sz="2000" b="1" u="sng" dirty="0">
                <a:solidFill>
                  <a:schemeClr val="bg1"/>
                </a:solidFill>
                <a:cs typeface="Arial" panose="020B0604020202020204" pitchFamily="34" charset="0"/>
              </a:rPr>
              <a:t>Reactive</a:t>
            </a:r>
          </a:p>
          <a:p>
            <a:pPr>
              <a:defRPr/>
            </a:pPr>
            <a:endParaRPr lang="en-US" sz="2000" b="1" dirty="0">
              <a:solidFill>
                <a:schemeClr val="bg1"/>
              </a:solidFill>
              <a:cs typeface="Arial" panose="020B0604020202020204" pitchFamily="34" charset="0"/>
            </a:endParaRPr>
          </a:p>
          <a:p>
            <a:endParaRPr lang="en-GB" b="1" dirty="0">
              <a:solidFill>
                <a:schemeClr val="bg1"/>
              </a:solidFill>
            </a:endParaRPr>
          </a:p>
        </p:txBody>
      </p:sp>
      <p:sp>
        <p:nvSpPr>
          <p:cNvPr id="4" name="Slide Number Placeholder 3">
            <a:extLst>
              <a:ext uri="{FF2B5EF4-FFF2-40B4-BE49-F238E27FC236}">
                <a16:creationId xmlns:a16="http://schemas.microsoft.com/office/drawing/2014/main" id="{E7FA0FDF-4827-A1A8-7989-CCC018654D1E}"/>
              </a:ext>
            </a:extLst>
          </p:cNvPr>
          <p:cNvSpPr>
            <a:spLocks noGrp="1"/>
          </p:cNvSpPr>
          <p:nvPr>
            <p:ph type="sldNum" sz="quarter" idx="12"/>
          </p:nvPr>
        </p:nvSpPr>
        <p:spPr/>
        <p:txBody>
          <a:bodyPr/>
          <a:lstStyle/>
          <a:p>
            <a:fld id="{B9D02D7D-548A-4643-87FF-2466158C2507}" type="slidenum">
              <a:rPr lang="en-US" smtClean="0"/>
              <a:pPr/>
              <a:t>15</a:t>
            </a:fld>
            <a:endParaRPr lang="en-US" dirty="0"/>
          </a:p>
        </p:txBody>
      </p:sp>
    </p:spTree>
    <p:extLst>
      <p:ext uri="{BB962C8B-B14F-4D97-AF65-F5344CB8AC3E}">
        <p14:creationId xmlns:p14="http://schemas.microsoft.com/office/powerpoint/2010/main" val="39045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1600" y="990600"/>
            <a:ext cx="7797662" cy="1151965"/>
          </a:xfrm>
        </p:spPr>
        <p:txBody>
          <a:bodyPr/>
          <a:lstStyle/>
          <a:p>
            <a:r>
              <a:rPr lang="en-GB" dirty="0">
                <a:solidFill>
                  <a:schemeClr val="bg1"/>
                </a:solidFill>
              </a:rPr>
              <a:t>The Micro Environment</a:t>
            </a:r>
          </a:p>
        </p:txBody>
      </p:sp>
      <p:sp>
        <p:nvSpPr>
          <p:cNvPr id="7" name="TextBox 6"/>
          <p:cNvSpPr txBox="1"/>
          <p:nvPr/>
        </p:nvSpPr>
        <p:spPr>
          <a:xfrm>
            <a:off x="1143000" y="2263676"/>
            <a:ext cx="6629400" cy="2554545"/>
          </a:xfrm>
          <a:prstGeom prst="rect">
            <a:avLst/>
          </a:prstGeom>
          <a:noFill/>
        </p:spPr>
        <p:txBody>
          <a:bodyPr wrap="square" rtlCol="0">
            <a:spAutoFit/>
          </a:bodyPr>
          <a:lstStyle/>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environment that is closest to the organisation</a:t>
            </a:r>
          </a:p>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company can have an impact on the in Micro Environment</a:t>
            </a:r>
          </a:p>
        </p:txBody>
      </p:sp>
      <p:pic>
        <p:nvPicPr>
          <p:cNvPr id="2" name="Picture 1">
            <a:extLst>
              <a:ext uri="{FF2B5EF4-FFF2-40B4-BE49-F238E27FC236}">
                <a16:creationId xmlns:a16="http://schemas.microsoft.com/office/drawing/2014/main" id="{545354BC-398D-4535-B985-A6655CAADCE5}"/>
              </a:ext>
            </a:extLst>
          </p:cNvPr>
          <p:cNvPicPr>
            <a:picLocks noChangeAspect="1"/>
          </p:cNvPicPr>
          <p:nvPr/>
        </p:nvPicPr>
        <p:blipFill>
          <a:blip r:embed="rId3"/>
          <a:stretch>
            <a:fillRect/>
          </a:stretch>
        </p:blipFill>
        <p:spPr>
          <a:xfrm>
            <a:off x="7887877" y="2263676"/>
            <a:ext cx="3788743" cy="238452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153400" y="1981200"/>
            <a:ext cx="3768788" cy="2133600"/>
          </a:xfrm>
        </p:spPr>
        <p:txBody>
          <a:bodyPr>
            <a:normAutofit/>
          </a:bodyPr>
          <a:lstStyle/>
          <a:p>
            <a:r>
              <a:rPr lang="en-GB" dirty="0">
                <a:solidFill>
                  <a:schemeClr val="bg1"/>
                </a:solidFill>
              </a:rPr>
              <a:t>The Micro Environment</a:t>
            </a:r>
          </a:p>
        </p:txBody>
      </p:sp>
      <p:graphicFrame>
        <p:nvGraphicFramePr>
          <p:cNvPr id="8" name="Diagram 7"/>
          <p:cNvGraphicFramePr/>
          <p:nvPr>
            <p:extLst>
              <p:ext uri="{D42A27DB-BD31-4B8C-83A1-F6EECF244321}">
                <p14:modId xmlns:p14="http://schemas.microsoft.com/office/powerpoint/2010/main" val="400958327"/>
              </p:ext>
            </p:extLst>
          </p:nvPr>
        </p:nvGraphicFramePr>
        <p:xfrm>
          <a:off x="36443" y="238336"/>
          <a:ext cx="9109012" cy="6381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7184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graphicEl>
                                              <a:dgm id="{83C76CF9-2FBD-4EF2-AC31-25E22F472F4B}"/>
                                            </p:graphicEl>
                                          </p:spTgt>
                                        </p:tgtEl>
                                        <p:attrNameLst>
                                          <p:attrName>style.visibility</p:attrName>
                                        </p:attrNameLst>
                                      </p:cBhvr>
                                      <p:to>
                                        <p:strVal val="visible"/>
                                      </p:to>
                                    </p:set>
                                    <p:animEffect transition="in" filter="wipe(down)">
                                      <p:cBhvr>
                                        <p:cTn id="7" dur="500"/>
                                        <p:tgtEl>
                                          <p:spTgt spid="8">
                                            <p:graphicEl>
                                              <a:dgm id="{83C76CF9-2FBD-4EF2-AC31-25E22F472F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graphicEl>
                                              <a:dgm id="{FD5B2B2F-34AE-472A-844A-78D62F4422DF}"/>
                                            </p:graphicEl>
                                          </p:spTgt>
                                        </p:tgtEl>
                                        <p:attrNameLst>
                                          <p:attrName>style.visibility</p:attrName>
                                        </p:attrNameLst>
                                      </p:cBhvr>
                                      <p:to>
                                        <p:strVal val="visible"/>
                                      </p:to>
                                    </p:set>
                                    <p:animEffect transition="in" filter="wipe(down)">
                                      <p:cBhvr>
                                        <p:cTn id="12" dur="500"/>
                                        <p:tgtEl>
                                          <p:spTgt spid="8">
                                            <p:graphicEl>
                                              <a:dgm id="{FD5B2B2F-34AE-472A-844A-78D62F4422DF}"/>
                                            </p:graphic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8">
                                            <p:graphicEl>
                                              <a:dgm id="{99F26509-91EE-485E-AA82-6A9BD505704D}"/>
                                            </p:graphicEl>
                                          </p:spTgt>
                                        </p:tgtEl>
                                        <p:attrNameLst>
                                          <p:attrName>style.visibility</p:attrName>
                                        </p:attrNameLst>
                                      </p:cBhvr>
                                      <p:to>
                                        <p:strVal val="visible"/>
                                      </p:to>
                                    </p:set>
                                    <p:animEffect transition="in" filter="wipe(down)">
                                      <p:cBhvr>
                                        <p:cTn id="15" dur="500"/>
                                        <p:tgtEl>
                                          <p:spTgt spid="8">
                                            <p:graphicEl>
                                              <a:dgm id="{99F26509-91EE-485E-AA82-6A9BD50570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8">
                                            <p:graphicEl>
                                              <a:dgm id="{AF8AD7AA-687F-409A-B80A-E12C87790EA6}"/>
                                            </p:graphicEl>
                                          </p:spTgt>
                                        </p:tgtEl>
                                        <p:attrNameLst>
                                          <p:attrName>style.visibility</p:attrName>
                                        </p:attrNameLst>
                                      </p:cBhvr>
                                      <p:to>
                                        <p:strVal val="visible"/>
                                      </p:to>
                                    </p:set>
                                    <p:animEffect transition="in" filter="wipe(down)">
                                      <p:cBhvr>
                                        <p:cTn id="20" dur="500"/>
                                        <p:tgtEl>
                                          <p:spTgt spid="8">
                                            <p:graphicEl>
                                              <a:dgm id="{AF8AD7AA-687F-409A-B80A-E12C87790EA6}"/>
                                            </p:graphic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8">
                                            <p:graphicEl>
                                              <a:dgm id="{A98AAF2D-46E0-4AF7-874C-7EE2F529ED18}"/>
                                            </p:graphicEl>
                                          </p:spTgt>
                                        </p:tgtEl>
                                        <p:attrNameLst>
                                          <p:attrName>style.visibility</p:attrName>
                                        </p:attrNameLst>
                                      </p:cBhvr>
                                      <p:to>
                                        <p:strVal val="visible"/>
                                      </p:to>
                                    </p:set>
                                    <p:animEffect transition="in" filter="wipe(down)">
                                      <p:cBhvr>
                                        <p:cTn id="23" dur="500"/>
                                        <p:tgtEl>
                                          <p:spTgt spid="8">
                                            <p:graphicEl>
                                              <a:dgm id="{A98AAF2D-46E0-4AF7-874C-7EE2F529ED1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graphicEl>
                                              <a:dgm id="{EF16C7B8-EED2-47E0-B237-7881FB67D81E}"/>
                                            </p:graphicEl>
                                          </p:spTgt>
                                        </p:tgtEl>
                                        <p:attrNameLst>
                                          <p:attrName>style.visibility</p:attrName>
                                        </p:attrNameLst>
                                      </p:cBhvr>
                                      <p:to>
                                        <p:strVal val="visible"/>
                                      </p:to>
                                    </p:set>
                                    <p:animEffect transition="in" filter="wipe(down)">
                                      <p:cBhvr>
                                        <p:cTn id="28" dur="500"/>
                                        <p:tgtEl>
                                          <p:spTgt spid="8">
                                            <p:graphicEl>
                                              <a:dgm id="{EF16C7B8-EED2-47E0-B237-7881FB67D81E}"/>
                                            </p:graphic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8">
                                            <p:graphicEl>
                                              <a:dgm id="{FB566C65-D17B-485A-9528-1D135D35CFFF}"/>
                                            </p:graphicEl>
                                          </p:spTgt>
                                        </p:tgtEl>
                                        <p:attrNameLst>
                                          <p:attrName>style.visibility</p:attrName>
                                        </p:attrNameLst>
                                      </p:cBhvr>
                                      <p:to>
                                        <p:strVal val="visible"/>
                                      </p:to>
                                    </p:set>
                                    <p:animEffect transition="in" filter="wipe(down)">
                                      <p:cBhvr>
                                        <p:cTn id="31" dur="500"/>
                                        <p:tgtEl>
                                          <p:spTgt spid="8">
                                            <p:graphicEl>
                                              <a:dgm id="{FB566C65-D17B-485A-9528-1D135D35CF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8">
                                            <p:graphicEl>
                                              <a:dgm id="{5C52BFA9-9183-4713-9390-A13BE5139944}"/>
                                            </p:graphicEl>
                                          </p:spTgt>
                                        </p:tgtEl>
                                        <p:attrNameLst>
                                          <p:attrName>style.visibility</p:attrName>
                                        </p:attrNameLst>
                                      </p:cBhvr>
                                      <p:to>
                                        <p:strVal val="visible"/>
                                      </p:to>
                                    </p:set>
                                    <p:animEffect transition="in" filter="wipe(down)">
                                      <p:cBhvr>
                                        <p:cTn id="36" dur="500"/>
                                        <p:tgtEl>
                                          <p:spTgt spid="8">
                                            <p:graphicEl>
                                              <a:dgm id="{5C52BFA9-9183-4713-9390-A13BE5139944}"/>
                                            </p:graphicEl>
                                          </p:spTgt>
                                        </p:tgtEl>
                                      </p:cBhvr>
                                    </p:animEffect>
                                  </p:childTnLst>
                                </p:cTn>
                              </p:par>
                              <p:par>
                                <p:cTn id="37" presetID="22" presetClass="entr" presetSubtype="4" fill="hold" grpId="0" nodeType="withEffect">
                                  <p:stCondLst>
                                    <p:cond delay="0"/>
                                  </p:stCondLst>
                                  <p:childTnLst>
                                    <p:set>
                                      <p:cBhvr>
                                        <p:cTn id="38" dur="1" fill="hold">
                                          <p:stCondLst>
                                            <p:cond delay="0"/>
                                          </p:stCondLst>
                                        </p:cTn>
                                        <p:tgtEl>
                                          <p:spTgt spid="8">
                                            <p:graphicEl>
                                              <a:dgm id="{09EDF6D0-FE1A-490D-8B47-F81F797FC73C}"/>
                                            </p:graphicEl>
                                          </p:spTgt>
                                        </p:tgtEl>
                                        <p:attrNameLst>
                                          <p:attrName>style.visibility</p:attrName>
                                        </p:attrNameLst>
                                      </p:cBhvr>
                                      <p:to>
                                        <p:strVal val="visible"/>
                                      </p:to>
                                    </p:set>
                                    <p:animEffect transition="in" filter="wipe(down)">
                                      <p:cBhvr>
                                        <p:cTn id="39" dur="500"/>
                                        <p:tgtEl>
                                          <p:spTgt spid="8">
                                            <p:graphicEl>
                                              <a:dgm id="{09EDF6D0-FE1A-490D-8B47-F81F797FC73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8">
                                            <p:graphicEl>
                                              <a:dgm id="{EBDA335F-D608-4941-9A58-21594FEB4521}"/>
                                            </p:graphicEl>
                                          </p:spTgt>
                                        </p:tgtEl>
                                        <p:attrNameLst>
                                          <p:attrName>style.visibility</p:attrName>
                                        </p:attrNameLst>
                                      </p:cBhvr>
                                      <p:to>
                                        <p:strVal val="visible"/>
                                      </p:to>
                                    </p:set>
                                    <p:animEffect transition="in" filter="wipe(down)">
                                      <p:cBhvr>
                                        <p:cTn id="44" dur="500"/>
                                        <p:tgtEl>
                                          <p:spTgt spid="8">
                                            <p:graphicEl>
                                              <a:dgm id="{EBDA335F-D608-4941-9A58-21594FEB4521}"/>
                                            </p:graphicEl>
                                          </p:spTgt>
                                        </p:tgtEl>
                                      </p:cBhvr>
                                    </p:animEffect>
                                  </p:childTnLst>
                                </p:cTn>
                              </p:par>
                              <p:par>
                                <p:cTn id="45" presetID="22" presetClass="entr" presetSubtype="4" fill="hold" grpId="0" nodeType="withEffect">
                                  <p:stCondLst>
                                    <p:cond delay="0"/>
                                  </p:stCondLst>
                                  <p:childTnLst>
                                    <p:set>
                                      <p:cBhvr>
                                        <p:cTn id="46" dur="1" fill="hold">
                                          <p:stCondLst>
                                            <p:cond delay="0"/>
                                          </p:stCondLst>
                                        </p:cTn>
                                        <p:tgtEl>
                                          <p:spTgt spid="8">
                                            <p:graphicEl>
                                              <a:dgm id="{CDF11A35-8D6D-4A85-82B0-8F4B2BC1B46B}"/>
                                            </p:graphicEl>
                                          </p:spTgt>
                                        </p:tgtEl>
                                        <p:attrNameLst>
                                          <p:attrName>style.visibility</p:attrName>
                                        </p:attrNameLst>
                                      </p:cBhvr>
                                      <p:to>
                                        <p:strVal val="visible"/>
                                      </p:to>
                                    </p:set>
                                    <p:animEffect transition="in" filter="wipe(down)">
                                      <p:cBhvr>
                                        <p:cTn id="47" dur="500"/>
                                        <p:tgtEl>
                                          <p:spTgt spid="8">
                                            <p:graphicEl>
                                              <a:dgm id="{CDF11A35-8D6D-4A85-82B0-8F4B2BC1B46B}"/>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8">
                                            <p:graphicEl>
                                              <a:dgm id="{F29EB558-A140-415F-8727-D9CFC7846239}"/>
                                            </p:graphicEl>
                                          </p:spTgt>
                                        </p:tgtEl>
                                        <p:attrNameLst>
                                          <p:attrName>style.visibility</p:attrName>
                                        </p:attrNameLst>
                                      </p:cBhvr>
                                      <p:to>
                                        <p:strVal val="visible"/>
                                      </p:to>
                                    </p:set>
                                    <p:animEffect transition="in" filter="wipe(down)">
                                      <p:cBhvr>
                                        <p:cTn id="52" dur="500"/>
                                        <p:tgtEl>
                                          <p:spTgt spid="8">
                                            <p:graphicEl>
                                              <a:dgm id="{F29EB558-A140-415F-8727-D9CFC7846239}"/>
                                            </p:graphicEl>
                                          </p:spTgt>
                                        </p:tgtEl>
                                      </p:cBhvr>
                                    </p:animEffect>
                                  </p:childTnLst>
                                </p:cTn>
                              </p:par>
                              <p:par>
                                <p:cTn id="53" presetID="22" presetClass="entr" presetSubtype="4" fill="hold" grpId="0" nodeType="withEffect">
                                  <p:stCondLst>
                                    <p:cond delay="0"/>
                                  </p:stCondLst>
                                  <p:childTnLst>
                                    <p:set>
                                      <p:cBhvr>
                                        <p:cTn id="54" dur="1" fill="hold">
                                          <p:stCondLst>
                                            <p:cond delay="0"/>
                                          </p:stCondLst>
                                        </p:cTn>
                                        <p:tgtEl>
                                          <p:spTgt spid="8">
                                            <p:graphicEl>
                                              <a:dgm id="{33FCC790-9EF4-4641-B78D-A209A463953D}"/>
                                            </p:graphicEl>
                                          </p:spTgt>
                                        </p:tgtEl>
                                        <p:attrNameLst>
                                          <p:attrName>style.visibility</p:attrName>
                                        </p:attrNameLst>
                                      </p:cBhvr>
                                      <p:to>
                                        <p:strVal val="visible"/>
                                      </p:to>
                                    </p:set>
                                    <p:animEffect transition="in" filter="wipe(down)">
                                      <p:cBhvr>
                                        <p:cTn id="55" dur="500"/>
                                        <p:tgtEl>
                                          <p:spTgt spid="8">
                                            <p:graphicEl>
                                              <a:dgm id="{33FCC790-9EF4-4641-B78D-A209A46395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16633"/>
            <a:ext cx="9874696" cy="1151965"/>
          </a:xfrm>
        </p:spPr>
        <p:txBody>
          <a:bodyPr>
            <a:normAutofit/>
          </a:bodyPr>
          <a:lstStyle/>
          <a:p>
            <a:pPr algn="r"/>
            <a:r>
              <a:rPr lang="en-GB" sz="5400" dirty="0">
                <a:solidFill>
                  <a:schemeClr val="bg1"/>
                </a:solidFill>
              </a:rPr>
              <a:t>Reflection</a:t>
            </a:r>
          </a:p>
        </p:txBody>
      </p:sp>
      <p:sp>
        <p:nvSpPr>
          <p:cNvPr id="3" name="Rectangle 2"/>
          <p:cNvSpPr/>
          <p:nvPr/>
        </p:nvSpPr>
        <p:spPr>
          <a:xfrm>
            <a:off x="1066800" y="1416968"/>
            <a:ext cx="7286600" cy="3987951"/>
          </a:xfrm>
          <a:prstGeom prst="rect">
            <a:avLst/>
          </a:prstGeom>
        </p:spPr>
        <p:txBody>
          <a:bodyPr wrap="square">
            <a:spAutoFit/>
          </a:bodyPr>
          <a:lstStyle/>
          <a:p>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For this company consider the following: </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Competences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Assets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Resources</a:t>
            </a:r>
          </a:p>
          <a:p>
            <a:pPr marL="285750" indent="-285750">
              <a:lnSpc>
                <a:spcPct val="250000"/>
              </a:lnSpc>
              <a:buFont typeface="Wingdings" panose="05000000000000000000" pitchFamily="2" charset="2"/>
              <a:buChar char="Ø"/>
            </a:pPr>
            <a:r>
              <a:rPr lang="en-GB" sz="2400" dirty="0">
                <a:solidFill>
                  <a:schemeClr val="bg1"/>
                </a:solidFill>
                <a:latin typeface="Verdana" panose="020B0604030504040204" pitchFamily="34" charset="0"/>
                <a:ea typeface="Verdana" panose="020B0604030504040204" pitchFamily="34" charset="0"/>
                <a:cs typeface="Verdana" panose="020B0604030504040204" pitchFamily="34" charset="0"/>
              </a:rPr>
              <a:t>Strategic Capabilities </a:t>
            </a:r>
          </a:p>
        </p:txBody>
      </p:sp>
      <p:pic>
        <p:nvPicPr>
          <p:cNvPr id="5" name="Picture 4" descr="A close up of a sign&#10;&#10;Description generated with very high confidence">
            <a:hlinkClick r:id="rId2"/>
            <a:extLst>
              <a:ext uri="{FF2B5EF4-FFF2-40B4-BE49-F238E27FC236}">
                <a16:creationId xmlns:a16="http://schemas.microsoft.com/office/drawing/2014/main" id="{4FB28FB3-E608-4ED6-BCE7-933F0BFD3685}"/>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6302804" y="2345959"/>
            <a:ext cx="4535618" cy="2520280"/>
          </a:xfrm>
          <a:prstGeom prst="rect">
            <a:avLst/>
          </a:prstGeom>
        </p:spPr>
      </p:pic>
      <p:sp>
        <p:nvSpPr>
          <p:cNvPr id="6" name="TextBox 5">
            <a:extLst>
              <a:ext uri="{FF2B5EF4-FFF2-40B4-BE49-F238E27FC236}">
                <a16:creationId xmlns:a16="http://schemas.microsoft.com/office/drawing/2014/main" id="{25A3D187-43D8-4D40-8001-614A1A261F1F}"/>
              </a:ext>
            </a:extLst>
          </p:cNvPr>
          <p:cNvSpPr txBox="1"/>
          <p:nvPr/>
        </p:nvSpPr>
        <p:spPr>
          <a:xfrm>
            <a:off x="6248400" y="5943600"/>
            <a:ext cx="4644426"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https://youtu.be/rTVkUHrprk8?t=41</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3391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91544" y="548681"/>
            <a:ext cx="9667056" cy="1151965"/>
          </a:xfrm>
        </p:spPr>
        <p:txBody>
          <a:bodyPr/>
          <a:lstStyle/>
          <a:p>
            <a:pPr algn="r"/>
            <a:r>
              <a:rPr lang="en-GB" dirty="0">
                <a:solidFill>
                  <a:schemeClr val="bg1"/>
                </a:solidFill>
              </a:rPr>
              <a:t>Macro Environment</a:t>
            </a:r>
          </a:p>
        </p:txBody>
      </p:sp>
      <p:sp>
        <p:nvSpPr>
          <p:cNvPr id="6" name="TextBox 5"/>
          <p:cNvSpPr txBox="1"/>
          <p:nvPr/>
        </p:nvSpPr>
        <p:spPr>
          <a:xfrm>
            <a:off x="609600" y="1905682"/>
            <a:ext cx="4770512" cy="3539430"/>
          </a:xfrm>
          <a:prstGeom prst="rect">
            <a:avLst/>
          </a:prstGeom>
          <a:noFill/>
        </p:spPr>
        <p:txBody>
          <a:bodyPr wrap="square" rtlCol="0">
            <a:spAutoFit/>
          </a:bodyPr>
          <a:lstStyle/>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environment concerned with broader societal issues</a:t>
            </a:r>
          </a:p>
          <a:p>
            <a:pPr marL="285750" indent="-285750">
              <a:buFont typeface="Wingdings" panose="05000000000000000000" pitchFamily="2" charset="2"/>
              <a:buChar char="Ø"/>
            </a:pPr>
            <a:r>
              <a:rPr lang="en-GB" sz="3200" dirty="0">
                <a:solidFill>
                  <a:schemeClr val="bg1"/>
                </a:solidFill>
                <a:latin typeface="Verdana" panose="020B0604030504040204" pitchFamily="34" charset="0"/>
                <a:ea typeface="Verdana" panose="020B0604030504040204" pitchFamily="34" charset="0"/>
                <a:cs typeface="Verdana" panose="020B0604030504040204" pitchFamily="34" charset="0"/>
              </a:rPr>
              <a:t>The company cannot influence the Macro Environment</a:t>
            </a:r>
          </a:p>
        </p:txBody>
      </p:sp>
      <p:pic>
        <p:nvPicPr>
          <p:cNvPr id="3" name="Picture 2">
            <a:extLst>
              <a:ext uri="{FF2B5EF4-FFF2-40B4-BE49-F238E27FC236}">
                <a16:creationId xmlns:a16="http://schemas.microsoft.com/office/drawing/2014/main" id="{0F90A59C-0B72-4FA6-AAAA-91AB99F8EF7E}"/>
              </a:ext>
            </a:extLst>
          </p:cNvPr>
          <p:cNvPicPr>
            <a:picLocks noChangeAspect="1"/>
          </p:cNvPicPr>
          <p:nvPr/>
        </p:nvPicPr>
        <p:blipFill>
          <a:blip r:embed="rId3"/>
          <a:stretch>
            <a:fillRect/>
          </a:stretch>
        </p:blipFill>
        <p:spPr>
          <a:xfrm>
            <a:off x="6096000" y="1732654"/>
            <a:ext cx="5833863" cy="3712458"/>
          </a:xfrm>
          <a:prstGeom prst="rect">
            <a:avLst/>
          </a:prstGeom>
        </p:spPr>
      </p:pic>
    </p:spTree>
    <p:extLst>
      <p:ext uri="{BB962C8B-B14F-4D97-AF65-F5344CB8AC3E}">
        <p14:creationId xmlns:p14="http://schemas.microsoft.com/office/powerpoint/2010/main" val="180108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124161"/>
            <a:ext cx="12039600" cy="1151965"/>
          </a:xfrm>
          <a:solidFill>
            <a:srgbClr val="0070C0"/>
          </a:solidFill>
        </p:spPr>
        <p:txBody>
          <a:bodyPr>
            <a:noAutofit/>
          </a:bodyPr>
          <a:lstStyle/>
          <a:p>
            <a:r>
              <a:rPr lang="en-GB" sz="5400" dirty="0">
                <a:solidFill>
                  <a:schemeClr val="bg1"/>
                </a:solidFill>
              </a:rPr>
              <a:t>Businesses do not exist in a Vacuum </a:t>
            </a:r>
          </a:p>
        </p:txBody>
      </p:sp>
      <p:pic>
        <p:nvPicPr>
          <p:cNvPr id="3" name="The financial crisis- a decade of debt - PunkF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95400" y="1276126"/>
            <a:ext cx="8991600" cy="5057775"/>
          </a:xfrm>
          <a:prstGeom prst="rect">
            <a:avLst/>
          </a:prstGeom>
        </p:spPr>
      </p:pic>
    </p:spTree>
    <p:extLst>
      <p:ext uri="{BB962C8B-B14F-4D97-AF65-F5344CB8AC3E}">
        <p14:creationId xmlns:p14="http://schemas.microsoft.com/office/powerpoint/2010/main" val="15679085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720609-44D0-4C34-822C-192CA35109FE}"/>
              </a:ext>
            </a:extLst>
          </p:cNvPr>
          <p:cNvPicPr>
            <a:picLocks noChangeAspect="1"/>
          </p:cNvPicPr>
          <p:nvPr/>
        </p:nvPicPr>
        <p:blipFill>
          <a:blip r:embed="rId2"/>
          <a:stretch>
            <a:fillRect/>
          </a:stretch>
        </p:blipFill>
        <p:spPr>
          <a:xfrm>
            <a:off x="1371600" y="1205880"/>
            <a:ext cx="8892480" cy="444624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4262781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2400" y="29817"/>
            <a:ext cx="11662427" cy="6915495"/>
          </a:xfrm>
          <a:prstGeom prst="rect">
            <a:avLst/>
          </a:prstGeom>
        </p:spPr>
      </p:pic>
      <p:sp>
        <p:nvSpPr>
          <p:cNvPr id="2" name="Title 1">
            <a:extLst>
              <a:ext uri="{FF2B5EF4-FFF2-40B4-BE49-F238E27FC236}">
                <a16:creationId xmlns:a16="http://schemas.microsoft.com/office/drawing/2014/main" id="{EC151763-838C-48A0-B4D6-80A642692F6A}"/>
              </a:ext>
            </a:extLst>
          </p:cNvPr>
          <p:cNvSpPr>
            <a:spLocks noGrp="1"/>
          </p:cNvSpPr>
          <p:nvPr>
            <p:ph type="title"/>
          </p:nvPr>
        </p:nvSpPr>
        <p:spPr/>
        <p:txBody>
          <a:bodyPr/>
          <a:lstStyle/>
          <a:p>
            <a:r>
              <a:rPr lang="en-GB" dirty="0">
                <a:solidFill>
                  <a:schemeClr val="bg1"/>
                </a:solidFill>
              </a:rPr>
              <a:t>Design thinking</a:t>
            </a:r>
          </a:p>
        </p:txBody>
      </p:sp>
      <p:sp>
        <p:nvSpPr>
          <p:cNvPr id="3" name="Content Placeholder 2">
            <a:extLst>
              <a:ext uri="{FF2B5EF4-FFF2-40B4-BE49-F238E27FC236}">
                <a16:creationId xmlns:a16="http://schemas.microsoft.com/office/drawing/2014/main" id="{D2E056F9-F42D-426F-A341-21818B333E9D}"/>
              </a:ext>
            </a:extLst>
          </p:cNvPr>
          <p:cNvSpPr>
            <a:spLocks noGrp="1"/>
          </p:cNvSpPr>
          <p:nvPr>
            <p:ph idx="1"/>
          </p:nvPr>
        </p:nvSpPr>
        <p:spPr>
          <a:xfrm>
            <a:off x="6600232" y="3348882"/>
            <a:ext cx="4829768" cy="2823318"/>
          </a:xfrm>
        </p:spPr>
        <p:txBody>
          <a:bodyPr>
            <a:normAutofit fontScale="92500" lnSpcReduction="10000"/>
          </a:bodyPr>
          <a:lstStyle/>
          <a:p>
            <a:r>
              <a:rPr lang="en-US" dirty="0">
                <a:solidFill>
                  <a:schemeClr val="bg1"/>
                </a:solidFill>
              </a:rPr>
              <a:t>“What we need is an approach to innovation that is powerful, effective, and broadly accessible, that can be integrated into all aspects of business and society … Design thinking offers such an approach.” [3]</a:t>
            </a:r>
          </a:p>
          <a:p>
            <a:endParaRPr lang="en-US" dirty="0"/>
          </a:p>
          <a:p>
            <a:endParaRPr lang="en-GB" dirty="0"/>
          </a:p>
        </p:txBody>
      </p:sp>
      <p:pic>
        <p:nvPicPr>
          <p:cNvPr id="5" name="Picture 4">
            <a:extLst>
              <a:ext uri="{FF2B5EF4-FFF2-40B4-BE49-F238E27FC236}">
                <a16:creationId xmlns:a16="http://schemas.microsoft.com/office/drawing/2014/main" id="{B62BA71F-DDD7-4C6F-BC6E-9353D0D91870}"/>
              </a:ext>
            </a:extLst>
          </p:cNvPr>
          <p:cNvPicPr>
            <a:picLocks noChangeAspect="1"/>
          </p:cNvPicPr>
          <p:nvPr/>
        </p:nvPicPr>
        <p:blipFill>
          <a:blip r:embed="rId3"/>
          <a:stretch>
            <a:fillRect/>
          </a:stretch>
        </p:blipFill>
        <p:spPr>
          <a:xfrm>
            <a:off x="9448800" y="73492"/>
            <a:ext cx="2135514" cy="3222787"/>
          </a:xfrm>
          <a:prstGeom prst="rect">
            <a:avLst/>
          </a:prstGeom>
        </p:spPr>
      </p:pic>
    </p:spTree>
    <p:extLst>
      <p:ext uri="{BB962C8B-B14F-4D97-AF65-F5344CB8AC3E}">
        <p14:creationId xmlns:p14="http://schemas.microsoft.com/office/powerpoint/2010/main" val="313355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362200" y="152400"/>
            <a:ext cx="14425392" cy="6444539"/>
          </a:xfrm>
          <a:prstGeom prst="rect">
            <a:avLst/>
          </a:prstGeom>
        </p:spPr>
      </p:pic>
      <p:sp>
        <p:nvSpPr>
          <p:cNvPr id="2" name="Title 1">
            <a:extLst>
              <a:ext uri="{FF2B5EF4-FFF2-40B4-BE49-F238E27FC236}">
                <a16:creationId xmlns:a16="http://schemas.microsoft.com/office/drawing/2014/main" id="{7BAD798B-13DD-49C2-BF24-1694864362D0}"/>
              </a:ext>
            </a:extLst>
          </p:cNvPr>
          <p:cNvSpPr>
            <a:spLocks noGrp="1"/>
          </p:cNvSpPr>
          <p:nvPr>
            <p:ph type="title"/>
          </p:nvPr>
        </p:nvSpPr>
        <p:spPr>
          <a:xfrm>
            <a:off x="533400" y="457200"/>
            <a:ext cx="7886700" cy="994172"/>
          </a:xfrm>
        </p:spPr>
        <p:txBody>
          <a:bodyPr/>
          <a:lstStyle/>
          <a:p>
            <a:r>
              <a:rPr lang="en-GB" dirty="0">
                <a:solidFill>
                  <a:schemeClr val="bg1"/>
                </a:solidFill>
              </a:rPr>
              <a:t>Make it human</a:t>
            </a:r>
          </a:p>
        </p:txBody>
      </p:sp>
      <p:sp>
        <p:nvSpPr>
          <p:cNvPr id="3" name="Content Placeholder 2">
            <a:extLst>
              <a:ext uri="{FF2B5EF4-FFF2-40B4-BE49-F238E27FC236}">
                <a16:creationId xmlns:a16="http://schemas.microsoft.com/office/drawing/2014/main" id="{FE80D0CE-DFCA-4070-81AE-5F5976AE1C2D}"/>
              </a:ext>
            </a:extLst>
          </p:cNvPr>
          <p:cNvSpPr>
            <a:spLocks noGrp="1"/>
          </p:cNvSpPr>
          <p:nvPr>
            <p:ph idx="1"/>
          </p:nvPr>
        </p:nvSpPr>
        <p:spPr>
          <a:xfrm>
            <a:off x="685800" y="2132856"/>
            <a:ext cx="6019800" cy="3600400"/>
          </a:xfrm>
        </p:spPr>
        <p:txBody>
          <a:bodyPr>
            <a:normAutofit/>
          </a:bodyPr>
          <a:lstStyle/>
          <a:p>
            <a:r>
              <a:rPr lang="en-US" sz="2400" dirty="0">
                <a:solidFill>
                  <a:schemeClr val="bg1"/>
                </a:solidFill>
              </a:rPr>
              <a:t>“By integrating what is desirable from a human point of view with what is technically feasible and economically viable, designers have been able to create the products we enjoy today.” </a:t>
            </a:r>
          </a:p>
          <a:p>
            <a:pPr marL="0" indent="0">
              <a:buNone/>
            </a:pPr>
            <a:endParaRPr lang="en-US" sz="2400" dirty="0">
              <a:solidFill>
                <a:schemeClr val="bg1"/>
              </a:solidFill>
            </a:endParaRPr>
          </a:p>
          <a:p>
            <a:pPr marL="0" indent="0">
              <a:buNone/>
            </a:pPr>
            <a:r>
              <a:rPr lang="en-US" sz="2400" dirty="0">
                <a:solidFill>
                  <a:schemeClr val="bg1"/>
                </a:solidFill>
              </a:rPr>
              <a:t>[Brown 2009:4]</a:t>
            </a:r>
          </a:p>
          <a:p>
            <a:endParaRPr lang="en-GB" dirty="0"/>
          </a:p>
        </p:txBody>
      </p:sp>
    </p:spTree>
    <p:extLst>
      <p:ext uri="{BB962C8B-B14F-4D97-AF65-F5344CB8AC3E}">
        <p14:creationId xmlns:p14="http://schemas.microsoft.com/office/powerpoint/2010/main" val="251097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AB5AE7-5957-402D-B798-91CC538DE058}"/>
              </a:ext>
            </a:extLst>
          </p:cNvPr>
          <p:cNvSpPr>
            <a:spLocks noGrp="1"/>
          </p:cNvSpPr>
          <p:nvPr>
            <p:ph type="title"/>
          </p:nvPr>
        </p:nvSpPr>
        <p:spPr>
          <a:xfrm>
            <a:off x="838200" y="990600"/>
            <a:ext cx="10515600" cy="1325563"/>
          </a:xfrm>
        </p:spPr>
        <p:txBody>
          <a:bodyPr/>
          <a:lstStyle/>
          <a:p>
            <a:r>
              <a:rPr lang="en-GB" dirty="0">
                <a:solidFill>
                  <a:schemeClr val="bg1"/>
                </a:solidFill>
              </a:rPr>
              <a:t>Additional References</a:t>
            </a:r>
          </a:p>
        </p:txBody>
      </p:sp>
      <p:sp>
        <p:nvSpPr>
          <p:cNvPr id="4" name="Content Placeholder 3">
            <a:extLst>
              <a:ext uri="{FF2B5EF4-FFF2-40B4-BE49-F238E27FC236}">
                <a16:creationId xmlns:a16="http://schemas.microsoft.com/office/drawing/2014/main" id="{04389A5A-FB09-4334-9706-5C9581928AA1}"/>
              </a:ext>
            </a:extLst>
          </p:cNvPr>
          <p:cNvSpPr>
            <a:spLocks noGrp="1"/>
          </p:cNvSpPr>
          <p:nvPr>
            <p:ph sz="quarter" idx="13"/>
          </p:nvPr>
        </p:nvSpPr>
        <p:spPr>
          <a:xfrm>
            <a:off x="685801" y="2438400"/>
            <a:ext cx="10820399" cy="2936185"/>
          </a:xfrm>
        </p:spPr>
        <p:txBody>
          <a:bodyPr>
            <a:normAutofit/>
          </a:bodyPr>
          <a:lstStyle/>
          <a:p>
            <a:r>
              <a:rPr lang="en-US" dirty="0">
                <a:solidFill>
                  <a:schemeClr val="bg1"/>
                </a:solidFill>
              </a:rPr>
              <a:t>Brown T (2009) Change By Design: how design thinking transforms </a:t>
            </a:r>
            <a:r>
              <a:rPr lang="en-US" dirty="0" err="1">
                <a:solidFill>
                  <a:schemeClr val="bg1"/>
                </a:solidFill>
              </a:rPr>
              <a:t>organisations</a:t>
            </a:r>
            <a:r>
              <a:rPr lang="en-US" dirty="0">
                <a:solidFill>
                  <a:schemeClr val="bg1"/>
                </a:solidFill>
              </a:rPr>
              <a:t> and inspires innovation, New York: Harper Collins</a:t>
            </a:r>
          </a:p>
          <a:p>
            <a:r>
              <a:rPr lang="en-GB" dirty="0">
                <a:solidFill>
                  <a:schemeClr val="bg1"/>
                </a:solidFill>
                <a:latin typeface="Arial" panose="020B0604020202020204" pitchFamily="34" charset="0"/>
                <a:cs typeface="Arial" panose="020B0604020202020204" pitchFamily="34" charset="0"/>
              </a:rPr>
              <a:t>Clark, E., Chew, B., and Lurie, R. (2015) Strategic Capabilities: Bridging Strategy and Impact. Deloitte Development available at </a:t>
            </a:r>
            <a:r>
              <a:rPr lang="en-GB" dirty="0">
                <a:latin typeface="Arial" panose="020B0604020202020204" pitchFamily="34" charset="0"/>
                <a:cs typeface="Arial" panose="020B0604020202020204" pitchFamily="34" charset="0"/>
                <a:hlinkClick r:id="rId2"/>
              </a:rPr>
              <a:t>https://www2.deloitte.com/ie/en/pages/consulting/articles/strategic-capabilities.html</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4992133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ext 4">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Standard 4x3</Template>
  <TotalTime>1355</TotalTime>
  <Words>566</Words>
  <Application>Microsoft Office PowerPoint</Application>
  <PresentationFormat>Widescreen</PresentationFormat>
  <Paragraphs>100</Paragraphs>
  <Slides>24</Slides>
  <Notes>4</Notes>
  <HiddenSlides>0</HiddenSlides>
  <MMClips>4</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24</vt:i4>
      </vt:variant>
    </vt:vector>
  </HeadingPairs>
  <TitlesOfParts>
    <vt:vector size="48" baseType="lpstr">
      <vt:lpstr>Arial</vt:lpstr>
      <vt:lpstr>Calibri</vt:lpstr>
      <vt:lpstr>Raleway</vt:lpstr>
      <vt:lpstr>Verdana</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1_Text 4</vt:lpstr>
      <vt:lpstr>1_Text 1</vt:lpstr>
      <vt:lpstr> Strategic&amp; Agile Business  Management  BMMB7027D</vt:lpstr>
      <vt:lpstr>PowerPoint Presentation</vt:lpstr>
      <vt:lpstr>Strategic Analysis</vt:lpstr>
      <vt:lpstr>Strategic Analysis</vt:lpstr>
      <vt:lpstr>Internal Analysis</vt:lpstr>
      <vt:lpstr>Internal analysis</vt:lpstr>
      <vt:lpstr>Blockbuster  Starbucks  Costa  Apple  Amazon</vt:lpstr>
      <vt:lpstr>Surely, it is just coffee?!  Oh no it is not!</vt:lpstr>
      <vt:lpstr>The Starbucks Story</vt:lpstr>
      <vt:lpstr>PowerPoint Presentation</vt:lpstr>
      <vt:lpstr>Perennial Questions  Who are we? What business are we in? What is our purpose? Have we been successful? Are we successful today? Are we keeping pace, setting the trend or lagging behind?</vt:lpstr>
      <vt:lpstr>PowerPoint Presentation</vt:lpstr>
      <vt:lpstr>Strategic Capabilities</vt:lpstr>
      <vt:lpstr>PowerPoint Presentation</vt:lpstr>
      <vt:lpstr>An Overview of Strategic Management</vt:lpstr>
      <vt:lpstr>The Micro Environment</vt:lpstr>
      <vt:lpstr>The Micro Environment</vt:lpstr>
      <vt:lpstr>Reflection</vt:lpstr>
      <vt:lpstr>Macro Environment</vt:lpstr>
      <vt:lpstr>Businesses do not exist in a Vacuum </vt:lpstr>
      <vt:lpstr>PowerPoint Presentation</vt:lpstr>
      <vt:lpstr>Design thinking</vt:lpstr>
      <vt:lpstr>Make it human</vt:lpstr>
      <vt:lpstr>Additional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Overview of Strategic Management</dc:title>
  <dc:creator>USER10</dc:creator>
  <cp:lastModifiedBy>Mike Durke</cp:lastModifiedBy>
  <cp:revision>28</cp:revision>
  <dcterms:created xsi:type="dcterms:W3CDTF">2007-06-22T17:38:19Z</dcterms:created>
  <dcterms:modified xsi:type="dcterms:W3CDTF">2024-02-08T09:39:33Z</dcterms:modified>
</cp:coreProperties>
</file>