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2" r:id="rId4"/>
  </p:sldMasterIdLst>
  <p:notesMasterIdLst>
    <p:notesMasterId r:id="rId10"/>
  </p:notesMasterIdLst>
  <p:handoutMasterIdLst>
    <p:handoutMasterId r:id="rId11"/>
  </p:handoutMasterIdLst>
  <p:sldIdLst>
    <p:sldId id="262" r:id="rId5"/>
    <p:sldId id="265" r:id="rId6"/>
    <p:sldId id="268" r:id="rId7"/>
    <p:sldId id="261" r:id="rId8"/>
    <p:sldId id="26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2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EC06F-5BA8-4520-976A-FEE55503F8C6}" v="16" dt="2020-11-08T23:31:47.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87"/>
  </p:normalViewPr>
  <p:slideViewPr>
    <p:cSldViewPr snapToGrid="0" snapToObjects="1">
      <p:cViewPr varScale="1">
        <p:scale>
          <a:sx n="72" d="100"/>
          <a:sy n="72" d="100"/>
        </p:scale>
        <p:origin x="660" y="72"/>
      </p:cViewPr>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a Sloan (1909912)" userId="e25f6bfd-5414-4899-8558-8431973c0d86" providerId="ADAL" clId="{488EC06F-5BA8-4520-976A-FEE55503F8C6}"/>
    <pc:docChg chg="undo custSel modSld">
      <pc:chgData name="Daniella Sloan (1909912)" userId="e25f6bfd-5414-4899-8558-8431973c0d86" providerId="ADAL" clId="{488EC06F-5BA8-4520-976A-FEE55503F8C6}" dt="2020-11-08T23:37:50.534" v="734" actId="1076"/>
      <pc:docMkLst>
        <pc:docMk/>
      </pc:docMkLst>
      <pc:sldChg chg="modSp mod">
        <pc:chgData name="Daniella Sloan (1909912)" userId="e25f6bfd-5414-4899-8558-8431973c0d86" providerId="ADAL" clId="{488EC06F-5BA8-4520-976A-FEE55503F8C6}" dt="2020-11-08T23:37:50.534" v="734" actId="1076"/>
        <pc:sldMkLst>
          <pc:docMk/>
          <pc:sldMk cId="2706815994" sldId="261"/>
        </pc:sldMkLst>
        <pc:spChg chg="mod">
          <ac:chgData name="Daniella Sloan (1909912)" userId="e25f6bfd-5414-4899-8558-8431973c0d86" providerId="ADAL" clId="{488EC06F-5BA8-4520-976A-FEE55503F8C6}" dt="2020-11-08T23:37:46.538" v="733" actId="1076"/>
          <ac:spMkLst>
            <pc:docMk/>
            <pc:sldMk cId="2706815994" sldId="261"/>
            <ac:spMk id="7" creationId="{D0A42331-CCDA-4142-949B-CF24F70A45C4}"/>
          </ac:spMkLst>
        </pc:spChg>
        <pc:spChg chg="mod">
          <ac:chgData name="Daniella Sloan (1909912)" userId="e25f6bfd-5414-4899-8558-8431973c0d86" providerId="ADAL" clId="{488EC06F-5BA8-4520-976A-FEE55503F8C6}" dt="2020-11-08T23:37:50.534" v="734" actId="1076"/>
          <ac:spMkLst>
            <pc:docMk/>
            <pc:sldMk cId="2706815994" sldId="261"/>
            <ac:spMk id="11" creationId="{3D168786-8047-4600-A796-487474993E68}"/>
          </ac:spMkLst>
        </pc:spChg>
        <pc:picChg chg="mod">
          <ac:chgData name="Daniella Sloan (1909912)" userId="e25f6bfd-5414-4899-8558-8431973c0d86" providerId="ADAL" clId="{488EC06F-5BA8-4520-976A-FEE55503F8C6}" dt="2020-11-08T23:37:41.945" v="732" actId="14100"/>
          <ac:picMkLst>
            <pc:docMk/>
            <pc:sldMk cId="2706815994" sldId="261"/>
            <ac:picMk id="5" creationId="{1C47A9F2-DD43-41E1-994D-08792E2B5D02}"/>
          </ac:picMkLst>
        </pc:picChg>
      </pc:sldChg>
      <pc:sldChg chg="modSp mod">
        <pc:chgData name="Daniella Sloan (1909912)" userId="e25f6bfd-5414-4899-8558-8431973c0d86" providerId="ADAL" clId="{488EC06F-5BA8-4520-976A-FEE55503F8C6}" dt="2020-11-08T23:36:19.886" v="661" actId="20577"/>
        <pc:sldMkLst>
          <pc:docMk/>
          <pc:sldMk cId="270140987" sldId="265"/>
        </pc:sldMkLst>
        <pc:spChg chg="mod">
          <ac:chgData name="Daniella Sloan (1909912)" userId="e25f6bfd-5414-4899-8558-8431973c0d86" providerId="ADAL" clId="{488EC06F-5BA8-4520-976A-FEE55503F8C6}" dt="2020-11-08T23:36:19.886" v="661" actId="20577"/>
          <ac:spMkLst>
            <pc:docMk/>
            <pc:sldMk cId="270140987" sldId="265"/>
            <ac:spMk id="12" creationId="{1FAB17FC-56E4-47BC-9C84-F2A901B51EC5}"/>
          </ac:spMkLst>
        </pc:spChg>
      </pc:sldChg>
      <pc:sldChg chg="modSp mod">
        <pc:chgData name="Daniella Sloan (1909912)" userId="e25f6bfd-5414-4899-8558-8431973c0d86" providerId="ADAL" clId="{488EC06F-5BA8-4520-976A-FEE55503F8C6}" dt="2020-11-08T23:33:07.213" v="532" actId="12"/>
        <pc:sldMkLst>
          <pc:docMk/>
          <pc:sldMk cId="538061945" sldId="267"/>
        </pc:sldMkLst>
        <pc:spChg chg="mod">
          <ac:chgData name="Daniella Sloan (1909912)" userId="e25f6bfd-5414-4899-8558-8431973c0d86" providerId="ADAL" clId="{488EC06F-5BA8-4520-976A-FEE55503F8C6}" dt="2020-11-08T23:33:07.213" v="532" actId="12"/>
          <ac:spMkLst>
            <pc:docMk/>
            <pc:sldMk cId="538061945" sldId="267"/>
            <ac:spMk id="5" creationId="{A575138B-9202-44F3-B76F-9897F408F299}"/>
          </ac:spMkLst>
        </pc:spChg>
      </pc:sldChg>
      <pc:sldChg chg="modSp mod">
        <pc:chgData name="Daniella Sloan (1909912)" userId="e25f6bfd-5414-4899-8558-8431973c0d86" providerId="ADAL" clId="{488EC06F-5BA8-4520-976A-FEE55503F8C6}" dt="2020-11-08T23:36:04.858" v="660" actId="20577"/>
        <pc:sldMkLst>
          <pc:docMk/>
          <pc:sldMk cId="1887753829" sldId="268"/>
        </pc:sldMkLst>
        <pc:spChg chg="mod">
          <ac:chgData name="Daniella Sloan (1909912)" userId="e25f6bfd-5414-4899-8558-8431973c0d86" providerId="ADAL" clId="{488EC06F-5BA8-4520-976A-FEE55503F8C6}" dt="2020-11-08T23:36:04.858" v="660" actId="20577"/>
          <ac:spMkLst>
            <pc:docMk/>
            <pc:sldMk cId="1887753829" sldId="268"/>
            <ac:spMk id="18" creationId="{E29B4A20-2A1C-4827-A6BE-8039586B03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720856-93F0-4CC7-B7FD-2466914A11D4}"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pt>
    <dgm:pt modelId="{4AF52931-E4CA-4429-AACB-B8747CDB2409}">
      <dgm:prSet phldrT="[Text]" custT="1"/>
      <dgm:spPr/>
      <dgm:t>
        <a:bodyPr/>
        <a:lstStyle/>
        <a:p>
          <a:pPr>
            <a:lnSpc>
              <a:spcPct val="100000"/>
            </a:lnSpc>
          </a:pPr>
          <a:r>
            <a:rPr lang="en-US" sz="1800" dirty="0"/>
            <a:t>Constructivist</a:t>
          </a:r>
        </a:p>
      </dgm:t>
    </dgm:pt>
    <dgm:pt modelId="{67B2FC97-2FAE-4EFE-9DEE-E4216C657F35}" type="parTrans" cxnId="{F82329C8-C3B2-4E9B-9033-528488D72705}">
      <dgm:prSet/>
      <dgm:spPr/>
      <dgm:t>
        <a:bodyPr/>
        <a:lstStyle/>
        <a:p>
          <a:endParaRPr lang="en-US"/>
        </a:p>
      </dgm:t>
    </dgm:pt>
    <dgm:pt modelId="{D86AF01C-9CBC-41F8-9354-48CD82BDFDC9}" type="sibTrans" cxnId="{F82329C8-C3B2-4E9B-9033-528488D72705}">
      <dgm:prSet/>
      <dgm:spPr/>
      <dgm:t>
        <a:bodyPr/>
        <a:lstStyle/>
        <a:p>
          <a:endParaRPr lang="en-US"/>
        </a:p>
      </dgm:t>
    </dgm:pt>
    <dgm:pt modelId="{81BEB84D-9A77-49C6-9301-B3359FCAC75F}">
      <dgm:prSet phldrT="[Text]"/>
      <dgm:spPr/>
      <dgm:t>
        <a:bodyPr/>
        <a:lstStyle/>
        <a:p>
          <a:pPr>
            <a:lnSpc>
              <a:spcPct val="100000"/>
            </a:lnSpc>
          </a:pPr>
          <a:r>
            <a:rPr lang="en-US" dirty="0"/>
            <a:t>Pragmatic</a:t>
          </a:r>
        </a:p>
      </dgm:t>
    </dgm:pt>
    <dgm:pt modelId="{AE4D0D43-0332-4F79-8D35-BCD8C10758AE}" type="parTrans" cxnId="{420EF6C4-7321-43BE-A2FC-253606B1E06A}">
      <dgm:prSet/>
      <dgm:spPr/>
      <dgm:t>
        <a:bodyPr/>
        <a:lstStyle/>
        <a:p>
          <a:endParaRPr lang="en-US"/>
        </a:p>
      </dgm:t>
    </dgm:pt>
    <dgm:pt modelId="{5D260F18-25D2-4074-87F1-7E78DDA61C58}" type="sibTrans" cxnId="{420EF6C4-7321-43BE-A2FC-253606B1E06A}">
      <dgm:prSet/>
      <dgm:spPr/>
      <dgm:t>
        <a:bodyPr/>
        <a:lstStyle/>
        <a:p>
          <a:endParaRPr lang="en-US"/>
        </a:p>
      </dgm:t>
    </dgm:pt>
    <dgm:pt modelId="{536D0097-A245-4152-8984-CC3ABB7DF273}" type="pres">
      <dgm:prSet presAssocID="{C7720856-93F0-4CC7-B7FD-2466914A11D4}" presName="root" presStyleCnt="0">
        <dgm:presLayoutVars>
          <dgm:dir/>
          <dgm:resizeHandles val="exact"/>
        </dgm:presLayoutVars>
      </dgm:prSet>
      <dgm:spPr/>
    </dgm:pt>
    <dgm:pt modelId="{DB8DBD9D-81A4-425A-BACC-11558B39BA4F}" type="pres">
      <dgm:prSet presAssocID="{4AF52931-E4CA-4429-AACB-B8747CDB2409}" presName="compNode" presStyleCnt="0"/>
      <dgm:spPr/>
    </dgm:pt>
    <dgm:pt modelId="{DE4D0CB4-0619-47EF-A746-365405D39958}" type="pres">
      <dgm:prSet presAssocID="{4AF52931-E4CA-4429-AACB-B8747CDB2409}" presName="bgRect" presStyleLbl="bgShp" presStyleIdx="0" presStyleCnt="2" custLinFactNeighborY="-43"/>
      <dgm:spPr/>
    </dgm:pt>
    <dgm:pt modelId="{ABC6D826-A6E6-42EC-BF0E-9025B33009B2}" type="pres">
      <dgm:prSet presAssocID="{4AF52931-E4CA-4429-AACB-B8747CDB2409}" presName="iconRect" presStyleLbl="node1" presStyleIdx="0" presStyleCnt="2"/>
      <dgm:spPr>
        <a:ln>
          <a:noFill/>
        </a:ln>
      </dgm:spPr>
    </dgm:pt>
    <dgm:pt modelId="{3E7294FB-7627-4D43-88C1-EE466B3369AD}" type="pres">
      <dgm:prSet presAssocID="{4AF52931-E4CA-4429-AACB-B8747CDB2409}" presName="spaceRect" presStyleCnt="0"/>
      <dgm:spPr/>
    </dgm:pt>
    <dgm:pt modelId="{573FC8C9-03E6-4269-9DB7-824A4479C21C}" type="pres">
      <dgm:prSet presAssocID="{4AF52931-E4CA-4429-AACB-B8747CDB2409}" presName="parTx" presStyleLbl="revTx" presStyleIdx="0" presStyleCnt="2">
        <dgm:presLayoutVars>
          <dgm:chMax val="0"/>
          <dgm:chPref val="0"/>
        </dgm:presLayoutVars>
      </dgm:prSet>
      <dgm:spPr/>
    </dgm:pt>
    <dgm:pt modelId="{5F2C253B-D9B7-4F6A-BC58-58675D37BE4B}" type="pres">
      <dgm:prSet presAssocID="{D86AF01C-9CBC-41F8-9354-48CD82BDFDC9}" presName="sibTrans" presStyleCnt="0"/>
      <dgm:spPr/>
    </dgm:pt>
    <dgm:pt modelId="{6802359D-3E26-495D-95C0-D50D2FF0A0AB}" type="pres">
      <dgm:prSet presAssocID="{81BEB84D-9A77-49C6-9301-B3359FCAC75F}" presName="compNode" presStyleCnt="0"/>
      <dgm:spPr/>
    </dgm:pt>
    <dgm:pt modelId="{B58CA141-504B-412A-818E-73651C363A3D}" type="pres">
      <dgm:prSet presAssocID="{81BEB84D-9A77-49C6-9301-B3359FCAC75F}" presName="bgRect" presStyleLbl="bgShp" presStyleIdx="1" presStyleCnt="2"/>
      <dgm:spPr/>
    </dgm:pt>
    <dgm:pt modelId="{AFC95015-001F-49EB-8731-0714E310C46E}" type="pres">
      <dgm:prSet presAssocID="{81BEB84D-9A77-49C6-9301-B3359FCAC75F}" presName="iconRect" presStyleLbl="node1" presStyleIdx="1" presStyleCnt="2"/>
      <dgm:spPr>
        <a:ln>
          <a:noFill/>
        </a:ln>
      </dgm:spPr>
    </dgm:pt>
    <dgm:pt modelId="{D4F75FDB-FBCC-4B87-AABC-5ADBB261BB02}" type="pres">
      <dgm:prSet presAssocID="{81BEB84D-9A77-49C6-9301-B3359FCAC75F}" presName="spaceRect" presStyleCnt="0"/>
      <dgm:spPr/>
    </dgm:pt>
    <dgm:pt modelId="{8C6416B8-BF6E-4B19-A8CD-80E01FEB1ED8}" type="pres">
      <dgm:prSet presAssocID="{81BEB84D-9A77-49C6-9301-B3359FCAC75F}" presName="parTx" presStyleLbl="revTx" presStyleIdx="1" presStyleCnt="2">
        <dgm:presLayoutVars>
          <dgm:chMax val="0"/>
          <dgm:chPref val="0"/>
        </dgm:presLayoutVars>
      </dgm:prSet>
      <dgm:spPr/>
    </dgm:pt>
  </dgm:ptLst>
  <dgm:cxnLst>
    <dgm:cxn modelId="{6CE42D31-A5CD-4293-9252-02BB7390D545}" type="presOf" srcId="{4AF52931-E4CA-4429-AACB-B8747CDB2409}" destId="{573FC8C9-03E6-4269-9DB7-824A4479C21C}" srcOrd="0" destOrd="0" presId="urn:microsoft.com/office/officeart/2018/2/layout/IconVerticalSolidList"/>
    <dgm:cxn modelId="{745B6C74-C9FD-47F7-996E-2D57D164A5C8}" type="presOf" srcId="{81BEB84D-9A77-49C6-9301-B3359FCAC75F}" destId="{8C6416B8-BF6E-4B19-A8CD-80E01FEB1ED8}" srcOrd="0" destOrd="0" presId="urn:microsoft.com/office/officeart/2018/2/layout/IconVerticalSolidList"/>
    <dgm:cxn modelId="{420EF6C4-7321-43BE-A2FC-253606B1E06A}" srcId="{C7720856-93F0-4CC7-B7FD-2466914A11D4}" destId="{81BEB84D-9A77-49C6-9301-B3359FCAC75F}" srcOrd="1" destOrd="0" parTransId="{AE4D0D43-0332-4F79-8D35-BCD8C10758AE}" sibTransId="{5D260F18-25D2-4074-87F1-7E78DDA61C58}"/>
    <dgm:cxn modelId="{F82329C8-C3B2-4E9B-9033-528488D72705}" srcId="{C7720856-93F0-4CC7-B7FD-2466914A11D4}" destId="{4AF52931-E4CA-4429-AACB-B8747CDB2409}" srcOrd="0" destOrd="0" parTransId="{67B2FC97-2FAE-4EFE-9DEE-E4216C657F35}" sibTransId="{D86AF01C-9CBC-41F8-9354-48CD82BDFDC9}"/>
    <dgm:cxn modelId="{0314A3D2-5E17-48C8-86C5-FD62237EACB0}" type="presOf" srcId="{C7720856-93F0-4CC7-B7FD-2466914A11D4}" destId="{536D0097-A245-4152-8984-CC3ABB7DF273}" srcOrd="0" destOrd="0" presId="urn:microsoft.com/office/officeart/2018/2/layout/IconVerticalSolidList"/>
    <dgm:cxn modelId="{98B89911-E2C3-40B5-8E4D-32E9D5AF57FA}" type="presParOf" srcId="{536D0097-A245-4152-8984-CC3ABB7DF273}" destId="{DB8DBD9D-81A4-425A-BACC-11558B39BA4F}" srcOrd="0" destOrd="0" presId="urn:microsoft.com/office/officeart/2018/2/layout/IconVerticalSolidList"/>
    <dgm:cxn modelId="{AC1D2426-5DFE-4D6E-A87C-447D261455F2}" type="presParOf" srcId="{DB8DBD9D-81A4-425A-BACC-11558B39BA4F}" destId="{DE4D0CB4-0619-47EF-A746-365405D39958}" srcOrd="0" destOrd="0" presId="urn:microsoft.com/office/officeart/2018/2/layout/IconVerticalSolidList"/>
    <dgm:cxn modelId="{1D260F22-1154-411C-BE72-65712F06CB44}" type="presParOf" srcId="{DB8DBD9D-81A4-425A-BACC-11558B39BA4F}" destId="{ABC6D826-A6E6-42EC-BF0E-9025B33009B2}" srcOrd="1" destOrd="0" presId="urn:microsoft.com/office/officeart/2018/2/layout/IconVerticalSolidList"/>
    <dgm:cxn modelId="{851491A2-CC50-4F98-8620-1B16BCAA1E5F}" type="presParOf" srcId="{DB8DBD9D-81A4-425A-BACC-11558B39BA4F}" destId="{3E7294FB-7627-4D43-88C1-EE466B3369AD}" srcOrd="2" destOrd="0" presId="urn:microsoft.com/office/officeart/2018/2/layout/IconVerticalSolidList"/>
    <dgm:cxn modelId="{334AEA8F-9DBB-474B-B77E-C1F08C98FC4E}" type="presParOf" srcId="{DB8DBD9D-81A4-425A-BACC-11558B39BA4F}" destId="{573FC8C9-03E6-4269-9DB7-824A4479C21C}" srcOrd="3" destOrd="0" presId="urn:microsoft.com/office/officeart/2018/2/layout/IconVerticalSolidList"/>
    <dgm:cxn modelId="{254B904F-3F35-42D3-93F4-1CDEA88A8153}" type="presParOf" srcId="{536D0097-A245-4152-8984-CC3ABB7DF273}" destId="{5F2C253B-D9B7-4F6A-BC58-58675D37BE4B}" srcOrd="1" destOrd="0" presId="urn:microsoft.com/office/officeart/2018/2/layout/IconVerticalSolidList"/>
    <dgm:cxn modelId="{EA473A5F-67A7-465E-8AF0-BCC7AA4998D7}" type="presParOf" srcId="{536D0097-A245-4152-8984-CC3ABB7DF273}" destId="{6802359D-3E26-495D-95C0-D50D2FF0A0AB}" srcOrd="2" destOrd="0" presId="urn:microsoft.com/office/officeart/2018/2/layout/IconVerticalSolidList"/>
    <dgm:cxn modelId="{3EA1E20D-3681-4C75-B15D-5D1DD3930DEE}" type="presParOf" srcId="{6802359D-3E26-495D-95C0-D50D2FF0A0AB}" destId="{B58CA141-504B-412A-818E-73651C363A3D}" srcOrd="0" destOrd="0" presId="urn:microsoft.com/office/officeart/2018/2/layout/IconVerticalSolidList"/>
    <dgm:cxn modelId="{FDCE3AB2-924B-400D-A9DE-D08297DAF291}" type="presParOf" srcId="{6802359D-3E26-495D-95C0-D50D2FF0A0AB}" destId="{AFC95015-001F-49EB-8731-0714E310C46E}" srcOrd="1" destOrd="0" presId="urn:microsoft.com/office/officeart/2018/2/layout/IconVerticalSolidList"/>
    <dgm:cxn modelId="{BDA015F8-97AE-48DF-93CC-7552465E4756}" type="presParOf" srcId="{6802359D-3E26-495D-95C0-D50D2FF0A0AB}" destId="{D4F75FDB-FBCC-4B87-AABC-5ADBB261BB02}" srcOrd="2" destOrd="0" presId="urn:microsoft.com/office/officeart/2018/2/layout/IconVerticalSolidList"/>
    <dgm:cxn modelId="{9F0D6FCF-B728-4D45-BA20-DEE7162FFE27}" type="presParOf" srcId="{6802359D-3E26-495D-95C0-D50D2FF0A0AB}" destId="{8C6416B8-BF6E-4B19-A8CD-80E01FEB1ED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F5379C-2B84-402D-8BE6-9D920B8C6371}" type="doc">
      <dgm:prSet loTypeId="urn:diagrams.loki3.com/VaryingWidthList" loCatId="list" qsTypeId="urn:microsoft.com/office/officeart/2005/8/quickstyle/simple1" qsCatId="simple" csTypeId="urn:microsoft.com/office/officeart/2005/8/colors/accent1_2" csCatId="accent1" phldr="1"/>
      <dgm:spPr/>
    </dgm:pt>
    <dgm:pt modelId="{AFB05002-9C48-4E54-8635-22C19ED86379}">
      <dgm:prSet phldrT="[Text]"/>
      <dgm:spPr/>
      <dgm:t>
        <a:bodyPr/>
        <a:lstStyle/>
        <a:p>
          <a:r>
            <a:rPr lang="en-GB" dirty="0"/>
            <a:t>Symbolic Stage</a:t>
          </a:r>
        </a:p>
      </dgm:t>
    </dgm:pt>
    <dgm:pt modelId="{A14D8381-592A-498B-8275-3EDD3A45D82B}" type="parTrans" cxnId="{2ECC2AD7-FECB-418A-B38F-9E03D1005075}">
      <dgm:prSet/>
      <dgm:spPr/>
      <dgm:t>
        <a:bodyPr/>
        <a:lstStyle/>
        <a:p>
          <a:endParaRPr lang="en-GB"/>
        </a:p>
      </dgm:t>
    </dgm:pt>
    <dgm:pt modelId="{BB67BD4F-2FB4-450F-B483-F6EA0305B1E6}" type="sibTrans" cxnId="{2ECC2AD7-FECB-418A-B38F-9E03D1005075}">
      <dgm:prSet/>
      <dgm:spPr/>
      <dgm:t>
        <a:bodyPr/>
        <a:lstStyle/>
        <a:p>
          <a:endParaRPr lang="en-GB"/>
        </a:p>
      </dgm:t>
    </dgm:pt>
    <dgm:pt modelId="{47ABECBE-EEA7-4A10-8A49-F1468B05D54E}">
      <dgm:prSet phldrT="[Text]"/>
      <dgm:spPr/>
      <dgm:t>
        <a:bodyPr/>
        <a:lstStyle/>
        <a:p>
          <a:r>
            <a:rPr lang="en-GB" dirty="0"/>
            <a:t>Iconic Stage</a:t>
          </a:r>
        </a:p>
      </dgm:t>
    </dgm:pt>
    <dgm:pt modelId="{9A4D0452-081D-4935-8C19-59D799246F5D}" type="parTrans" cxnId="{9E4CE2AC-EBD3-4405-9C8E-EDAC5F9D4D73}">
      <dgm:prSet/>
      <dgm:spPr/>
      <dgm:t>
        <a:bodyPr/>
        <a:lstStyle/>
        <a:p>
          <a:endParaRPr lang="en-GB"/>
        </a:p>
      </dgm:t>
    </dgm:pt>
    <dgm:pt modelId="{D3A5AD07-086E-4D5F-9266-DCF6A012A885}" type="sibTrans" cxnId="{9E4CE2AC-EBD3-4405-9C8E-EDAC5F9D4D73}">
      <dgm:prSet/>
      <dgm:spPr/>
      <dgm:t>
        <a:bodyPr/>
        <a:lstStyle/>
        <a:p>
          <a:endParaRPr lang="en-GB"/>
        </a:p>
      </dgm:t>
    </dgm:pt>
    <dgm:pt modelId="{77C17136-706B-40E8-8FAA-4DA975969518}">
      <dgm:prSet phldrT="[Text]"/>
      <dgm:spPr/>
      <dgm:t>
        <a:bodyPr/>
        <a:lstStyle/>
        <a:p>
          <a:r>
            <a:rPr lang="en-GB" dirty="0"/>
            <a:t>Enactment Stage</a:t>
          </a:r>
        </a:p>
      </dgm:t>
    </dgm:pt>
    <dgm:pt modelId="{838EC12C-DFC9-4B59-A053-1964ED95F16D}" type="parTrans" cxnId="{90EEEF1A-935D-4BEE-B6DE-61A4E42B68D2}">
      <dgm:prSet/>
      <dgm:spPr/>
      <dgm:t>
        <a:bodyPr/>
        <a:lstStyle/>
        <a:p>
          <a:endParaRPr lang="en-GB"/>
        </a:p>
      </dgm:t>
    </dgm:pt>
    <dgm:pt modelId="{56284EA1-4755-4AAC-8F75-2D199319B50E}" type="sibTrans" cxnId="{90EEEF1A-935D-4BEE-B6DE-61A4E42B68D2}">
      <dgm:prSet/>
      <dgm:spPr/>
      <dgm:t>
        <a:bodyPr/>
        <a:lstStyle/>
        <a:p>
          <a:endParaRPr lang="en-GB"/>
        </a:p>
      </dgm:t>
    </dgm:pt>
    <dgm:pt modelId="{53428F3C-5A17-4632-8112-347F3E0017D1}" type="pres">
      <dgm:prSet presAssocID="{26F5379C-2B84-402D-8BE6-9D920B8C6371}" presName="Name0" presStyleCnt="0">
        <dgm:presLayoutVars>
          <dgm:resizeHandles/>
        </dgm:presLayoutVars>
      </dgm:prSet>
      <dgm:spPr/>
    </dgm:pt>
    <dgm:pt modelId="{7B066804-7080-44E9-8883-537210BD4C9F}" type="pres">
      <dgm:prSet presAssocID="{AFB05002-9C48-4E54-8635-22C19ED86379}" presName="text" presStyleLbl="node1" presStyleIdx="0" presStyleCnt="3" custScaleX="196836" custScaleY="11367" custLinFactY="-5021" custLinFactNeighborX="0" custLinFactNeighborY="-100000">
        <dgm:presLayoutVars>
          <dgm:bulletEnabled val="1"/>
        </dgm:presLayoutVars>
      </dgm:prSet>
      <dgm:spPr/>
    </dgm:pt>
    <dgm:pt modelId="{099E0EA9-B1AF-4583-B5F7-9452CABEA70F}" type="pres">
      <dgm:prSet presAssocID="{BB67BD4F-2FB4-450F-B483-F6EA0305B1E6}" presName="space" presStyleCnt="0"/>
      <dgm:spPr/>
    </dgm:pt>
    <dgm:pt modelId="{074E5790-B31E-4793-874F-3F5C0BF9857E}" type="pres">
      <dgm:prSet presAssocID="{47ABECBE-EEA7-4A10-8A49-F1468B05D54E}" presName="text" presStyleLbl="node1" presStyleIdx="1" presStyleCnt="3" custScaleX="314980" custScaleY="12141" custLinFactNeighborX="-1367" custLinFactNeighborY="-87768">
        <dgm:presLayoutVars>
          <dgm:bulletEnabled val="1"/>
        </dgm:presLayoutVars>
      </dgm:prSet>
      <dgm:spPr/>
    </dgm:pt>
    <dgm:pt modelId="{9B8BAA7A-A393-4E3B-9E74-AE85C21F494B}" type="pres">
      <dgm:prSet presAssocID="{D3A5AD07-086E-4D5F-9266-DCF6A012A885}" presName="space" presStyleCnt="0"/>
      <dgm:spPr/>
    </dgm:pt>
    <dgm:pt modelId="{48FB3F92-5820-42A8-9851-F2CE35243C0C}" type="pres">
      <dgm:prSet presAssocID="{77C17136-706B-40E8-8FAA-4DA975969518}" presName="text" presStyleLbl="node1" presStyleIdx="2" presStyleCnt="3" custScaleX="169513" custScaleY="12540">
        <dgm:presLayoutVars>
          <dgm:bulletEnabled val="1"/>
        </dgm:presLayoutVars>
      </dgm:prSet>
      <dgm:spPr/>
    </dgm:pt>
  </dgm:ptLst>
  <dgm:cxnLst>
    <dgm:cxn modelId="{BA6F0A0C-D07A-4086-A0F3-A9400A2C714A}" type="presOf" srcId="{77C17136-706B-40E8-8FAA-4DA975969518}" destId="{48FB3F92-5820-42A8-9851-F2CE35243C0C}" srcOrd="0" destOrd="0" presId="urn:diagrams.loki3.com/VaryingWidthList"/>
    <dgm:cxn modelId="{90EEEF1A-935D-4BEE-B6DE-61A4E42B68D2}" srcId="{26F5379C-2B84-402D-8BE6-9D920B8C6371}" destId="{77C17136-706B-40E8-8FAA-4DA975969518}" srcOrd="2" destOrd="0" parTransId="{838EC12C-DFC9-4B59-A053-1964ED95F16D}" sibTransId="{56284EA1-4755-4AAC-8F75-2D199319B50E}"/>
    <dgm:cxn modelId="{9E4CE2AC-EBD3-4405-9C8E-EDAC5F9D4D73}" srcId="{26F5379C-2B84-402D-8BE6-9D920B8C6371}" destId="{47ABECBE-EEA7-4A10-8A49-F1468B05D54E}" srcOrd="1" destOrd="0" parTransId="{9A4D0452-081D-4935-8C19-59D799246F5D}" sibTransId="{D3A5AD07-086E-4D5F-9266-DCF6A012A885}"/>
    <dgm:cxn modelId="{99ABD3BB-8057-409D-9473-E8CC3448BF2A}" type="presOf" srcId="{AFB05002-9C48-4E54-8635-22C19ED86379}" destId="{7B066804-7080-44E9-8883-537210BD4C9F}" srcOrd="0" destOrd="0" presId="urn:diagrams.loki3.com/VaryingWidthList"/>
    <dgm:cxn modelId="{113879BF-4A1F-4053-92C9-C15443363DF5}" type="presOf" srcId="{26F5379C-2B84-402D-8BE6-9D920B8C6371}" destId="{53428F3C-5A17-4632-8112-347F3E0017D1}" srcOrd="0" destOrd="0" presId="urn:diagrams.loki3.com/VaryingWidthList"/>
    <dgm:cxn modelId="{2ECC2AD7-FECB-418A-B38F-9E03D1005075}" srcId="{26F5379C-2B84-402D-8BE6-9D920B8C6371}" destId="{AFB05002-9C48-4E54-8635-22C19ED86379}" srcOrd="0" destOrd="0" parTransId="{A14D8381-592A-498B-8275-3EDD3A45D82B}" sibTransId="{BB67BD4F-2FB4-450F-B483-F6EA0305B1E6}"/>
    <dgm:cxn modelId="{143AB1E2-C48D-4742-AE20-9036BE79CD6D}" type="presOf" srcId="{47ABECBE-EEA7-4A10-8A49-F1468B05D54E}" destId="{074E5790-B31E-4793-874F-3F5C0BF9857E}" srcOrd="0" destOrd="0" presId="urn:diagrams.loki3.com/VaryingWidthList"/>
    <dgm:cxn modelId="{FE7A5540-55E2-4840-AA49-7956A7FA495C}" type="presParOf" srcId="{53428F3C-5A17-4632-8112-347F3E0017D1}" destId="{7B066804-7080-44E9-8883-537210BD4C9F}" srcOrd="0" destOrd="0" presId="urn:diagrams.loki3.com/VaryingWidthList"/>
    <dgm:cxn modelId="{EEF009F8-6C15-4A1F-B4B2-3FF178D03D3D}" type="presParOf" srcId="{53428F3C-5A17-4632-8112-347F3E0017D1}" destId="{099E0EA9-B1AF-4583-B5F7-9452CABEA70F}" srcOrd="1" destOrd="0" presId="urn:diagrams.loki3.com/VaryingWidthList"/>
    <dgm:cxn modelId="{EDDC00D9-0F81-497D-8F77-878D43A85394}" type="presParOf" srcId="{53428F3C-5A17-4632-8112-347F3E0017D1}" destId="{074E5790-B31E-4793-874F-3F5C0BF9857E}" srcOrd="2" destOrd="0" presId="urn:diagrams.loki3.com/VaryingWidthList"/>
    <dgm:cxn modelId="{D586E6F5-EDC6-4A1D-B0CE-451431A42362}" type="presParOf" srcId="{53428F3C-5A17-4632-8112-347F3E0017D1}" destId="{9B8BAA7A-A393-4E3B-9E74-AE85C21F494B}" srcOrd="3" destOrd="0" presId="urn:diagrams.loki3.com/VaryingWidthList"/>
    <dgm:cxn modelId="{299D477D-F7C3-47CB-8D04-CC1AFF6CED16}" type="presParOf" srcId="{53428F3C-5A17-4632-8112-347F3E0017D1}" destId="{48FB3F92-5820-42A8-9851-F2CE35243C0C}" srcOrd="4" destOrd="0" presId="urn:diagrams.loki3.com/VaryingWidth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503D04-C97E-4622-AE07-D0307CB3B4CA}" type="doc">
      <dgm:prSet loTypeId="urn:microsoft.com/office/officeart/2016/7/layout/RepeatingBendingProcessNew" loCatId="process" qsTypeId="urn:microsoft.com/office/officeart/2005/8/quickstyle/simple2" qsCatId="simple" csTypeId="urn:microsoft.com/office/officeart/2005/8/colors/colorful1" csCatId="colorful" phldr="1"/>
      <dgm:spPr/>
      <dgm:t>
        <a:bodyPr/>
        <a:lstStyle/>
        <a:p>
          <a:endParaRPr lang="en-US"/>
        </a:p>
      </dgm:t>
    </dgm:pt>
    <dgm:pt modelId="{4E8D2E69-0173-4BD3-B96A-7A9C5DD12B47}">
      <dgm:prSet custT="1"/>
      <dgm:spPr/>
      <dgm:t>
        <a:bodyPr anchor="ctr"/>
        <a:lstStyle/>
        <a:p>
          <a:r>
            <a:rPr lang="en-US" sz="2000" dirty="0">
              <a:solidFill>
                <a:schemeClr val="bg1"/>
              </a:solidFill>
            </a:rPr>
            <a:t>30 years later the Plowden report - 1967</a:t>
          </a:r>
        </a:p>
      </dgm:t>
    </dgm:pt>
    <dgm:pt modelId="{B954BF22-E3B3-4A1C-802E-590228BE2D9C}" type="parTrans" cxnId="{0F866C41-EB5F-47BD-A2CD-A58671F15B67}">
      <dgm:prSet/>
      <dgm:spPr/>
      <dgm:t>
        <a:bodyPr/>
        <a:lstStyle/>
        <a:p>
          <a:endParaRPr lang="en-US" sz="2000"/>
        </a:p>
      </dgm:t>
    </dgm:pt>
    <dgm:pt modelId="{FEF1E80E-8A9E-4B0A-817C-2A4CFDCF3FB2}" type="sibTrans" cxnId="{0F866C41-EB5F-47BD-A2CD-A58671F15B67}">
      <dgm:prSet custT="1"/>
      <dgm:spPr/>
      <dgm:t>
        <a:bodyPr/>
        <a:lstStyle/>
        <a:p>
          <a:endParaRPr lang="en-US" sz="2000" dirty="0"/>
        </a:p>
      </dgm:t>
    </dgm:pt>
    <dgm:pt modelId="{C7117AA3-29D3-A641-A58D-533CC172901B}" type="pres">
      <dgm:prSet presAssocID="{D4503D04-C97E-4622-AE07-D0307CB3B4CA}" presName="Name0" presStyleCnt="0">
        <dgm:presLayoutVars>
          <dgm:dir/>
          <dgm:resizeHandles val="exact"/>
        </dgm:presLayoutVars>
      </dgm:prSet>
      <dgm:spPr/>
    </dgm:pt>
    <dgm:pt modelId="{1FC37317-8B75-7A4E-B46A-6C6A45F69C67}" type="pres">
      <dgm:prSet presAssocID="{4E8D2E69-0173-4BD3-B96A-7A9C5DD12B47}" presName="node" presStyleLbl="node1" presStyleIdx="0" presStyleCnt="1" custLinFactNeighborX="903" custLinFactNeighborY="-8150">
        <dgm:presLayoutVars>
          <dgm:bulletEnabled val="1"/>
        </dgm:presLayoutVars>
      </dgm:prSet>
      <dgm:spPr/>
    </dgm:pt>
  </dgm:ptLst>
  <dgm:cxnLst>
    <dgm:cxn modelId="{00653E19-B8E7-A740-A472-1977092F60A0}" type="presOf" srcId="{4E8D2E69-0173-4BD3-B96A-7A9C5DD12B47}" destId="{1FC37317-8B75-7A4E-B46A-6C6A45F69C67}" srcOrd="0" destOrd="0" presId="urn:microsoft.com/office/officeart/2016/7/layout/RepeatingBendingProcessNew"/>
    <dgm:cxn modelId="{0F866C41-EB5F-47BD-A2CD-A58671F15B67}" srcId="{D4503D04-C97E-4622-AE07-D0307CB3B4CA}" destId="{4E8D2E69-0173-4BD3-B96A-7A9C5DD12B47}" srcOrd="0" destOrd="0" parTransId="{B954BF22-E3B3-4A1C-802E-590228BE2D9C}" sibTransId="{FEF1E80E-8A9E-4B0A-817C-2A4CFDCF3FB2}"/>
    <dgm:cxn modelId="{47016397-455F-EC49-8301-8A7FB8F85FB3}" type="presOf" srcId="{D4503D04-C97E-4622-AE07-D0307CB3B4CA}" destId="{C7117AA3-29D3-A641-A58D-533CC172901B}" srcOrd="0" destOrd="0" presId="urn:microsoft.com/office/officeart/2016/7/layout/RepeatingBendingProcessNew"/>
    <dgm:cxn modelId="{E8588933-DC2A-1949-97A0-149E024060BF}" type="presParOf" srcId="{C7117AA3-29D3-A641-A58D-533CC172901B}" destId="{1FC37317-8B75-7A4E-B46A-6C6A45F69C67}" srcOrd="0" destOrd="0" presId="urn:microsoft.com/office/officeart/2016/7/layout/RepeatingBendingProcessNew"/>
  </dgm:cxnLst>
  <dgm:bg/>
  <dgm:whole>
    <a:effectLst/>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D0CB4-0619-47EF-A746-365405D39958}">
      <dsp:nvSpPr>
        <dsp:cNvPr id="0" name=""/>
        <dsp:cNvSpPr/>
      </dsp:nvSpPr>
      <dsp:spPr>
        <a:xfrm>
          <a:off x="0" y="132918"/>
          <a:ext cx="3577709" cy="35929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6D826-A6E6-42EC-BF0E-9025B33009B2}">
      <dsp:nvSpPr>
        <dsp:cNvPr id="0" name=""/>
        <dsp:cNvSpPr/>
      </dsp:nvSpPr>
      <dsp:spPr>
        <a:xfrm>
          <a:off x="108687" y="213914"/>
          <a:ext cx="197612" cy="197612"/>
        </a:xfrm>
        <a:prstGeom prst="rect">
          <a:avLst/>
        </a:prstGeom>
        <a:solidFill>
          <a:schemeClr val="bg1">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3FC8C9-03E6-4269-9DB7-824A4479C21C}">
      <dsp:nvSpPr>
        <dsp:cNvPr id="0" name=""/>
        <dsp:cNvSpPr/>
      </dsp:nvSpPr>
      <dsp:spPr>
        <a:xfrm>
          <a:off x="414986" y="133072"/>
          <a:ext cx="3162722" cy="35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26" tIns="38026" rIns="38026" bIns="38026" numCol="1" spcCol="1270" anchor="ctr" anchorCtr="0">
          <a:noAutofit/>
        </a:bodyPr>
        <a:lstStyle/>
        <a:p>
          <a:pPr marL="0" lvl="0" indent="0" algn="l" defTabSz="800100">
            <a:lnSpc>
              <a:spcPct val="100000"/>
            </a:lnSpc>
            <a:spcBef>
              <a:spcPct val="0"/>
            </a:spcBef>
            <a:spcAft>
              <a:spcPct val="35000"/>
            </a:spcAft>
            <a:buNone/>
          </a:pPr>
          <a:r>
            <a:rPr lang="en-US" sz="1800" kern="1200" dirty="0"/>
            <a:t>Constructivist</a:t>
          </a:r>
        </a:p>
      </dsp:txBody>
      <dsp:txXfrm>
        <a:off x="414986" y="133072"/>
        <a:ext cx="3162722" cy="359296"/>
      </dsp:txXfrm>
    </dsp:sp>
    <dsp:sp modelId="{B58CA141-504B-412A-818E-73651C363A3D}">
      <dsp:nvSpPr>
        <dsp:cNvPr id="0" name=""/>
        <dsp:cNvSpPr/>
      </dsp:nvSpPr>
      <dsp:spPr>
        <a:xfrm>
          <a:off x="0" y="572212"/>
          <a:ext cx="3577709" cy="35929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95015-001F-49EB-8731-0714E310C46E}">
      <dsp:nvSpPr>
        <dsp:cNvPr id="0" name=""/>
        <dsp:cNvSpPr/>
      </dsp:nvSpPr>
      <dsp:spPr>
        <a:xfrm>
          <a:off x="108687" y="653053"/>
          <a:ext cx="197612" cy="197612"/>
        </a:xfrm>
        <a:prstGeom prst="rect">
          <a:avLst/>
        </a:prstGeom>
        <a:solidFill>
          <a:schemeClr val="bg1">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6416B8-BF6E-4B19-A8CD-80E01FEB1ED8}">
      <dsp:nvSpPr>
        <dsp:cNvPr id="0" name=""/>
        <dsp:cNvSpPr/>
      </dsp:nvSpPr>
      <dsp:spPr>
        <a:xfrm>
          <a:off x="414986" y="572212"/>
          <a:ext cx="3162722" cy="35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026" tIns="38026" rIns="38026" bIns="38026" numCol="1" spcCol="1270" anchor="ctr" anchorCtr="0">
          <a:noAutofit/>
        </a:bodyPr>
        <a:lstStyle/>
        <a:p>
          <a:pPr marL="0" lvl="0" indent="0" algn="l" defTabSz="800100">
            <a:lnSpc>
              <a:spcPct val="100000"/>
            </a:lnSpc>
            <a:spcBef>
              <a:spcPct val="0"/>
            </a:spcBef>
            <a:spcAft>
              <a:spcPct val="35000"/>
            </a:spcAft>
            <a:buNone/>
          </a:pPr>
          <a:r>
            <a:rPr lang="en-US" sz="1800" kern="1200" dirty="0"/>
            <a:t>Pragmatic</a:t>
          </a:r>
        </a:p>
      </dsp:txBody>
      <dsp:txXfrm>
        <a:off x="414986" y="572212"/>
        <a:ext cx="3162722" cy="3592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66804-7080-44E9-8883-537210BD4C9F}">
      <dsp:nvSpPr>
        <dsp:cNvPr id="0" name=""/>
        <dsp:cNvSpPr/>
      </dsp:nvSpPr>
      <dsp:spPr>
        <a:xfrm>
          <a:off x="0" y="593026"/>
          <a:ext cx="2801267" cy="39643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t>Symbolic Stage</a:t>
          </a:r>
        </a:p>
      </dsp:txBody>
      <dsp:txXfrm>
        <a:off x="0" y="593026"/>
        <a:ext cx="2801267" cy="396435"/>
      </dsp:txXfrm>
    </dsp:sp>
    <dsp:sp modelId="{074E5790-B31E-4793-874F-3F5C0BF9857E}">
      <dsp:nvSpPr>
        <dsp:cNvPr id="0" name=""/>
        <dsp:cNvSpPr/>
      </dsp:nvSpPr>
      <dsp:spPr>
        <a:xfrm>
          <a:off x="0" y="1360283"/>
          <a:ext cx="2801267" cy="42342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t>Iconic Stage</a:t>
          </a:r>
        </a:p>
      </dsp:txBody>
      <dsp:txXfrm>
        <a:off x="0" y="1360283"/>
        <a:ext cx="2801267" cy="423429"/>
      </dsp:txXfrm>
    </dsp:sp>
    <dsp:sp modelId="{48FB3F92-5820-42A8-9851-F2CE35243C0C}">
      <dsp:nvSpPr>
        <dsp:cNvPr id="0" name=""/>
        <dsp:cNvSpPr/>
      </dsp:nvSpPr>
      <dsp:spPr>
        <a:xfrm>
          <a:off x="0" y="2111142"/>
          <a:ext cx="2801267" cy="4373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t>Enactment Stage</a:t>
          </a:r>
        </a:p>
      </dsp:txBody>
      <dsp:txXfrm>
        <a:off x="0" y="2111142"/>
        <a:ext cx="2801267" cy="4373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37317-8B75-7A4E-B46A-6C6A45F69C67}">
      <dsp:nvSpPr>
        <dsp:cNvPr id="0" name=""/>
        <dsp:cNvSpPr/>
      </dsp:nvSpPr>
      <dsp:spPr>
        <a:xfrm>
          <a:off x="0" y="255495"/>
          <a:ext cx="2087556" cy="1252533"/>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292" tIns="107373" rIns="102292" bIns="107373"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30 years later the Plowden report - 1967</a:t>
          </a:r>
        </a:p>
      </dsp:txBody>
      <dsp:txXfrm>
        <a:off x="0" y="255495"/>
        <a:ext cx="2087556" cy="12525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C40FD4-49E5-45F4-9F5F-D127674F3B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97B86CE-7533-4591-A533-3B285CBFBD3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F42818B-C764-43FB-9100-6BE58FDE1954}" type="datetimeFigureOut">
              <a:rPr lang="en-US" smtClean="0"/>
              <a:t>11/8/2020</a:t>
            </a:fld>
            <a:endParaRPr lang="en-US" dirty="0"/>
          </a:p>
        </p:txBody>
      </p:sp>
      <p:sp>
        <p:nvSpPr>
          <p:cNvPr id="4" name="Footer Placeholder 3">
            <a:extLst>
              <a:ext uri="{FF2B5EF4-FFF2-40B4-BE49-F238E27FC236}">
                <a16:creationId xmlns:a16="http://schemas.microsoft.com/office/drawing/2014/main" id="{6697BB4A-C2FA-48DD-9F31-664DF2C9F78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540AB79-C081-43E8-B49C-BA9D38FCF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5F1E10-4074-4DC3-8E35-9146BD1FD828}" type="slidenum">
              <a:rPr lang="en-US" smtClean="0"/>
              <a:t>‹#›</a:t>
            </a:fld>
            <a:endParaRPr lang="en-US" dirty="0"/>
          </a:p>
        </p:txBody>
      </p:sp>
    </p:spTree>
    <p:extLst>
      <p:ext uri="{BB962C8B-B14F-4D97-AF65-F5344CB8AC3E}">
        <p14:creationId xmlns:p14="http://schemas.microsoft.com/office/powerpoint/2010/main" val="29888127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0BC4BE-0D73-E240-8B38-104FAC465A91}" type="datetimeFigureOut">
              <a:rPr lang="en-US" smtClean="0"/>
              <a:t>11/8/2020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8C15C5-0688-5345-99FC-721E08AD15D5}" type="slidenum">
              <a:rPr lang="en-US" smtClean="0"/>
              <a:t>‹#›</a:t>
            </a:fld>
            <a:endParaRPr lang="en-US" dirty="0"/>
          </a:p>
        </p:txBody>
      </p:sp>
    </p:spTree>
    <p:extLst>
      <p:ext uri="{BB962C8B-B14F-4D97-AF65-F5344CB8AC3E}">
        <p14:creationId xmlns:p14="http://schemas.microsoft.com/office/powerpoint/2010/main" val="427685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1</a:t>
            </a:fld>
            <a:endParaRPr lang="en-US" dirty="0"/>
          </a:p>
        </p:txBody>
      </p:sp>
    </p:spTree>
    <p:extLst>
      <p:ext uri="{BB962C8B-B14F-4D97-AF65-F5344CB8AC3E}">
        <p14:creationId xmlns:p14="http://schemas.microsoft.com/office/powerpoint/2010/main" val="3121035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2</a:t>
            </a:fld>
            <a:endParaRPr lang="en-US" dirty="0"/>
          </a:p>
        </p:txBody>
      </p:sp>
    </p:spTree>
    <p:extLst>
      <p:ext uri="{BB962C8B-B14F-4D97-AF65-F5344CB8AC3E}">
        <p14:creationId xmlns:p14="http://schemas.microsoft.com/office/powerpoint/2010/main" val="1297207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4</a:t>
            </a:fld>
            <a:endParaRPr lang="en-US" dirty="0"/>
          </a:p>
        </p:txBody>
      </p:sp>
    </p:spTree>
    <p:extLst>
      <p:ext uri="{BB962C8B-B14F-4D97-AF65-F5344CB8AC3E}">
        <p14:creationId xmlns:p14="http://schemas.microsoft.com/office/powerpoint/2010/main" val="6206270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8C15C5-0688-5345-99FC-721E08AD15D5}" type="slidenum">
              <a:rPr lang="en-US" smtClean="0"/>
              <a:t>5</a:t>
            </a:fld>
            <a:endParaRPr lang="en-US" dirty="0"/>
          </a:p>
        </p:txBody>
      </p:sp>
    </p:spTree>
    <p:extLst>
      <p:ext uri="{BB962C8B-B14F-4D97-AF65-F5344CB8AC3E}">
        <p14:creationId xmlns:p14="http://schemas.microsoft.com/office/powerpoint/2010/main" val="2777307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8801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565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74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13965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9688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2663892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197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1870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smtClean="0"/>
              <a:pPr/>
              <a:t>11/8/2020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9381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002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4520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4007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384169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5835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13636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8175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567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11/8/2020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9767075"/>
      </p:ext>
    </p:extLst>
  </p:cSld>
  <p:clrMap bg1="dk1" tx1="lt1" bg2="dk2" tx2="lt2" accent1="accent1" accent2="accent2" accent3="accent3" accent4="accent4" accent5="accent5" accent6="accent6" hlink="hlink" folHlink="folHlink"/>
  <p:sldLayoutIdLst>
    <p:sldLayoutId id="2147483813" r:id="rId1"/>
    <p:sldLayoutId id="2147483814" r:id="rId2"/>
    <p:sldLayoutId id="2147483815" r:id="rId3"/>
    <p:sldLayoutId id="2147483816" r:id="rId4"/>
    <p:sldLayoutId id="2147483817" r:id="rId5"/>
    <p:sldLayoutId id="2147483818" r:id="rId6"/>
    <p:sldLayoutId id="2147483819" r:id="rId7"/>
    <p:sldLayoutId id="2147483820" r:id="rId8"/>
    <p:sldLayoutId id="2147483821" r:id="rId9"/>
    <p:sldLayoutId id="2147483822" r:id="rId10"/>
    <p:sldLayoutId id="2147483823" r:id="rId11"/>
    <p:sldLayoutId id="2147483824" r:id="rId12"/>
    <p:sldLayoutId id="2147483825" r:id="rId13"/>
    <p:sldLayoutId id="2147483826" r:id="rId14"/>
    <p:sldLayoutId id="2147483827" r:id="rId15"/>
    <p:sldLayoutId id="2147483828" r:id="rId16"/>
    <p:sldLayoutId id="2147483829"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jpe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openxmlformats.org/officeDocument/2006/relationships/image" Target="../media/image6.png"/><Relationship Id="rId5" Type="http://schemas.openxmlformats.org/officeDocument/2006/relationships/diagramData" Target="../diagrams/data2.xml"/><Relationship Id="rId10" Type="http://schemas.openxmlformats.org/officeDocument/2006/relationships/image" Target="../media/image5.png"/><Relationship Id="rId4" Type="http://schemas.openxmlformats.org/officeDocument/2006/relationships/image" Target="../media/image4.png"/><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8.tmp"/><Relationship Id="rId7" Type="http://schemas.openxmlformats.org/officeDocument/2006/relationships/image" Target="../media/image12.jpg"/><Relationship Id="rId12"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png"/><Relationship Id="rId11" Type="http://schemas.openxmlformats.org/officeDocument/2006/relationships/diagramColors" Target="../diagrams/colors3.xml"/><Relationship Id="rId5" Type="http://schemas.openxmlformats.org/officeDocument/2006/relationships/image" Target="../media/image10.png"/><Relationship Id="rId10" Type="http://schemas.openxmlformats.org/officeDocument/2006/relationships/diagramQuickStyle" Target="../diagrams/quickStyle3.xml"/><Relationship Id="rId4" Type="http://schemas.openxmlformats.org/officeDocument/2006/relationships/image" Target="../media/image9.tmp"/><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tmp"/></Relationships>
</file>

<file path=ppt/slides/_rels/slide5.xml.rels><?xml version="1.0" encoding="UTF-8" standalone="yes"?>
<Relationships xmlns="http://schemas.openxmlformats.org/package/2006/relationships"><Relationship Id="rId8" Type="http://schemas.openxmlformats.org/officeDocument/2006/relationships/hyperlink" Target="https://medium.com/the-higher-learning-futurist/john-dewey-and-remembrance-education-945609552862" TargetMode="External"/><Relationship Id="rId13" Type="http://schemas.openxmlformats.org/officeDocument/2006/relationships/hyperlink" Target="https://elearninginfographics.com/6-education-theorists-teachers-know-infographic/" TargetMode="External"/><Relationship Id="rId3" Type="http://schemas.openxmlformats.org/officeDocument/2006/relationships/image" Target="../media/image16.jpeg"/><Relationship Id="rId7" Type="http://schemas.openxmlformats.org/officeDocument/2006/relationships/hyperlink" Target="http://www.educationengland.org.uk/documents/hadow1933/hadow1933.html" TargetMode="External"/><Relationship Id="rId12" Type="http://schemas.openxmlformats.org/officeDocument/2006/relationships/hyperlink" Target="http://studybritishenglish.co.uk/secondary-education-in-other-countries/" TargetMode="External"/><Relationship Id="rId17" Type="http://schemas.openxmlformats.org/officeDocument/2006/relationships/hyperlink" Target="https://gov.wales/sites/default/files/consultations/2019-10/curriculum-wales-2022-feedback-analysis.pdf" TargetMode="External"/><Relationship Id="rId2" Type="http://schemas.openxmlformats.org/officeDocument/2006/relationships/notesSlide" Target="../notesSlides/notesSlide4.xml"/><Relationship Id="rId16" Type="http://schemas.openxmlformats.org/officeDocument/2006/relationships/hyperlink" Target="https://curriculumforwales.gov.wales/2019/04/26/assessment-and-the-new-curriculum/" TargetMode="External"/><Relationship Id="rId1" Type="http://schemas.openxmlformats.org/officeDocument/2006/relationships/slideLayout" Target="../slideLayouts/slideLayout1.xml"/><Relationship Id="rId6" Type="http://schemas.openxmlformats.org/officeDocument/2006/relationships/hyperlink" Target="http://www.educationengland.org.uk/documents/plowden/plowden1967-1.html" TargetMode="External"/><Relationship Id="rId11" Type="http://schemas.openxmlformats.org/officeDocument/2006/relationships/hyperlink" Target="https://www.ruthmiskin.com/en/programmes/fresh-start/" TargetMode="External"/><Relationship Id="rId5" Type="http://schemas.openxmlformats.org/officeDocument/2006/relationships/hyperlink" Target="https://www.firstdiscoverers.co.uk/jerome-bruner-child-development-theories/" TargetMode="External"/><Relationship Id="rId15" Type="http://schemas.openxmlformats.org/officeDocument/2006/relationships/hyperlink" Target="https://hwb.gov.wales/curriculum-for-wales/introduction/" TargetMode="External"/><Relationship Id="rId10" Type="http://schemas.openxmlformats.org/officeDocument/2006/relationships/hyperlink" Target="https://mindfulnessinschools.org/wp-content/uploads/2019/05/Carmarthenshire-Education-Wales-publication.pdf" TargetMode="External"/><Relationship Id="rId4" Type="http://schemas.openxmlformats.org/officeDocument/2006/relationships/hyperlink" Target="https://gov.wales/sites/default/files/publications/2018-03/successful-futures.pdf" TargetMode="External"/><Relationship Id="rId9" Type="http://schemas.openxmlformats.org/officeDocument/2006/relationships/hyperlink" Target="http://www.johndeweysociety.org/dewey-studies/files/2020/10/DS_4.1_12_MASON.pdf" TargetMode="External"/><Relationship Id="rId14" Type="http://schemas.openxmlformats.org/officeDocument/2006/relationships/hyperlink" Target="https://www.takingcharge.csh.umn.edu/activities/life-spiral-exerci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20000">
            <a:alpha val="77000"/>
          </a:srgbClr>
        </a:solidFill>
        <a:effectLst/>
      </p:bgPr>
    </p:bg>
    <p:spTree>
      <p:nvGrpSpPr>
        <p:cNvPr id="1" name=""/>
        <p:cNvGrpSpPr/>
        <p:nvPr/>
      </p:nvGrpSpPr>
      <p:grpSpPr>
        <a:xfrm>
          <a:off x="0" y="0"/>
          <a:ext cx="0" cy="0"/>
          <a:chOff x="0" y="0"/>
          <a:chExt cx="0" cy="0"/>
        </a:xfrm>
      </p:grpSpPr>
      <p:pic>
        <p:nvPicPr>
          <p:cNvPr id="8" name="Picture 7" descr="A group of people sitting at a table&#10;&#10;Description automatically generated">
            <a:extLst>
              <a:ext uri="{FF2B5EF4-FFF2-40B4-BE49-F238E27FC236}">
                <a16:creationId xmlns:a16="http://schemas.microsoft.com/office/drawing/2014/main" id="{082DAC18-E623-0546-920C-6676DF6BBA3F}"/>
              </a:ext>
            </a:extLst>
          </p:cNvPr>
          <p:cNvPicPr>
            <a:picLocks noChangeAspect="1"/>
          </p:cNvPicPr>
          <p:nvPr/>
        </p:nvPicPr>
        <p:blipFill rotWithShape="1">
          <a:blip r:embed="rId3">
            <a:alphaModFix amt="70000"/>
          </a:blip>
          <a:srcRect b="14449"/>
          <a:stretch/>
        </p:blipFill>
        <p:spPr>
          <a:xfrm>
            <a:off x="1997612" y="254010"/>
            <a:ext cx="9991187" cy="56200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Title 1">
            <a:extLst>
              <a:ext uri="{FF2B5EF4-FFF2-40B4-BE49-F238E27FC236}">
                <a16:creationId xmlns:a16="http://schemas.microsoft.com/office/drawing/2014/main" id="{74080833-6B30-404E-B0FA-39D7DC4B1616}"/>
              </a:ext>
            </a:extLst>
          </p:cNvPr>
          <p:cNvSpPr>
            <a:spLocks noGrp="1"/>
          </p:cNvSpPr>
          <p:nvPr>
            <p:ph type="ctrTitle"/>
          </p:nvPr>
        </p:nvSpPr>
        <p:spPr>
          <a:xfrm>
            <a:off x="5804573" y="4419601"/>
            <a:ext cx="8425921" cy="2438399"/>
          </a:xfrm>
          <a:noFill/>
          <a:ln w="9525" cap="flat" cmpd="sng" algn="ctr">
            <a:no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a:normAutofit/>
          </a:bodyPr>
          <a:lstStyle/>
          <a:p>
            <a:r>
              <a:rPr lang="en-US" sz="3200" b="1" dirty="0">
                <a:solidFill>
                  <a:schemeClr val="tx1"/>
                </a:solidFill>
              </a:rPr>
              <a:t>Scrapbook</a:t>
            </a:r>
            <a:br>
              <a:rPr lang="en-US" sz="3200" b="1" dirty="0">
                <a:solidFill>
                  <a:schemeClr val="tx1"/>
                </a:solidFill>
              </a:rPr>
            </a:br>
            <a:r>
              <a:rPr lang="en-US" sz="3200" b="1" dirty="0">
                <a:solidFill>
                  <a:schemeClr val="tx1"/>
                </a:solidFill>
              </a:rPr>
              <a:t>By Daniella Sloan</a:t>
            </a:r>
          </a:p>
        </p:txBody>
      </p:sp>
      <p:sp>
        <p:nvSpPr>
          <p:cNvPr id="3" name="TextBox 2">
            <a:extLst>
              <a:ext uri="{FF2B5EF4-FFF2-40B4-BE49-F238E27FC236}">
                <a16:creationId xmlns:a16="http://schemas.microsoft.com/office/drawing/2014/main" id="{A2FC7735-FCC4-4973-AF4B-A74A921FAABC}"/>
              </a:ext>
            </a:extLst>
          </p:cNvPr>
          <p:cNvSpPr txBox="1"/>
          <p:nvPr/>
        </p:nvSpPr>
        <p:spPr>
          <a:xfrm>
            <a:off x="3429863" y="254010"/>
            <a:ext cx="3089307" cy="369332"/>
          </a:xfrm>
          <a:prstGeom prst="rect">
            <a:avLst/>
          </a:prstGeom>
          <a:noFill/>
        </p:spPr>
        <p:txBody>
          <a:bodyPr wrap="none" rtlCol="0">
            <a:spAutoFit/>
          </a:bodyPr>
          <a:lstStyle/>
          <a:p>
            <a:r>
              <a:rPr lang="en-GB" dirty="0"/>
              <a:t>(Study British English, 2020)</a:t>
            </a:r>
          </a:p>
        </p:txBody>
      </p:sp>
      <p:sp>
        <p:nvSpPr>
          <p:cNvPr id="5" name="Rectangle: Rounded Corners 4">
            <a:extLst>
              <a:ext uri="{FF2B5EF4-FFF2-40B4-BE49-F238E27FC236}">
                <a16:creationId xmlns:a16="http://schemas.microsoft.com/office/drawing/2014/main" id="{A9E7A691-8752-42E2-B7D8-44F9A396B7B9}"/>
              </a:ext>
            </a:extLst>
          </p:cNvPr>
          <p:cNvSpPr/>
          <p:nvPr/>
        </p:nvSpPr>
        <p:spPr>
          <a:xfrm>
            <a:off x="370179" y="267658"/>
            <a:ext cx="2470245" cy="1932315"/>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92A1CAE-DCA8-463C-B267-B74CE455A307}"/>
              </a:ext>
            </a:extLst>
          </p:cNvPr>
          <p:cNvSpPr txBox="1"/>
          <p:nvPr/>
        </p:nvSpPr>
        <p:spPr>
          <a:xfrm>
            <a:off x="600501" y="329500"/>
            <a:ext cx="2088107" cy="1815882"/>
          </a:xfrm>
          <a:prstGeom prst="rect">
            <a:avLst/>
          </a:prstGeom>
          <a:noFill/>
        </p:spPr>
        <p:txBody>
          <a:bodyPr wrap="square" rtlCol="0">
            <a:spAutoFit/>
          </a:bodyPr>
          <a:lstStyle/>
          <a:p>
            <a:pPr algn="just"/>
            <a:r>
              <a:rPr lang="en-GB" sz="2800" dirty="0"/>
              <a:t>Principles of learning and teaching</a:t>
            </a:r>
          </a:p>
        </p:txBody>
      </p:sp>
      <p:sp>
        <p:nvSpPr>
          <p:cNvPr id="6" name="Rectangle 5">
            <a:extLst>
              <a:ext uri="{FF2B5EF4-FFF2-40B4-BE49-F238E27FC236}">
                <a16:creationId xmlns:a16="http://schemas.microsoft.com/office/drawing/2014/main" id="{32841FA2-0E9D-4A68-B877-5ECC20721AA6}"/>
              </a:ext>
            </a:extLst>
          </p:cNvPr>
          <p:cNvSpPr/>
          <p:nvPr/>
        </p:nvSpPr>
        <p:spPr>
          <a:xfrm>
            <a:off x="884060" y="2207224"/>
            <a:ext cx="829993" cy="415106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8EAFEBA-1D56-4E60-9EB9-2BFCA15F50E9}"/>
              </a:ext>
            </a:extLst>
          </p:cNvPr>
          <p:cNvSpPr txBox="1"/>
          <p:nvPr/>
        </p:nvSpPr>
        <p:spPr>
          <a:xfrm>
            <a:off x="1033670" y="2419629"/>
            <a:ext cx="530087" cy="3785652"/>
          </a:xfrm>
          <a:prstGeom prst="rect">
            <a:avLst/>
          </a:prstGeom>
          <a:noFill/>
        </p:spPr>
        <p:txBody>
          <a:bodyPr wrap="square" rtlCol="0">
            <a:spAutoFit/>
          </a:bodyPr>
          <a:lstStyle/>
          <a:p>
            <a:r>
              <a:rPr lang="en-GB" sz="2000" dirty="0"/>
              <a:t>B</a:t>
            </a:r>
          </a:p>
          <a:p>
            <a:r>
              <a:rPr lang="en-GB" sz="2000" dirty="0"/>
              <a:t>R</a:t>
            </a:r>
          </a:p>
          <a:p>
            <a:r>
              <a:rPr lang="en-GB" sz="2000" dirty="0"/>
              <a:t>U</a:t>
            </a:r>
          </a:p>
          <a:p>
            <a:r>
              <a:rPr lang="en-GB" sz="2000" dirty="0"/>
              <a:t>N</a:t>
            </a:r>
          </a:p>
          <a:p>
            <a:r>
              <a:rPr lang="en-GB" sz="2000" dirty="0"/>
              <a:t>E</a:t>
            </a:r>
          </a:p>
          <a:p>
            <a:r>
              <a:rPr lang="en-GB" sz="2000" dirty="0"/>
              <a:t>R </a:t>
            </a:r>
          </a:p>
          <a:p>
            <a:r>
              <a:rPr lang="en-GB" sz="2000" b="1" dirty="0"/>
              <a:t>&amp;</a:t>
            </a:r>
          </a:p>
          <a:p>
            <a:r>
              <a:rPr lang="en-GB" sz="2000" dirty="0"/>
              <a:t>D</a:t>
            </a:r>
          </a:p>
          <a:p>
            <a:r>
              <a:rPr lang="en-GB" sz="2000" dirty="0"/>
              <a:t>E</a:t>
            </a:r>
          </a:p>
          <a:p>
            <a:r>
              <a:rPr lang="en-GB" sz="2000" dirty="0"/>
              <a:t>W</a:t>
            </a:r>
          </a:p>
          <a:p>
            <a:r>
              <a:rPr lang="en-GB" sz="2000" dirty="0"/>
              <a:t>E</a:t>
            </a:r>
          </a:p>
          <a:p>
            <a:r>
              <a:rPr lang="en-GB" sz="2000" dirty="0"/>
              <a:t>Y</a:t>
            </a:r>
          </a:p>
        </p:txBody>
      </p:sp>
      <p:graphicFrame>
        <p:nvGraphicFramePr>
          <p:cNvPr id="9" name="Content Placeholder 8" descr="Icon SmartArt graphic">
            <a:extLst>
              <a:ext uri="{FF2B5EF4-FFF2-40B4-BE49-F238E27FC236}">
                <a16:creationId xmlns:a16="http://schemas.microsoft.com/office/drawing/2014/main" id="{F10D1EF6-553B-468A-B4E8-EA701B6903C1}"/>
              </a:ext>
            </a:extLst>
          </p:cNvPr>
          <p:cNvGraphicFramePr>
            <a:graphicFrameLocks/>
          </p:cNvGraphicFramePr>
          <p:nvPr>
            <p:extLst>
              <p:ext uri="{D42A27DB-BD31-4B8C-83A1-F6EECF244321}">
                <p14:modId xmlns:p14="http://schemas.microsoft.com/office/powerpoint/2010/main" val="2944818536"/>
              </p:ext>
            </p:extLst>
          </p:nvPr>
        </p:nvGraphicFramePr>
        <p:xfrm>
          <a:off x="1505606" y="5355411"/>
          <a:ext cx="3577709" cy="1064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Arrow: Right 9">
            <a:extLst>
              <a:ext uri="{FF2B5EF4-FFF2-40B4-BE49-F238E27FC236}">
                <a16:creationId xmlns:a16="http://schemas.microsoft.com/office/drawing/2014/main" id="{2818E96C-AF4C-4F02-929B-B8D053D00BE3}"/>
              </a:ext>
            </a:extLst>
          </p:cNvPr>
          <p:cNvSpPr/>
          <p:nvPr/>
        </p:nvSpPr>
        <p:spPr>
          <a:xfrm>
            <a:off x="5169678" y="56712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EEB78DD6-4877-4B72-B0A9-5794C7C20792}"/>
              </a:ext>
            </a:extLst>
          </p:cNvPr>
          <p:cNvSpPr/>
          <p:nvPr/>
        </p:nvSpPr>
        <p:spPr>
          <a:xfrm>
            <a:off x="6195257" y="5390877"/>
            <a:ext cx="2159984" cy="10956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6C31723-9D72-422B-B049-620D9DC3B229}"/>
              </a:ext>
            </a:extLst>
          </p:cNvPr>
          <p:cNvSpPr txBox="1"/>
          <p:nvPr/>
        </p:nvSpPr>
        <p:spPr>
          <a:xfrm flipH="1">
            <a:off x="6396738" y="5590353"/>
            <a:ext cx="1911332" cy="646331"/>
          </a:xfrm>
          <a:prstGeom prst="rect">
            <a:avLst/>
          </a:prstGeom>
          <a:noFill/>
        </p:spPr>
        <p:txBody>
          <a:bodyPr wrap="square" rtlCol="0">
            <a:spAutoFit/>
          </a:bodyPr>
          <a:lstStyle/>
          <a:p>
            <a:r>
              <a:rPr lang="en-GB" dirty="0">
                <a:solidFill>
                  <a:srgbClr val="002060"/>
                </a:solidFill>
              </a:rPr>
              <a:t>Influences our new curriculum</a:t>
            </a:r>
          </a:p>
        </p:txBody>
      </p:sp>
    </p:spTree>
    <p:extLst>
      <p:ext uri="{BB962C8B-B14F-4D97-AF65-F5344CB8AC3E}">
        <p14:creationId xmlns:p14="http://schemas.microsoft.com/office/powerpoint/2010/main" val="814101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A20000"/>
            </a:gs>
            <a:gs pos="74000">
              <a:schemeClr val="accent5">
                <a:lumMod val="60000"/>
                <a:lumOff val="40000"/>
              </a:schemeClr>
            </a:gs>
            <a:gs pos="83000">
              <a:schemeClr val="accent5">
                <a:lumMod val="60000"/>
                <a:lumOff val="4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80986DA3-6B88-4199-8364-05D27CBB291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254" r="2006"/>
          <a:stretch/>
        </p:blipFill>
        <p:spPr bwMode="auto">
          <a:xfrm>
            <a:off x="106494" y="2604344"/>
            <a:ext cx="3347077" cy="2539475"/>
          </a:xfrm>
          <a:prstGeom prst="roundRect">
            <a:avLst>
              <a:gd name="adj" fmla="val 3517"/>
            </a:avLst>
          </a:prstGeom>
          <a:no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2052" name="Picture 4" descr="Life Spiral Exercise | Taking Charge of Your Health &amp; Wellbeing">
            <a:extLst>
              <a:ext uri="{FF2B5EF4-FFF2-40B4-BE49-F238E27FC236}">
                <a16:creationId xmlns:a16="http://schemas.microsoft.com/office/drawing/2014/main" id="{01C39572-17D3-4DC9-90C3-87B3FF4613F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647370" y="326702"/>
            <a:ext cx="3514039" cy="278892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Diagram 7">
            <a:extLst>
              <a:ext uri="{FF2B5EF4-FFF2-40B4-BE49-F238E27FC236}">
                <a16:creationId xmlns:a16="http://schemas.microsoft.com/office/drawing/2014/main" id="{3FFAB752-D699-48A8-8419-7CD1270D5C2E}"/>
              </a:ext>
            </a:extLst>
          </p:cNvPr>
          <p:cNvGraphicFramePr/>
          <p:nvPr>
            <p:extLst>
              <p:ext uri="{D42A27DB-BD31-4B8C-83A1-F6EECF244321}">
                <p14:modId xmlns:p14="http://schemas.microsoft.com/office/powerpoint/2010/main" val="844921208"/>
              </p:ext>
            </p:extLst>
          </p:nvPr>
        </p:nvGraphicFramePr>
        <p:xfrm>
          <a:off x="4811360" y="145775"/>
          <a:ext cx="2801267" cy="34910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76A55114-9DDD-4939-ABF0-146482838767}"/>
              </a:ext>
            </a:extLst>
          </p:cNvPr>
          <p:cNvSpPr txBox="1"/>
          <p:nvPr/>
        </p:nvSpPr>
        <p:spPr>
          <a:xfrm>
            <a:off x="88007" y="2424875"/>
            <a:ext cx="2149948" cy="307777"/>
          </a:xfrm>
          <a:prstGeom prst="rect">
            <a:avLst/>
          </a:prstGeom>
          <a:solidFill>
            <a:schemeClr val="bg2">
              <a:lumMod val="40000"/>
              <a:lumOff val="60000"/>
            </a:schemeClr>
          </a:solidFill>
        </p:spPr>
        <p:txBody>
          <a:bodyPr wrap="none" rtlCol="0">
            <a:spAutoFit/>
          </a:bodyPr>
          <a:lstStyle/>
          <a:p>
            <a:r>
              <a:rPr lang="en-GB" sz="1400" dirty="0"/>
              <a:t>(</a:t>
            </a:r>
            <a:r>
              <a:rPr lang="en-GB" sz="1400" dirty="0">
                <a:solidFill>
                  <a:schemeClr val="accent4">
                    <a:lumMod val="20000"/>
                    <a:lumOff val="80000"/>
                  </a:schemeClr>
                </a:solidFill>
              </a:rPr>
              <a:t>First Discoverers, 2020)</a:t>
            </a:r>
          </a:p>
        </p:txBody>
      </p:sp>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11009" y="49909"/>
            <a:ext cx="2620289" cy="2374965"/>
          </a:xfrm>
        </p:spPr>
        <p:txBody>
          <a:bodyPr>
            <a:normAutofit/>
          </a:bodyPr>
          <a:lstStyle/>
          <a:p>
            <a:pPr algn="ctr"/>
            <a:r>
              <a:rPr lang="en-US" sz="2400" b="1" dirty="0"/>
              <a:t>Constructivist</a:t>
            </a:r>
            <a:br>
              <a:rPr lang="en-US" sz="2400" b="1" dirty="0"/>
            </a:br>
            <a:r>
              <a:rPr lang="en-US" sz="2400" b="1" dirty="0"/>
              <a:t> Jerome Bruner </a:t>
            </a:r>
            <a:br>
              <a:rPr lang="en-US" sz="2400" b="1" dirty="0"/>
            </a:br>
            <a:r>
              <a:rPr lang="en-US" sz="2400" b="1" dirty="0"/>
              <a:t>(1915 – 2016) </a:t>
            </a:r>
          </a:p>
        </p:txBody>
      </p:sp>
      <p:pic>
        <p:nvPicPr>
          <p:cNvPr id="7" name="Picture 6">
            <a:extLst>
              <a:ext uri="{FF2B5EF4-FFF2-40B4-BE49-F238E27FC236}">
                <a16:creationId xmlns:a16="http://schemas.microsoft.com/office/drawing/2014/main" id="{DA9C9A95-8742-4D01-A907-E431590923C1}"/>
              </a:ext>
            </a:extLst>
          </p:cNvPr>
          <p:cNvPicPr>
            <a:picLocks noChangeAspect="1"/>
          </p:cNvPicPr>
          <p:nvPr/>
        </p:nvPicPr>
        <p:blipFill>
          <a:blip r:embed="rId10"/>
          <a:stretch>
            <a:fillRect/>
          </a:stretch>
        </p:blipFill>
        <p:spPr>
          <a:xfrm>
            <a:off x="9346885" y="3316698"/>
            <a:ext cx="2877561" cy="3243353"/>
          </a:xfrm>
          <a:prstGeom prst="rect">
            <a:avLst/>
          </a:prstGeom>
        </p:spPr>
      </p:pic>
      <p:sp>
        <p:nvSpPr>
          <p:cNvPr id="4" name="TextBox 3">
            <a:extLst>
              <a:ext uri="{FF2B5EF4-FFF2-40B4-BE49-F238E27FC236}">
                <a16:creationId xmlns:a16="http://schemas.microsoft.com/office/drawing/2014/main" id="{9413A306-9CF3-4F03-9E8B-3140F547034F}"/>
              </a:ext>
            </a:extLst>
          </p:cNvPr>
          <p:cNvSpPr txBox="1"/>
          <p:nvPr/>
        </p:nvSpPr>
        <p:spPr>
          <a:xfrm>
            <a:off x="45392" y="6260122"/>
            <a:ext cx="12101215" cy="584775"/>
          </a:xfrm>
          <a:prstGeom prst="rect">
            <a:avLst/>
          </a:prstGeom>
          <a:solidFill>
            <a:schemeClr val="accent1">
              <a:lumMod val="40000"/>
              <a:lumOff val="60000"/>
            </a:schemeClr>
          </a:solidFill>
        </p:spPr>
        <p:txBody>
          <a:bodyPr wrap="square" rtlCol="0">
            <a:spAutoFit/>
          </a:bodyPr>
          <a:lstStyle/>
          <a:p>
            <a:r>
              <a:rPr lang="en-GB" sz="1600" dirty="0">
                <a:solidFill>
                  <a:schemeClr val="bg2">
                    <a:lumMod val="75000"/>
                  </a:schemeClr>
                </a:solidFill>
              </a:rPr>
              <a:t>Since the year 2000, Bruner has influenced the development of collaboration work between staff and the use of meaningful activities that develop children academically through the project called SUMIT (Schools with Success)</a:t>
            </a:r>
          </a:p>
        </p:txBody>
      </p:sp>
      <p:pic>
        <p:nvPicPr>
          <p:cNvPr id="10" name="Picture 9">
            <a:extLst>
              <a:ext uri="{FF2B5EF4-FFF2-40B4-BE49-F238E27FC236}">
                <a16:creationId xmlns:a16="http://schemas.microsoft.com/office/drawing/2014/main" id="{5525D194-C53F-4283-AF2E-31EF53F511BB}"/>
              </a:ext>
            </a:extLst>
          </p:cNvPr>
          <p:cNvPicPr>
            <a:picLocks noChangeAspect="1"/>
          </p:cNvPicPr>
          <p:nvPr/>
        </p:nvPicPr>
        <p:blipFill>
          <a:blip r:embed="rId11"/>
          <a:stretch>
            <a:fillRect/>
          </a:stretch>
        </p:blipFill>
        <p:spPr>
          <a:xfrm>
            <a:off x="4121255" y="2835883"/>
            <a:ext cx="2298391" cy="2682472"/>
          </a:xfrm>
          <a:prstGeom prst="rect">
            <a:avLst/>
          </a:prstGeom>
        </p:spPr>
      </p:pic>
      <p:sp>
        <p:nvSpPr>
          <p:cNvPr id="9" name="TextBox 8">
            <a:extLst>
              <a:ext uri="{FF2B5EF4-FFF2-40B4-BE49-F238E27FC236}">
                <a16:creationId xmlns:a16="http://schemas.microsoft.com/office/drawing/2014/main" id="{B3620A5C-4A90-4C63-AA7C-E4D0C905DC99}"/>
              </a:ext>
            </a:extLst>
          </p:cNvPr>
          <p:cNvSpPr txBox="1"/>
          <p:nvPr/>
        </p:nvSpPr>
        <p:spPr>
          <a:xfrm>
            <a:off x="3542432" y="444935"/>
            <a:ext cx="2765501" cy="276999"/>
          </a:xfrm>
          <a:prstGeom prst="rect">
            <a:avLst/>
          </a:prstGeom>
          <a:noFill/>
        </p:spPr>
        <p:txBody>
          <a:bodyPr wrap="none" rtlCol="0">
            <a:spAutoFit/>
          </a:bodyPr>
          <a:lstStyle/>
          <a:p>
            <a:r>
              <a:rPr lang="en-GB" sz="1200" dirty="0">
                <a:solidFill>
                  <a:schemeClr val="bg1"/>
                </a:solidFill>
              </a:rPr>
              <a:t>(The University of Minnesota, 2016) </a:t>
            </a:r>
          </a:p>
        </p:txBody>
      </p:sp>
      <p:sp>
        <p:nvSpPr>
          <p:cNvPr id="5" name="TextBox 4">
            <a:extLst>
              <a:ext uri="{FF2B5EF4-FFF2-40B4-BE49-F238E27FC236}">
                <a16:creationId xmlns:a16="http://schemas.microsoft.com/office/drawing/2014/main" id="{CBCA063C-BD63-414A-B537-4D59A3E86A68}"/>
              </a:ext>
            </a:extLst>
          </p:cNvPr>
          <p:cNvSpPr txBox="1"/>
          <p:nvPr/>
        </p:nvSpPr>
        <p:spPr>
          <a:xfrm>
            <a:off x="7562043" y="2991075"/>
            <a:ext cx="4579373" cy="1015663"/>
          </a:xfrm>
          <a:prstGeom prst="rect">
            <a:avLst/>
          </a:prstGeom>
          <a:solidFill>
            <a:srgbClr val="A20000"/>
          </a:solidFill>
        </p:spPr>
        <p:txBody>
          <a:bodyPr wrap="square" rtlCol="0">
            <a:spAutoFit/>
          </a:bodyPr>
          <a:lstStyle/>
          <a:p>
            <a:r>
              <a:rPr lang="en-GB" sz="1200" dirty="0"/>
              <a:t>According to Bruner's mode of representation  the enactment is active engagement. Memories are the storing of actions. This supports the teaching used in my setting by focusing on what we already know and experienced. </a:t>
            </a:r>
          </a:p>
        </p:txBody>
      </p:sp>
      <p:cxnSp>
        <p:nvCxnSpPr>
          <p:cNvPr id="14" name="Straight Arrow Connector 13">
            <a:extLst>
              <a:ext uri="{FF2B5EF4-FFF2-40B4-BE49-F238E27FC236}">
                <a16:creationId xmlns:a16="http://schemas.microsoft.com/office/drawing/2014/main" id="{085BF2A1-9368-4049-A5DF-3AC3D07A717A}"/>
              </a:ext>
            </a:extLst>
          </p:cNvPr>
          <p:cNvCxnSpPr/>
          <p:nvPr/>
        </p:nvCxnSpPr>
        <p:spPr>
          <a:xfrm flipH="1" flipV="1">
            <a:off x="7246258" y="2732652"/>
            <a:ext cx="403761" cy="2315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1FAB17FC-56E4-47BC-9C84-F2A901B51EC5}"/>
              </a:ext>
            </a:extLst>
          </p:cNvPr>
          <p:cNvSpPr txBox="1"/>
          <p:nvPr/>
        </p:nvSpPr>
        <p:spPr>
          <a:xfrm>
            <a:off x="7688807" y="2059437"/>
            <a:ext cx="4430696" cy="646331"/>
          </a:xfrm>
          <a:prstGeom prst="rect">
            <a:avLst/>
          </a:prstGeom>
          <a:solidFill>
            <a:srgbClr val="A20000"/>
          </a:solidFill>
        </p:spPr>
        <p:txBody>
          <a:bodyPr wrap="square" rtlCol="0">
            <a:spAutoFit/>
          </a:bodyPr>
          <a:lstStyle/>
          <a:p>
            <a:r>
              <a:rPr lang="en-GB" sz="1200" dirty="0"/>
              <a:t>This stage is when the information has been gathered is stored in the brain as images. This can often be a conscious or sometimes a subconscious decision. </a:t>
            </a:r>
          </a:p>
        </p:txBody>
      </p:sp>
      <p:cxnSp>
        <p:nvCxnSpPr>
          <p:cNvPr id="16" name="Straight Arrow Connector 15">
            <a:extLst>
              <a:ext uri="{FF2B5EF4-FFF2-40B4-BE49-F238E27FC236}">
                <a16:creationId xmlns:a16="http://schemas.microsoft.com/office/drawing/2014/main" id="{95A0D0AF-1DAC-4610-9C27-C34F2FB1B514}"/>
              </a:ext>
            </a:extLst>
          </p:cNvPr>
          <p:cNvCxnSpPr>
            <a:cxnSpLocks/>
          </p:cNvCxnSpPr>
          <p:nvPr/>
        </p:nvCxnSpPr>
        <p:spPr>
          <a:xfrm flipH="1" flipV="1">
            <a:off x="7632989" y="1852954"/>
            <a:ext cx="471899" cy="1518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BB337697-119E-482D-910A-CB6938A403ED}"/>
              </a:ext>
            </a:extLst>
          </p:cNvPr>
          <p:cNvSpPr txBox="1"/>
          <p:nvPr/>
        </p:nvSpPr>
        <p:spPr>
          <a:xfrm>
            <a:off x="7694739" y="1005562"/>
            <a:ext cx="4430696" cy="646331"/>
          </a:xfrm>
          <a:prstGeom prst="rect">
            <a:avLst/>
          </a:prstGeom>
          <a:solidFill>
            <a:srgbClr val="A20000"/>
          </a:solidFill>
        </p:spPr>
        <p:txBody>
          <a:bodyPr wrap="square" rtlCol="0">
            <a:spAutoFit/>
          </a:bodyPr>
          <a:lstStyle/>
          <a:p>
            <a:r>
              <a:rPr lang="en-GB" sz="1200" dirty="0"/>
              <a:t>This is the most advanced level of representation. This is when the image or language can be now stored as a symbol in the mind. </a:t>
            </a:r>
          </a:p>
        </p:txBody>
      </p:sp>
      <p:cxnSp>
        <p:nvCxnSpPr>
          <p:cNvPr id="20" name="Straight Arrow Connector 19">
            <a:extLst>
              <a:ext uri="{FF2B5EF4-FFF2-40B4-BE49-F238E27FC236}">
                <a16:creationId xmlns:a16="http://schemas.microsoft.com/office/drawing/2014/main" id="{B3AEC9FE-1A34-48DA-973C-41DDC11BFB98}"/>
              </a:ext>
            </a:extLst>
          </p:cNvPr>
          <p:cNvCxnSpPr>
            <a:cxnSpLocks/>
          </p:cNvCxnSpPr>
          <p:nvPr/>
        </p:nvCxnSpPr>
        <p:spPr>
          <a:xfrm flipH="1" flipV="1">
            <a:off x="7687412" y="864671"/>
            <a:ext cx="492261" cy="1288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5C5CEFE0-2292-4591-A36D-131AF952F691}"/>
              </a:ext>
            </a:extLst>
          </p:cNvPr>
          <p:cNvSpPr/>
          <p:nvPr/>
        </p:nvSpPr>
        <p:spPr>
          <a:xfrm>
            <a:off x="0" y="5393264"/>
            <a:ext cx="5420139" cy="738664"/>
          </a:xfrm>
          <a:prstGeom prst="rect">
            <a:avLst/>
          </a:prstGeom>
          <a:solidFill>
            <a:schemeClr val="tx1"/>
          </a:solidFill>
        </p:spPr>
        <p:txBody>
          <a:bodyPr wrap="square">
            <a:spAutoFit/>
          </a:bodyPr>
          <a:lstStyle/>
          <a:p>
            <a:r>
              <a:rPr lang="en-GB" sz="1400" dirty="0">
                <a:solidFill>
                  <a:srgbClr val="333333"/>
                </a:solidFill>
              </a:rPr>
              <a:t> 'We begin with the hypothesis that any subject can be taught effectively in some intellectually honest form to any child at any age of development.’ (Bruner, 1960)</a:t>
            </a:r>
            <a:endParaRPr lang="en-GB" sz="1400" dirty="0"/>
          </a:p>
        </p:txBody>
      </p:sp>
      <p:sp>
        <p:nvSpPr>
          <p:cNvPr id="6" name="TextBox 5">
            <a:extLst>
              <a:ext uri="{FF2B5EF4-FFF2-40B4-BE49-F238E27FC236}">
                <a16:creationId xmlns:a16="http://schemas.microsoft.com/office/drawing/2014/main" id="{2C33B2CF-B3F8-4AFD-B373-2B7F1FFC0075}"/>
              </a:ext>
            </a:extLst>
          </p:cNvPr>
          <p:cNvSpPr txBox="1"/>
          <p:nvPr/>
        </p:nvSpPr>
        <p:spPr>
          <a:xfrm>
            <a:off x="5450734" y="4117767"/>
            <a:ext cx="4579373" cy="2031325"/>
          </a:xfrm>
          <a:prstGeom prst="rect">
            <a:avLst/>
          </a:prstGeom>
          <a:solidFill>
            <a:schemeClr val="accent5">
              <a:lumMod val="60000"/>
              <a:lumOff val="40000"/>
            </a:schemeClr>
          </a:solidFill>
        </p:spPr>
        <p:txBody>
          <a:bodyPr wrap="square" rtlCol="0">
            <a:spAutoFit/>
          </a:bodyPr>
          <a:lstStyle/>
          <a:p>
            <a:r>
              <a:rPr lang="en-GB" sz="1400" dirty="0"/>
              <a:t>The children use hand on experience to begin with as seen in these pictures taken in my setting. We start with tasks that interest the students and build upon this. We then encourage the children to write about what they have achieved and plan next steps. This encourages ownership of the work, creates a relaxed environment where they can improve and grow through their own learning just as the spiral curriculum describes. </a:t>
            </a:r>
          </a:p>
        </p:txBody>
      </p:sp>
      <p:sp>
        <p:nvSpPr>
          <p:cNvPr id="17" name="TextBox 16">
            <a:extLst>
              <a:ext uri="{FF2B5EF4-FFF2-40B4-BE49-F238E27FC236}">
                <a16:creationId xmlns:a16="http://schemas.microsoft.com/office/drawing/2014/main" id="{C29E2448-34FF-4C8D-9E9D-4A9B827E70C7}"/>
              </a:ext>
            </a:extLst>
          </p:cNvPr>
          <p:cNvSpPr txBox="1"/>
          <p:nvPr/>
        </p:nvSpPr>
        <p:spPr>
          <a:xfrm>
            <a:off x="7832035" y="145775"/>
            <a:ext cx="4121426" cy="738664"/>
          </a:xfrm>
          <a:prstGeom prst="rect">
            <a:avLst/>
          </a:prstGeom>
          <a:solidFill>
            <a:schemeClr val="tx2">
              <a:lumMod val="50000"/>
            </a:schemeClr>
          </a:solidFill>
        </p:spPr>
        <p:txBody>
          <a:bodyPr wrap="square" rtlCol="0">
            <a:spAutoFit/>
          </a:bodyPr>
          <a:lstStyle/>
          <a:p>
            <a:r>
              <a:rPr lang="en-GB" sz="1400" dirty="0"/>
              <a:t>Bruner created the spiral curriculum. The theory was based on three stages which I have evaluated below.</a:t>
            </a:r>
          </a:p>
        </p:txBody>
      </p:sp>
    </p:spTree>
    <p:extLst>
      <p:ext uri="{BB962C8B-B14F-4D97-AF65-F5344CB8AC3E}">
        <p14:creationId xmlns:p14="http://schemas.microsoft.com/office/powerpoint/2010/main" val="270140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A20000"/>
            </a:gs>
            <a:gs pos="74000">
              <a:schemeClr val="accent5">
                <a:lumMod val="60000"/>
                <a:lumOff val="40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4" descr="Image for post">
            <a:extLst>
              <a:ext uri="{FF2B5EF4-FFF2-40B4-BE49-F238E27FC236}">
                <a16:creationId xmlns:a16="http://schemas.microsoft.com/office/drawing/2014/main" id="{B79050D5-02DB-43DC-B1EF-8FAEA21F44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284" y="331302"/>
            <a:ext cx="3229669" cy="210574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188A7C-B7D3-4122-8EFC-AD2F485F1E7E}"/>
              </a:ext>
            </a:extLst>
          </p:cNvPr>
          <p:cNvSpPr txBox="1"/>
          <p:nvPr/>
        </p:nvSpPr>
        <p:spPr>
          <a:xfrm>
            <a:off x="1321473" y="2129269"/>
            <a:ext cx="2220480" cy="307777"/>
          </a:xfrm>
          <a:prstGeom prst="rect">
            <a:avLst/>
          </a:prstGeom>
          <a:solidFill>
            <a:schemeClr val="bg2">
              <a:lumMod val="75000"/>
            </a:schemeClr>
          </a:solidFill>
        </p:spPr>
        <p:txBody>
          <a:bodyPr wrap="none" rtlCol="0">
            <a:spAutoFit/>
          </a:bodyPr>
          <a:lstStyle/>
          <a:p>
            <a:r>
              <a:rPr lang="en-GB" sz="1400" dirty="0"/>
              <a:t>(Shane J. Ralston, 2020)</a:t>
            </a:r>
          </a:p>
        </p:txBody>
      </p:sp>
      <p:sp>
        <p:nvSpPr>
          <p:cNvPr id="6" name="Rectangle 5">
            <a:extLst>
              <a:ext uri="{FF2B5EF4-FFF2-40B4-BE49-F238E27FC236}">
                <a16:creationId xmlns:a16="http://schemas.microsoft.com/office/drawing/2014/main" id="{E2A3C66F-B8C8-497A-B304-2DCA918033B7}"/>
              </a:ext>
            </a:extLst>
          </p:cNvPr>
          <p:cNvSpPr/>
          <p:nvPr/>
        </p:nvSpPr>
        <p:spPr>
          <a:xfrm>
            <a:off x="42800" y="2460069"/>
            <a:ext cx="5523113" cy="954107"/>
          </a:xfrm>
          <a:prstGeom prst="rect">
            <a:avLst/>
          </a:prstGeom>
          <a:solidFill>
            <a:schemeClr val="tx1"/>
          </a:solidFill>
        </p:spPr>
        <p:txBody>
          <a:bodyPr wrap="square">
            <a:spAutoFit/>
          </a:bodyPr>
          <a:lstStyle/>
          <a:p>
            <a:r>
              <a:rPr lang="en-GB" sz="1400" dirty="0"/>
              <a:t>“</a:t>
            </a:r>
            <a:r>
              <a:rPr lang="en-GB" sz="1400" dirty="0">
                <a:solidFill>
                  <a:schemeClr val="bg1"/>
                </a:solidFill>
              </a:rPr>
              <a:t>the greatest educational power, the greatest force in shaping the dispositions and attitudes of individuals, is the social medium in which they live”</a:t>
            </a:r>
          </a:p>
          <a:p>
            <a:r>
              <a:rPr lang="en-GB" sz="1400" dirty="0">
                <a:solidFill>
                  <a:schemeClr val="bg1"/>
                </a:solidFill>
              </a:rPr>
              <a:t>             (Dewey, J. 2000)</a:t>
            </a:r>
          </a:p>
        </p:txBody>
      </p:sp>
      <p:pic>
        <p:nvPicPr>
          <p:cNvPr id="7" name="Picture 6" descr="A picture containing bird, tree, flower&#10;&#10;Description automatically generated">
            <a:extLst>
              <a:ext uri="{FF2B5EF4-FFF2-40B4-BE49-F238E27FC236}">
                <a16:creationId xmlns:a16="http://schemas.microsoft.com/office/drawing/2014/main" id="{7798A709-C29D-403E-80C0-81413A868295}"/>
              </a:ext>
            </a:extLst>
          </p:cNvPr>
          <p:cNvPicPr>
            <a:picLocks noChangeAspect="1"/>
          </p:cNvPicPr>
          <p:nvPr/>
        </p:nvPicPr>
        <p:blipFill>
          <a:blip r:embed="rId3"/>
          <a:stretch>
            <a:fillRect/>
          </a:stretch>
        </p:blipFill>
        <p:spPr>
          <a:xfrm rot="561915">
            <a:off x="9072845" y="256270"/>
            <a:ext cx="2853605" cy="1745533"/>
          </a:xfrm>
          <a:prstGeom prst="rect">
            <a:avLst/>
          </a:prstGeom>
        </p:spPr>
      </p:pic>
      <p:pic>
        <p:nvPicPr>
          <p:cNvPr id="8" name="Picture 7" descr="Text, letter&#10;&#10;Description automatically generated">
            <a:extLst>
              <a:ext uri="{FF2B5EF4-FFF2-40B4-BE49-F238E27FC236}">
                <a16:creationId xmlns:a16="http://schemas.microsoft.com/office/drawing/2014/main" id="{D8A34C9C-E64D-477C-8887-F34D0E15DAD0}"/>
              </a:ext>
            </a:extLst>
          </p:cNvPr>
          <p:cNvPicPr>
            <a:picLocks noChangeAspect="1"/>
          </p:cNvPicPr>
          <p:nvPr/>
        </p:nvPicPr>
        <p:blipFill>
          <a:blip r:embed="rId4"/>
          <a:stretch>
            <a:fillRect/>
          </a:stretch>
        </p:blipFill>
        <p:spPr>
          <a:xfrm rot="566182">
            <a:off x="8890518" y="1846535"/>
            <a:ext cx="2835520" cy="1099120"/>
          </a:xfrm>
          <a:prstGeom prst="rect">
            <a:avLst/>
          </a:prstGeom>
        </p:spPr>
      </p:pic>
      <p:pic>
        <p:nvPicPr>
          <p:cNvPr id="9" name="Picture 8">
            <a:extLst>
              <a:ext uri="{FF2B5EF4-FFF2-40B4-BE49-F238E27FC236}">
                <a16:creationId xmlns:a16="http://schemas.microsoft.com/office/drawing/2014/main" id="{6E58BCB1-2A1E-4822-8E80-B716F10F2E0E}"/>
              </a:ext>
            </a:extLst>
          </p:cNvPr>
          <p:cNvPicPr>
            <a:picLocks noChangeAspect="1"/>
          </p:cNvPicPr>
          <p:nvPr/>
        </p:nvPicPr>
        <p:blipFill>
          <a:blip r:embed="rId5"/>
          <a:stretch>
            <a:fillRect/>
          </a:stretch>
        </p:blipFill>
        <p:spPr>
          <a:xfrm>
            <a:off x="192858" y="3460222"/>
            <a:ext cx="2641563" cy="1977785"/>
          </a:xfrm>
          <a:prstGeom prst="rect">
            <a:avLst/>
          </a:prstGeom>
        </p:spPr>
      </p:pic>
      <p:pic>
        <p:nvPicPr>
          <p:cNvPr id="10" name="Picture 2" descr="Read Write Inc. Fresh Start - Ruth Miskin Phonics Training">
            <a:extLst>
              <a:ext uri="{FF2B5EF4-FFF2-40B4-BE49-F238E27FC236}">
                <a16:creationId xmlns:a16="http://schemas.microsoft.com/office/drawing/2014/main" id="{F2B8761C-9810-4AEC-9B36-739A1B25C5F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548792">
            <a:off x="939992" y="5129713"/>
            <a:ext cx="2255396" cy="70867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190AB33-0F8F-4164-832D-5428BD5EE6AB}"/>
              </a:ext>
            </a:extLst>
          </p:cNvPr>
          <p:cNvSpPr txBox="1"/>
          <p:nvPr/>
        </p:nvSpPr>
        <p:spPr>
          <a:xfrm rot="20478329">
            <a:off x="1077756" y="5840337"/>
            <a:ext cx="2232206" cy="283356"/>
          </a:xfrm>
          <a:prstGeom prst="rect">
            <a:avLst/>
          </a:prstGeom>
          <a:solidFill>
            <a:schemeClr val="accent3">
              <a:lumMod val="75000"/>
            </a:schemeClr>
          </a:solidFill>
        </p:spPr>
        <p:txBody>
          <a:bodyPr wrap="square" rtlCol="0">
            <a:spAutoFit/>
          </a:bodyPr>
          <a:lstStyle/>
          <a:p>
            <a:pPr algn="ctr"/>
            <a:r>
              <a:rPr lang="en-GB" sz="1200" dirty="0"/>
              <a:t>(Ruth Miskin training, 2019)</a:t>
            </a:r>
          </a:p>
        </p:txBody>
      </p:sp>
      <p:pic>
        <p:nvPicPr>
          <p:cNvPr id="12" name="Picture 11" descr="Text, calendar&#10;&#10;Description automatically generated">
            <a:extLst>
              <a:ext uri="{FF2B5EF4-FFF2-40B4-BE49-F238E27FC236}">
                <a16:creationId xmlns:a16="http://schemas.microsoft.com/office/drawing/2014/main" id="{AED8A137-442F-4240-850C-E50673B484C8}"/>
              </a:ext>
            </a:extLst>
          </p:cNvPr>
          <p:cNvPicPr>
            <a:picLocks noChangeAspect="1"/>
          </p:cNvPicPr>
          <p:nvPr/>
        </p:nvPicPr>
        <p:blipFill>
          <a:blip r:embed="rId7"/>
          <a:stretch>
            <a:fillRect/>
          </a:stretch>
        </p:blipFill>
        <p:spPr>
          <a:xfrm>
            <a:off x="3296488" y="3076175"/>
            <a:ext cx="2548333" cy="3397777"/>
          </a:xfrm>
          <a:prstGeom prst="rect">
            <a:avLst/>
          </a:prstGeom>
        </p:spPr>
      </p:pic>
      <p:grpSp>
        <p:nvGrpSpPr>
          <p:cNvPr id="13" name="Group 12">
            <a:extLst>
              <a:ext uri="{FF2B5EF4-FFF2-40B4-BE49-F238E27FC236}">
                <a16:creationId xmlns:a16="http://schemas.microsoft.com/office/drawing/2014/main" id="{194A6641-B22A-4621-B2A1-99C28C86ABDE}"/>
              </a:ext>
            </a:extLst>
          </p:cNvPr>
          <p:cNvGrpSpPr/>
          <p:nvPr/>
        </p:nvGrpSpPr>
        <p:grpSpPr>
          <a:xfrm>
            <a:off x="5883019" y="3414176"/>
            <a:ext cx="1950967" cy="1170580"/>
            <a:chOff x="0" y="0"/>
            <a:chExt cx="1950967" cy="1170580"/>
          </a:xfrm>
        </p:grpSpPr>
        <p:sp>
          <p:nvSpPr>
            <p:cNvPr id="14" name="Rectangle 13">
              <a:extLst>
                <a:ext uri="{FF2B5EF4-FFF2-40B4-BE49-F238E27FC236}">
                  <a16:creationId xmlns:a16="http://schemas.microsoft.com/office/drawing/2014/main" id="{21BC445E-DB3B-4563-AEC3-6C5326CD5ABE}"/>
                </a:ext>
              </a:extLst>
            </p:cNvPr>
            <p:cNvSpPr/>
            <p:nvPr/>
          </p:nvSpPr>
          <p:spPr>
            <a:xfrm>
              <a:off x="0" y="0"/>
              <a:ext cx="1950967" cy="1170580"/>
            </a:xfrm>
            <a:prstGeom prst="rect">
              <a:avLst/>
            </a:prstGeom>
          </p:spPr>
          <p:style>
            <a:lnRef idx="3">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lt1"/>
            </a:fontRef>
          </p:style>
        </p:sp>
        <p:sp>
          <p:nvSpPr>
            <p:cNvPr id="15" name="TextBox 14">
              <a:extLst>
                <a:ext uri="{FF2B5EF4-FFF2-40B4-BE49-F238E27FC236}">
                  <a16:creationId xmlns:a16="http://schemas.microsoft.com/office/drawing/2014/main" id="{B2B8E5E2-0BD3-4C59-A0F1-1D044887E29E}"/>
                </a:ext>
              </a:extLst>
            </p:cNvPr>
            <p:cNvSpPr txBox="1"/>
            <p:nvPr/>
          </p:nvSpPr>
          <p:spPr>
            <a:xfrm>
              <a:off x="0" y="0"/>
              <a:ext cx="1950967" cy="117058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5599" tIns="100348" rIns="95599" bIns="100348" numCol="1" spcCol="1270" anchor="ctr" anchorCtr="0">
              <a:noAutofit/>
            </a:bodyPr>
            <a:lstStyle/>
            <a:p>
              <a:pPr marL="0" lvl="0" indent="0" algn="ctr" defTabSz="889000">
                <a:lnSpc>
                  <a:spcPct val="90000"/>
                </a:lnSpc>
                <a:spcBef>
                  <a:spcPct val="0"/>
                </a:spcBef>
                <a:spcAft>
                  <a:spcPct val="35000"/>
                </a:spcAft>
                <a:buNone/>
              </a:pPr>
              <a:r>
                <a:rPr lang="en-US" sz="2000" dirty="0">
                  <a:solidFill>
                    <a:schemeClr val="bg1"/>
                  </a:solidFill>
                </a:rPr>
                <a:t>T</a:t>
              </a:r>
              <a:r>
                <a:rPr lang="en-US" sz="2000" kern="1200" dirty="0">
                  <a:solidFill>
                    <a:schemeClr val="bg1"/>
                  </a:solidFill>
                </a:rPr>
                <a:t>he </a:t>
              </a:r>
              <a:r>
                <a:rPr lang="en-US" sz="2000" kern="1200" dirty="0" err="1">
                  <a:solidFill>
                    <a:schemeClr val="bg1"/>
                  </a:solidFill>
                </a:rPr>
                <a:t>Hadow</a:t>
              </a:r>
              <a:r>
                <a:rPr lang="en-US" sz="2000" kern="1200" dirty="0">
                  <a:solidFill>
                    <a:schemeClr val="bg1"/>
                  </a:solidFill>
                </a:rPr>
                <a:t> Report - 1933</a:t>
              </a:r>
            </a:p>
          </p:txBody>
        </p:sp>
      </p:grpSp>
      <p:graphicFrame>
        <p:nvGraphicFramePr>
          <p:cNvPr id="16" name="Content Placeholder 2" descr="Icon SmartArt graphic">
            <a:extLst>
              <a:ext uri="{FF2B5EF4-FFF2-40B4-BE49-F238E27FC236}">
                <a16:creationId xmlns:a16="http://schemas.microsoft.com/office/drawing/2014/main" id="{97307B9F-49AC-4409-9CE2-D67DE661EE5B}"/>
              </a:ext>
            </a:extLst>
          </p:cNvPr>
          <p:cNvGraphicFramePr>
            <a:graphicFrameLocks noGrp="1"/>
          </p:cNvGraphicFramePr>
          <p:nvPr>
            <p:ph idx="1"/>
            <p:extLst>
              <p:ext uri="{D42A27DB-BD31-4B8C-83A1-F6EECF244321}">
                <p14:modId xmlns:p14="http://schemas.microsoft.com/office/powerpoint/2010/main" val="505353776"/>
              </p:ext>
            </p:extLst>
          </p:nvPr>
        </p:nvGraphicFramePr>
        <p:xfrm>
          <a:off x="5746430" y="4584755"/>
          <a:ext cx="2087556" cy="1967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Title 1">
            <a:extLst>
              <a:ext uri="{FF2B5EF4-FFF2-40B4-BE49-F238E27FC236}">
                <a16:creationId xmlns:a16="http://schemas.microsoft.com/office/drawing/2014/main" id="{F175F783-0F14-4B25-B80C-A84E7A8B8515}"/>
              </a:ext>
            </a:extLst>
          </p:cNvPr>
          <p:cNvSpPr txBox="1">
            <a:spLocks/>
          </p:cNvSpPr>
          <p:nvPr/>
        </p:nvSpPr>
        <p:spPr>
          <a:xfrm>
            <a:off x="2981726" y="-91084"/>
            <a:ext cx="3714321" cy="2313433"/>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b="1" dirty="0">
                <a:solidFill>
                  <a:schemeClr val="tx1"/>
                </a:solidFill>
              </a:rPr>
              <a:t>Pragmatic</a:t>
            </a:r>
            <a:br>
              <a:rPr lang="en-US" sz="2400" b="1" dirty="0">
                <a:solidFill>
                  <a:schemeClr val="tx1"/>
                </a:solidFill>
              </a:rPr>
            </a:br>
            <a:r>
              <a:rPr lang="en-US" sz="2400" b="1" dirty="0">
                <a:solidFill>
                  <a:schemeClr val="tx1"/>
                </a:solidFill>
              </a:rPr>
              <a:t>John Dewey</a:t>
            </a:r>
          </a:p>
          <a:p>
            <a:pPr algn="ctr"/>
            <a:r>
              <a:rPr lang="en-US" sz="2400" b="1" dirty="0">
                <a:solidFill>
                  <a:schemeClr val="tx1"/>
                </a:solidFill>
              </a:rPr>
              <a:t> (1859 – 1952)</a:t>
            </a:r>
            <a:endParaRPr lang="en-US" sz="2400" dirty="0">
              <a:solidFill>
                <a:schemeClr val="tx1"/>
              </a:solidFill>
            </a:endParaRPr>
          </a:p>
        </p:txBody>
      </p:sp>
      <p:sp>
        <p:nvSpPr>
          <p:cNvPr id="18" name="TextBox 17">
            <a:extLst>
              <a:ext uri="{FF2B5EF4-FFF2-40B4-BE49-F238E27FC236}">
                <a16:creationId xmlns:a16="http://schemas.microsoft.com/office/drawing/2014/main" id="{E29B4A20-2A1C-4827-A6BE-8039586B03B6}"/>
              </a:ext>
            </a:extLst>
          </p:cNvPr>
          <p:cNvSpPr txBox="1"/>
          <p:nvPr/>
        </p:nvSpPr>
        <p:spPr>
          <a:xfrm>
            <a:off x="5951953" y="790812"/>
            <a:ext cx="3258321" cy="2585323"/>
          </a:xfrm>
          <a:prstGeom prst="rect">
            <a:avLst/>
          </a:prstGeom>
          <a:noFill/>
        </p:spPr>
        <p:txBody>
          <a:bodyPr wrap="square" rtlCol="0">
            <a:spAutoFit/>
          </a:bodyPr>
          <a:lstStyle/>
          <a:p>
            <a:r>
              <a:rPr lang="en-GB" dirty="0"/>
              <a:t>Dewey was a great believer in children developing what they know from what they already know and in the setting I am based in this is exactly what we do. We use previous work and build upon it.</a:t>
            </a:r>
          </a:p>
        </p:txBody>
      </p:sp>
      <p:sp>
        <p:nvSpPr>
          <p:cNvPr id="19" name="TextBox 18">
            <a:extLst>
              <a:ext uri="{FF2B5EF4-FFF2-40B4-BE49-F238E27FC236}">
                <a16:creationId xmlns:a16="http://schemas.microsoft.com/office/drawing/2014/main" id="{912C1F1C-B736-466F-BD9D-2A79277AB146}"/>
              </a:ext>
            </a:extLst>
          </p:cNvPr>
          <p:cNvSpPr txBox="1"/>
          <p:nvPr/>
        </p:nvSpPr>
        <p:spPr>
          <a:xfrm>
            <a:off x="8173937" y="3122303"/>
            <a:ext cx="3975264" cy="2031325"/>
          </a:xfrm>
          <a:prstGeom prst="rect">
            <a:avLst/>
          </a:prstGeom>
          <a:solidFill>
            <a:schemeClr val="bg1">
              <a:lumMod val="65000"/>
              <a:lumOff val="35000"/>
            </a:schemeClr>
          </a:solidFill>
        </p:spPr>
        <p:txBody>
          <a:bodyPr wrap="square" rtlCol="0">
            <a:spAutoFit/>
          </a:bodyPr>
          <a:lstStyle/>
          <a:p>
            <a:r>
              <a:rPr lang="en-GB" dirty="0"/>
              <a:t>The </a:t>
            </a:r>
            <a:r>
              <a:rPr lang="en-GB" dirty="0" err="1"/>
              <a:t>Hadow</a:t>
            </a:r>
            <a:r>
              <a:rPr lang="en-GB" dirty="0"/>
              <a:t> report was developed from Dewey and had 70 recommendations. One being that the ‘topic’ approach to education should be introduced rather than having separate subjects.</a:t>
            </a:r>
          </a:p>
        </p:txBody>
      </p:sp>
      <p:cxnSp>
        <p:nvCxnSpPr>
          <p:cNvPr id="21" name="Straight Arrow Connector 20">
            <a:extLst>
              <a:ext uri="{FF2B5EF4-FFF2-40B4-BE49-F238E27FC236}">
                <a16:creationId xmlns:a16="http://schemas.microsoft.com/office/drawing/2014/main" id="{1B5D2AE5-C7B6-48B1-A448-5E0476D3394B}"/>
              </a:ext>
            </a:extLst>
          </p:cNvPr>
          <p:cNvCxnSpPr/>
          <p:nvPr/>
        </p:nvCxnSpPr>
        <p:spPr>
          <a:xfrm flipV="1">
            <a:off x="7886408" y="3962400"/>
            <a:ext cx="264684" cy="21203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3019F1ED-B928-49BD-BABC-192F5F2D7F33}"/>
              </a:ext>
            </a:extLst>
          </p:cNvPr>
          <p:cNvCxnSpPr/>
          <p:nvPr/>
        </p:nvCxnSpPr>
        <p:spPr>
          <a:xfrm>
            <a:off x="7886408" y="5327374"/>
            <a:ext cx="264684" cy="2782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0CF7766A-CF38-48D1-B142-0E9453879EF8}"/>
              </a:ext>
            </a:extLst>
          </p:cNvPr>
          <p:cNvSpPr txBox="1"/>
          <p:nvPr/>
        </p:nvSpPr>
        <p:spPr>
          <a:xfrm>
            <a:off x="8218239" y="5327374"/>
            <a:ext cx="3930962" cy="923330"/>
          </a:xfrm>
          <a:prstGeom prst="rect">
            <a:avLst/>
          </a:prstGeom>
          <a:solidFill>
            <a:schemeClr val="bg1">
              <a:lumMod val="65000"/>
              <a:lumOff val="35000"/>
            </a:schemeClr>
          </a:solidFill>
        </p:spPr>
        <p:txBody>
          <a:bodyPr wrap="square" rtlCol="0">
            <a:spAutoFit/>
          </a:bodyPr>
          <a:lstStyle/>
          <a:p>
            <a:r>
              <a:rPr lang="en-GB" dirty="0"/>
              <a:t>Influenced by The </a:t>
            </a:r>
            <a:r>
              <a:rPr lang="en-GB" dirty="0" err="1"/>
              <a:t>Hadow</a:t>
            </a:r>
            <a:r>
              <a:rPr lang="en-GB" dirty="0"/>
              <a:t> Report, Plowden believed in introducing an ‘Integrated’ curriculum</a:t>
            </a:r>
          </a:p>
        </p:txBody>
      </p:sp>
    </p:spTree>
    <p:extLst>
      <p:ext uri="{BB962C8B-B14F-4D97-AF65-F5344CB8AC3E}">
        <p14:creationId xmlns:p14="http://schemas.microsoft.com/office/powerpoint/2010/main" val="1887753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A20000"/>
            </a:gs>
            <a:gs pos="74000">
              <a:schemeClr val="accent5">
                <a:lumMod val="60000"/>
                <a:lumOff val="40000"/>
              </a:schemeClr>
            </a:gs>
            <a:gs pos="83000">
              <a:schemeClr val="accent5">
                <a:lumMod val="60000"/>
                <a:lumOff val="4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26DD4A-B7A0-494C-9A37-38452CD2E06B}"/>
              </a:ext>
            </a:extLst>
          </p:cNvPr>
          <p:cNvSpPr txBox="1"/>
          <p:nvPr/>
        </p:nvSpPr>
        <p:spPr>
          <a:xfrm>
            <a:off x="164907" y="4923025"/>
            <a:ext cx="3434721" cy="1477328"/>
          </a:xfrm>
          <a:prstGeom prst="rect">
            <a:avLst/>
          </a:prstGeom>
          <a:solidFill>
            <a:schemeClr val="tx1">
              <a:lumMod val="65000"/>
            </a:schemeClr>
          </a:solidFill>
        </p:spPr>
        <p:txBody>
          <a:bodyPr wrap="square" rtlCol="0">
            <a:spAutoFit/>
          </a:bodyPr>
          <a:lstStyle/>
          <a:p>
            <a:r>
              <a:rPr lang="en-GB" dirty="0"/>
              <a:t>As we can see, every theorists research influences changes in our education system. If they didn’t change things why bother.</a:t>
            </a:r>
          </a:p>
        </p:txBody>
      </p:sp>
      <p:sp>
        <p:nvSpPr>
          <p:cNvPr id="6" name="Title 5">
            <a:extLst>
              <a:ext uri="{FF2B5EF4-FFF2-40B4-BE49-F238E27FC236}">
                <a16:creationId xmlns:a16="http://schemas.microsoft.com/office/drawing/2014/main" id="{6EF9EDEF-00CC-4364-8947-E0E1DA78F8F1}"/>
              </a:ext>
            </a:extLst>
          </p:cNvPr>
          <p:cNvSpPr>
            <a:spLocks noGrp="1"/>
          </p:cNvSpPr>
          <p:nvPr>
            <p:ph type="title"/>
          </p:nvPr>
        </p:nvSpPr>
        <p:spPr>
          <a:xfrm>
            <a:off x="278593" y="-596839"/>
            <a:ext cx="9905998" cy="1905000"/>
          </a:xfrm>
        </p:spPr>
        <p:txBody>
          <a:bodyPr/>
          <a:lstStyle/>
          <a:p>
            <a:r>
              <a:rPr lang="en-GB" dirty="0"/>
              <a:t>New Curriculum for wales framework</a:t>
            </a:r>
          </a:p>
        </p:txBody>
      </p:sp>
      <p:pic>
        <p:nvPicPr>
          <p:cNvPr id="1030" name="Picture 6" descr="Assessment image - infographic English">
            <a:extLst>
              <a:ext uri="{FF2B5EF4-FFF2-40B4-BE49-F238E27FC236}">
                <a16:creationId xmlns:a16="http://schemas.microsoft.com/office/drawing/2014/main" id="{BB4EF621-7ECD-45A3-9378-08A56D9A05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8593" y="1978836"/>
            <a:ext cx="3522484" cy="257092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02E1945-5F21-4393-BD9E-B8562E14CDB8}"/>
              </a:ext>
            </a:extLst>
          </p:cNvPr>
          <p:cNvSpPr txBox="1"/>
          <p:nvPr/>
        </p:nvSpPr>
        <p:spPr>
          <a:xfrm>
            <a:off x="137476" y="4509833"/>
            <a:ext cx="3247315" cy="369332"/>
          </a:xfrm>
          <a:prstGeom prst="rect">
            <a:avLst/>
          </a:prstGeom>
          <a:noFill/>
        </p:spPr>
        <p:txBody>
          <a:bodyPr wrap="square" rtlCol="0">
            <a:spAutoFit/>
          </a:bodyPr>
          <a:lstStyle/>
          <a:p>
            <a:r>
              <a:rPr lang="en-GB" dirty="0"/>
              <a:t>(Welsh Government, 2019)</a:t>
            </a:r>
          </a:p>
        </p:txBody>
      </p:sp>
      <p:sp>
        <p:nvSpPr>
          <p:cNvPr id="11" name="TextBox 10">
            <a:extLst>
              <a:ext uri="{FF2B5EF4-FFF2-40B4-BE49-F238E27FC236}">
                <a16:creationId xmlns:a16="http://schemas.microsoft.com/office/drawing/2014/main" id="{3D168786-8047-4600-A796-487474993E68}"/>
              </a:ext>
            </a:extLst>
          </p:cNvPr>
          <p:cNvSpPr txBox="1"/>
          <p:nvPr/>
        </p:nvSpPr>
        <p:spPr>
          <a:xfrm>
            <a:off x="5891878" y="2933685"/>
            <a:ext cx="5062330" cy="3693319"/>
          </a:xfrm>
          <a:prstGeom prst="rect">
            <a:avLst/>
          </a:prstGeom>
          <a:noFill/>
        </p:spPr>
        <p:txBody>
          <a:bodyPr wrap="square" rtlCol="0">
            <a:spAutoFit/>
          </a:bodyPr>
          <a:lstStyle/>
          <a:p>
            <a:r>
              <a:rPr lang="en-GB" dirty="0"/>
              <a:t>Both Bruner and Dewey have influenced education with their research and we still use their theories in our education system today. Analysing all the work to Bruner and Dewy that I undertake with my students, I know how much influential hold these theorists influence my educational teaching by guiding students to improve on what they already know.  The new curriculum that is coming into force will work together with the experience and holistically develop the children educationally so I feel that this can only be a positive thing..  </a:t>
            </a:r>
          </a:p>
        </p:txBody>
      </p:sp>
      <p:pic>
        <p:nvPicPr>
          <p:cNvPr id="5" name="Picture 4" descr="A close up of a newspaper&#10;&#10;Description automatically generated">
            <a:extLst>
              <a:ext uri="{FF2B5EF4-FFF2-40B4-BE49-F238E27FC236}">
                <a16:creationId xmlns:a16="http://schemas.microsoft.com/office/drawing/2014/main" id="{1C47A9F2-DD43-41E1-994D-08792E2B5D02}"/>
              </a:ext>
            </a:extLst>
          </p:cNvPr>
          <p:cNvPicPr>
            <a:picLocks noChangeAspect="1"/>
          </p:cNvPicPr>
          <p:nvPr/>
        </p:nvPicPr>
        <p:blipFill>
          <a:blip r:embed="rId4"/>
          <a:stretch>
            <a:fillRect/>
          </a:stretch>
        </p:blipFill>
        <p:spPr>
          <a:xfrm rot="386268">
            <a:off x="9421177" y="291940"/>
            <a:ext cx="2535782" cy="2444011"/>
          </a:xfrm>
          <a:prstGeom prst="rect">
            <a:avLst/>
          </a:prstGeom>
        </p:spPr>
      </p:pic>
      <p:sp>
        <p:nvSpPr>
          <p:cNvPr id="7" name="TextBox 6">
            <a:extLst>
              <a:ext uri="{FF2B5EF4-FFF2-40B4-BE49-F238E27FC236}">
                <a16:creationId xmlns:a16="http://schemas.microsoft.com/office/drawing/2014/main" id="{D0A42331-CCDA-4142-949B-CF24F70A45C4}"/>
              </a:ext>
            </a:extLst>
          </p:cNvPr>
          <p:cNvSpPr txBox="1"/>
          <p:nvPr/>
        </p:nvSpPr>
        <p:spPr>
          <a:xfrm rot="378129">
            <a:off x="9214206" y="2757724"/>
            <a:ext cx="3426416" cy="307777"/>
          </a:xfrm>
          <a:prstGeom prst="rect">
            <a:avLst/>
          </a:prstGeom>
          <a:noFill/>
        </p:spPr>
        <p:txBody>
          <a:bodyPr wrap="square" rtlCol="0">
            <a:spAutoFit/>
          </a:bodyPr>
          <a:lstStyle/>
          <a:p>
            <a:r>
              <a:rPr lang="en-GB" sz="1400" dirty="0"/>
              <a:t>Mindfulness in schools (2020)</a:t>
            </a:r>
          </a:p>
        </p:txBody>
      </p:sp>
      <p:sp>
        <p:nvSpPr>
          <p:cNvPr id="8" name="TextBox 7">
            <a:extLst>
              <a:ext uri="{FF2B5EF4-FFF2-40B4-BE49-F238E27FC236}">
                <a16:creationId xmlns:a16="http://schemas.microsoft.com/office/drawing/2014/main" id="{3DECA79C-990E-454A-89F0-4E72AB099CBB}"/>
              </a:ext>
            </a:extLst>
          </p:cNvPr>
          <p:cNvSpPr txBox="1"/>
          <p:nvPr/>
        </p:nvSpPr>
        <p:spPr>
          <a:xfrm>
            <a:off x="724931" y="778507"/>
            <a:ext cx="7933600" cy="1200329"/>
          </a:xfrm>
          <a:prstGeom prst="rect">
            <a:avLst/>
          </a:prstGeom>
          <a:noFill/>
        </p:spPr>
        <p:txBody>
          <a:bodyPr wrap="square" rtlCol="0">
            <a:spAutoFit/>
          </a:bodyPr>
          <a:lstStyle/>
          <a:p>
            <a:r>
              <a:rPr lang="en-GB" dirty="0"/>
              <a:t>Developed on from The Successful Futures research by Professor Donaldson (2015) The New Curriculum has been created to assist and develop children holistically in our modern times. However looking at Bruner and Dewey I wonder do we need to keep changing? </a:t>
            </a:r>
          </a:p>
        </p:txBody>
      </p:sp>
      <p:pic>
        <p:nvPicPr>
          <p:cNvPr id="1028" name="Picture 4" descr="6 Education Theorists All Teachers Should Know Infographic">
            <a:extLst>
              <a:ext uri="{FF2B5EF4-FFF2-40B4-BE49-F238E27FC236}">
                <a16:creationId xmlns:a16="http://schemas.microsoft.com/office/drawing/2014/main" id="{C1F443EA-C62D-4429-9FD2-263A02EA26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85941" y="3559084"/>
            <a:ext cx="1729754" cy="28412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C58DC6-EC49-453D-93F9-FF451FF1A6A6}"/>
              </a:ext>
            </a:extLst>
          </p:cNvPr>
          <p:cNvSpPr txBox="1"/>
          <p:nvPr/>
        </p:nvSpPr>
        <p:spPr>
          <a:xfrm>
            <a:off x="3038852" y="6319227"/>
            <a:ext cx="2623931" cy="307777"/>
          </a:xfrm>
          <a:prstGeom prst="rect">
            <a:avLst/>
          </a:prstGeom>
          <a:solidFill>
            <a:schemeClr val="tx1"/>
          </a:solidFill>
        </p:spPr>
        <p:txBody>
          <a:bodyPr wrap="square" rtlCol="0">
            <a:spAutoFit/>
          </a:bodyPr>
          <a:lstStyle/>
          <a:p>
            <a:r>
              <a:rPr lang="en-GB" sz="1400" dirty="0">
                <a:solidFill>
                  <a:schemeClr val="bg1"/>
                </a:solidFill>
              </a:rPr>
              <a:t>Teacher Infographics (2015)</a:t>
            </a:r>
          </a:p>
        </p:txBody>
      </p:sp>
    </p:spTree>
    <p:extLst>
      <p:ext uri="{BB962C8B-B14F-4D97-AF65-F5344CB8AC3E}">
        <p14:creationId xmlns:p14="http://schemas.microsoft.com/office/powerpoint/2010/main" val="2706815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A2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8" name="Picture 7" descr="students looking into microscope">
            <a:extLst>
              <a:ext uri="{FF2B5EF4-FFF2-40B4-BE49-F238E27FC236}">
                <a16:creationId xmlns:a16="http://schemas.microsoft.com/office/drawing/2014/main" id="{082DAC18-E623-0546-920C-6676DF6BBA3F}"/>
              </a:ext>
            </a:extLst>
          </p:cNvPr>
          <p:cNvPicPr>
            <a:picLocks noChangeAspect="1"/>
          </p:cNvPicPr>
          <p:nvPr/>
        </p:nvPicPr>
        <p:blipFill rotWithShape="1">
          <a:blip r:embed="rId3" cstate="print">
            <a:duotone>
              <a:prstClr val="black"/>
              <a:schemeClr val="bg1">
                <a:tint val="45000"/>
                <a:satMod val="400000"/>
              </a:schemeClr>
            </a:duotone>
            <a:alphaModFix amt="25000"/>
            <a:extLst>
              <a:ext uri="{28A0092B-C50C-407E-A947-70E740481C1C}">
                <a14:useLocalDpi xmlns:a14="http://schemas.microsoft.com/office/drawing/2010/main"/>
              </a:ext>
            </a:extLst>
          </a:blip>
          <a:srcRect/>
          <a:stretch/>
        </p:blipFill>
        <p:spPr>
          <a:xfrm>
            <a:off x="0" y="11473"/>
            <a:ext cx="12192000" cy="6835053"/>
          </a:xfrm>
          <a:prstGeom prst="rect">
            <a:avLst/>
          </a:prstGeom>
        </p:spPr>
      </p:pic>
      <p:sp>
        <p:nvSpPr>
          <p:cNvPr id="2" name="Title 1">
            <a:extLst>
              <a:ext uri="{FF2B5EF4-FFF2-40B4-BE49-F238E27FC236}">
                <a16:creationId xmlns:a16="http://schemas.microsoft.com/office/drawing/2014/main" id="{74080833-6B30-404E-B0FA-39D7DC4B1616}"/>
              </a:ext>
            </a:extLst>
          </p:cNvPr>
          <p:cNvSpPr>
            <a:spLocks noGrp="1"/>
          </p:cNvSpPr>
          <p:nvPr>
            <p:ph type="ctrTitle"/>
          </p:nvPr>
        </p:nvSpPr>
        <p:spPr>
          <a:xfrm>
            <a:off x="5239279" y="11473"/>
            <a:ext cx="8676222" cy="838201"/>
          </a:xfrm>
        </p:spPr>
        <p:txBody>
          <a:bodyPr>
            <a:noAutofit/>
          </a:bodyPr>
          <a:lstStyle/>
          <a:p>
            <a:pPr algn="l"/>
            <a:r>
              <a:rPr lang="en-US" sz="2000" u="sng" dirty="0">
                <a:solidFill>
                  <a:schemeClr val="bg1"/>
                </a:solidFill>
              </a:rPr>
              <a:t>Bibliography</a:t>
            </a:r>
          </a:p>
        </p:txBody>
      </p:sp>
      <p:sp>
        <p:nvSpPr>
          <p:cNvPr id="5" name="Subtitle 4">
            <a:extLst>
              <a:ext uri="{FF2B5EF4-FFF2-40B4-BE49-F238E27FC236}">
                <a16:creationId xmlns:a16="http://schemas.microsoft.com/office/drawing/2014/main" id="{A575138B-9202-44F3-B76F-9897F408F299}"/>
              </a:ext>
            </a:extLst>
          </p:cNvPr>
          <p:cNvSpPr>
            <a:spLocks noGrp="1"/>
          </p:cNvSpPr>
          <p:nvPr>
            <p:ph type="subTitle" idx="1"/>
          </p:nvPr>
        </p:nvSpPr>
        <p:spPr>
          <a:xfrm>
            <a:off x="667277" y="1037171"/>
            <a:ext cx="11101389" cy="5482161"/>
          </a:xfrm>
        </p:spPr>
        <p:txBody>
          <a:bodyPr>
            <a:normAutofit fontScale="47500" lnSpcReduction="20000"/>
          </a:bodyPr>
          <a:lstStyle/>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Bruner, J.S. (1960). Process of Education. London. Harvard University Press.</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Dewy, J. (2000). Liberalism and Social Action. Amherst. New York. Prometheus Books.</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Donaldson G. (2015) Independent Review of Curriculum and Assessment Arrangements in Wales. Available at :  </a:t>
            </a:r>
            <a:r>
              <a:rPr lang="en-GB" cap="none" dirty="0">
                <a:solidFill>
                  <a:schemeClr val="bg1"/>
                </a:solidFill>
                <a:latin typeface="Calibri" panose="020F0502020204030204" pitchFamily="34" charset="0"/>
                <a:cs typeface="Arial" panose="020B0604020202020204" pitchFamily="34" charset="0"/>
                <a:hlinkClick r:id="rId4"/>
              </a:rPr>
              <a:t>https://gov.wales/sites/default/files/publications/2018-03/successful-futures.pdf</a:t>
            </a:r>
            <a:r>
              <a:rPr lang="en-GB" cap="none" dirty="0">
                <a:solidFill>
                  <a:schemeClr val="bg1"/>
                </a:solidFill>
                <a:latin typeface="Calibri" panose="020F0502020204030204" pitchFamily="34" charset="0"/>
                <a:cs typeface="Arial" panose="020B0604020202020204" pitchFamily="34" charset="0"/>
              </a:rPr>
              <a:t> Accessed 22nd October. </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First Discoverers (2020) Child Development Theories Jerome Bruner. Available at: </a:t>
            </a:r>
            <a:r>
              <a:rPr lang="en-GB" cap="none" dirty="0">
                <a:solidFill>
                  <a:schemeClr val="bg1"/>
                </a:solidFill>
                <a:latin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https://www.firstdiscoverers.co.uk/jerome-bruner-child-development-theories/</a:t>
            </a:r>
            <a:r>
              <a:rPr lang="en-GB" cap="none" dirty="0">
                <a:solidFill>
                  <a:schemeClr val="bg1"/>
                </a:solidFill>
                <a:latin typeface="Calibri" panose="020F0502020204030204" pitchFamily="34" charset="0"/>
                <a:cs typeface="Arial" panose="020B0604020202020204" pitchFamily="34" charset="0"/>
              </a:rPr>
              <a:t> Accessed on 21</a:t>
            </a:r>
            <a:r>
              <a:rPr lang="en-GB" cap="none" baseline="30000" dirty="0">
                <a:solidFill>
                  <a:schemeClr val="bg1"/>
                </a:solidFill>
                <a:latin typeface="Calibri" panose="020F0502020204030204" pitchFamily="34" charset="0"/>
                <a:cs typeface="Arial" panose="020B0604020202020204" pitchFamily="34" charset="0"/>
              </a:rPr>
              <a:t>st</a:t>
            </a:r>
            <a:r>
              <a:rPr lang="en-GB" cap="none" dirty="0">
                <a:solidFill>
                  <a:schemeClr val="bg1"/>
                </a:solidFill>
                <a:latin typeface="Calibri" panose="020F0502020204030204" pitchFamily="34" charset="0"/>
                <a:cs typeface="Arial" panose="020B0604020202020204" pitchFamily="34" charset="0"/>
              </a:rPr>
              <a:t> October 2020</a:t>
            </a:r>
          </a:p>
          <a:p>
            <a:pPr marL="342900" indent="-342900" algn="just">
              <a:buFont typeface="Arial" panose="020B0604020202020204" pitchFamily="34" charset="0"/>
              <a:buChar char="•"/>
            </a:pPr>
            <a:r>
              <a:rPr lang="en-GB" cap="none" dirty="0" err="1">
                <a:solidFill>
                  <a:schemeClr val="bg1"/>
                </a:solidFill>
                <a:latin typeface="Calibri" panose="020F0502020204030204" pitchFamily="34" charset="0"/>
                <a:cs typeface="Arial" panose="020B0604020202020204" pitchFamily="34" charset="0"/>
              </a:rPr>
              <a:t>Ginnis</a:t>
            </a:r>
            <a:r>
              <a:rPr lang="en-GB" cap="none" dirty="0">
                <a:solidFill>
                  <a:schemeClr val="bg1"/>
                </a:solidFill>
                <a:latin typeface="Calibri" panose="020F0502020204030204" pitchFamily="34" charset="0"/>
                <a:cs typeface="Arial" panose="020B0604020202020204" pitchFamily="34" charset="0"/>
              </a:rPr>
              <a:t>, P. (2010). The Teacher’s Toolkit Raise Classroom Achievement with Strategies for Every Learner. Carmarthen. Crown House Publishing. </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Her Majesty’s Stationary Office. (1967) The Plowden Report Children and their Primary Schools. Available at : </a:t>
            </a:r>
            <a:r>
              <a:rPr lang="en-GB" cap="none" dirty="0">
                <a:solidFill>
                  <a:schemeClr val="bg1"/>
                </a:solidFill>
                <a:latin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http://www.educationengland.org.uk/documents/plowden/plowden1967-1.html</a:t>
            </a:r>
            <a:r>
              <a:rPr lang="en-GB" cap="none" dirty="0">
                <a:solidFill>
                  <a:schemeClr val="bg1"/>
                </a:solidFill>
                <a:latin typeface="Calibri" panose="020F0502020204030204" pitchFamily="34" charset="0"/>
                <a:cs typeface="Arial" panose="020B0604020202020204" pitchFamily="34" charset="0"/>
              </a:rPr>
              <a:t> Accessed on 5th November.  </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HM Stationary Office. (1933). Report of The Consultative Committee on Infant and Nursery Schools .Available at: </a:t>
            </a:r>
            <a:r>
              <a:rPr lang="en-GB" cap="none" dirty="0">
                <a:solidFill>
                  <a:schemeClr val="bg1"/>
                </a:solidFill>
                <a:latin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http://www.educationengland.org.uk/documents/hadow1933/hadow1933.html</a:t>
            </a:r>
            <a:r>
              <a:rPr lang="en-GB" cap="none" dirty="0">
                <a:solidFill>
                  <a:schemeClr val="bg1"/>
                </a:solidFill>
                <a:latin typeface="Calibri" panose="020F0502020204030204" pitchFamily="34" charset="0"/>
                <a:cs typeface="Arial" panose="020B0604020202020204" pitchFamily="34" charset="0"/>
              </a:rPr>
              <a:t> Accessed on 5th November 2020.</a:t>
            </a:r>
          </a:p>
          <a:p>
            <a:pPr marL="342900" indent="-342900" algn="just">
              <a:buFont typeface="Arial" panose="020B0604020202020204" pitchFamily="34" charset="0"/>
              <a:buChar char="•"/>
            </a:pPr>
            <a:r>
              <a:rPr lang="en-GB" cap="none" dirty="0" err="1">
                <a:solidFill>
                  <a:schemeClr val="bg1"/>
                </a:solidFill>
                <a:latin typeface="Calibri" panose="020F0502020204030204" pitchFamily="34" charset="0"/>
                <a:cs typeface="Arial" panose="020B0604020202020204" pitchFamily="34" charset="0"/>
              </a:rPr>
              <a:t>Jalston</a:t>
            </a:r>
            <a:r>
              <a:rPr lang="en-GB" cap="none" dirty="0">
                <a:solidFill>
                  <a:schemeClr val="bg1"/>
                </a:solidFill>
                <a:latin typeface="Calibri" panose="020F0502020204030204" pitchFamily="34" charset="0"/>
                <a:cs typeface="Arial" panose="020B0604020202020204" pitchFamily="34" charset="0"/>
              </a:rPr>
              <a:t>, J. (N/A) John Dewy and Remembrance Education. Available at: </a:t>
            </a:r>
            <a:r>
              <a:rPr lang="en-GB" cap="none" dirty="0">
                <a:solidFill>
                  <a:schemeClr val="bg1"/>
                </a:solidFill>
                <a:latin typeface="Calibri" panose="020F050202020403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https://medium.com/the-higher-learning-futurist/john-dewey-and-remembrance-education-945609552862</a:t>
            </a:r>
            <a:r>
              <a:rPr lang="en-GB" cap="none" dirty="0">
                <a:solidFill>
                  <a:schemeClr val="bg1"/>
                </a:solidFill>
                <a:latin typeface="Calibri" panose="020F0502020204030204" pitchFamily="34" charset="0"/>
                <a:cs typeface="Arial" panose="020B0604020202020204" pitchFamily="34" charset="0"/>
              </a:rPr>
              <a:t> Accessed on 21st October 2020</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Mason, L (2020) Dewey and Renewing Democracy in the time of </a:t>
            </a:r>
            <a:r>
              <a:rPr lang="en-GB" cap="none" dirty="0" err="1">
                <a:solidFill>
                  <a:schemeClr val="bg1"/>
                </a:solidFill>
                <a:latin typeface="Calibri" panose="020F0502020204030204" pitchFamily="34" charset="0"/>
                <a:cs typeface="Arial" panose="020B0604020202020204" pitchFamily="34" charset="0"/>
              </a:rPr>
              <a:t>Covid</a:t>
            </a:r>
            <a:r>
              <a:rPr lang="en-GB" cap="none" dirty="0">
                <a:solidFill>
                  <a:schemeClr val="bg1"/>
                </a:solidFill>
                <a:latin typeface="Calibri" panose="020F0502020204030204" pitchFamily="34" charset="0"/>
                <a:cs typeface="Arial" panose="020B0604020202020204" pitchFamily="34" charset="0"/>
              </a:rPr>
              <a:t> - 19. Available at: </a:t>
            </a:r>
            <a:r>
              <a:rPr lang="en-GB" cap="none" dirty="0">
                <a:solidFill>
                  <a:schemeClr val="bg1"/>
                </a:solidFill>
                <a:latin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http://www.johndeweysociety.org/dewey-studies/files/2020/10/DS_4.1_12_MASON.pdf</a:t>
            </a:r>
            <a:r>
              <a:rPr lang="en-GB" cap="none" dirty="0">
                <a:solidFill>
                  <a:schemeClr val="bg1"/>
                </a:solidFill>
                <a:latin typeface="Calibri" panose="020F0502020204030204" pitchFamily="34" charset="0"/>
                <a:cs typeface="Arial" panose="020B0604020202020204" pitchFamily="34" charset="0"/>
              </a:rPr>
              <a:t> Accessed on 5th November.</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Mindfulness in schools programme. (2020) Teacher training given a more mindful approach. Available at : </a:t>
            </a:r>
            <a:r>
              <a:rPr lang="en-GB" cap="none" dirty="0">
                <a:latin typeface="Calibri" panose="020F0502020204030204" pitchFamily="34" charset="0"/>
                <a:cs typeface="Arial" panose="020B0604020202020204" pitchFamily="34" charset="0"/>
                <a:hlinkClick r:id="rId10"/>
              </a:rPr>
              <a:t>https://mindfulnessinschools.org/wp-content/uploads/2019/05/Carmarthenshire-Education-Wales-publication.pdf</a:t>
            </a:r>
            <a:r>
              <a:rPr lang="en-GB" cap="none" dirty="0">
                <a:latin typeface="Calibri" panose="020F0502020204030204" pitchFamily="34" charset="0"/>
                <a:cs typeface="Arial" panose="020B0604020202020204" pitchFamily="34" charset="0"/>
              </a:rPr>
              <a:t> </a:t>
            </a:r>
            <a:r>
              <a:rPr lang="en-GB" cap="none" dirty="0">
                <a:solidFill>
                  <a:schemeClr val="bg1"/>
                </a:solidFill>
                <a:latin typeface="Calibri" panose="020F0502020204030204" pitchFamily="34" charset="0"/>
                <a:cs typeface="Arial" panose="020B0604020202020204" pitchFamily="34" charset="0"/>
              </a:rPr>
              <a:t>Accessed on  7</a:t>
            </a:r>
            <a:r>
              <a:rPr lang="en-GB" cap="none" baseline="30000" dirty="0">
                <a:solidFill>
                  <a:schemeClr val="bg1"/>
                </a:solidFill>
                <a:latin typeface="Calibri" panose="020F0502020204030204" pitchFamily="34" charset="0"/>
                <a:cs typeface="Arial" panose="020B0604020202020204" pitchFamily="34" charset="0"/>
              </a:rPr>
              <a:t>th</a:t>
            </a:r>
            <a:r>
              <a:rPr lang="en-GB" cap="none" dirty="0">
                <a:solidFill>
                  <a:schemeClr val="bg1"/>
                </a:solidFill>
                <a:latin typeface="Calibri" panose="020F0502020204030204" pitchFamily="34" charset="0"/>
                <a:cs typeface="Arial" panose="020B0604020202020204" pitchFamily="34" charset="0"/>
              </a:rPr>
              <a:t> November. </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Pound, L. ( 2012 ) How Children Learn: From Montessori to Vygotsky – Educational Theories and Approaches Made Easy. Luton. Andrews UK</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Ruth Miskin training (2019) Read, Write Inc Fresh Start. Available at: </a:t>
            </a:r>
            <a:r>
              <a:rPr lang="en-GB" cap="none" dirty="0">
                <a:solidFill>
                  <a:schemeClr val="bg1"/>
                </a:solidFill>
                <a:latin typeface="Calibri" panose="020F050202020403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https://www.ruthmiskin.com/en/programmes/fresh-start/</a:t>
            </a:r>
            <a:r>
              <a:rPr lang="en-GB" cap="none" dirty="0">
                <a:solidFill>
                  <a:schemeClr val="bg1"/>
                </a:solidFill>
                <a:latin typeface="Calibri" panose="020F0502020204030204" pitchFamily="34" charset="0"/>
                <a:cs typeface="Arial" panose="020B0604020202020204" pitchFamily="34" charset="0"/>
              </a:rPr>
              <a:t> Accessed on 10</a:t>
            </a:r>
            <a:r>
              <a:rPr lang="en-GB" cap="none" baseline="30000" dirty="0">
                <a:solidFill>
                  <a:schemeClr val="bg1"/>
                </a:solidFill>
                <a:latin typeface="Calibri" panose="020F0502020204030204" pitchFamily="34" charset="0"/>
                <a:cs typeface="Arial" panose="020B0604020202020204" pitchFamily="34" charset="0"/>
              </a:rPr>
              <a:t>th</a:t>
            </a:r>
            <a:r>
              <a:rPr lang="en-GB" cap="none" dirty="0">
                <a:solidFill>
                  <a:schemeClr val="bg1"/>
                </a:solidFill>
                <a:latin typeface="Calibri" panose="020F0502020204030204" pitchFamily="34" charset="0"/>
                <a:cs typeface="Arial" panose="020B0604020202020204" pitchFamily="34" charset="0"/>
              </a:rPr>
              <a:t> October</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Study British English. (2012-2020) Secondary Education in Different Countries. Available at: </a:t>
            </a:r>
            <a:r>
              <a:rPr lang="en-GB" cap="none" dirty="0">
                <a:solidFill>
                  <a:schemeClr val="bg1"/>
                </a:solidFill>
                <a:latin typeface="Calibri" panose="020F050202020403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http://studybritishenglish.co.uk/secondary-education-in-other-countries/</a:t>
            </a:r>
            <a:r>
              <a:rPr lang="en-GB" cap="none" dirty="0">
                <a:solidFill>
                  <a:schemeClr val="bg1"/>
                </a:solidFill>
                <a:latin typeface="Calibri" panose="020F0502020204030204" pitchFamily="34" charset="0"/>
                <a:cs typeface="Arial" panose="020B0604020202020204" pitchFamily="34" charset="0"/>
              </a:rPr>
              <a:t>  Accessed on 19</a:t>
            </a:r>
            <a:r>
              <a:rPr lang="en-GB" cap="none" baseline="30000" dirty="0">
                <a:solidFill>
                  <a:schemeClr val="bg1"/>
                </a:solidFill>
                <a:latin typeface="Calibri" panose="020F0502020204030204" pitchFamily="34" charset="0"/>
                <a:cs typeface="Arial" panose="020B0604020202020204" pitchFamily="34" charset="0"/>
              </a:rPr>
              <a:t>th</a:t>
            </a:r>
            <a:r>
              <a:rPr lang="en-GB" cap="none" dirty="0">
                <a:solidFill>
                  <a:schemeClr val="bg1"/>
                </a:solidFill>
                <a:latin typeface="Calibri" panose="020F0502020204030204" pitchFamily="34" charset="0"/>
                <a:cs typeface="Arial" panose="020B0604020202020204" pitchFamily="34" charset="0"/>
              </a:rPr>
              <a:t> October</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Teacher Infographics. (2015) 6 Educational Theorists All Teachers Should Know. Available at : </a:t>
            </a:r>
            <a:r>
              <a:rPr lang="en-GB" cap="none" dirty="0">
                <a:solidFill>
                  <a:schemeClr val="bg1"/>
                </a:solidFill>
                <a:latin typeface="Calibri" panose="020F0502020204030204" pitchFamily="34" charset="0"/>
                <a:cs typeface="Arial" panose="020B0604020202020204" pitchFamily="34" charset="0"/>
                <a:hlinkClick r:id="rId13"/>
              </a:rPr>
              <a:t>https://elearninginfographics.com/6-education-theorists-teachers-know-infographic/</a:t>
            </a:r>
            <a:r>
              <a:rPr lang="en-GB" cap="none" dirty="0">
                <a:solidFill>
                  <a:schemeClr val="bg1"/>
                </a:solidFill>
                <a:latin typeface="Calibri" panose="020F0502020204030204" pitchFamily="34" charset="0"/>
                <a:cs typeface="Arial" panose="020B0604020202020204" pitchFamily="34" charset="0"/>
              </a:rPr>
              <a:t> Accessed 7</a:t>
            </a:r>
            <a:r>
              <a:rPr lang="en-GB" cap="none" baseline="30000" dirty="0">
                <a:solidFill>
                  <a:schemeClr val="bg1"/>
                </a:solidFill>
                <a:latin typeface="Calibri" panose="020F0502020204030204" pitchFamily="34" charset="0"/>
                <a:cs typeface="Arial" panose="020B0604020202020204" pitchFamily="34" charset="0"/>
              </a:rPr>
              <a:t>th</a:t>
            </a:r>
            <a:r>
              <a:rPr lang="en-GB" cap="none" dirty="0">
                <a:solidFill>
                  <a:schemeClr val="bg1"/>
                </a:solidFill>
                <a:latin typeface="Calibri" panose="020F0502020204030204" pitchFamily="34" charset="0"/>
                <a:cs typeface="Arial" panose="020B0604020202020204" pitchFamily="34" charset="0"/>
              </a:rPr>
              <a:t> November.</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University of </a:t>
            </a:r>
            <a:r>
              <a:rPr lang="en-GB" cap="none" dirty="0" err="1">
                <a:solidFill>
                  <a:schemeClr val="bg1"/>
                </a:solidFill>
                <a:latin typeface="Calibri" panose="020F0502020204030204" pitchFamily="34" charset="0"/>
                <a:cs typeface="Arial" panose="020B0604020202020204" pitchFamily="34" charset="0"/>
              </a:rPr>
              <a:t>Minnasota</a:t>
            </a:r>
            <a:r>
              <a:rPr lang="en-GB" cap="none" dirty="0">
                <a:solidFill>
                  <a:schemeClr val="bg1"/>
                </a:solidFill>
                <a:latin typeface="Calibri" panose="020F0502020204030204" pitchFamily="34" charset="0"/>
                <a:cs typeface="Arial" panose="020B0604020202020204" pitchFamily="34" charset="0"/>
              </a:rPr>
              <a:t> (2016)  Taking Charge of your Health and Wellbeing. Available at: </a:t>
            </a:r>
            <a:r>
              <a:rPr lang="en-GB" cap="none" dirty="0">
                <a:solidFill>
                  <a:schemeClr val="bg1"/>
                </a:solidFill>
                <a:latin typeface="Calibri" panose="020F050202020403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https://www.takingcharge.csh.umn.edu/activities/life-spiral-exercise</a:t>
            </a:r>
            <a:r>
              <a:rPr lang="en-GB" cap="none" dirty="0">
                <a:solidFill>
                  <a:schemeClr val="bg1"/>
                </a:solidFill>
                <a:latin typeface="Calibri" panose="020F0502020204030204" pitchFamily="34" charset="0"/>
                <a:cs typeface="Arial" panose="020B0604020202020204" pitchFamily="34" charset="0"/>
              </a:rPr>
              <a:t> Accessed on 18th October 2020.</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Welsh Government (2020) Introduction to Curriculum for Wales Guidance.  Available at: </a:t>
            </a:r>
            <a:r>
              <a:rPr lang="en-GB" cap="none" dirty="0">
                <a:solidFill>
                  <a:schemeClr val="bg1"/>
                </a:solidFill>
                <a:latin typeface="Calibri" panose="020F050202020403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https://hwb.gov.wales/curriculum-for-wales/introduction/</a:t>
            </a:r>
            <a:r>
              <a:rPr lang="en-GB" cap="none" dirty="0">
                <a:solidFill>
                  <a:schemeClr val="bg1"/>
                </a:solidFill>
                <a:latin typeface="Calibri" panose="020F0502020204030204" pitchFamily="34" charset="0"/>
                <a:cs typeface="Arial" panose="020B0604020202020204" pitchFamily="34" charset="0"/>
              </a:rPr>
              <a:t> Accessed on 18</a:t>
            </a:r>
            <a:r>
              <a:rPr lang="en-GB" cap="none" baseline="30000" dirty="0">
                <a:solidFill>
                  <a:schemeClr val="bg1"/>
                </a:solidFill>
                <a:latin typeface="Calibri" panose="020F0502020204030204" pitchFamily="34" charset="0"/>
                <a:cs typeface="Arial" panose="020B0604020202020204" pitchFamily="34" charset="0"/>
              </a:rPr>
              <a:t>th</a:t>
            </a:r>
            <a:r>
              <a:rPr lang="en-GB" cap="none" dirty="0">
                <a:solidFill>
                  <a:schemeClr val="bg1"/>
                </a:solidFill>
                <a:latin typeface="Calibri" panose="020F0502020204030204" pitchFamily="34" charset="0"/>
                <a:cs typeface="Arial" panose="020B0604020202020204" pitchFamily="34" charset="0"/>
              </a:rPr>
              <a:t> October 2020</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Welsh Government. (2019) Assessment and the New Curriculum. Available at: </a:t>
            </a:r>
            <a:r>
              <a:rPr lang="en-GB" cap="none" dirty="0">
                <a:solidFill>
                  <a:schemeClr val="bg1"/>
                </a:solidFill>
                <a:latin typeface="Calibri" panose="020F050202020403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https://curriculumforwales.gov.wales/2019/04/26/assessment-and-the-new-curriculum/</a:t>
            </a:r>
            <a:r>
              <a:rPr lang="en-GB" cap="none" dirty="0">
                <a:solidFill>
                  <a:schemeClr val="bg1"/>
                </a:solidFill>
                <a:latin typeface="Calibri" panose="020F0502020204030204" pitchFamily="34" charset="0"/>
                <a:cs typeface="Arial" panose="020B0604020202020204" pitchFamily="34" charset="0"/>
              </a:rPr>
              <a:t> Accessed on 18</a:t>
            </a:r>
            <a:r>
              <a:rPr lang="en-GB" cap="none" baseline="30000" dirty="0">
                <a:solidFill>
                  <a:schemeClr val="bg1"/>
                </a:solidFill>
                <a:latin typeface="Calibri" panose="020F0502020204030204" pitchFamily="34" charset="0"/>
                <a:cs typeface="Arial" panose="020B0604020202020204" pitchFamily="34" charset="0"/>
              </a:rPr>
              <a:t>th</a:t>
            </a:r>
            <a:r>
              <a:rPr lang="en-GB" cap="none" dirty="0">
                <a:solidFill>
                  <a:schemeClr val="bg1"/>
                </a:solidFill>
                <a:latin typeface="Calibri" panose="020F0502020204030204" pitchFamily="34" charset="0"/>
                <a:cs typeface="Arial" panose="020B0604020202020204" pitchFamily="34" charset="0"/>
              </a:rPr>
              <a:t> October 2020</a:t>
            </a:r>
          </a:p>
          <a:p>
            <a:pPr marL="342900" indent="-342900" algn="just">
              <a:buFont typeface="Arial" panose="020B0604020202020204" pitchFamily="34" charset="0"/>
              <a:buChar char="•"/>
            </a:pPr>
            <a:r>
              <a:rPr lang="en-GB" cap="none" dirty="0">
                <a:solidFill>
                  <a:schemeClr val="bg1"/>
                </a:solidFill>
                <a:latin typeface="Calibri" panose="020F0502020204030204" pitchFamily="34" charset="0"/>
                <a:cs typeface="Arial" panose="020B0604020202020204" pitchFamily="34" charset="0"/>
              </a:rPr>
              <a:t>Walton, A and Goddard, G (2012) Supporting every child A Course Book for Foundation Degrees in Teaching and Supporting Learning. London. Learning Matter – Sage.</a:t>
            </a:r>
          </a:p>
          <a:p>
            <a:pPr marL="342900" indent="-342900" algn="just">
              <a:buFont typeface="Arial" panose="020B0604020202020204" pitchFamily="34" charset="0"/>
              <a:buChar char="•"/>
            </a:pPr>
            <a:r>
              <a:rPr lang="en-GB" cap="none" dirty="0" err="1">
                <a:solidFill>
                  <a:schemeClr val="bg1"/>
                </a:solidFill>
                <a:latin typeface="Calibri" panose="020F0502020204030204" pitchFamily="34" charset="0"/>
                <a:cs typeface="Arial" panose="020B0604020202020204" pitchFamily="34" charset="0"/>
              </a:rPr>
              <a:t>Wavehill</a:t>
            </a:r>
            <a:r>
              <a:rPr lang="en-GB" cap="none" dirty="0">
                <a:solidFill>
                  <a:schemeClr val="bg1"/>
                </a:solidFill>
                <a:latin typeface="Calibri" panose="020F0502020204030204" pitchFamily="34" charset="0"/>
                <a:cs typeface="Arial" panose="020B0604020202020204" pitchFamily="34" charset="0"/>
              </a:rPr>
              <a:t> social and economic research (2019) Curriculum for Wales 2022 Feedback Analysis. Available at : </a:t>
            </a:r>
            <a:r>
              <a:rPr lang="en-GB" cap="none" dirty="0">
                <a:solidFill>
                  <a:schemeClr val="bg1"/>
                </a:solidFill>
                <a:latin typeface="Calibri" panose="020F0502020204030204" pitchFamily="34" charset="0"/>
                <a:cs typeface="Arial" panose="020B0604020202020204" pitchFamily="34" charset="0"/>
                <a:hlinkClick r:id="rId17"/>
              </a:rPr>
              <a:t>https://gov.wales/sites/default/files/consultations/2019-10/curriculum-wales-2022-feedback-analysis.pdf</a:t>
            </a:r>
            <a:r>
              <a:rPr lang="en-GB" cap="none" dirty="0">
                <a:solidFill>
                  <a:schemeClr val="bg1"/>
                </a:solidFill>
                <a:latin typeface="Calibri" panose="020F0502020204030204" pitchFamily="34" charset="0"/>
                <a:cs typeface="Arial" panose="020B0604020202020204" pitchFamily="34" charset="0"/>
              </a:rPr>
              <a:t>  Accessed on 22</a:t>
            </a:r>
            <a:r>
              <a:rPr lang="en-GB" cap="none" baseline="30000" dirty="0">
                <a:solidFill>
                  <a:schemeClr val="bg1"/>
                </a:solidFill>
                <a:latin typeface="Calibri" panose="020F0502020204030204" pitchFamily="34" charset="0"/>
                <a:cs typeface="Arial" panose="020B0604020202020204" pitchFamily="34" charset="0"/>
              </a:rPr>
              <a:t>nd</a:t>
            </a:r>
            <a:r>
              <a:rPr lang="en-GB" cap="none" dirty="0">
                <a:solidFill>
                  <a:schemeClr val="bg1"/>
                </a:solidFill>
                <a:latin typeface="Calibri" panose="020F0502020204030204" pitchFamily="34" charset="0"/>
                <a:cs typeface="Arial" panose="020B0604020202020204" pitchFamily="34" charset="0"/>
              </a:rPr>
              <a:t> October. </a:t>
            </a:r>
          </a:p>
        </p:txBody>
      </p:sp>
    </p:spTree>
    <p:extLst>
      <p:ext uri="{BB962C8B-B14F-4D97-AF65-F5344CB8AC3E}">
        <p14:creationId xmlns:p14="http://schemas.microsoft.com/office/powerpoint/2010/main" val="5380619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9d0d5cce-d4dc-4043-8325-c992d2f588c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255d3701ecfa56f5f20d4b159c83acd5">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591e5cac040feae9e82c4c83da47c8a4"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1B8520-39D0-4E39-88E2-3CE8E9A6E44A}">
  <ds:schemaRefs>
    <ds:schemaRef ds:uri="http://schemas.microsoft.com/office/2006/documentManagement/types"/>
    <ds:schemaRef ds:uri="http://schemas.microsoft.com/office/2006/metadata/properties"/>
    <ds:schemaRef ds:uri="39a888ec-cc75-402e-856f-ff68cc5460ab"/>
    <ds:schemaRef ds:uri="http://purl.org/dc/terms/"/>
    <ds:schemaRef ds:uri="9d0d5cce-d4dc-4043-8325-c992d2f588cd"/>
    <ds:schemaRef ds:uri="http://purl.org/dc/dcmitype/"/>
    <ds:schemaRef ds:uri="http://schemas.microsoft.com/office/infopath/2007/PartnerControl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F6CC4D6F-92C4-44D1-ABC3-84F07D6322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017D31-E675-491F-B600-F06278E25D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14179</TotalTime>
  <Words>1305</Words>
  <Application>Microsoft Office PowerPoint</Application>
  <PresentationFormat>Widescreen</PresentationFormat>
  <Paragraphs>73</Paragraphs>
  <Slides>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Century Gothic</vt:lpstr>
      <vt:lpstr>Mesh</vt:lpstr>
      <vt:lpstr>Scrapbook By Daniella Sloan</vt:lpstr>
      <vt:lpstr>Constructivist  Jerome Bruner  (1915 – 2016) </vt:lpstr>
      <vt:lpstr>PowerPoint Presentation</vt:lpstr>
      <vt:lpstr>New Curriculum for wales framework</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Scrapbook By Daniella Sloan</dc:title>
  <dc:creator>Daniella Sloan (1909912)</dc:creator>
  <cp:lastModifiedBy>Daniella Sloan (1909912)</cp:lastModifiedBy>
  <cp:revision>24</cp:revision>
  <dcterms:created xsi:type="dcterms:W3CDTF">2020-10-21T19:45:44Z</dcterms:created>
  <dcterms:modified xsi:type="dcterms:W3CDTF">2020-11-08T23:38:01Z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