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6"/>
  </p:notesMasterIdLst>
  <p:sldIdLst>
    <p:sldId id="257" r:id="rId5"/>
    <p:sldId id="256" r:id="rId6"/>
    <p:sldId id="258" r:id="rId7"/>
    <p:sldId id="270" r:id="rId8"/>
    <p:sldId id="269" r:id="rId9"/>
    <p:sldId id="272" r:id="rId10"/>
    <p:sldId id="262" r:id="rId11"/>
    <p:sldId id="271" r:id="rId12"/>
    <p:sldId id="273"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F7F398-2999-4460-9027-26940CE860A2}" v="5" dt="2024-05-08T14:24:56.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67" autoAdjust="0"/>
    <p:restoredTop sz="58701" autoAdjust="0"/>
  </p:normalViewPr>
  <p:slideViewPr>
    <p:cSldViewPr snapToGrid="0">
      <p:cViewPr varScale="1">
        <p:scale>
          <a:sx n="48" d="100"/>
          <a:sy n="48" d="100"/>
        </p:scale>
        <p:origin x="131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4B30F7-25A1-4B59-9C3C-6B0225B83C3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E436AF1-C6AD-4DFA-B9FD-4C2B456FBDD5}">
      <dgm:prSet/>
      <dgm:spPr/>
      <dgm:t>
        <a:bodyPr/>
        <a:lstStyle/>
        <a:p>
          <a:r>
            <a:rPr lang="en-GB"/>
            <a:t>Organisation: West Wales Domestic Abuse Service (WWDAS)</a:t>
          </a:r>
          <a:endParaRPr lang="en-US"/>
        </a:p>
      </dgm:t>
    </dgm:pt>
    <dgm:pt modelId="{0B78832B-BCFB-4F77-8D8D-A2ABB9B00601}" type="parTrans" cxnId="{F4047B66-B08F-42E6-8B23-45D2FCFD5F5A}">
      <dgm:prSet/>
      <dgm:spPr/>
      <dgm:t>
        <a:bodyPr/>
        <a:lstStyle/>
        <a:p>
          <a:endParaRPr lang="en-US"/>
        </a:p>
      </dgm:t>
    </dgm:pt>
    <dgm:pt modelId="{70E8EAD2-5BC9-44C9-80A8-8B7EA3FCF19A}" type="sibTrans" cxnId="{F4047B66-B08F-42E6-8B23-45D2FCFD5F5A}">
      <dgm:prSet/>
      <dgm:spPr/>
      <dgm:t>
        <a:bodyPr/>
        <a:lstStyle/>
        <a:p>
          <a:endParaRPr lang="en-US"/>
        </a:p>
      </dgm:t>
    </dgm:pt>
    <dgm:pt modelId="{E526DD45-6248-437D-8E15-157D8A5944DA}">
      <dgm:prSet/>
      <dgm:spPr/>
      <dgm:t>
        <a:bodyPr/>
        <a:lstStyle/>
        <a:p>
          <a:r>
            <a:rPr lang="en-GB"/>
            <a:t>Job Title: Refuge Support Worker (*Female)</a:t>
          </a:r>
          <a:endParaRPr lang="en-US"/>
        </a:p>
      </dgm:t>
    </dgm:pt>
    <dgm:pt modelId="{65EC6912-313D-41AE-A759-B9885D7E6191}" type="parTrans" cxnId="{572F1316-D1C1-4BEE-9452-CA01627DC5C8}">
      <dgm:prSet/>
      <dgm:spPr/>
      <dgm:t>
        <a:bodyPr/>
        <a:lstStyle/>
        <a:p>
          <a:endParaRPr lang="en-US"/>
        </a:p>
      </dgm:t>
    </dgm:pt>
    <dgm:pt modelId="{573B9255-9EEF-44E0-BD05-12A72A876860}" type="sibTrans" cxnId="{572F1316-D1C1-4BEE-9452-CA01627DC5C8}">
      <dgm:prSet/>
      <dgm:spPr/>
      <dgm:t>
        <a:bodyPr/>
        <a:lstStyle/>
        <a:p>
          <a:endParaRPr lang="en-US"/>
        </a:p>
      </dgm:t>
    </dgm:pt>
    <dgm:pt modelId="{998D3D23-F147-420F-AD04-5695724B2EB0}">
      <dgm:prSet/>
      <dgm:spPr/>
      <dgm:t>
        <a:bodyPr/>
        <a:lstStyle/>
        <a:p>
          <a:r>
            <a:rPr lang="en-GB"/>
            <a:t>Salary and Hours: 30 hours per week £15,392 - £16,500 (dependant on experience) pro-rata including on call which equates to between £12,480 and £13,378 per annum.</a:t>
          </a:r>
          <a:endParaRPr lang="en-US"/>
        </a:p>
      </dgm:t>
    </dgm:pt>
    <dgm:pt modelId="{8A7F750E-90D6-4372-9F0E-5756C5B1556E}" type="parTrans" cxnId="{257BB54F-6188-4F4B-AA55-238F3FE84D92}">
      <dgm:prSet/>
      <dgm:spPr/>
      <dgm:t>
        <a:bodyPr/>
        <a:lstStyle/>
        <a:p>
          <a:endParaRPr lang="en-US"/>
        </a:p>
      </dgm:t>
    </dgm:pt>
    <dgm:pt modelId="{D517D7A5-51C3-4DA8-918A-827735497539}" type="sibTrans" cxnId="{257BB54F-6188-4F4B-AA55-238F3FE84D92}">
      <dgm:prSet/>
      <dgm:spPr/>
      <dgm:t>
        <a:bodyPr/>
        <a:lstStyle/>
        <a:p>
          <a:endParaRPr lang="en-US"/>
        </a:p>
      </dgm:t>
    </dgm:pt>
    <dgm:pt modelId="{1072E7D4-450A-402A-B8CA-AD3AA80D517B}">
      <dgm:prSet/>
      <dgm:spPr/>
      <dgm:t>
        <a:bodyPr/>
        <a:lstStyle/>
        <a:p>
          <a:r>
            <a:rPr lang="en-GB" b="0" i="0"/>
            <a:t>Location: Aberystwyth with some working in Cardigan. Some travel within the Ceredigion and wider area will be required as and when needed.</a:t>
          </a:r>
          <a:endParaRPr lang="en-US"/>
        </a:p>
      </dgm:t>
    </dgm:pt>
    <dgm:pt modelId="{EE5379A7-77FF-49E6-853E-0B736ABE9887}" type="parTrans" cxnId="{B59F5D7B-279B-44FA-90EC-1826EEB556C6}">
      <dgm:prSet/>
      <dgm:spPr/>
      <dgm:t>
        <a:bodyPr/>
        <a:lstStyle/>
        <a:p>
          <a:endParaRPr lang="en-US"/>
        </a:p>
      </dgm:t>
    </dgm:pt>
    <dgm:pt modelId="{6C6C7A41-2854-4FDB-81B9-5575FC8CCC94}" type="sibTrans" cxnId="{B59F5D7B-279B-44FA-90EC-1826EEB556C6}">
      <dgm:prSet/>
      <dgm:spPr/>
      <dgm:t>
        <a:bodyPr/>
        <a:lstStyle/>
        <a:p>
          <a:endParaRPr lang="en-US"/>
        </a:p>
      </dgm:t>
    </dgm:pt>
    <dgm:pt modelId="{6504B43D-9123-4A2C-BB42-8E623A37042C}" type="pres">
      <dgm:prSet presAssocID="{984B30F7-25A1-4B59-9C3C-6B0225B83C34}" presName="linear" presStyleCnt="0">
        <dgm:presLayoutVars>
          <dgm:animLvl val="lvl"/>
          <dgm:resizeHandles val="exact"/>
        </dgm:presLayoutVars>
      </dgm:prSet>
      <dgm:spPr/>
    </dgm:pt>
    <dgm:pt modelId="{F6019AD5-0795-4094-A696-268A6B2937B3}" type="pres">
      <dgm:prSet presAssocID="{CE436AF1-C6AD-4DFA-B9FD-4C2B456FBDD5}" presName="parentText" presStyleLbl="node1" presStyleIdx="0" presStyleCnt="4">
        <dgm:presLayoutVars>
          <dgm:chMax val="0"/>
          <dgm:bulletEnabled val="1"/>
        </dgm:presLayoutVars>
      </dgm:prSet>
      <dgm:spPr/>
    </dgm:pt>
    <dgm:pt modelId="{90ECB020-72A1-4466-BEDE-9751B65926B8}" type="pres">
      <dgm:prSet presAssocID="{70E8EAD2-5BC9-44C9-80A8-8B7EA3FCF19A}" presName="spacer" presStyleCnt="0"/>
      <dgm:spPr/>
    </dgm:pt>
    <dgm:pt modelId="{0134F633-6682-420A-A073-093EE1EC897D}" type="pres">
      <dgm:prSet presAssocID="{E526DD45-6248-437D-8E15-157D8A5944DA}" presName="parentText" presStyleLbl="node1" presStyleIdx="1" presStyleCnt="4">
        <dgm:presLayoutVars>
          <dgm:chMax val="0"/>
          <dgm:bulletEnabled val="1"/>
        </dgm:presLayoutVars>
      </dgm:prSet>
      <dgm:spPr/>
    </dgm:pt>
    <dgm:pt modelId="{81F24F2B-5EB5-4426-8CAC-B13F4380E5DE}" type="pres">
      <dgm:prSet presAssocID="{573B9255-9EEF-44E0-BD05-12A72A876860}" presName="spacer" presStyleCnt="0"/>
      <dgm:spPr/>
    </dgm:pt>
    <dgm:pt modelId="{CDE0F3CF-6FDC-44A5-B868-B6C016DEBCBD}" type="pres">
      <dgm:prSet presAssocID="{998D3D23-F147-420F-AD04-5695724B2EB0}" presName="parentText" presStyleLbl="node1" presStyleIdx="2" presStyleCnt="4">
        <dgm:presLayoutVars>
          <dgm:chMax val="0"/>
          <dgm:bulletEnabled val="1"/>
        </dgm:presLayoutVars>
      </dgm:prSet>
      <dgm:spPr/>
    </dgm:pt>
    <dgm:pt modelId="{77B61B65-BA6A-4135-AF1C-79CC24E4B7EB}" type="pres">
      <dgm:prSet presAssocID="{D517D7A5-51C3-4DA8-918A-827735497539}" presName="spacer" presStyleCnt="0"/>
      <dgm:spPr/>
    </dgm:pt>
    <dgm:pt modelId="{DC8DB566-D6BA-4F10-889F-C5D230F8A94E}" type="pres">
      <dgm:prSet presAssocID="{1072E7D4-450A-402A-B8CA-AD3AA80D517B}" presName="parentText" presStyleLbl="node1" presStyleIdx="3" presStyleCnt="4">
        <dgm:presLayoutVars>
          <dgm:chMax val="0"/>
          <dgm:bulletEnabled val="1"/>
        </dgm:presLayoutVars>
      </dgm:prSet>
      <dgm:spPr/>
    </dgm:pt>
  </dgm:ptLst>
  <dgm:cxnLst>
    <dgm:cxn modelId="{572F1316-D1C1-4BEE-9452-CA01627DC5C8}" srcId="{984B30F7-25A1-4B59-9C3C-6B0225B83C34}" destId="{E526DD45-6248-437D-8E15-157D8A5944DA}" srcOrd="1" destOrd="0" parTransId="{65EC6912-313D-41AE-A759-B9885D7E6191}" sibTransId="{573B9255-9EEF-44E0-BD05-12A72A876860}"/>
    <dgm:cxn modelId="{D30FF260-DEA2-427B-854F-1F4C57FE931E}" type="presOf" srcId="{1072E7D4-450A-402A-B8CA-AD3AA80D517B}" destId="{DC8DB566-D6BA-4F10-889F-C5D230F8A94E}" srcOrd="0" destOrd="0" presId="urn:microsoft.com/office/officeart/2005/8/layout/vList2"/>
    <dgm:cxn modelId="{F4047B66-B08F-42E6-8B23-45D2FCFD5F5A}" srcId="{984B30F7-25A1-4B59-9C3C-6B0225B83C34}" destId="{CE436AF1-C6AD-4DFA-B9FD-4C2B456FBDD5}" srcOrd="0" destOrd="0" parTransId="{0B78832B-BCFB-4F77-8D8D-A2ABB9B00601}" sibTransId="{70E8EAD2-5BC9-44C9-80A8-8B7EA3FCF19A}"/>
    <dgm:cxn modelId="{983DE669-9F90-4851-AD09-B4454F5D41E7}" type="presOf" srcId="{CE436AF1-C6AD-4DFA-B9FD-4C2B456FBDD5}" destId="{F6019AD5-0795-4094-A696-268A6B2937B3}" srcOrd="0" destOrd="0" presId="urn:microsoft.com/office/officeart/2005/8/layout/vList2"/>
    <dgm:cxn modelId="{257BB54F-6188-4F4B-AA55-238F3FE84D92}" srcId="{984B30F7-25A1-4B59-9C3C-6B0225B83C34}" destId="{998D3D23-F147-420F-AD04-5695724B2EB0}" srcOrd="2" destOrd="0" parTransId="{8A7F750E-90D6-4372-9F0E-5756C5B1556E}" sibTransId="{D517D7A5-51C3-4DA8-918A-827735497539}"/>
    <dgm:cxn modelId="{B59F5D7B-279B-44FA-90EC-1826EEB556C6}" srcId="{984B30F7-25A1-4B59-9C3C-6B0225B83C34}" destId="{1072E7D4-450A-402A-B8CA-AD3AA80D517B}" srcOrd="3" destOrd="0" parTransId="{EE5379A7-77FF-49E6-853E-0B736ABE9887}" sibTransId="{6C6C7A41-2854-4FDB-81B9-5575FC8CCC94}"/>
    <dgm:cxn modelId="{E16805EF-1494-4807-91F0-1641BE9CD363}" type="presOf" srcId="{984B30F7-25A1-4B59-9C3C-6B0225B83C34}" destId="{6504B43D-9123-4A2C-BB42-8E623A37042C}" srcOrd="0" destOrd="0" presId="urn:microsoft.com/office/officeart/2005/8/layout/vList2"/>
    <dgm:cxn modelId="{D1D30DF7-E23F-42CC-A547-AAB662E6E1AD}" type="presOf" srcId="{998D3D23-F147-420F-AD04-5695724B2EB0}" destId="{CDE0F3CF-6FDC-44A5-B868-B6C016DEBCBD}" srcOrd="0" destOrd="0" presId="urn:microsoft.com/office/officeart/2005/8/layout/vList2"/>
    <dgm:cxn modelId="{3E9864FC-3850-434F-9D37-62D74CF28560}" type="presOf" srcId="{E526DD45-6248-437D-8E15-157D8A5944DA}" destId="{0134F633-6682-420A-A073-093EE1EC897D}" srcOrd="0" destOrd="0" presId="urn:microsoft.com/office/officeart/2005/8/layout/vList2"/>
    <dgm:cxn modelId="{4F3A1435-745A-4669-8663-9A2EB65C9935}" type="presParOf" srcId="{6504B43D-9123-4A2C-BB42-8E623A37042C}" destId="{F6019AD5-0795-4094-A696-268A6B2937B3}" srcOrd="0" destOrd="0" presId="urn:microsoft.com/office/officeart/2005/8/layout/vList2"/>
    <dgm:cxn modelId="{D31D1719-D3F9-4FEE-9879-6135E4D576D3}" type="presParOf" srcId="{6504B43D-9123-4A2C-BB42-8E623A37042C}" destId="{90ECB020-72A1-4466-BEDE-9751B65926B8}" srcOrd="1" destOrd="0" presId="urn:microsoft.com/office/officeart/2005/8/layout/vList2"/>
    <dgm:cxn modelId="{98CF88A5-D9C8-4A73-A080-760063279698}" type="presParOf" srcId="{6504B43D-9123-4A2C-BB42-8E623A37042C}" destId="{0134F633-6682-420A-A073-093EE1EC897D}" srcOrd="2" destOrd="0" presId="urn:microsoft.com/office/officeart/2005/8/layout/vList2"/>
    <dgm:cxn modelId="{8746F196-FACB-48EC-BE99-769CC5E4AD4A}" type="presParOf" srcId="{6504B43D-9123-4A2C-BB42-8E623A37042C}" destId="{81F24F2B-5EB5-4426-8CAC-B13F4380E5DE}" srcOrd="3" destOrd="0" presId="urn:microsoft.com/office/officeart/2005/8/layout/vList2"/>
    <dgm:cxn modelId="{979907F0-7C0A-43C9-8712-6C1CB488C59B}" type="presParOf" srcId="{6504B43D-9123-4A2C-BB42-8E623A37042C}" destId="{CDE0F3CF-6FDC-44A5-B868-B6C016DEBCBD}" srcOrd="4" destOrd="0" presId="urn:microsoft.com/office/officeart/2005/8/layout/vList2"/>
    <dgm:cxn modelId="{C0DD15AF-3E0B-40E1-9E38-0871437CF61B}" type="presParOf" srcId="{6504B43D-9123-4A2C-BB42-8E623A37042C}" destId="{77B61B65-BA6A-4135-AF1C-79CC24E4B7EB}" srcOrd="5" destOrd="0" presId="urn:microsoft.com/office/officeart/2005/8/layout/vList2"/>
    <dgm:cxn modelId="{6DC39D57-581B-4AA3-B797-31A5586B3A8A}" type="presParOf" srcId="{6504B43D-9123-4A2C-BB42-8E623A37042C}" destId="{DC8DB566-D6BA-4F10-889F-C5D230F8A94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17A7AC-562C-4386-B1E9-A51C5D9C14B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E1E4A32D-4B61-42B6-8BBC-5DACDAB694D1}">
      <dgm:prSet/>
      <dgm:spPr/>
      <dgm:t>
        <a:bodyPr/>
        <a:lstStyle/>
        <a:p>
          <a:r>
            <a:rPr lang="en-GB"/>
            <a:t>An understanding of domestic abuse and how it affects individuals, children and young people</a:t>
          </a:r>
          <a:endParaRPr lang="en-US"/>
        </a:p>
      </dgm:t>
    </dgm:pt>
    <dgm:pt modelId="{441A49B5-7310-4A3F-87D1-05369401238F}" type="parTrans" cxnId="{6DF95FDD-69F1-4708-8F5E-83B29A2542C1}">
      <dgm:prSet/>
      <dgm:spPr/>
      <dgm:t>
        <a:bodyPr/>
        <a:lstStyle/>
        <a:p>
          <a:endParaRPr lang="en-US"/>
        </a:p>
      </dgm:t>
    </dgm:pt>
    <dgm:pt modelId="{030DEDCA-DE9A-4947-B0E7-5B294D22B059}" type="sibTrans" cxnId="{6DF95FDD-69F1-4708-8F5E-83B29A2542C1}">
      <dgm:prSet/>
      <dgm:spPr/>
      <dgm:t>
        <a:bodyPr/>
        <a:lstStyle/>
        <a:p>
          <a:endParaRPr lang="en-US"/>
        </a:p>
      </dgm:t>
    </dgm:pt>
    <dgm:pt modelId="{533FC6A7-9F21-4042-816A-E9F3265B9131}">
      <dgm:prSet/>
      <dgm:spPr/>
      <dgm:t>
        <a:bodyPr/>
        <a:lstStyle/>
        <a:p>
          <a:r>
            <a:rPr lang="en-GB"/>
            <a:t>Good knowledge of safeguarding issues and willingness to undertake any necessary training</a:t>
          </a:r>
          <a:endParaRPr lang="en-US"/>
        </a:p>
      </dgm:t>
    </dgm:pt>
    <dgm:pt modelId="{9ADFF7D6-7E14-4014-9973-811274BE244E}" type="parTrans" cxnId="{7C2EE4DC-4072-46B6-B001-F13A69BEB7AD}">
      <dgm:prSet/>
      <dgm:spPr/>
      <dgm:t>
        <a:bodyPr/>
        <a:lstStyle/>
        <a:p>
          <a:endParaRPr lang="en-US"/>
        </a:p>
      </dgm:t>
    </dgm:pt>
    <dgm:pt modelId="{AA628D26-C071-4B69-B5DD-D49EFF8308A2}" type="sibTrans" cxnId="{7C2EE4DC-4072-46B6-B001-F13A69BEB7AD}">
      <dgm:prSet/>
      <dgm:spPr/>
      <dgm:t>
        <a:bodyPr/>
        <a:lstStyle/>
        <a:p>
          <a:endParaRPr lang="en-US"/>
        </a:p>
      </dgm:t>
    </dgm:pt>
    <dgm:pt modelId="{09D2B75B-333B-4326-9F4F-007FDB0E380F}">
      <dgm:prSet/>
      <dgm:spPr/>
      <dgm:t>
        <a:bodyPr/>
        <a:lstStyle/>
        <a:p>
          <a:r>
            <a:rPr lang="en-GB"/>
            <a:t>Knowledge of confidentiality and professional boundaries and willingness to comply with these</a:t>
          </a:r>
          <a:endParaRPr lang="en-US"/>
        </a:p>
      </dgm:t>
    </dgm:pt>
    <dgm:pt modelId="{A9958F37-5FCA-4C19-A943-B5701FE52866}" type="parTrans" cxnId="{39DBB1ED-CC91-4492-A850-3FB991CA65E7}">
      <dgm:prSet/>
      <dgm:spPr/>
      <dgm:t>
        <a:bodyPr/>
        <a:lstStyle/>
        <a:p>
          <a:endParaRPr lang="en-US"/>
        </a:p>
      </dgm:t>
    </dgm:pt>
    <dgm:pt modelId="{196A8747-CADF-424B-BDE9-8F108A23211C}" type="sibTrans" cxnId="{39DBB1ED-CC91-4492-A850-3FB991CA65E7}">
      <dgm:prSet/>
      <dgm:spPr/>
      <dgm:t>
        <a:bodyPr/>
        <a:lstStyle/>
        <a:p>
          <a:endParaRPr lang="en-US"/>
        </a:p>
      </dgm:t>
    </dgm:pt>
    <dgm:pt modelId="{5425C777-93F7-4EDE-A851-FFE15CA4B72B}">
      <dgm:prSet/>
      <dgm:spPr/>
      <dgm:t>
        <a:bodyPr/>
        <a:lstStyle/>
        <a:p>
          <a:r>
            <a:rPr lang="en-GB"/>
            <a:t>Knowledge of Data Protection </a:t>
          </a:r>
          <a:endParaRPr lang="en-US"/>
        </a:p>
      </dgm:t>
    </dgm:pt>
    <dgm:pt modelId="{ABF830E3-CED2-4F62-832C-9A74805D81CA}" type="parTrans" cxnId="{07CDC733-1E4C-47BA-969B-E0FBED11B602}">
      <dgm:prSet/>
      <dgm:spPr/>
      <dgm:t>
        <a:bodyPr/>
        <a:lstStyle/>
        <a:p>
          <a:endParaRPr lang="en-US"/>
        </a:p>
      </dgm:t>
    </dgm:pt>
    <dgm:pt modelId="{A801027A-15EF-4860-BA18-28C50D4F0EE5}" type="sibTrans" cxnId="{07CDC733-1E4C-47BA-969B-E0FBED11B602}">
      <dgm:prSet/>
      <dgm:spPr/>
      <dgm:t>
        <a:bodyPr/>
        <a:lstStyle/>
        <a:p>
          <a:endParaRPr lang="en-US"/>
        </a:p>
      </dgm:t>
    </dgm:pt>
    <dgm:pt modelId="{C2330EE1-4DEA-4976-B9B7-717B20B1C7BD}">
      <dgm:prSet/>
      <dgm:spPr/>
      <dgm:t>
        <a:bodyPr/>
        <a:lstStyle/>
        <a:p>
          <a:r>
            <a:rPr lang="en-GB"/>
            <a:t>Knowledge of benefits and entitlements related to domestic abuse</a:t>
          </a:r>
          <a:endParaRPr lang="en-US"/>
        </a:p>
      </dgm:t>
    </dgm:pt>
    <dgm:pt modelId="{3DA846C4-FC8F-435F-B56B-A44F2DB08C65}" type="parTrans" cxnId="{F2EE62E2-0DEA-4670-8733-2A98E1C89211}">
      <dgm:prSet/>
      <dgm:spPr/>
      <dgm:t>
        <a:bodyPr/>
        <a:lstStyle/>
        <a:p>
          <a:endParaRPr lang="en-US"/>
        </a:p>
      </dgm:t>
    </dgm:pt>
    <dgm:pt modelId="{0E011923-BF2B-4337-B898-ED3CC966C100}" type="sibTrans" cxnId="{F2EE62E2-0DEA-4670-8733-2A98E1C89211}">
      <dgm:prSet/>
      <dgm:spPr/>
      <dgm:t>
        <a:bodyPr/>
        <a:lstStyle/>
        <a:p>
          <a:endParaRPr lang="en-US"/>
        </a:p>
      </dgm:t>
    </dgm:pt>
    <dgm:pt modelId="{04FF9E1A-DAAE-4A27-8D1B-BDE9019D55F9}">
      <dgm:prSet/>
      <dgm:spPr/>
      <dgm:t>
        <a:bodyPr/>
        <a:lstStyle/>
        <a:p>
          <a:r>
            <a:rPr lang="en-GB"/>
            <a:t>Knowledge of health and safety</a:t>
          </a:r>
          <a:endParaRPr lang="en-US"/>
        </a:p>
      </dgm:t>
    </dgm:pt>
    <dgm:pt modelId="{FA297D6E-ACBD-411F-8789-5A1FB38E10F9}" type="parTrans" cxnId="{0F3DE3BC-DB88-4DDA-9AC0-1BAC0947F0DD}">
      <dgm:prSet/>
      <dgm:spPr/>
      <dgm:t>
        <a:bodyPr/>
        <a:lstStyle/>
        <a:p>
          <a:endParaRPr lang="en-US"/>
        </a:p>
      </dgm:t>
    </dgm:pt>
    <dgm:pt modelId="{726A7959-C6EC-4C03-BD67-F37338F7D9F4}" type="sibTrans" cxnId="{0F3DE3BC-DB88-4DDA-9AC0-1BAC0947F0DD}">
      <dgm:prSet/>
      <dgm:spPr/>
      <dgm:t>
        <a:bodyPr/>
        <a:lstStyle/>
        <a:p>
          <a:endParaRPr lang="en-US"/>
        </a:p>
      </dgm:t>
    </dgm:pt>
    <dgm:pt modelId="{AA352DEA-5489-40A0-8871-86A769815796}" type="pres">
      <dgm:prSet presAssocID="{9917A7AC-562C-4386-B1E9-A51C5D9C14BB}" presName="diagram" presStyleCnt="0">
        <dgm:presLayoutVars>
          <dgm:dir/>
          <dgm:resizeHandles val="exact"/>
        </dgm:presLayoutVars>
      </dgm:prSet>
      <dgm:spPr/>
    </dgm:pt>
    <dgm:pt modelId="{39A7F7A0-0A5D-4F56-987B-58F398C797B1}" type="pres">
      <dgm:prSet presAssocID="{E1E4A32D-4B61-42B6-8BBC-5DACDAB694D1}" presName="node" presStyleLbl="node1" presStyleIdx="0" presStyleCnt="6">
        <dgm:presLayoutVars>
          <dgm:bulletEnabled val="1"/>
        </dgm:presLayoutVars>
      </dgm:prSet>
      <dgm:spPr/>
    </dgm:pt>
    <dgm:pt modelId="{DFB934FF-96DE-4F0A-91C6-20B5EBCB5F5A}" type="pres">
      <dgm:prSet presAssocID="{030DEDCA-DE9A-4947-B0E7-5B294D22B059}" presName="sibTrans" presStyleCnt="0"/>
      <dgm:spPr/>
    </dgm:pt>
    <dgm:pt modelId="{059943B5-F93D-453C-92C7-5B3F3EE4CAF9}" type="pres">
      <dgm:prSet presAssocID="{533FC6A7-9F21-4042-816A-E9F3265B9131}" presName="node" presStyleLbl="node1" presStyleIdx="1" presStyleCnt="6">
        <dgm:presLayoutVars>
          <dgm:bulletEnabled val="1"/>
        </dgm:presLayoutVars>
      </dgm:prSet>
      <dgm:spPr/>
    </dgm:pt>
    <dgm:pt modelId="{DCB30A47-90BD-44DF-8FA4-9A151D732B90}" type="pres">
      <dgm:prSet presAssocID="{AA628D26-C071-4B69-B5DD-D49EFF8308A2}" presName="sibTrans" presStyleCnt="0"/>
      <dgm:spPr/>
    </dgm:pt>
    <dgm:pt modelId="{816AD850-2D9D-4E01-950E-FEE83C9AAC28}" type="pres">
      <dgm:prSet presAssocID="{09D2B75B-333B-4326-9F4F-007FDB0E380F}" presName="node" presStyleLbl="node1" presStyleIdx="2" presStyleCnt="6">
        <dgm:presLayoutVars>
          <dgm:bulletEnabled val="1"/>
        </dgm:presLayoutVars>
      </dgm:prSet>
      <dgm:spPr/>
    </dgm:pt>
    <dgm:pt modelId="{9BAB516A-CBAB-4FBD-9498-47A4362A2398}" type="pres">
      <dgm:prSet presAssocID="{196A8747-CADF-424B-BDE9-8F108A23211C}" presName="sibTrans" presStyleCnt="0"/>
      <dgm:spPr/>
    </dgm:pt>
    <dgm:pt modelId="{70C39E08-7F79-48F7-9055-DC817EE8F27F}" type="pres">
      <dgm:prSet presAssocID="{5425C777-93F7-4EDE-A851-FFE15CA4B72B}" presName="node" presStyleLbl="node1" presStyleIdx="3" presStyleCnt="6">
        <dgm:presLayoutVars>
          <dgm:bulletEnabled val="1"/>
        </dgm:presLayoutVars>
      </dgm:prSet>
      <dgm:spPr/>
    </dgm:pt>
    <dgm:pt modelId="{58797FDF-5050-4A3C-B329-4793F044C772}" type="pres">
      <dgm:prSet presAssocID="{A801027A-15EF-4860-BA18-28C50D4F0EE5}" presName="sibTrans" presStyleCnt="0"/>
      <dgm:spPr/>
    </dgm:pt>
    <dgm:pt modelId="{DEAFCA91-B915-4085-A5F5-F7EAB58E20F3}" type="pres">
      <dgm:prSet presAssocID="{C2330EE1-4DEA-4976-B9B7-717B20B1C7BD}" presName="node" presStyleLbl="node1" presStyleIdx="4" presStyleCnt="6">
        <dgm:presLayoutVars>
          <dgm:bulletEnabled val="1"/>
        </dgm:presLayoutVars>
      </dgm:prSet>
      <dgm:spPr/>
    </dgm:pt>
    <dgm:pt modelId="{17CF8DA4-8100-41D2-85C5-4BCC4ED0F64B}" type="pres">
      <dgm:prSet presAssocID="{0E011923-BF2B-4337-B898-ED3CC966C100}" presName="sibTrans" presStyleCnt="0"/>
      <dgm:spPr/>
    </dgm:pt>
    <dgm:pt modelId="{392DA808-2F45-4E88-BDFE-DEBAA46917D6}" type="pres">
      <dgm:prSet presAssocID="{04FF9E1A-DAAE-4A27-8D1B-BDE9019D55F9}" presName="node" presStyleLbl="node1" presStyleIdx="5" presStyleCnt="6">
        <dgm:presLayoutVars>
          <dgm:bulletEnabled val="1"/>
        </dgm:presLayoutVars>
      </dgm:prSet>
      <dgm:spPr/>
    </dgm:pt>
  </dgm:ptLst>
  <dgm:cxnLst>
    <dgm:cxn modelId="{72C48E0A-E073-4A3E-832C-6EAB1D099842}" type="presOf" srcId="{533FC6A7-9F21-4042-816A-E9F3265B9131}" destId="{059943B5-F93D-453C-92C7-5B3F3EE4CAF9}" srcOrd="0" destOrd="0" presId="urn:microsoft.com/office/officeart/2005/8/layout/default"/>
    <dgm:cxn modelId="{07CDC733-1E4C-47BA-969B-E0FBED11B602}" srcId="{9917A7AC-562C-4386-B1E9-A51C5D9C14BB}" destId="{5425C777-93F7-4EDE-A851-FFE15CA4B72B}" srcOrd="3" destOrd="0" parTransId="{ABF830E3-CED2-4F62-832C-9A74805D81CA}" sibTransId="{A801027A-15EF-4860-BA18-28C50D4F0EE5}"/>
    <dgm:cxn modelId="{581A3145-E382-4D0C-AA83-0D3F25B7A4A6}" type="presOf" srcId="{E1E4A32D-4B61-42B6-8BBC-5DACDAB694D1}" destId="{39A7F7A0-0A5D-4F56-987B-58F398C797B1}" srcOrd="0" destOrd="0" presId="urn:microsoft.com/office/officeart/2005/8/layout/default"/>
    <dgm:cxn modelId="{B0A9344B-C4AE-43ED-86FE-4B7B6AC299F1}" type="presOf" srcId="{04FF9E1A-DAAE-4A27-8D1B-BDE9019D55F9}" destId="{392DA808-2F45-4E88-BDFE-DEBAA46917D6}" srcOrd="0" destOrd="0" presId="urn:microsoft.com/office/officeart/2005/8/layout/default"/>
    <dgm:cxn modelId="{9563526F-4F88-461D-ACAE-38724846A1AC}" type="presOf" srcId="{09D2B75B-333B-4326-9F4F-007FDB0E380F}" destId="{816AD850-2D9D-4E01-950E-FEE83C9AAC28}" srcOrd="0" destOrd="0" presId="urn:microsoft.com/office/officeart/2005/8/layout/default"/>
    <dgm:cxn modelId="{58938176-21A8-4C84-8857-A5AC9DC68B4B}" type="presOf" srcId="{5425C777-93F7-4EDE-A851-FFE15CA4B72B}" destId="{70C39E08-7F79-48F7-9055-DC817EE8F27F}" srcOrd="0" destOrd="0" presId="urn:microsoft.com/office/officeart/2005/8/layout/default"/>
    <dgm:cxn modelId="{0F3DE3BC-DB88-4DDA-9AC0-1BAC0947F0DD}" srcId="{9917A7AC-562C-4386-B1E9-A51C5D9C14BB}" destId="{04FF9E1A-DAAE-4A27-8D1B-BDE9019D55F9}" srcOrd="5" destOrd="0" parTransId="{FA297D6E-ACBD-411F-8789-5A1FB38E10F9}" sibTransId="{726A7959-C6EC-4C03-BD67-F37338F7D9F4}"/>
    <dgm:cxn modelId="{037FB8C5-70DB-43AF-A8E2-5E28B1B13082}" type="presOf" srcId="{C2330EE1-4DEA-4976-B9B7-717B20B1C7BD}" destId="{DEAFCA91-B915-4085-A5F5-F7EAB58E20F3}" srcOrd="0" destOrd="0" presId="urn:microsoft.com/office/officeart/2005/8/layout/default"/>
    <dgm:cxn modelId="{7C2EE4DC-4072-46B6-B001-F13A69BEB7AD}" srcId="{9917A7AC-562C-4386-B1E9-A51C5D9C14BB}" destId="{533FC6A7-9F21-4042-816A-E9F3265B9131}" srcOrd="1" destOrd="0" parTransId="{9ADFF7D6-7E14-4014-9973-811274BE244E}" sibTransId="{AA628D26-C071-4B69-B5DD-D49EFF8308A2}"/>
    <dgm:cxn modelId="{6DF95FDD-69F1-4708-8F5E-83B29A2542C1}" srcId="{9917A7AC-562C-4386-B1E9-A51C5D9C14BB}" destId="{E1E4A32D-4B61-42B6-8BBC-5DACDAB694D1}" srcOrd="0" destOrd="0" parTransId="{441A49B5-7310-4A3F-87D1-05369401238F}" sibTransId="{030DEDCA-DE9A-4947-B0E7-5B294D22B059}"/>
    <dgm:cxn modelId="{F2EE62E2-0DEA-4670-8733-2A98E1C89211}" srcId="{9917A7AC-562C-4386-B1E9-A51C5D9C14BB}" destId="{C2330EE1-4DEA-4976-B9B7-717B20B1C7BD}" srcOrd="4" destOrd="0" parTransId="{3DA846C4-FC8F-435F-B56B-A44F2DB08C65}" sibTransId="{0E011923-BF2B-4337-B898-ED3CC966C100}"/>
    <dgm:cxn modelId="{39DBB1ED-CC91-4492-A850-3FB991CA65E7}" srcId="{9917A7AC-562C-4386-B1E9-A51C5D9C14BB}" destId="{09D2B75B-333B-4326-9F4F-007FDB0E380F}" srcOrd="2" destOrd="0" parTransId="{A9958F37-5FCA-4C19-A943-B5701FE52866}" sibTransId="{196A8747-CADF-424B-BDE9-8F108A23211C}"/>
    <dgm:cxn modelId="{358802FF-B9BA-4A24-A421-D0C5CF306165}" type="presOf" srcId="{9917A7AC-562C-4386-B1E9-A51C5D9C14BB}" destId="{AA352DEA-5489-40A0-8871-86A769815796}" srcOrd="0" destOrd="0" presId="urn:microsoft.com/office/officeart/2005/8/layout/default"/>
    <dgm:cxn modelId="{C702D89C-5487-48AC-A166-C6E332E58ADF}" type="presParOf" srcId="{AA352DEA-5489-40A0-8871-86A769815796}" destId="{39A7F7A0-0A5D-4F56-987B-58F398C797B1}" srcOrd="0" destOrd="0" presId="urn:microsoft.com/office/officeart/2005/8/layout/default"/>
    <dgm:cxn modelId="{A6A99D02-49D1-4687-9B39-4CECB088A157}" type="presParOf" srcId="{AA352DEA-5489-40A0-8871-86A769815796}" destId="{DFB934FF-96DE-4F0A-91C6-20B5EBCB5F5A}" srcOrd="1" destOrd="0" presId="urn:microsoft.com/office/officeart/2005/8/layout/default"/>
    <dgm:cxn modelId="{09792DBE-9FC6-4570-8C96-AE3790B1C20B}" type="presParOf" srcId="{AA352DEA-5489-40A0-8871-86A769815796}" destId="{059943B5-F93D-453C-92C7-5B3F3EE4CAF9}" srcOrd="2" destOrd="0" presId="urn:microsoft.com/office/officeart/2005/8/layout/default"/>
    <dgm:cxn modelId="{CAA6BCA3-4382-48BC-AD96-9128F89F0F9D}" type="presParOf" srcId="{AA352DEA-5489-40A0-8871-86A769815796}" destId="{DCB30A47-90BD-44DF-8FA4-9A151D732B90}" srcOrd="3" destOrd="0" presId="urn:microsoft.com/office/officeart/2005/8/layout/default"/>
    <dgm:cxn modelId="{50202D95-BB8B-4F11-B4DB-B23B95E85457}" type="presParOf" srcId="{AA352DEA-5489-40A0-8871-86A769815796}" destId="{816AD850-2D9D-4E01-950E-FEE83C9AAC28}" srcOrd="4" destOrd="0" presId="urn:microsoft.com/office/officeart/2005/8/layout/default"/>
    <dgm:cxn modelId="{245FE185-8403-4434-AFF4-0996D2C18C6A}" type="presParOf" srcId="{AA352DEA-5489-40A0-8871-86A769815796}" destId="{9BAB516A-CBAB-4FBD-9498-47A4362A2398}" srcOrd="5" destOrd="0" presId="urn:microsoft.com/office/officeart/2005/8/layout/default"/>
    <dgm:cxn modelId="{8D919ECB-C814-4918-8B46-C8361CABC314}" type="presParOf" srcId="{AA352DEA-5489-40A0-8871-86A769815796}" destId="{70C39E08-7F79-48F7-9055-DC817EE8F27F}" srcOrd="6" destOrd="0" presId="urn:microsoft.com/office/officeart/2005/8/layout/default"/>
    <dgm:cxn modelId="{8571F5AE-C1AB-4CC4-A2E2-01ED05679099}" type="presParOf" srcId="{AA352DEA-5489-40A0-8871-86A769815796}" destId="{58797FDF-5050-4A3C-B329-4793F044C772}" srcOrd="7" destOrd="0" presId="urn:microsoft.com/office/officeart/2005/8/layout/default"/>
    <dgm:cxn modelId="{C6D5CD39-8BCA-4A92-A119-8EF3B0BD78A2}" type="presParOf" srcId="{AA352DEA-5489-40A0-8871-86A769815796}" destId="{DEAFCA91-B915-4085-A5F5-F7EAB58E20F3}" srcOrd="8" destOrd="0" presId="urn:microsoft.com/office/officeart/2005/8/layout/default"/>
    <dgm:cxn modelId="{119C0364-3D5A-40AB-BEAD-6F1F0F840131}" type="presParOf" srcId="{AA352DEA-5489-40A0-8871-86A769815796}" destId="{17CF8DA4-8100-41D2-85C5-4BCC4ED0F64B}" srcOrd="9" destOrd="0" presId="urn:microsoft.com/office/officeart/2005/8/layout/default"/>
    <dgm:cxn modelId="{A0299630-AAD6-483E-9B08-AF0676B268E2}" type="presParOf" srcId="{AA352DEA-5489-40A0-8871-86A769815796}" destId="{392DA808-2F45-4E88-BDFE-DEBAA46917D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B73FE4-8580-4AEF-BD5F-F50A03B7C8A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C434661-1C50-43DE-BF79-D208F2EDFA01}">
      <dgm:prSet/>
      <dgm:spPr/>
      <dgm:t>
        <a:bodyPr/>
        <a:lstStyle/>
        <a:p>
          <a:r>
            <a:rPr lang="en-GB"/>
            <a:t>BA Advocacy degree</a:t>
          </a:r>
          <a:endParaRPr lang="en-US"/>
        </a:p>
      </dgm:t>
    </dgm:pt>
    <dgm:pt modelId="{3BDC4F3B-8B8C-420F-A2AE-F6B8623D4873}" type="parTrans" cxnId="{BB7ED3B0-2150-4EBE-BD25-2706381AF05B}">
      <dgm:prSet/>
      <dgm:spPr/>
      <dgm:t>
        <a:bodyPr/>
        <a:lstStyle/>
        <a:p>
          <a:endParaRPr lang="en-US"/>
        </a:p>
      </dgm:t>
    </dgm:pt>
    <dgm:pt modelId="{68D9025D-99CB-458A-8CE6-10131A4EA54C}" type="sibTrans" cxnId="{BB7ED3B0-2150-4EBE-BD25-2706381AF05B}">
      <dgm:prSet/>
      <dgm:spPr/>
      <dgm:t>
        <a:bodyPr/>
        <a:lstStyle/>
        <a:p>
          <a:endParaRPr lang="en-US"/>
        </a:p>
      </dgm:t>
    </dgm:pt>
    <dgm:pt modelId="{BC316C86-BB0E-4869-9311-5103ED2C7CE3}">
      <dgm:prSet/>
      <dgm:spPr/>
      <dgm:t>
        <a:bodyPr/>
        <a:lstStyle/>
        <a:p>
          <a:r>
            <a:rPr lang="en-GB"/>
            <a:t>Understanding gained from past jobs</a:t>
          </a:r>
          <a:endParaRPr lang="en-US"/>
        </a:p>
      </dgm:t>
    </dgm:pt>
    <dgm:pt modelId="{9CD9FD13-DA16-40BD-9F31-59BF082D1BA0}" type="parTrans" cxnId="{E903E442-6AC2-49C1-BB4E-1DA83106B226}">
      <dgm:prSet/>
      <dgm:spPr/>
      <dgm:t>
        <a:bodyPr/>
        <a:lstStyle/>
        <a:p>
          <a:endParaRPr lang="en-US"/>
        </a:p>
      </dgm:t>
    </dgm:pt>
    <dgm:pt modelId="{7D398DE0-6E1C-488E-977E-15B7F9099C2F}" type="sibTrans" cxnId="{E903E442-6AC2-49C1-BB4E-1DA83106B226}">
      <dgm:prSet/>
      <dgm:spPr/>
      <dgm:t>
        <a:bodyPr/>
        <a:lstStyle/>
        <a:p>
          <a:endParaRPr lang="en-US"/>
        </a:p>
      </dgm:t>
    </dgm:pt>
    <dgm:pt modelId="{DB055410-9F06-469A-91FC-966144BEF346}">
      <dgm:prSet/>
      <dgm:spPr/>
      <dgm:t>
        <a:bodyPr/>
        <a:lstStyle/>
        <a:p>
          <a:r>
            <a:rPr lang="en-GB"/>
            <a:t>Understanding gained from life experiences as a wife, mother, and grandmother</a:t>
          </a:r>
          <a:endParaRPr lang="en-US"/>
        </a:p>
      </dgm:t>
    </dgm:pt>
    <dgm:pt modelId="{4D362735-2CBB-4E0B-87F2-17B7332AA66C}" type="parTrans" cxnId="{3E15FCF2-6EC1-4D2D-9DB3-D8A9094801A8}">
      <dgm:prSet/>
      <dgm:spPr/>
      <dgm:t>
        <a:bodyPr/>
        <a:lstStyle/>
        <a:p>
          <a:endParaRPr lang="en-US"/>
        </a:p>
      </dgm:t>
    </dgm:pt>
    <dgm:pt modelId="{461DC283-2571-48A5-9AF2-75619AA8BA28}" type="sibTrans" cxnId="{3E15FCF2-6EC1-4D2D-9DB3-D8A9094801A8}">
      <dgm:prSet/>
      <dgm:spPr/>
      <dgm:t>
        <a:bodyPr/>
        <a:lstStyle/>
        <a:p>
          <a:endParaRPr lang="en-US"/>
        </a:p>
      </dgm:t>
    </dgm:pt>
    <dgm:pt modelId="{351F3484-A1D2-4604-AD28-6036022A1687}" type="pres">
      <dgm:prSet presAssocID="{E3B73FE4-8580-4AEF-BD5F-F50A03B7C8A5}" presName="hierChild1" presStyleCnt="0">
        <dgm:presLayoutVars>
          <dgm:chPref val="1"/>
          <dgm:dir/>
          <dgm:animOne val="branch"/>
          <dgm:animLvl val="lvl"/>
          <dgm:resizeHandles/>
        </dgm:presLayoutVars>
      </dgm:prSet>
      <dgm:spPr/>
    </dgm:pt>
    <dgm:pt modelId="{B7FF85E7-77D2-4B8F-84B0-4F1D28A87EA4}" type="pres">
      <dgm:prSet presAssocID="{6C434661-1C50-43DE-BF79-D208F2EDFA01}" presName="hierRoot1" presStyleCnt="0"/>
      <dgm:spPr/>
    </dgm:pt>
    <dgm:pt modelId="{F12BEC3F-2604-4DB9-9326-F0758DEED8CE}" type="pres">
      <dgm:prSet presAssocID="{6C434661-1C50-43DE-BF79-D208F2EDFA01}" presName="composite" presStyleCnt="0"/>
      <dgm:spPr/>
    </dgm:pt>
    <dgm:pt modelId="{96DC5941-85C2-4A75-8EFE-EF92F3782F2A}" type="pres">
      <dgm:prSet presAssocID="{6C434661-1C50-43DE-BF79-D208F2EDFA01}" presName="background" presStyleLbl="node0" presStyleIdx="0" presStyleCnt="3"/>
      <dgm:spPr/>
    </dgm:pt>
    <dgm:pt modelId="{80966328-7949-4B00-B35B-21A2D977A3F6}" type="pres">
      <dgm:prSet presAssocID="{6C434661-1C50-43DE-BF79-D208F2EDFA01}" presName="text" presStyleLbl="fgAcc0" presStyleIdx="0" presStyleCnt="3">
        <dgm:presLayoutVars>
          <dgm:chPref val="3"/>
        </dgm:presLayoutVars>
      </dgm:prSet>
      <dgm:spPr/>
    </dgm:pt>
    <dgm:pt modelId="{68C2DBDA-053E-49EE-A794-FDFAE2C72C2F}" type="pres">
      <dgm:prSet presAssocID="{6C434661-1C50-43DE-BF79-D208F2EDFA01}" presName="hierChild2" presStyleCnt="0"/>
      <dgm:spPr/>
    </dgm:pt>
    <dgm:pt modelId="{B1451DDA-B115-4234-BBA0-FBAFBCC890AC}" type="pres">
      <dgm:prSet presAssocID="{BC316C86-BB0E-4869-9311-5103ED2C7CE3}" presName="hierRoot1" presStyleCnt="0"/>
      <dgm:spPr/>
    </dgm:pt>
    <dgm:pt modelId="{8B744F63-1B52-446C-AD88-D92EAD5FE4C1}" type="pres">
      <dgm:prSet presAssocID="{BC316C86-BB0E-4869-9311-5103ED2C7CE3}" presName="composite" presStyleCnt="0"/>
      <dgm:spPr/>
    </dgm:pt>
    <dgm:pt modelId="{2531EC1F-FD56-4976-BB9D-BC16BCCEE16B}" type="pres">
      <dgm:prSet presAssocID="{BC316C86-BB0E-4869-9311-5103ED2C7CE3}" presName="background" presStyleLbl="node0" presStyleIdx="1" presStyleCnt="3"/>
      <dgm:spPr/>
    </dgm:pt>
    <dgm:pt modelId="{EFA731DA-0C2D-47FC-BDDD-80CBEDC6AF04}" type="pres">
      <dgm:prSet presAssocID="{BC316C86-BB0E-4869-9311-5103ED2C7CE3}" presName="text" presStyleLbl="fgAcc0" presStyleIdx="1" presStyleCnt="3">
        <dgm:presLayoutVars>
          <dgm:chPref val="3"/>
        </dgm:presLayoutVars>
      </dgm:prSet>
      <dgm:spPr/>
    </dgm:pt>
    <dgm:pt modelId="{09029E7D-F69C-4B96-B23D-B9768A816A00}" type="pres">
      <dgm:prSet presAssocID="{BC316C86-BB0E-4869-9311-5103ED2C7CE3}" presName="hierChild2" presStyleCnt="0"/>
      <dgm:spPr/>
    </dgm:pt>
    <dgm:pt modelId="{ABE7372E-D7AB-4BB6-AB23-3562377C47C9}" type="pres">
      <dgm:prSet presAssocID="{DB055410-9F06-469A-91FC-966144BEF346}" presName="hierRoot1" presStyleCnt="0"/>
      <dgm:spPr/>
    </dgm:pt>
    <dgm:pt modelId="{CE1D4896-4E7C-4559-B8A1-89D5E3BEC3F9}" type="pres">
      <dgm:prSet presAssocID="{DB055410-9F06-469A-91FC-966144BEF346}" presName="composite" presStyleCnt="0"/>
      <dgm:spPr/>
    </dgm:pt>
    <dgm:pt modelId="{7BE1FCB4-B9C8-4A6D-B161-146B9FE11711}" type="pres">
      <dgm:prSet presAssocID="{DB055410-9F06-469A-91FC-966144BEF346}" presName="background" presStyleLbl="node0" presStyleIdx="2" presStyleCnt="3"/>
      <dgm:spPr/>
    </dgm:pt>
    <dgm:pt modelId="{61D8E76A-1E66-4326-AC47-1D2768ECBE7A}" type="pres">
      <dgm:prSet presAssocID="{DB055410-9F06-469A-91FC-966144BEF346}" presName="text" presStyleLbl="fgAcc0" presStyleIdx="2" presStyleCnt="3">
        <dgm:presLayoutVars>
          <dgm:chPref val="3"/>
        </dgm:presLayoutVars>
      </dgm:prSet>
      <dgm:spPr/>
    </dgm:pt>
    <dgm:pt modelId="{DDBB2460-A74E-4A83-AE91-D1599F452B41}" type="pres">
      <dgm:prSet presAssocID="{DB055410-9F06-469A-91FC-966144BEF346}" presName="hierChild2" presStyleCnt="0"/>
      <dgm:spPr/>
    </dgm:pt>
  </dgm:ptLst>
  <dgm:cxnLst>
    <dgm:cxn modelId="{4EE48424-6951-45EE-AA7D-144E7FD0DF2F}" type="presOf" srcId="{6C434661-1C50-43DE-BF79-D208F2EDFA01}" destId="{80966328-7949-4B00-B35B-21A2D977A3F6}" srcOrd="0" destOrd="0" presId="urn:microsoft.com/office/officeart/2005/8/layout/hierarchy1"/>
    <dgm:cxn modelId="{E903E442-6AC2-49C1-BB4E-1DA83106B226}" srcId="{E3B73FE4-8580-4AEF-BD5F-F50A03B7C8A5}" destId="{BC316C86-BB0E-4869-9311-5103ED2C7CE3}" srcOrd="1" destOrd="0" parTransId="{9CD9FD13-DA16-40BD-9F31-59BF082D1BA0}" sibTransId="{7D398DE0-6E1C-488E-977E-15B7F9099C2F}"/>
    <dgm:cxn modelId="{4DBADF5A-DDF1-470F-BC87-3AA5424423B6}" type="presOf" srcId="{BC316C86-BB0E-4869-9311-5103ED2C7CE3}" destId="{EFA731DA-0C2D-47FC-BDDD-80CBEDC6AF04}" srcOrd="0" destOrd="0" presId="urn:microsoft.com/office/officeart/2005/8/layout/hierarchy1"/>
    <dgm:cxn modelId="{950AA4A5-E82E-4C8B-9D06-6FCBD50117FB}" type="presOf" srcId="{DB055410-9F06-469A-91FC-966144BEF346}" destId="{61D8E76A-1E66-4326-AC47-1D2768ECBE7A}" srcOrd="0" destOrd="0" presId="urn:microsoft.com/office/officeart/2005/8/layout/hierarchy1"/>
    <dgm:cxn modelId="{BB7ED3B0-2150-4EBE-BD25-2706381AF05B}" srcId="{E3B73FE4-8580-4AEF-BD5F-F50A03B7C8A5}" destId="{6C434661-1C50-43DE-BF79-D208F2EDFA01}" srcOrd="0" destOrd="0" parTransId="{3BDC4F3B-8B8C-420F-A2AE-F6B8623D4873}" sibTransId="{68D9025D-99CB-458A-8CE6-10131A4EA54C}"/>
    <dgm:cxn modelId="{BE4A82D6-4FB0-4296-8B3C-4A0D2A026778}" type="presOf" srcId="{E3B73FE4-8580-4AEF-BD5F-F50A03B7C8A5}" destId="{351F3484-A1D2-4604-AD28-6036022A1687}" srcOrd="0" destOrd="0" presId="urn:microsoft.com/office/officeart/2005/8/layout/hierarchy1"/>
    <dgm:cxn modelId="{3E15FCF2-6EC1-4D2D-9DB3-D8A9094801A8}" srcId="{E3B73FE4-8580-4AEF-BD5F-F50A03B7C8A5}" destId="{DB055410-9F06-469A-91FC-966144BEF346}" srcOrd="2" destOrd="0" parTransId="{4D362735-2CBB-4E0B-87F2-17B7332AA66C}" sibTransId="{461DC283-2571-48A5-9AF2-75619AA8BA28}"/>
    <dgm:cxn modelId="{B8FD935B-E6D3-4AC1-B101-CA08885AF48A}" type="presParOf" srcId="{351F3484-A1D2-4604-AD28-6036022A1687}" destId="{B7FF85E7-77D2-4B8F-84B0-4F1D28A87EA4}" srcOrd="0" destOrd="0" presId="urn:microsoft.com/office/officeart/2005/8/layout/hierarchy1"/>
    <dgm:cxn modelId="{280E65A3-8FD2-441E-B789-97644C8258DB}" type="presParOf" srcId="{B7FF85E7-77D2-4B8F-84B0-4F1D28A87EA4}" destId="{F12BEC3F-2604-4DB9-9326-F0758DEED8CE}" srcOrd="0" destOrd="0" presId="urn:microsoft.com/office/officeart/2005/8/layout/hierarchy1"/>
    <dgm:cxn modelId="{0EB6E4CE-4D70-46EA-B549-19CFFF0B6D41}" type="presParOf" srcId="{F12BEC3F-2604-4DB9-9326-F0758DEED8CE}" destId="{96DC5941-85C2-4A75-8EFE-EF92F3782F2A}" srcOrd="0" destOrd="0" presId="urn:microsoft.com/office/officeart/2005/8/layout/hierarchy1"/>
    <dgm:cxn modelId="{EE90671F-4303-4FBF-B76A-ED8EA0D2E757}" type="presParOf" srcId="{F12BEC3F-2604-4DB9-9326-F0758DEED8CE}" destId="{80966328-7949-4B00-B35B-21A2D977A3F6}" srcOrd="1" destOrd="0" presId="urn:microsoft.com/office/officeart/2005/8/layout/hierarchy1"/>
    <dgm:cxn modelId="{3BE07D6A-7406-4CE6-B119-108F236B1422}" type="presParOf" srcId="{B7FF85E7-77D2-4B8F-84B0-4F1D28A87EA4}" destId="{68C2DBDA-053E-49EE-A794-FDFAE2C72C2F}" srcOrd="1" destOrd="0" presId="urn:microsoft.com/office/officeart/2005/8/layout/hierarchy1"/>
    <dgm:cxn modelId="{75EC3BCE-F317-4ACF-81D6-64F2C78AAC26}" type="presParOf" srcId="{351F3484-A1D2-4604-AD28-6036022A1687}" destId="{B1451DDA-B115-4234-BBA0-FBAFBCC890AC}" srcOrd="1" destOrd="0" presId="urn:microsoft.com/office/officeart/2005/8/layout/hierarchy1"/>
    <dgm:cxn modelId="{C1EB2443-5088-49C8-9BDF-4A88E1C236A1}" type="presParOf" srcId="{B1451DDA-B115-4234-BBA0-FBAFBCC890AC}" destId="{8B744F63-1B52-446C-AD88-D92EAD5FE4C1}" srcOrd="0" destOrd="0" presId="urn:microsoft.com/office/officeart/2005/8/layout/hierarchy1"/>
    <dgm:cxn modelId="{07D7D5F3-65A2-4AEE-B9F5-178918DD2E9E}" type="presParOf" srcId="{8B744F63-1B52-446C-AD88-D92EAD5FE4C1}" destId="{2531EC1F-FD56-4976-BB9D-BC16BCCEE16B}" srcOrd="0" destOrd="0" presId="urn:microsoft.com/office/officeart/2005/8/layout/hierarchy1"/>
    <dgm:cxn modelId="{8B55EBE8-D1CD-46BB-8156-9415D07CEEFD}" type="presParOf" srcId="{8B744F63-1B52-446C-AD88-D92EAD5FE4C1}" destId="{EFA731DA-0C2D-47FC-BDDD-80CBEDC6AF04}" srcOrd="1" destOrd="0" presId="urn:microsoft.com/office/officeart/2005/8/layout/hierarchy1"/>
    <dgm:cxn modelId="{7B4EEE7A-D4F8-4C4B-841B-920F40116818}" type="presParOf" srcId="{B1451DDA-B115-4234-BBA0-FBAFBCC890AC}" destId="{09029E7D-F69C-4B96-B23D-B9768A816A00}" srcOrd="1" destOrd="0" presId="urn:microsoft.com/office/officeart/2005/8/layout/hierarchy1"/>
    <dgm:cxn modelId="{627AC097-812F-4F20-B31B-68BEF7CE304B}" type="presParOf" srcId="{351F3484-A1D2-4604-AD28-6036022A1687}" destId="{ABE7372E-D7AB-4BB6-AB23-3562377C47C9}" srcOrd="2" destOrd="0" presId="urn:microsoft.com/office/officeart/2005/8/layout/hierarchy1"/>
    <dgm:cxn modelId="{AB97D972-AB89-4178-B35E-5960AA508D6E}" type="presParOf" srcId="{ABE7372E-D7AB-4BB6-AB23-3562377C47C9}" destId="{CE1D4896-4E7C-4559-B8A1-89D5E3BEC3F9}" srcOrd="0" destOrd="0" presId="urn:microsoft.com/office/officeart/2005/8/layout/hierarchy1"/>
    <dgm:cxn modelId="{6371DE27-B75B-4688-A182-796A76BD5362}" type="presParOf" srcId="{CE1D4896-4E7C-4559-B8A1-89D5E3BEC3F9}" destId="{7BE1FCB4-B9C8-4A6D-B161-146B9FE11711}" srcOrd="0" destOrd="0" presId="urn:microsoft.com/office/officeart/2005/8/layout/hierarchy1"/>
    <dgm:cxn modelId="{B0208E78-2DA8-42C9-8B3F-111D54188B4E}" type="presParOf" srcId="{CE1D4896-4E7C-4559-B8A1-89D5E3BEC3F9}" destId="{61D8E76A-1E66-4326-AC47-1D2768ECBE7A}" srcOrd="1" destOrd="0" presId="urn:microsoft.com/office/officeart/2005/8/layout/hierarchy1"/>
    <dgm:cxn modelId="{0BD7D3F0-E6EB-427E-ADFD-A5C5BC4E158E}" type="presParOf" srcId="{ABE7372E-D7AB-4BB6-AB23-3562377C47C9}" destId="{DDBB2460-A74E-4A83-AE91-D1599F452B4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A208A7E-9164-4083-B224-B315C9ADB60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4DE3743-095C-4E91-848E-AB44C8B3C35D}">
      <dgm:prSet/>
      <dgm:spPr/>
      <dgm:t>
        <a:bodyPr/>
        <a:lstStyle/>
        <a:p>
          <a:r>
            <a:rPr lang="en-GB"/>
            <a:t>Meeting the skills criteria</a:t>
          </a:r>
          <a:endParaRPr lang="en-US"/>
        </a:p>
      </dgm:t>
    </dgm:pt>
    <dgm:pt modelId="{DB0B4D15-7A1F-4AC8-99F1-2E35F3528C1D}" type="parTrans" cxnId="{A19BA443-F093-41AE-8B26-E096B7AE7591}">
      <dgm:prSet/>
      <dgm:spPr/>
      <dgm:t>
        <a:bodyPr/>
        <a:lstStyle/>
        <a:p>
          <a:endParaRPr lang="en-US"/>
        </a:p>
      </dgm:t>
    </dgm:pt>
    <dgm:pt modelId="{5269F138-4CFF-4E9B-A327-C5AFA08CFFBF}" type="sibTrans" cxnId="{A19BA443-F093-41AE-8B26-E096B7AE7591}">
      <dgm:prSet/>
      <dgm:spPr/>
      <dgm:t>
        <a:bodyPr/>
        <a:lstStyle/>
        <a:p>
          <a:endParaRPr lang="en-US"/>
        </a:p>
      </dgm:t>
    </dgm:pt>
    <dgm:pt modelId="{A90DEC68-2BE9-4717-A5C7-E30257966D67}">
      <dgm:prSet/>
      <dgm:spPr/>
      <dgm:t>
        <a:bodyPr/>
        <a:lstStyle/>
        <a:p>
          <a:r>
            <a:rPr lang="en-GB"/>
            <a:t>The benefits of learning from experience - scenarios that impacted me as a person</a:t>
          </a:r>
          <a:endParaRPr lang="en-US"/>
        </a:p>
      </dgm:t>
    </dgm:pt>
    <dgm:pt modelId="{4B64A796-934C-430D-8136-A2695218A4C9}" type="parTrans" cxnId="{5C5E9BD7-6CAA-454F-A36F-64A340AE0273}">
      <dgm:prSet/>
      <dgm:spPr/>
      <dgm:t>
        <a:bodyPr/>
        <a:lstStyle/>
        <a:p>
          <a:endParaRPr lang="en-US"/>
        </a:p>
      </dgm:t>
    </dgm:pt>
    <dgm:pt modelId="{ED380CB8-5871-4333-8F04-70FA0CDF779B}" type="sibTrans" cxnId="{5C5E9BD7-6CAA-454F-A36F-64A340AE0273}">
      <dgm:prSet/>
      <dgm:spPr/>
      <dgm:t>
        <a:bodyPr/>
        <a:lstStyle/>
        <a:p>
          <a:endParaRPr lang="en-US"/>
        </a:p>
      </dgm:t>
    </dgm:pt>
    <dgm:pt modelId="{BA31FF04-9D9B-4338-884E-D3F5C14160F3}">
      <dgm:prSet/>
      <dgm:spPr/>
      <dgm:t>
        <a:bodyPr/>
        <a:lstStyle/>
        <a:p>
          <a:r>
            <a:rPr lang="en-GB"/>
            <a:t>Understanding the situation and how it has improved my employability</a:t>
          </a:r>
          <a:endParaRPr lang="en-US"/>
        </a:p>
      </dgm:t>
    </dgm:pt>
    <dgm:pt modelId="{2D22A373-7553-492F-BD22-ED46B5747F72}" type="parTrans" cxnId="{AD376A99-98D9-4C93-96A7-EABE29E21894}">
      <dgm:prSet/>
      <dgm:spPr/>
      <dgm:t>
        <a:bodyPr/>
        <a:lstStyle/>
        <a:p>
          <a:endParaRPr lang="en-US"/>
        </a:p>
      </dgm:t>
    </dgm:pt>
    <dgm:pt modelId="{202C4E2E-68B4-41E5-A042-A3E199666B1D}" type="sibTrans" cxnId="{AD376A99-98D9-4C93-96A7-EABE29E21894}">
      <dgm:prSet/>
      <dgm:spPr/>
      <dgm:t>
        <a:bodyPr/>
        <a:lstStyle/>
        <a:p>
          <a:endParaRPr lang="en-US"/>
        </a:p>
      </dgm:t>
    </dgm:pt>
    <dgm:pt modelId="{2B69C4B9-AC5A-42B1-ABA4-24E2942A66BB}" type="pres">
      <dgm:prSet presAssocID="{CA208A7E-9164-4083-B224-B315C9ADB600}" presName="linear" presStyleCnt="0">
        <dgm:presLayoutVars>
          <dgm:animLvl val="lvl"/>
          <dgm:resizeHandles val="exact"/>
        </dgm:presLayoutVars>
      </dgm:prSet>
      <dgm:spPr/>
    </dgm:pt>
    <dgm:pt modelId="{FB42D9A6-DA66-407E-9B9F-6F7FB52C716D}" type="pres">
      <dgm:prSet presAssocID="{54DE3743-095C-4E91-848E-AB44C8B3C35D}" presName="parentText" presStyleLbl="node1" presStyleIdx="0" presStyleCnt="3">
        <dgm:presLayoutVars>
          <dgm:chMax val="0"/>
          <dgm:bulletEnabled val="1"/>
        </dgm:presLayoutVars>
      </dgm:prSet>
      <dgm:spPr/>
    </dgm:pt>
    <dgm:pt modelId="{1B995386-6255-4C08-B0CC-3A7FBAF48180}" type="pres">
      <dgm:prSet presAssocID="{5269F138-4CFF-4E9B-A327-C5AFA08CFFBF}" presName="spacer" presStyleCnt="0"/>
      <dgm:spPr/>
    </dgm:pt>
    <dgm:pt modelId="{01750C4F-54F6-4AC1-8C92-EA392E3BD28B}" type="pres">
      <dgm:prSet presAssocID="{A90DEC68-2BE9-4717-A5C7-E30257966D67}" presName="parentText" presStyleLbl="node1" presStyleIdx="1" presStyleCnt="3">
        <dgm:presLayoutVars>
          <dgm:chMax val="0"/>
          <dgm:bulletEnabled val="1"/>
        </dgm:presLayoutVars>
      </dgm:prSet>
      <dgm:spPr/>
    </dgm:pt>
    <dgm:pt modelId="{ED6D5F3F-EB40-4FE6-9CDF-1630A2F9A840}" type="pres">
      <dgm:prSet presAssocID="{ED380CB8-5871-4333-8F04-70FA0CDF779B}" presName="spacer" presStyleCnt="0"/>
      <dgm:spPr/>
    </dgm:pt>
    <dgm:pt modelId="{B3598B21-F992-4BEC-B75D-0DAD3DBDFC45}" type="pres">
      <dgm:prSet presAssocID="{BA31FF04-9D9B-4338-884E-D3F5C14160F3}" presName="parentText" presStyleLbl="node1" presStyleIdx="2" presStyleCnt="3">
        <dgm:presLayoutVars>
          <dgm:chMax val="0"/>
          <dgm:bulletEnabled val="1"/>
        </dgm:presLayoutVars>
      </dgm:prSet>
      <dgm:spPr/>
    </dgm:pt>
  </dgm:ptLst>
  <dgm:cxnLst>
    <dgm:cxn modelId="{EEA96328-9714-4A4F-B9DA-6D482554035D}" type="presOf" srcId="{BA31FF04-9D9B-4338-884E-D3F5C14160F3}" destId="{B3598B21-F992-4BEC-B75D-0DAD3DBDFC45}" srcOrd="0" destOrd="0" presId="urn:microsoft.com/office/officeart/2005/8/layout/vList2"/>
    <dgm:cxn modelId="{A19BA443-F093-41AE-8B26-E096B7AE7591}" srcId="{CA208A7E-9164-4083-B224-B315C9ADB600}" destId="{54DE3743-095C-4E91-848E-AB44C8B3C35D}" srcOrd="0" destOrd="0" parTransId="{DB0B4D15-7A1F-4AC8-99F1-2E35F3528C1D}" sibTransId="{5269F138-4CFF-4E9B-A327-C5AFA08CFFBF}"/>
    <dgm:cxn modelId="{DC32BD45-197B-4B1D-A08E-4AC6BD8041F1}" type="presOf" srcId="{CA208A7E-9164-4083-B224-B315C9ADB600}" destId="{2B69C4B9-AC5A-42B1-ABA4-24E2942A66BB}" srcOrd="0" destOrd="0" presId="urn:microsoft.com/office/officeart/2005/8/layout/vList2"/>
    <dgm:cxn modelId="{41F2C491-7ADB-44C5-8588-36F18B471939}" type="presOf" srcId="{54DE3743-095C-4E91-848E-AB44C8B3C35D}" destId="{FB42D9A6-DA66-407E-9B9F-6F7FB52C716D}" srcOrd="0" destOrd="0" presId="urn:microsoft.com/office/officeart/2005/8/layout/vList2"/>
    <dgm:cxn modelId="{AD376A99-98D9-4C93-96A7-EABE29E21894}" srcId="{CA208A7E-9164-4083-B224-B315C9ADB600}" destId="{BA31FF04-9D9B-4338-884E-D3F5C14160F3}" srcOrd="2" destOrd="0" parTransId="{2D22A373-7553-492F-BD22-ED46B5747F72}" sibTransId="{202C4E2E-68B4-41E5-A042-A3E199666B1D}"/>
    <dgm:cxn modelId="{52B649BE-0519-42B3-8663-C7B349A312F5}" type="presOf" srcId="{A90DEC68-2BE9-4717-A5C7-E30257966D67}" destId="{01750C4F-54F6-4AC1-8C92-EA392E3BD28B}" srcOrd="0" destOrd="0" presId="urn:microsoft.com/office/officeart/2005/8/layout/vList2"/>
    <dgm:cxn modelId="{5C5E9BD7-6CAA-454F-A36F-64A340AE0273}" srcId="{CA208A7E-9164-4083-B224-B315C9ADB600}" destId="{A90DEC68-2BE9-4717-A5C7-E30257966D67}" srcOrd="1" destOrd="0" parTransId="{4B64A796-934C-430D-8136-A2695218A4C9}" sibTransId="{ED380CB8-5871-4333-8F04-70FA0CDF779B}"/>
    <dgm:cxn modelId="{4D9940DF-4AFA-44A3-9554-99948067AB33}" type="presParOf" srcId="{2B69C4B9-AC5A-42B1-ABA4-24E2942A66BB}" destId="{FB42D9A6-DA66-407E-9B9F-6F7FB52C716D}" srcOrd="0" destOrd="0" presId="urn:microsoft.com/office/officeart/2005/8/layout/vList2"/>
    <dgm:cxn modelId="{F5FE9045-BDED-4557-BA59-CF3AC7843286}" type="presParOf" srcId="{2B69C4B9-AC5A-42B1-ABA4-24E2942A66BB}" destId="{1B995386-6255-4C08-B0CC-3A7FBAF48180}" srcOrd="1" destOrd="0" presId="urn:microsoft.com/office/officeart/2005/8/layout/vList2"/>
    <dgm:cxn modelId="{08441B49-C657-4DB9-88AE-C3332C98238B}" type="presParOf" srcId="{2B69C4B9-AC5A-42B1-ABA4-24E2942A66BB}" destId="{01750C4F-54F6-4AC1-8C92-EA392E3BD28B}" srcOrd="2" destOrd="0" presId="urn:microsoft.com/office/officeart/2005/8/layout/vList2"/>
    <dgm:cxn modelId="{A8DA73D6-E51E-4657-8264-FEB17D0C975D}" type="presParOf" srcId="{2B69C4B9-AC5A-42B1-ABA4-24E2942A66BB}" destId="{ED6D5F3F-EB40-4FE6-9CDF-1630A2F9A840}" srcOrd="3" destOrd="0" presId="urn:microsoft.com/office/officeart/2005/8/layout/vList2"/>
    <dgm:cxn modelId="{1FF1214A-2F08-463C-A5E3-36B1FF9B93B0}" type="presParOf" srcId="{2B69C4B9-AC5A-42B1-ABA4-24E2942A66BB}" destId="{B3598B21-F992-4BEC-B75D-0DAD3DBDFC4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19AD5-0795-4094-A696-268A6B2937B3}">
      <dsp:nvSpPr>
        <dsp:cNvPr id="0" name=""/>
        <dsp:cNvSpPr/>
      </dsp:nvSpPr>
      <dsp:spPr>
        <a:xfrm>
          <a:off x="0" y="516630"/>
          <a:ext cx="6628804" cy="9476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Organisation: West Wales Domestic Abuse Service (WWDAS)</a:t>
          </a:r>
          <a:endParaRPr lang="en-US" sz="1800" kern="1200"/>
        </a:p>
      </dsp:txBody>
      <dsp:txXfrm>
        <a:off x="46263" y="562893"/>
        <a:ext cx="6536278" cy="855173"/>
      </dsp:txXfrm>
    </dsp:sp>
    <dsp:sp modelId="{0134F633-6682-420A-A073-093EE1EC897D}">
      <dsp:nvSpPr>
        <dsp:cNvPr id="0" name=""/>
        <dsp:cNvSpPr/>
      </dsp:nvSpPr>
      <dsp:spPr>
        <a:xfrm>
          <a:off x="0" y="1516170"/>
          <a:ext cx="6628804" cy="947699"/>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Job Title: Refuge Support Worker (*Female)</a:t>
          </a:r>
          <a:endParaRPr lang="en-US" sz="1800" kern="1200"/>
        </a:p>
      </dsp:txBody>
      <dsp:txXfrm>
        <a:off x="46263" y="1562433"/>
        <a:ext cx="6536278" cy="855173"/>
      </dsp:txXfrm>
    </dsp:sp>
    <dsp:sp modelId="{CDE0F3CF-6FDC-44A5-B868-B6C016DEBCBD}">
      <dsp:nvSpPr>
        <dsp:cNvPr id="0" name=""/>
        <dsp:cNvSpPr/>
      </dsp:nvSpPr>
      <dsp:spPr>
        <a:xfrm>
          <a:off x="0" y="2515710"/>
          <a:ext cx="6628804" cy="947699"/>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Salary and Hours: 30 hours per week £15,392 - £16,500 (dependant on experience) pro-rata including on call which equates to between £12,480 and £13,378 per annum.</a:t>
          </a:r>
          <a:endParaRPr lang="en-US" sz="1800" kern="1200"/>
        </a:p>
      </dsp:txBody>
      <dsp:txXfrm>
        <a:off x="46263" y="2561973"/>
        <a:ext cx="6536278" cy="855173"/>
      </dsp:txXfrm>
    </dsp:sp>
    <dsp:sp modelId="{DC8DB566-D6BA-4F10-889F-C5D230F8A94E}">
      <dsp:nvSpPr>
        <dsp:cNvPr id="0" name=""/>
        <dsp:cNvSpPr/>
      </dsp:nvSpPr>
      <dsp:spPr>
        <a:xfrm>
          <a:off x="0" y="3515250"/>
          <a:ext cx="6628804" cy="94769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Location: Aberystwyth with some working in Cardigan. Some travel within the Ceredigion and wider area will be required as and when needed.</a:t>
          </a:r>
          <a:endParaRPr lang="en-US" sz="1800" kern="1200"/>
        </a:p>
      </dsp:txBody>
      <dsp:txXfrm>
        <a:off x="46263" y="3561513"/>
        <a:ext cx="6536278" cy="8551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A7F7A0-0A5D-4F56-987B-58F398C797B1}">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An understanding of domestic abuse and how it affects individuals, children and young people</a:t>
          </a:r>
          <a:endParaRPr lang="en-US" sz="2100" kern="1200"/>
        </a:p>
      </dsp:txBody>
      <dsp:txXfrm>
        <a:off x="0" y="93057"/>
        <a:ext cx="3005666" cy="1803399"/>
      </dsp:txXfrm>
    </dsp:sp>
    <dsp:sp modelId="{059943B5-F93D-453C-92C7-5B3F3EE4CAF9}">
      <dsp:nvSpPr>
        <dsp:cNvPr id="0" name=""/>
        <dsp:cNvSpPr/>
      </dsp:nvSpPr>
      <dsp:spPr>
        <a:xfrm>
          <a:off x="3306233" y="93057"/>
          <a:ext cx="3005666" cy="1803399"/>
        </a:xfrm>
        <a:prstGeom prst="rect">
          <a:avLst/>
        </a:prstGeom>
        <a:solidFill>
          <a:schemeClr val="accent2">
            <a:hueOff val="-592857"/>
            <a:satOff val="2840"/>
            <a:lumOff val="262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Good knowledge of safeguarding issues and willingness to undertake any necessary training</a:t>
          </a:r>
          <a:endParaRPr lang="en-US" sz="2100" kern="1200"/>
        </a:p>
      </dsp:txBody>
      <dsp:txXfrm>
        <a:off x="3306233" y="93057"/>
        <a:ext cx="3005666" cy="1803399"/>
      </dsp:txXfrm>
    </dsp:sp>
    <dsp:sp modelId="{816AD850-2D9D-4E01-950E-FEE83C9AAC28}">
      <dsp:nvSpPr>
        <dsp:cNvPr id="0" name=""/>
        <dsp:cNvSpPr/>
      </dsp:nvSpPr>
      <dsp:spPr>
        <a:xfrm>
          <a:off x="6612466" y="93057"/>
          <a:ext cx="3005666" cy="1803399"/>
        </a:xfrm>
        <a:prstGeom prst="rect">
          <a:avLst/>
        </a:prstGeom>
        <a:solidFill>
          <a:schemeClr val="accent2">
            <a:hueOff val="-1185714"/>
            <a:satOff val="5680"/>
            <a:lumOff val="525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Knowledge of confidentiality and professional boundaries and willingness to comply with these</a:t>
          </a:r>
          <a:endParaRPr lang="en-US" sz="2100" kern="1200"/>
        </a:p>
      </dsp:txBody>
      <dsp:txXfrm>
        <a:off x="6612466" y="93057"/>
        <a:ext cx="3005666" cy="1803399"/>
      </dsp:txXfrm>
    </dsp:sp>
    <dsp:sp modelId="{70C39E08-7F79-48F7-9055-DC817EE8F27F}">
      <dsp:nvSpPr>
        <dsp:cNvPr id="0" name=""/>
        <dsp:cNvSpPr/>
      </dsp:nvSpPr>
      <dsp:spPr>
        <a:xfrm>
          <a:off x="0" y="2197024"/>
          <a:ext cx="3005666" cy="1803399"/>
        </a:xfrm>
        <a:prstGeom prst="rect">
          <a:avLst/>
        </a:prstGeom>
        <a:solidFill>
          <a:schemeClr val="accent2">
            <a:hueOff val="-1778572"/>
            <a:satOff val="8520"/>
            <a:lumOff val="788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Knowledge of Data Protection </a:t>
          </a:r>
          <a:endParaRPr lang="en-US" sz="2100" kern="1200"/>
        </a:p>
      </dsp:txBody>
      <dsp:txXfrm>
        <a:off x="0" y="2197024"/>
        <a:ext cx="3005666" cy="1803399"/>
      </dsp:txXfrm>
    </dsp:sp>
    <dsp:sp modelId="{DEAFCA91-B915-4085-A5F5-F7EAB58E20F3}">
      <dsp:nvSpPr>
        <dsp:cNvPr id="0" name=""/>
        <dsp:cNvSpPr/>
      </dsp:nvSpPr>
      <dsp:spPr>
        <a:xfrm>
          <a:off x="3306233" y="2197024"/>
          <a:ext cx="3005666" cy="1803399"/>
        </a:xfrm>
        <a:prstGeom prst="rect">
          <a:avLst/>
        </a:prstGeom>
        <a:solidFill>
          <a:schemeClr val="accent2">
            <a:hueOff val="-2371429"/>
            <a:satOff val="11360"/>
            <a:lumOff val="1051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Knowledge of benefits and entitlements related to domestic abuse</a:t>
          </a:r>
          <a:endParaRPr lang="en-US" sz="2100" kern="1200"/>
        </a:p>
      </dsp:txBody>
      <dsp:txXfrm>
        <a:off x="3306233" y="2197024"/>
        <a:ext cx="3005666" cy="1803399"/>
      </dsp:txXfrm>
    </dsp:sp>
    <dsp:sp modelId="{392DA808-2F45-4E88-BDFE-DEBAA46917D6}">
      <dsp:nvSpPr>
        <dsp:cNvPr id="0" name=""/>
        <dsp:cNvSpPr/>
      </dsp:nvSpPr>
      <dsp:spPr>
        <a:xfrm>
          <a:off x="6612466" y="2197024"/>
          <a:ext cx="3005666" cy="1803399"/>
        </a:xfrm>
        <a:prstGeom prst="rect">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Knowledge of health and safety</a:t>
          </a:r>
          <a:endParaRPr lang="en-US" sz="2100" kern="1200"/>
        </a:p>
      </dsp:txBody>
      <dsp:txXfrm>
        <a:off x="6612466" y="2197024"/>
        <a:ext cx="3005666" cy="18033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DC5941-85C2-4A75-8EFE-EF92F3782F2A}">
      <dsp:nvSpPr>
        <dsp:cNvPr id="0" name=""/>
        <dsp:cNvSpPr/>
      </dsp:nvSpPr>
      <dsp:spPr>
        <a:xfrm>
          <a:off x="0" y="1045102"/>
          <a:ext cx="2705099" cy="171773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966328-7949-4B00-B35B-21A2D977A3F6}">
      <dsp:nvSpPr>
        <dsp:cNvPr id="0" name=""/>
        <dsp:cNvSpPr/>
      </dsp:nvSpPr>
      <dsp:spPr>
        <a:xfrm>
          <a:off x="300566" y="1330640"/>
          <a:ext cx="2705099" cy="171773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BA Advocacy degree</a:t>
          </a:r>
          <a:endParaRPr lang="en-US" sz="2100" kern="1200"/>
        </a:p>
      </dsp:txBody>
      <dsp:txXfrm>
        <a:off x="350877" y="1380951"/>
        <a:ext cx="2604477" cy="1617116"/>
      </dsp:txXfrm>
    </dsp:sp>
    <dsp:sp modelId="{2531EC1F-FD56-4976-BB9D-BC16BCCEE16B}">
      <dsp:nvSpPr>
        <dsp:cNvPr id="0" name=""/>
        <dsp:cNvSpPr/>
      </dsp:nvSpPr>
      <dsp:spPr>
        <a:xfrm>
          <a:off x="3306233" y="1045102"/>
          <a:ext cx="2705099" cy="171773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A731DA-0C2D-47FC-BDDD-80CBEDC6AF04}">
      <dsp:nvSpPr>
        <dsp:cNvPr id="0" name=""/>
        <dsp:cNvSpPr/>
      </dsp:nvSpPr>
      <dsp:spPr>
        <a:xfrm>
          <a:off x="3606799" y="1330640"/>
          <a:ext cx="2705099" cy="171773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Understanding gained from past jobs</a:t>
          </a:r>
          <a:endParaRPr lang="en-US" sz="2100" kern="1200"/>
        </a:p>
      </dsp:txBody>
      <dsp:txXfrm>
        <a:off x="3657110" y="1380951"/>
        <a:ext cx="2604477" cy="1617116"/>
      </dsp:txXfrm>
    </dsp:sp>
    <dsp:sp modelId="{7BE1FCB4-B9C8-4A6D-B161-146B9FE11711}">
      <dsp:nvSpPr>
        <dsp:cNvPr id="0" name=""/>
        <dsp:cNvSpPr/>
      </dsp:nvSpPr>
      <dsp:spPr>
        <a:xfrm>
          <a:off x="6612466" y="1045102"/>
          <a:ext cx="2705099" cy="171773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D8E76A-1E66-4326-AC47-1D2768ECBE7A}">
      <dsp:nvSpPr>
        <dsp:cNvPr id="0" name=""/>
        <dsp:cNvSpPr/>
      </dsp:nvSpPr>
      <dsp:spPr>
        <a:xfrm>
          <a:off x="6913033" y="1330640"/>
          <a:ext cx="2705099" cy="171773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Understanding gained from life experiences as a wife, mother, and grandmother</a:t>
          </a:r>
          <a:endParaRPr lang="en-US" sz="2100" kern="1200"/>
        </a:p>
      </dsp:txBody>
      <dsp:txXfrm>
        <a:off x="6963344" y="1380951"/>
        <a:ext cx="2604477" cy="1617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42D9A6-DA66-407E-9B9F-6F7FB52C716D}">
      <dsp:nvSpPr>
        <dsp:cNvPr id="0" name=""/>
        <dsp:cNvSpPr/>
      </dsp:nvSpPr>
      <dsp:spPr>
        <a:xfrm>
          <a:off x="0" y="34140"/>
          <a:ext cx="6628804" cy="15795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Meeting the skills criteria</a:t>
          </a:r>
          <a:endParaRPr lang="en-US" sz="3000" kern="1200"/>
        </a:p>
      </dsp:txBody>
      <dsp:txXfrm>
        <a:off x="77105" y="111245"/>
        <a:ext cx="6474594" cy="1425290"/>
      </dsp:txXfrm>
    </dsp:sp>
    <dsp:sp modelId="{01750C4F-54F6-4AC1-8C92-EA392E3BD28B}">
      <dsp:nvSpPr>
        <dsp:cNvPr id="0" name=""/>
        <dsp:cNvSpPr/>
      </dsp:nvSpPr>
      <dsp:spPr>
        <a:xfrm>
          <a:off x="0" y="1700040"/>
          <a:ext cx="6628804" cy="15795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benefits of learning from experience - scenarios that impacted me as a person</a:t>
          </a:r>
          <a:endParaRPr lang="en-US" sz="3000" kern="1200"/>
        </a:p>
      </dsp:txBody>
      <dsp:txXfrm>
        <a:off x="77105" y="1777145"/>
        <a:ext cx="6474594" cy="1425290"/>
      </dsp:txXfrm>
    </dsp:sp>
    <dsp:sp modelId="{B3598B21-F992-4BEC-B75D-0DAD3DBDFC45}">
      <dsp:nvSpPr>
        <dsp:cNvPr id="0" name=""/>
        <dsp:cNvSpPr/>
      </dsp:nvSpPr>
      <dsp:spPr>
        <a:xfrm>
          <a:off x="0" y="3365940"/>
          <a:ext cx="6628804" cy="15795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Understanding the situation and how it has improved my employability</a:t>
          </a:r>
          <a:endParaRPr lang="en-US" sz="3000" kern="1200"/>
        </a:p>
      </dsp:txBody>
      <dsp:txXfrm>
        <a:off x="77105" y="3443045"/>
        <a:ext cx="6474594" cy="14252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9ACCF8-0BA2-4E52-AC88-7D427F3E24EB}" type="datetimeFigureOut">
              <a:rPr lang="en-GB" smtClean="0"/>
              <a:t>09/05/2024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B91F35-EBEB-4DB9-AFA5-9F440C600788}" type="slidenum">
              <a:rPr lang="en-GB" smtClean="0"/>
              <a:t>‹#›</a:t>
            </a:fld>
            <a:endParaRPr lang="en-GB"/>
          </a:p>
        </p:txBody>
      </p:sp>
    </p:spTree>
    <p:extLst>
      <p:ext uri="{BB962C8B-B14F-4D97-AF65-F5344CB8AC3E}">
        <p14:creationId xmlns:p14="http://schemas.microsoft.com/office/powerpoint/2010/main" val="2176849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Hello, my name is Trudi Davies, and I am applying for the role of a female </a:t>
            </a:r>
            <a:r>
              <a:rPr lang="en-GB" sz="1200" dirty="0"/>
              <a:t>Refuge Support Worker at your organisation – the West Wales Domestic Abuse Service, also known as WWDAS.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 was pleased to have found the advert for this job when searching on-line for similar job roles in the west Wales area.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This job is located in and around Aberystwyth, which is fine for me as I hold a full UK driving licence and am used to driving to client’s homes from when I used to be a Social Care practitioner.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r>
              <a:rPr lang="en-GB" dirty="0"/>
              <a:t>I found this job on the West Wales Domestic Abuse Service (2024) website. </a:t>
            </a:r>
          </a:p>
        </p:txBody>
      </p:sp>
      <p:sp>
        <p:nvSpPr>
          <p:cNvPr id="4" name="Slide Number Placeholder 3"/>
          <p:cNvSpPr>
            <a:spLocks noGrp="1"/>
          </p:cNvSpPr>
          <p:nvPr>
            <p:ph type="sldNum" sz="quarter" idx="5"/>
          </p:nvPr>
        </p:nvSpPr>
        <p:spPr/>
        <p:txBody>
          <a:bodyPr/>
          <a:lstStyle/>
          <a:p>
            <a:fld id="{1EB91F35-EBEB-4DB9-AFA5-9F440C600788}" type="slidenum">
              <a:rPr lang="en-GB" smtClean="0"/>
              <a:t>2</a:t>
            </a:fld>
            <a:endParaRPr lang="en-GB"/>
          </a:p>
        </p:txBody>
      </p:sp>
    </p:spTree>
    <p:extLst>
      <p:ext uri="{BB962C8B-B14F-4D97-AF65-F5344CB8AC3E}">
        <p14:creationId xmlns:p14="http://schemas.microsoft.com/office/powerpoint/2010/main" val="14125416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b="0" i="0" dirty="0">
                <a:solidFill>
                  <a:srgbClr val="000000"/>
                </a:solidFill>
                <a:effectLst/>
              </a:rPr>
              <a:t>According to West Wales Advocacy Services (2024) I can see the job involves being part of a team providing a safe and confidential refuge service supporting individuals and their children who are being subjected to domestic abuse.</a:t>
            </a:r>
          </a:p>
          <a:p>
            <a:pPr lvl="1"/>
            <a:endParaRPr lang="en-GB" sz="1200" b="0" i="0" dirty="0">
              <a:solidFill>
                <a:srgbClr val="000000"/>
              </a:solidFill>
              <a:effectLst/>
            </a:endParaRPr>
          </a:p>
          <a:p>
            <a:pPr lvl="1"/>
            <a:r>
              <a:rPr lang="en-GB" sz="1200" b="0" i="0" dirty="0">
                <a:solidFill>
                  <a:srgbClr val="000000"/>
                </a:solidFill>
                <a:effectLst/>
              </a:rPr>
              <a:t>It aims to promote and facilitate the development of the refuge service initiatives and evaluate any outcomes. </a:t>
            </a:r>
          </a:p>
          <a:p>
            <a:pPr lvl="1"/>
            <a:endParaRPr lang="en-GB" sz="1200" b="0" i="0" dirty="0">
              <a:solidFill>
                <a:srgbClr val="000000"/>
              </a:solidFill>
              <a:effectLst/>
            </a:endParaRPr>
          </a:p>
          <a:p>
            <a:pPr lvl="1"/>
            <a:r>
              <a:rPr lang="en-GB" sz="1200" b="0" i="0" dirty="0">
                <a:solidFill>
                  <a:srgbClr val="000000"/>
                </a:solidFill>
                <a:effectLst/>
              </a:rPr>
              <a:t>It also aims to ensure that all support systems are in place and working in the best interest of the individuals being supported. This links to the Advocacy Charter (2014, p3) which states that ‘…independent advocates can help ensure that an individual’s rights are upheld and that views, wishes, and needs are heard, respected and acted upon.’  </a:t>
            </a:r>
          </a:p>
          <a:p>
            <a:pPr lvl="1"/>
            <a:endParaRPr lang="en-GB" sz="1200" b="0" i="0" dirty="0">
              <a:solidFill>
                <a:srgbClr val="000000"/>
              </a:solidFill>
              <a:effectLst/>
            </a:endParaRPr>
          </a:p>
          <a:p>
            <a:pPr lvl="1"/>
            <a:r>
              <a:rPr lang="en-GB" sz="1200" b="0" i="0" dirty="0">
                <a:solidFill>
                  <a:srgbClr val="000000"/>
                </a:solidFill>
                <a:effectLst/>
              </a:rPr>
              <a:t>Furthermore, it aims to ensure that all individuals are aware of the type of services available to them and how to access them. </a:t>
            </a:r>
          </a:p>
          <a:p>
            <a:pPr lvl="1"/>
            <a:endParaRPr lang="en-GB" sz="1200" b="0" i="0" dirty="0">
              <a:solidFill>
                <a:srgbClr val="000000"/>
              </a:solidFill>
              <a:effectLst/>
            </a:endParaRPr>
          </a:p>
          <a:p>
            <a:pPr lvl="1"/>
            <a:r>
              <a:rPr lang="en-GB" sz="1200" b="0" i="0" dirty="0">
                <a:solidFill>
                  <a:srgbClr val="000000"/>
                </a:solidFill>
                <a:effectLst/>
              </a:rPr>
              <a:t>I will now explain why I think I am suitable for this role…</a:t>
            </a:r>
            <a:endParaRPr lang="en-GB" dirty="0"/>
          </a:p>
        </p:txBody>
      </p:sp>
      <p:sp>
        <p:nvSpPr>
          <p:cNvPr id="4" name="Slide Number Placeholder 3"/>
          <p:cNvSpPr>
            <a:spLocks noGrp="1"/>
          </p:cNvSpPr>
          <p:nvPr>
            <p:ph type="sldNum" sz="quarter" idx="5"/>
          </p:nvPr>
        </p:nvSpPr>
        <p:spPr/>
        <p:txBody>
          <a:bodyPr/>
          <a:lstStyle/>
          <a:p>
            <a:fld id="{1EB91F35-EBEB-4DB9-AFA5-9F440C600788}" type="slidenum">
              <a:rPr lang="en-GB" smtClean="0"/>
              <a:t>3</a:t>
            </a:fld>
            <a:endParaRPr lang="en-GB"/>
          </a:p>
        </p:txBody>
      </p:sp>
    </p:spTree>
    <p:extLst>
      <p:ext uri="{BB962C8B-B14F-4D97-AF65-F5344CB8AC3E}">
        <p14:creationId xmlns:p14="http://schemas.microsoft.com/office/powerpoint/2010/main" val="3937992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due to qualify with my degree in Advocacy this summer, and some of the wide-ranging topics and themes that were covered in my degree will help me a lot in doing this job role. </a:t>
            </a:r>
          </a:p>
          <a:p>
            <a:r>
              <a:rPr lang="en-GB" dirty="0"/>
              <a:t>For example, I have learned about </a:t>
            </a:r>
            <a:r>
              <a:rPr lang="en-GB" sz="1200" b="0" i="0" dirty="0">
                <a:solidFill>
                  <a:srgbClr val="272359"/>
                </a:solidFill>
                <a:effectLst/>
              </a:rPr>
              <a:t>how to work as an advocate alongside multi-agencies, and I now have a good understanding of all the policies and legislations that are relevant to this role, such as the Advocacy Charter (2014) and the </a:t>
            </a:r>
            <a:r>
              <a:rPr lang="en-GB" sz="1200" b="0" i="1" dirty="0">
                <a:solidFill>
                  <a:srgbClr val="272359"/>
                </a:solidFill>
                <a:effectLst/>
              </a:rPr>
              <a:t>Domestic Abuse Act 2021</a:t>
            </a:r>
            <a:r>
              <a:rPr lang="en-GB" sz="1200" b="0" i="0" dirty="0">
                <a:solidFill>
                  <a:srgbClr val="272359"/>
                </a:solidFill>
                <a:effectLst/>
              </a:rPr>
              <a:t>. </a:t>
            </a:r>
          </a:p>
          <a:p>
            <a:endParaRPr lang="en-GB" sz="1200" b="0" i="0" dirty="0">
              <a:solidFill>
                <a:srgbClr val="272359"/>
              </a:solidFill>
              <a:effectLst/>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Arial" panose="020B0604020202020204" pitchFamily="34" charset="0"/>
              </a:rPr>
              <a:t>The qualification I will have is a </a:t>
            </a:r>
            <a:r>
              <a:rPr lang="en-GB" sz="1800" kern="100" dirty="0">
                <a:effectLst/>
                <a:latin typeface="Aptos" panose="020B0004020202020204" pitchFamily="34" charset="0"/>
                <a:ea typeface="Aptos" panose="020B0004020202020204" pitchFamily="34" charset="0"/>
                <a:cs typeface="Arial" panose="020B0604020202020204" pitchFamily="34" charset="0"/>
              </a:rPr>
              <a:t>Batchelor of Arts in Advocacy from the University of Wales Trinity Saint David (UWTSD), Carmarthen (2024). </a:t>
            </a:r>
            <a:r>
              <a:rPr lang="en-GB" sz="1800" kern="100" dirty="0">
                <a:effectLst/>
                <a:latin typeface="Arial" panose="020B0604020202020204" pitchFamily="34" charset="0"/>
                <a:ea typeface="Aptos" panose="020B0004020202020204" pitchFamily="34" charset="0"/>
                <a:cs typeface="Arial" panose="020B0604020202020204" pitchFamily="34" charset="0"/>
              </a:rPr>
              <a:t>​</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Arial" panose="020B0604020202020204" pitchFamily="34" charset="0"/>
              </a:rPr>
              <a:t>My degree covered many themes, such as theories of power, conflict and the decisions of governments, local authorities and other institutions.</a:t>
            </a:r>
            <a:r>
              <a:rPr lang="en-GB" sz="1800" kern="100" dirty="0">
                <a:effectLst/>
                <a:latin typeface="Arial" panose="020B0604020202020204" pitchFamily="34" charset="0"/>
                <a:ea typeface="Aptos" panose="020B0004020202020204" pitchFamily="34" charset="0"/>
                <a:cs typeface="Arial" panose="020B0604020202020204" pitchFamily="34" charset="0"/>
              </a:rPr>
              <a:t>​</a:t>
            </a:r>
            <a:r>
              <a:rPr lang="en-GB" sz="1800" kern="100" dirty="0">
                <a:effectLst/>
                <a:latin typeface="Aptos" panose="020B0004020202020204" pitchFamily="34" charset="0"/>
                <a:ea typeface="Aptos" panose="020B0004020202020204" pitchFamily="34" charset="0"/>
                <a:cs typeface="Arial" panose="020B0604020202020204" pitchFamily="34" charset="0"/>
              </a:rPr>
              <a:t> It also explored the different types of advocacy roles that exist in society, from the person advocating on their own behalf, to those employed as professional independent advocates</a:t>
            </a:r>
            <a:r>
              <a:rPr lang="en-GB" sz="1800" kern="100" dirty="0">
                <a:effectLst/>
                <a:latin typeface="Arial" panose="020B0604020202020204" pitchFamily="34" charset="0"/>
                <a:ea typeface="Aptos" panose="020B0004020202020204" pitchFamily="34" charset="0"/>
                <a:cs typeface="Arial" panose="020B0604020202020204" pitchFamily="34" charset="0"/>
              </a:rPr>
              <a:t>​.</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Arial" panose="020B0604020202020204" pitchFamily="34" charset="0"/>
              </a:rPr>
              <a:t>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Arial" panose="020B0604020202020204" pitchFamily="34" charset="0"/>
              </a:rPr>
              <a:t>It also examined areas such as citizenship and human rights, needs and social justice, health and well-being, philosophies of welfare, political and social theory, and anti-oppressive practice</a:t>
            </a:r>
            <a:r>
              <a:rPr lang="en-GB" sz="1800" kern="100" dirty="0">
                <a:effectLst/>
                <a:latin typeface="Arial" panose="020B0604020202020204" pitchFamily="34" charset="0"/>
                <a:ea typeface="Aptos" panose="020B0004020202020204" pitchFamily="34" charset="0"/>
                <a:cs typeface="Arial" panose="020B0604020202020204" pitchFamily="34" charset="0"/>
              </a:rPr>
              <a:t>​.</a:t>
            </a:r>
            <a:endParaRPr lang="en-GB" sz="1800" kern="1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Arial" panose="020B0604020202020204" pitchFamily="34" charset="0"/>
              </a:rPr>
              <a:t>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Arial" panose="020B0604020202020204" pitchFamily="34" charset="0"/>
              </a:rPr>
              <a:t>All of the above helped me to understand the many ways in which advocacy is used by different individuals and groups in society,  in order for them to find and achieve changes for the better. This also included focussing on areas such as family and childhood, health and social care, housing, income maintenance and social security, poverty, inequality and social exclusion, and employment issues.</a:t>
            </a:r>
          </a:p>
          <a:p>
            <a:endParaRPr lang="en-GB" dirty="0"/>
          </a:p>
        </p:txBody>
      </p:sp>
      <p:sp>
        <p:nvSpPr>
          <p:cNvPr id="4" name="Slide Number Placeholder 3"/>
          <p:cNvSpPr>
            <a:spLocks noGrp="1"/>
          </p:cNvSpPr>
          <p:nvPr>
            <p:ph type="sldNum" sz="quarter" idx="5"/>
          </p:nvPr>
        </p:nvSpPr>
        <p:spPr/>
        <p:txBody>
          <a:bodyPr/>
          <a:lstStyle/>
          <a:p>
            <a:fld id="{1EB91F35-EBEB-4DB9-AFA5-9F440C600788}" type="slidenum">
              <a:rPr lang="en-GB" smtClean="0"/>
              <a:t>4</a:t>
            </a:fld>
            <a:endParaRPr lang="en-GB"/>
          </a:p>
        </p:txBody>
      </p:sp>
    </p:spTree>
    <p:extLst>
      <p:ext uri="{BB962C8B-B14F-4D97-AF65-F5344CB8AC3E}">
        <p14:creationId xmlns:p14="http://schemas.microsoft.com/office/powerpoint/2010/main" val="2976099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accent1"/>
                </a:solidFill>
              </a:rPr>
              <a:t>I believe that I meet the essential and desirable criteria for this job in that I have the right set of qualifications. I also have a good awareness of the </a:t>
            </a:r>
            <a:r>
              <a:rPr lang="en-GB" i="1" dirty="0">
                <a:solidFill>
                  <a:schemeClr val="accent1"/>
                </a:solidFill>
              </a:rPr>
              <a:t>Data Protection Act 2018, </a:t>
            </a:r>
            <a:r>
              <a:rPr lang="en-GB" dirty="0">
                <a:solidFill>
                  <a:schemeClr val="accent1"/>
                </a:solidFill>
              </a:rPr>
              <a:t> </a:t>
            </a:r>
            <a:r>
              <a:rPr lang="en-GB" dirty="0"/>
              <a:t>confidentiality, professional boundaries, and </a:t>
            </a:r>
            <a:r>
              <a:rPr lang="en-GB" dirty="0">
                <a:solidFill>
                  <a:schemeClr val="accent1"/>
                </a:solidFill>
              </a:rPr>
              <a:t>safeguarding issues from my past job as a home care practitioner, mas described in Guardian Homecare (2024), and I am also willing to undertake any additional training needed for this role. </a:t>
            </a:r>
          </a:p>
          <a:p>
            <a:endParaRPr lang="en-GB" dirty="0">
              <a:solidFill>
                <a:schemeClr val="accent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solidFill>
              </a:rPr>
              <a:t>I also feel that I have a lot of experience to bring to the role, especially regarding the </a:t>
            </a:r>
            <a:r>
              <a:rPr lang="en-GB" dirty="0"/>
              <a:t>benefits and entitlements related to domestic abuse </a:t>
            </a:r>
            <a:r>
              <a:rPr lang="en-GB" dirty="0">
                <a:solidFill>
                  <a:schemeClr val="accent1"/>
                </a:solidFill>
              </a:rPr>
              <a:t>as I have personal experience of domestic abuse and have been through the support system myself. This has helped me to have a good knowledge of the </a:t>
            </a:r>
            <a:r>
              <a:rPr lang="en-GB" i="1" dirty="0"/>
              <a:t>Violence against Women, Domestic Abuse and Sexual Violence (Wales) Act 2015 </a:t>
            </a:r>
            <a:r>
              <a:rPr lang="en-GB" i="0" dirty="0"/>
              <a:t>which exists to help protect women against domestic violence, which means that a crime is being committed which the perpetrator can be arrested and prosecuted for.  </a:t>
            </a:r>
            <a:endParaRPr lang="en-GB" i="0" dirty="0">
              <a:solidFill>
                <a:schemeClr val="accent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accent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solidFill>
              </a:rPr>
              <a:t>I also have experience of visiting clients in their own home environment, from my past job, which has made me very aware of people’s personal circumstances and struggles, and the ways that good support networks can help them to lead positive lives. This experience and knowledge I have already gained from the past, I will be able to transfer these skills into this new role I am hoping to have. I am also aware of the importance of health and safety to both myself and the clients, again, this is something I am used to from my past job as a home care practitioner. </a:t>
            </a:r>
          </a:p>
          <a:p>
            <a:endParaRPr lang="en-GB" dirty="0">
              <a:solidFill>
                <a:schemeClr val="accent1"/>
              </a:solidFill>
            </a:endParaRPr>
          </a:p>
          <a:p>
            <a:r>
              <a:rPr lang="en-GB" dirty="0">
                <a:solidFill>
                  <a:schemeClr val="accent1"/>
                </a:solidFill>
              </a:rPr>
              <a:t>I believe that I have the aptitude for this job because I am a good listener, I can understand where others are coming from as I have had similar experiences myself, especially concerning children and families as I remember my own struggles and the support I received at that time. I feel like I could help others to empower themselves and to have a voice, because I’ve studied advocacy in university, and it has helped me to understand how I can be the best advocate for others who find themselves in challenging domestic situations. I have proved to myself that I am strong and resilient, and this is something I feel I can help others with by advocating for them. </a:t>
            </a:r>
          </a:p>
          <a:p>
            <a:endParaRPr lang="en-GB" dirty="0">
              <a:solidFill>
                <a:schemeClr val="accent1"/>
              </a:solidFill>
            </a:endParaRPr>
          </a:p>
          <a:p>
            <a:r>
              <a:rPr lang="en-GB" dirty="0">
                <a:solidFill>
                  <a:schemeClr val="accent1"/>
                </a:solidFill>
              </a:rPr>
              <a:t>The next few slides focus on the knowledge, skills, and experience I believe I can bring to the role, which will help me to be a better practitioner and I explain how I think this will benefit the clients I advocate for. </a:t>
            </a:r>
          </a:p>
        </p:txBody>
      </p:sp>
      <p:sp>
        <p:nvSpPr>
          <p:cNvPr id="4" name="Slide Number Placeholder 3"/>
          <p:cNvSpPr>
            <a:spLocks noGrp="1"/>
          </p:cNvSpPr>
          <p:nvPr>
            <p:ph type="sldNum" sz="quarter" idx="5"/>
          </p:nvPr>
        </p:nvSpPr>
        <p:spPr/>
        <p:txBody>
          <a:bodyPr/>
          <a:lstStyle/>
          <a:p>
            <a:fld id="{1EB91F35-EBEB-4DB9-AFA5-9F440C600788}" type="slidenum">
              <a:rPr lang="en-GB" smtClean="0"/>
              <a:t>5</a:t>
            </a:fld>
            <a:endParaRPr lang="en-GB"/>
          </a:p>
        </p:txBody>
      </p:sp>
    </p:spTree>
    <p:extLst>
      <p:ext uri="{BB962C8B-B14F-4D97-AF65-F5344CB8AC3E}">
        <p14:creationId xmlns:p14="http://schemas.microsoft.com/office/powerpoint/2010/main" val="36675688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degree in Advocacy (UWTSD, 2024) has allowed me to explore a lot of topics and themes that are helpful in doing this job role. </a:t>
            </a:r>
          </a:p>
          <a:p>
            <a:r>
              <a:rPr lang="en-GB" dirty="0"/>
              <a:t>For example, I have learned about </a:t>
            </a:r>
            <a:r>
              <a:rPr lang="en-GB" sz="1200" b="0" i="0" dirty="0">
                <a:solidFill>
                  <a:srgbClr val="272359"/>
                </a:solidFill>
                <a:effectLst/>
              </a:rPr>
              <a:t>how to work as an advocate alongside multi-agencies, for example, law enforcement, social workers, medical practitioners, educational practitioners, community practitioners, for instance youth workers. Also, I understand that if there is an adult and/or children at risk, then I can’t enter the house without the support of a police officer, as stated </a:t>
            </a:r>
            <a:r>
              <a:rPr lang="en-GB" dirty="0">
                <a:solidFill>
                  <a:schemeClr val="accent1"/>
                </a:solidFill>
              </a:rPr>
              <a:t>by Law Wales (2021) who explain that under the </a:t>
            </a:r>
            <a:r>
              <a:rPr lang="en-GB" i="1" dirty="0">
                <a:solidFill>
                  <a:schemeClr val="accent1"/>
                </a:solidFill>
              </a:rPr>
              <a:t>Adult Protection and Support Orders (Authorised Officer) (Wales) Regulations 2015 </a:t>
            </a:r>
            <a:r>
              <a:rPr lang="en-GB" i="0" dirty="0">
                <a:solidFill>
                  <a:schemeClr val="accent1"/>
                </a:solidFill>
              </a:rPr>
              <a:t>(cited in Law Wales, 2021), </a:t>
            </a:r>
            <a:r>
              <a:rPr lang="en-GB" dirty="0">
                <a:solidFill>
                  <a:schemeClr val="accent1"/>
                </a:solidFill>
              </a:rPr>
              <a:t>they can go into a house if they believe there is an adult at risk of harm. </a:t>
            </a:r>
            <a:endParaRPr lang="en-GB" sz="1200" b="0" i="0" dirty="0">
              <a:solidFill>
                <a:srgbClr val="272359"/>
              </a:solidFill>
              <a:effectLst/>
            </a:endParaRPr>
          </a:p>
          <a:p>
            <a:endParaRPr lang="en-GB" sz="1200" b="0" i="0" dirty="0">
              <a:solidFill>
                <a:srgbClr val="272359"/>
              </a:solidFill>
              <a:effectLst/>
            </a:endParaRPr>
          </a:p>
          <a:p>
            <a:r>
              <a:rPr lang="en-GB" sz="1200" b="0" i="0" dirty="0">
                <a:solidFill>
                  <a:srgbClr val="272359"/>
                </a:solidFill>
                <a:effectLst/>
              </a:rPr>
              <a:t>According to Social Care Wales (2023) working with the multi-agencies can help advocacy practitioners to understand the bigger picture better and help towards respecting what the muti-agencies can bring to the table when everyone is coming together to support a client. </a:t>
            </a:r>
          </a:p>
          <a:p>
            <a:endParaRPr lang="en-GB" sz="1200" b="0" i="0" dirty="0">
              <a:solidFill>
                <a:srgbClr val="272359"/>
              </a:solidFill>
              <a:effectLst/>
            </a:endParaRPr>
          </a:p>
          <a:p>
            <a:endParaRPr lang="en-GB" sz="1200" b="0" i="0" dirty="0">
              <a:solidFill>
                <a:srgbClr val="272359"/>
              </a:solidFill>
              <a:effectLst/>
            </a:endParaRPr>
          </a:p>
          <a:p>
            <a:r>
              <a:rPr lang="en-GB" sz="1200" b="0" i="0" dirty="0">
                <a:solidFill>
                  <a:srgbClr val="272359"/>
                </a:solidFill>
                <a:effectLst/>
              </a:rPr>
              <a:t>As I mentioned previously, I now have a good understanding of the policies and legislations that are relevant to this role, and I have learned that these are important because, as Social Care Wales (2023)  explain, they help provide a framework to work from, to help maintain standards in practice, and for society to have confidence in the role of the advocate and the ways I can help clients have a voice. </a:t>
            </a:r>
            <a:endParaRPr lang="en-GB" dirty="0"/>
          </a:p>
          <a:p>
            <a:endParaRPr lang="en-GB" dirty="0"/>
          </a:p>
          <a:p>
            <a:r>
              <a:rPr lang="en-GB" dirty="0"/>
              <a:t>In my dissertation I focussed on the different types of domestic abuse and how they impact victims and survivors. This is important as I now have a better understanding of how over time things have changed and for clients this means that they can feel safe that \i have the knowledge and experience to know how best to support them and that anyone can be a victim and survivor of domestic abuse. </a:t>
            </a:r>
          </a:p>
        </p:txBody>
      </p:sp>
      <p:sp>
        <p:nvSpPr>
          <p:cNvPr id="4" name="Slide Number Placeholder 3"/>
          <p:cNvSpPr>
            <a:spLocks noGrp="1"/>
          </p:cNvSpPr>
          <p:nvPr>
            <p:ph type="sldNum" sz="quarter" idx="5"/>
          </p:nvPr>
        </p:nvSpPr>
        <p:spPr/>
        <p:txBody>
          <a:bodyPr/>
          <a:lstStyle/>
          <a:p>
            <a:fld id="{1EB91F35-EBEB-4DB9-AFA5-9F440C600788}" type="slidenum">
              <a:rPr lang="en-GB" smtClean="0"/>
              <a:t>6</a:t>
            </a:fld>
            <a:endParaRPr lang="en-GB"/>
          </a:p>
        </p:txBody>
      </p:sp>
    </p:spTree>
    <p:extLst>
      <p:ext uri="{BB962C8B-B14F-4D97-AF65-F5344CB8AC3E}">
        <p14:creationId xmlns:p14="http://schemas.microsoft.com/office/powerpoint/2010/main" val="38262207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accent1"/>
                </a:solidFill>
              </a:rPr>
              <a:t>I think that problem solving skills are so important to have as they are needed so often when working with clients, as when I turn up to a house, I don’t know what to expect when I go inside. For example, they might have fallen over, or been ill, or just be in a bad mood that day. Either way, being prepared for anything, and being able to think fast to deal with whatever I am faced with is an important skill to have when working in the community. This is supported by Indeed (2024, no page) who state that ‘p</a:t>
            </a:r>
            <a:r>
              <a:rPr lang="en-GB" b="0" i="0" dirty="0">
                <a:solidFill>
                  <a:srgbClr val="2D2D2D"/>
                </a:solidFill>
                <a:effectLst/>
                <a:latin typeface="Noto Sans" panose="020B0502040504020204" pitchFamily="34" charset="0"/>
              </a:rPr>
              <a:t>roblem-solving skills are skills that enable people to handle unexpected situations or difficult challenges at work. Organisations need people who can accurately assess problems and come up with effective solutions.’ </a:t>
            </a:r>
            <a:endParaRPr lang="en-GB" dirty="0">
              <a:solidFill>
                <a:schemeClr val="accent1"/>
              </a:solidFill>
            </a:endParaRPr>
          </a:p>
          <a:p>
            <a:endParaRPr lang="en-GB" dirty="0">
              <a:solidFill>
                <a:schemeClr val="accent1"/>
              </a:solidFill>
            </a:endParaRPr>
          </a:p>
          <a:p>
            <a:r>
              <a:rPr lang="en-GB" b="0" i="0" dirty="0">
                <a:solidFill>
                  <a:srgbClr val="222222"/>
                </a:solidFill>
                <a:effectLst/>
                <a:latin typeface="-apple-system"/>
              </a:rPr>
              <a:t>Ghate (2018) suggests that it is important to recognise the need to be able to adapt to change, and ‘this might include changes in the practices or behaviours of individual staff when working with service users; changes in how organisations arrange themselves to support the delivery of an intervention; or changes at a higher systems-level—for example developments in cross-agency collaboration, or supportive policy or commissioning changes’ and this comes under the theory of change. </a:t>
            </a:r>
            <a:endParaRPr lang="en-GB" dirty="0">
              <a:solidFill>
                <a:schemeClr val="accent1"/>
              </a:solidFill>
            </a:endParaRPr>
          </a:p>
          <a:p>
            <a:endParaRPr lang="en-GB" dirty="0">
              <a:solidFill>
                <a:schemeClr val="accent1"/>
              </a:solidFill>
            </a:endParaRPr>
          </a:p>
          <a:p>
            <a:r>
              <a:rPr lang="en-GB" dirty="0">
                <a:solidFill>
                  <a:schemeClr val="accent1"/>
                </a:solidFill>
              </a:rPr>
              <a:t>It was challenging sometimes when some clients were aggressive, but I dealt with this by not paying too much attention to their bad behaviour and I would try and talk to them, but if this didn’t work then I would have to report it to a manager as it could become a health and safety concern. </a:t>
            </a:r>
          </a:p>
          <a:p>
            <a:endParaRPr lang="en-GB" dirty="0">
              <a:solidFill>
                <a:schemeClr val="accent1"/>
              </a:solidFill>
            </a:endParaRPr>
          </a:p>
          <a:p>
            <a:endParaRPr lang="en-GB" dirty="0">
              <a:solidFill>
                <a:schemeClr val="accent1"/>
              </a:solidFill>
            </a:endParaRPr>
          </a:p>
          <a:p>
            <a:r>
              <a:rPr lang="en-GB" dirty="0">
                <a:solidFill>
                  <a:schemeClr val="accent1"/>
                </a:solidFill>
              </a:rPr>
              <a:t>Also, due to the high case load, I felt I didn’t always have enough time to work with the clients, this was due to being short staffed and the system needing me to cover a lot of clients in a day. </a:t>
            </a:r>
          </a:p>
          <a:p>
            <a:r>
              <a:rPr lang="en-GB" dirty="0">
                <a:solidFill>
                  <a:schemeClr val="accent1"/>
                </a:solidFill>
              </a:rPr>
              <a:t>This resulted in me often working late or running over appointment times which could have a negative impact on the next client that I was due to see. This meant I had to sometimes work faster, but we also talked to each other as a team to try and work out the best team approach so that all clients could be seen on time, and this seemed to work and was the best way to get around this problem. </a:t>
            </a:r>
          </a:p>
          <a:p>
            <a:endParaRPr lang="en-GB" dirty="0"/>
          </a:p>
        </p:txBody>
      </p:sp>
      <p:sp>
        <p:nvSpPr>
          <p:cNvPr id="4" name="Slide Number Placeholder 3"/>
          <p:cNvSpPr>
            <a:spLocks noGrp="1"/>
          </p:cNvSpPr>
          <p:nvPr>
            <p:ph type="sldNum" sz="quarter" idx="5"/>
          </p:nvPr>
        </p:nvSpPr>
        <p:spPr/>
        <p:txBody>
          <a:bodyPr/>
          <a:lstStyle/>
          <a:p>
            <a:fld id="{1EB91F35-EBEB-4DB9-AFA5-9F440C600788}" type="slidenum">
              <a:rPr lang="en-GB" smtClean="0"/>
              <a:t>7</a:t>
            </a:fld>
            <a:endParaRPr lang="en-GB"/>
          </a:p>
        </p:txBody>
      </p:sp>
    </p:spTree>
    <p:extLst>
      <p:ext uri="{BB962C8B-B14F-4D97-AF65-F5344CB8AC3E}">
        <p14:creationId xmlns:p14="http://schemas.microsoft.com/office/powerpoint/2010/main" val="18047664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terms of experience, I’ve been through emotional and physical abuse in the past and got myself and my children through it, therefore I feel that I have first-hand experience of what it’s really like, and I have  a lot empathy for others who may be going through a similar situation. </a:t>
            </a:r>
          </a:p>
          <a:p>
            <a:endParaRPr lang="en-GB" dirty="0"/>
          </a:p>
          <a:p>
            <a:r>
              <a:rPr lang="en-GB" dirty="0"/>
              <a:t>I was supported by a lovely support worker, who got me through it all, and I am now ready to give something back to others in my community. Therefore, I believe that my personal and educational experiences together will help me to be good at this job. </a:t>
            </a:r>
          </a:p>
          <a:p>
            <a:endParaRPr lang="en-GB" dirty="0"/>
          </a:p>
          <a:p>
            <a:r>
              <a:rPr lang="en-GB" dirty="0"/>
              <a:t>Welsh Women’s Aid (2024) talk about how personal experiences can be useful when it comes to empathising and supporting others, as having been through experiences yourself, it can help you understand what others may be feeling. </a:t>
            </a:r>
          </a:p>
          <a:p>
            <a:endParaRPr lang="en-GB" dirty="0"/>
          </a:p>
          <a:p>
            <a:r>
              <a:rPr lang="en-GB" dirty="0">
                <a:solidFill>
                  <a:schemeClr val="accent1"/>
                </a:solidFill>
              </a:rPr>
              <a:t>During my time as a home care practitioner, I was expected to keep detailed records of all the meetings with my clients, for example, medication records, food diary, personal hygiene record, if I bathed them, and recording how they are in themselves, if there were any problems, or if they were happy etc. All of this information was recorded in their care plan file, so that other practitioners helping the person could see what had been done in previous visits by the other staff. </a:t>
            </a:r>
          </a:p>
          <a:p>
            <a:endParaRPr lang="en-GB" dirty="0">
              <a:solidFill>
                <a:schemeClr val="accent1"/>
              </a:solidFill>
            </a:endParaRPr>
          </a:p>
          <a:p>
            <a:endParaRPr lang="en-GB" dirty="0">
              <a:solidFill>
                <a:schemeClr val="accent1"/>
              </a:solidFill>
            </a:endParaRPr>
          </a:p>
          <a:p>
            <a:endParaRPr lang="en-GB" dirty="0">
              <a:solidFill>
                <a:schemeClr val="accent1"/>
              </a:solidFill>
            </a:endParaRPr>
          </a:p>
          <a:p>
            <a:endParaRPr lang="en-GB" dirty="0">
              <a:solidFill>
                <a:schemeClr val="accent1"/>
              </a:solidFill>
            </a:endParaRPr>
          </a:p>
          <a:p>
            <a:endParaRPr lang="en-GB" dirty="0"/>
          </a:p>
        </p:txBody>
      </p:sp>
      <p:sp>
        <p:nvSpPr>
          <p:cNvPr id="4" name="Slide Number Placeholder 3"/>
          <p:cNvSpPr>
            <a:spLocks noGrp="1"/>
          </p:cNvSpPr>
          <p:nvPr>
            <p:ph type="sldNum" sz="quarter" idx="5"/>
          </p:nvPr>
        </p:nvSpPr>
        <p:spPr/>
        <p:txBody>
          <a:bodyPr/>
          <a:lstStyle/>
          <a:p>
            <a:fld id="{1EB91F35-EBEB-4DB9-AFA5-9F440C600788}" type="slidenum">
              <a:rPr lang="en-GB" smtClean="0"/>
              <a:t>8</a:t>
            </a:fld>
            <a:endParaRPr lang="en-GB"/>
          </a:p>
        </p:txBody>
      </p:sp>
    </p:spTree>
    <p:extLst>
      <p:ext uri="{BB962C8B-B14F-4D97-AF65-F5344CB8AC3E}">
        <p14:creationId xmlns:p14="http://schemas.microsoft.com/office/powerpoint/2010/main" val="35833983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I found the job of  </a:t>
            </a:r>
            <a:r>
              <a:rPr lang="en-GB" sz="1200" dirty="0"/>
              <a:t>Refuge Support Worker  on the West Wales Domestic Abuse Service website. I feel it is my ideal job because I believe that I would be a  good support for victims and survivors who are going through domestic violence situations and need support from someone who has been there themselves. Also, I can offer empathy as well as the right qualifications, knowledge, skills and experience for this job role. </a:t>
            </a:r>
          </a:p>
          <a:p>
            <a:endParaRPr lang="en-GB" sz="1200" dirty="0"/>
          </a:p>
          <a:p>
            <a:r>
              <a:rPr lang="en-GB" sz="1200" dirty="0"/>
              <a:t>Therefore, I strongly feel that I am the best person for this job and that I could bring a wealth of knowledge and life skills from being a mother and grandmother too.  All of this, as well as my education and understanding of policies and legislations, makes me a good candidate for this role. Also, I am willing to undertake any further training necessary to fulfil the role. </a:t>
            </a:r>
          </a:p>
          <a:p>
            <a:endParaRPr lang="en-GB" sz="1200" dirty="0"/>
          </a:p>
          <a:p>
            <a:endParaRPr lang="en-GB" dirty="0"/>
          </a:p>
        </p:txBody>
      </p:sp>
      <p:sp>
        <p:nvSpPr>
          <p:cNvPr id="4" name="Slide Number Placeholder 3"/>
          <p:cNvSpPr>
            <a:spLocks noGrp="1"/>
          </p:cNvSpPr>
          <p:nvPr>
            <p:ph type="sldNum" sz="quarter" idx="5"/>
          </p:nvPr>
        </p:nvSpPr>
        <p:spPr/>
        <p:txBody>
          <a:bodyPr/>
          <a:lstStyle/>
          <a:p>
            <a:fld id="{1EB91F35-EBEB-4DB9-AFA5-9F440C600788}" type="slidenum">
              <a:rPr lang="en-GB" smtClean="0"/>
              <a:t>9</a:t>
            </a:fld>
            <a:endParaRPr lang="en-GB"/>
          </a:p>
        </p:txBody>
      </p:sp>
    </p:spTree>
    <p:extLst>
      <p:ext uri="{BB962C8B-B14F-4D97-AF65-F5344CB8AC3E}">
        <p14:creationId xmlns:p14="http://schemas.microsoft.com/office/powerpoint/2010/main" val="1130206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B91F35-EBEB-4DB9-AFA5-9F440C600788}" type="slidenum">
              <a:rPr lang="en-GB" smtClean="0"/>
              <a:t>11</a:t>
            </a:fld>
            <a:endParaRPr lang="en-GB"/>
          </a:p>
        </p:txBody>
      </p:sp>
    </p:spTree>
    <p:extLst>
      <p:ext uri="{BB962C8B-B14F-4D97-AF65-F5344CB8AC3E}">
        <p14:creationId xmlns:p14="http://schemas.microsoft.com/office/powerpoint/2010/main" val="2232163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576951C-31B0-4124-A31F-5A42B36B9F5B}" type="datetimeFigureOut">
              <a:rPr lang="en-GB" smtClean="0"/>
              <a:t>09/05/2024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DB254-E329-4D29-8485-8D69EF441019}" type="slidenum">
              <a:rPr lang="en-GB" smtClean="0"/>
              <a:t>‹#›</a:t>
            </a:fld>
            <a:endParaRPr lang="en-GB"/>
          </a:p>
        </p:txBody>
      </p:sp>
    </p:spTree>
    <p:extLst>
      <p:ext uri="{BB962C8B-B14F-4D97-AF65-F5344CB8AC3E}">
        <p14:creationId xmlns:p14="http://schemas.microsoft.com/office/powerpoint/2010/main" val="3672684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76951C-31B0-4124-A31F-5A42B36B9F5B}" type="datetimeFigureOut">
              <a:rPr lang="en-GB" smtClean="0"/>
              <a:t>09/05/2024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DB254-E329-4D29-8485-8D69EF441019}" type="slidenum">
              <a:rPr lang="en-GB" smtClean="0"/>
              <a:t>‹#›</a:t>
            </a:fld>
            <a:endParaRPr lang="en-GB"/>
          </a:p>
        </p:txBody>
      </p:sp>
    </p:spTree>
    <p:extLst>
      <p:ext uri="{BB962C8B-B14F-4D97-AF65-F5344CB8AC3E}">
        <p14:creationId xmlns:p14="http://schemas.microsoft.com/office/powerpoint/2010/main" val="1513401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76951C-31B0-4124-A31F-5A42B36B9F5B}" type="datetimeFigureOut">
              <a:rPr lang="en-GB" smtClean="0"/>
              <a:t>09/05/2024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DB254-E329-4D29-8485-8D69EF441019}" type="slidenum">
              <a:rPr lang="en-GB" smtClean="0"/>
              <a:t>‹#›</a:t>
            </a:fld>
            <a:endParaRPr lang="en-GB"/>
          </a:p>
        </p:txBody>
      </p:sp>
    </p:spTree>
    <p:extLst>
      <p:ext uri="{BB962C8B-B14F-4D97-AF65-F5344CB8AC3E}">
        <p14:creationId xmlns:p14="http://schemas.microsoft.com/office/powerpoint/2010/main" val="680569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76951C-31B0-4124-A31F-5A42B36B9F5B}" type="datetimeFigureOut">
              <a:rPr lang="en-GB" smtClean="0"/>
              <a:t>09/05/2024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2DB254-E329-4D29-8485-8D69EF441019}" type="slidenum">
              <a:rPr lang="en-GB" smtClean="0"/>
              <a:t>‹#›</a:t>
            </a:fld>
            <a:endParaRPr lang="en-GB"/>
          </a:p>
        </p:txBody>
      </p:sp>
    </p:spTree>
    <p:extLst>
      <p:ext uri="{BB962C8B-B14F-4D97-AF65-F5344CB8AC3E}">
        <p14:creationId xmlns:p14="http://schemas.microsoft.com/office/powerpoint/2010/main" val="257590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576951C-31B0-4124-A31F-5A42B36B9F5B}" type="datetimeFigureOut">
              <a:rPr lang="en-GB" smtClean="0"/>
              <a:t>09/05/2024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12DB254-E329-4D29-8485-8D69EF441019}" type="slidenum">
              <a:rPr lang="en-GB" smtClean="0"/>
              <a:t>‹#›</a:t>
            </a:fld>
            <a:endParaRPr lang="en-GB"/>
          </a:p>
        </p:txBody>
      </p:sp>
    </p:spTree>
    <p:extLst>
      <p:ext uri="{BB962C8B-B14F-4D97-AF65-F5344CB8AC3E}">
        <p14:creationId xmlns:p14="http://schemas.microsoft.com/office/powerpoint/2010/main" val="3160865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576951C-31B0-4124-A31F-5A42B36B9F5B}" type="datetimeFigureOut">
              <a:rPr lang="en-GB" smtClean="0"/>
              <a:t>09/05/2024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12DB254-E329-4D29-8485-8D69EF441019}" type="slidenum">
              <a:rPr lang="en-GB" smtClean="0"/>
              <a:t>‹#›</a:t>
            </a:fld>
            <a:endParaRPr lang="en-GB"/>
          </a:p>
        </p:txBody>
      </p:sp>
    </p:spTree>
    <p:extLst>
      <p:ext uri="{BB962C8B-B14F-4D97-AF65-F5344CB8AC3E}">
        <p14:creationId xmlns:p14="http://schemas.microsoft.com/office/powerpoint/2010/main" val="1454480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76951C-31B0-4124-A31F-5A42B36B9F5B}" type="datetimeFigureOut">
              <a:rPr lang="en-GB" smtClean="0"/>
              <a:t>09/05/2024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12DB254-E329-4D29-8485-8D69EF441019}" type="slidenum">
              <a:rPr lang="en-GB" smtClean="0"/>
              <a:t>‹#›</a:t>
            </a:fld>
            <a:endParaRPr lang="en-GB"/>
          </a:p>
        </p:txBody>
      </p:sp>
    </p:spTree>
    <p:extLst>
      <p:ext uri="{BB962C8B-B14F-4D97-AF65-F5344CB8AC3E}">
        <p14:creationId xmlns:p14="http://schemas.microsoft.com/office/powerpoint/2010/main" val="3904556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576951C-31B0-4124-A31F-5A42B36B9F5B}" type="datetimeFigureOut">
              <a:rPr lang="en-GB" smtClean="0"/>
              <a:t>09/05/2024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2DB254-E329-4D29-8485-8D69EF441019}" type="slidenum">
              <a:rPr lang="en-GB" smtClean="0"/>
              <a:t>‹#›</a:t>
            </a:fld>
            <a:endParaRPr lang="en-GB"/>
          </a:p>
        </p:txBody>
      </p:sp>
    </p:spTree>
    <p:extLst>
      <p:ext uri="{BB962C8B-B14F-4D97-AF65-F5344CB8AC3E}">
        <p14:creationId xmlns:p14="http://schemas.microsoft.com/office/powerpoint/2010/main" val="3546048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76951C-31B0-4124-A31F-5A42B36B9F5B}" type="datetimeFigureOut">
              <a:rPr lang="en-GB" smtClean="0"/>
              <a:t>09/05/2024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2DB254-E329-4D29-8485-8D69EF441019}" type="slidenum">
              <a:rPr lang="en-GB" smtClean="0"/>
              <a:t>‹#›</a:t>
            </a:fld>
            <a:endParaRPr lang="en-GB"/>
          </a:p>
        </p:txBody>
      </p:sp>
    </p:spTree>
    <p:extLst>
      <p:ext uri="{BB962C8B-B14F-4D97-AF65-F5344CB8AC3E}">
        <p14:creationId xmlns:p14="http://schemas.microsoft.com/office/powerpoint/2010/main" val="3336561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76951C-31B0-4124-A31F-5A42B36B9F5B}" type="datetimeFigureOut">
              <a:rPr lang="en-GB" smtClean="0"/>
              <a:t>09/05/2024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DB254-E329-4D29-8485-8D69EF441019}" type="slidenum">
              <a:rPr lang="en-GB" smtClean="0"/>
              <a:t>‹#›</a:t>
            </a:fld>
            <a:endParaRPr lang="en-GB"/>
          </a:p>
        </p:txBody>
      </p:sp>
    </p:spTree>
    <p:extLst>
      <p:ext uri="{BB962C8B-B14F-4D97-AF65-F5344CB8AC3E}">
        <p14:creationId xmlns:p14="http://schemas.microsoft.com/office/powerpoint/2010/main" val="4109300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76951C-31B0-4124-A31F-5A42B36B9F5B}" type="datetimeFigureOut">
              <a:rPr lang="en-GB" smtClean="0"/>
              <a:t>09/05/2024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DB254-E329-4D29-8485-8D69EF44101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314875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76951C-31B0-4124-A31F-5A42B36B9F5B}" type="datetimeFigureOut">
              <a:rPr lang="en-GB" smtClean="0"/>
              <a:t>09/05/2024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DB254-E329-4D29-8485-8D69EF441019}" type="slidenum">
              <a:rPr lang="en-GB" smtClean="0"/>
              <a:t>‹#›</a:t>
            </a:fld>
            <a:endParaRPr lang="en-GB"/>
          </a:p>
        </p:txBody>
      </p:sp>
    </p:spTree>
    <p:extLst>
      <p:ext uri="{BB962C8B-B14F-4D97-AF65-F5344CB8AC3E}">
        <p14:creationId xmlns:p14="http://schemas.microsoft.com/office/powerpoint/2010/main" val="363002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76951C-31B0-4124-A31F-5A42B36B9F5B}" type="datetimeFigureOut">
              <a:rPr lang="en-GB" smtClean="0"/>
              <a:t>09/05/2024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DB254-E329-4D29-8485-8D69EF44101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728927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76951C-31B0-4124-A31F-5A42B36B9F5B}" type="datetimeFigureOut">
              <a:rPr lang="en-GB" smtClean="0"/>
              <a:t>09/05/2024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DB254-E329-4D29-8485-8D69EF441019}" type="slidenum">
              <a:rPr lang="en-GB" smtClean="0"/>
              <a:t>‹#›</a:t>
            </a:fld>
            <a:endParaRPr lang="en-GB"/>
          </a:p>
        </p:txBody>
      </p:sp>
    </p:spTree>
    <p:extLst>
      <p:ext uri="{BB962C8B-B14F-4D97-AF65-F5344CB8AC3E}">
        <p14:creationId xmlns:p14="http://schemas.microsoft.com/office/powerpoint/2010/main" val="5944707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76951C-31B0-4124-A31F-5A42B36B9F5B}" type="datetimeFigureOut">
              <a:rPr lang="en-GB" smtClean="0"/>
              <a:t>09/05/2024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DB254-E329-4D29-8485-8D69EF441019}" type="slidenum">
              <a:rPr lang="en-GB" smtClean="0"/>
              <a:t>‹#›</a:t>
            </a:fld>
            <a:endParaRPr lang="en-GB"/>
          </a:p>
        </p:txBody>
      </p:sp>
    </p:spTree>
    <p:extLst>
      <p:ext uri="{BB962C8B-B14F-4D97-AF65-F5344CB8AC3E}">
        <p14:creationId xmlns:p14="http://schemas.microsoft.com/office/powerpoint/2010/main" val="10414079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76951C-31B0-4124-A31F-5A42B36B9F5B}" type="datetimeFigureOut">
              <a:rPr lang="en-GB" smtClean="0"/>
              <a:t>09/05/2024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DB254-E329-4D29-8485-8D69EF441019}" type="slidenum">
              <a:rPr lang="en-GB" smtClean="0"/>
              <a:t>‹#›</a:t>
            </a:fld>
            <a:endParaRPr lang="en-GB"/>
          </a:p>
        </p:txBody>
      </p:sp>
    </p:spTree>
    <p:extLst>
      <p:ext uri="{BB962C8B-B14F-4D97-AF65-F5344CB8AC3E}">
        <p14:creationId xmlns:p14="http://schemas.microsoft.com/office/powerpoint/2010/main" val="1545150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576951C-31B0-4124-A31F-5A42B36B9F5B}" type="datetimeFigureOut">
              <a:rPr lang="en-GB" smtClean="0"/>
              <a:t>09/05/2024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12DB254-E329-4D29-8485-8D69EF441019}" type="slidenum">
              <a:rPr lang="en-GB" smtClean="0"/>
              <a:t>‹#›</a:t>
            </a:fld>
            <a:endParaRPr lang="en-GB"/>
          </a:p>
        </p:txBody>
      </p:sp>
    </p:spTree>
    <p:extLst>
      <p:ext uri="{BB962C8B-B14F-4D97-AF65-F5344CB8AC3E}">
        <p14:creationId xmlns:p14="http://schemas.microsoft.com/office/powerpoint/2010/main" val="18955926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law.gov.wales/safeguarding" TargetMode="External"/><Relationship Id="rId3" Type="http://schemas.openxmlformats.org/officeDocument/2006/relationships/hyperlink" Target="https://qualityadvocacy.org.uk/wp-content/uploads/2018/05/Code-of-Practice-1.pdf" TargetMode="External"/><Relationship Id="rId7" Type="http://schemas.openxmlformats.org/officeDocument/2006/relationships/hyperlink" Target="https://uk.indeed.com/career-advice/career-development/problem-solving-skills?mna=&amp;aceid=&amp;gad_source=1&amp;gclid=Cj0KCQjwlZixBhCoARIsAIC745C7kcD7xIu-8ccxdzZ_Utzz9mJE5A4HIYC1daibrxtNMZLXSmxP-dQaAgDDEALw_wcB&amp;gclsrc=aw.ds" TargetMode="External"/><Relationship Id="rId12" Type="http://schemas.openxmlformats.org/officeDocument/2006/relationships/hyperlink" Target="https://www.legislation.gov.uk/anaw/2015/3/content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guardianhomecare.co.uk/care-assistant-job-description/" TargetMode="External"/><Relationship Id="rId11" Type="http://schemas.openxmlformats.org/officeDocument/2006/relationships/hyperlink" Target="https://westwalesdas.org.uk/images/vacancies/Refuge_Support_Worker_Job_Description.pdf" TargetMode="External"/><Relationship Id="rId5" Type="http://schemas.openxmlformats.org/officeDocument/2006/relationships/hyperlink" Target="https://www.legislation.gov.uk/ukpga/2021/17/contents/enacted" TargetMode="External"/><Relationship Id="rId10" Type="http://schemas.openxmlformats.org/officeDocument/2006/relationships/hyperlink" Target="https://survivors.welshwomensaid.org.uk/survivor-resources/resources/" TargetMode="External"/><Relationship Id="rId4" Type="http://schemas.openxmlformats.org/officeDocument/2006/relationships/hyperlink" Target="https://www.legislation.gov.uk/ukpga/2018/12/schedule/8/crossheading/safeguarding-of-children-and-of-individuals-at-risk#:~:text=Data%20Protection%20Act%202018%2C%20Cross,force%20at%20a%20future%20date." TargetMode="External"/><Relationship Id="rId9" Type="http://schemas.openxmlformats.org/officeDocument/2006/relationships/hyperlink" Target="https://socialcare.wales/pdfs/scw-national-safeguarding-training-learning-and-development-framework-40659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8ADCB-633D-8414-C0BD-432C7F278244}"/>
              </a:ext>
            </a:extLst>
          </p:cNvPr>
          <p:cNvSpPr>
            <a:spLocks noGrp="1"/>
          </p:cNvSpPr>
          <p:nvPr>
            <p:ph type="ctrTitle"/>
          </p:nvPr>
        </p:nvSpPr>
        <p:spPr/>
        <p:txBody>
          <a:bodyPr>
            <a:normAutofit fontScale="90000"/>
          </a:bodyPr>
          <a:lstStyle/>
          <a:p>
            <a:r>
              <a:rPr lang="en-GB" dirty="0"/>
              <a:t>ECGE6002Q </a:t>
            </a:r>
            <a:br>
              <a:rPr lang="en-GB" dirty="0"/>
            </a:br>
            <a:r>
              <a:rPr lang="en-GB" dirty="0"/>
              <a:t>Skills for Life: Employability and Future Pathways</a:t>
            </a:r>
          </a:p>
        </p:txBody>
      </p:sp>
      <p:sp>
        <p:nvSpPr>
          <p:cNvPr id="3" name="Subtitle 2">
            <a:extLst>
              <a:ext uri="{FF2B5EF4-FFF2-40B4-BE49-F238E27FC236}">
                <a16:creationId xmlns:a16="http://schemas.microsoft.com/office/drawing/2014/main" id="{DF1DEB48-E4F9-82F0-0492-45F4A078C4EA}"/>
              </a:ext>
            </a:extLst>
          </p:cNvPr>
          <p:cNvSpPr>
            <a:spLocks noGrp="1"/>
          </p:cNvSpPr>
          <p:nvPr>
            <p:ph type="subTitle" idx="1"/>
          </p:nvPr>
        </p:nvSpPr>
        <p:spPr/>
        <p:txBody>
          <a:bodyPr>
            <a:normAutofit fontScale="40000" lnSpcReduction="20000"/>
          </a:bodyPr>
          <a:lstStyle/>
          <a:p>
            <a:endParaRPr lang="en-GB" sz="3600" b="1" dirty="0"/>
          </a:p>
          <a:p>
            <a:r>
              <a:rPr lang="en-GB" sz="3600" b="1" dirty="0"/>
              <a:t>Assessment 1: Interview and questions</a:t>
            </a:r>
          </a:p>
          <a:p>
            <a:endParaRPr lang="en-GB" dirty="0"/>
          </a:p>
          <a:p>
            <a:r>
              <a:rPr lang="en-GB" sz="3600" dirty="0"/>
              <a:t>Trudi Davies (1402946)</a:t>
            </a:r>
          </a:p>
          <a:p>
            <a:endParaRPr lang="en-GB" dirty="0"/>
          </a:p>
        </p:txBody>
      </p:sp>
    </p:spTree>
    <p:extLst>
      <p:ext uri="{BB962C8B-B14F-4D97-AF65-F5344CB8AC3E}">
        <p14:creationId xmlns:p14="http://schemas.microsoft.com/office/powerpoint/2010/main" val="2435013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6C206-5F21-875E-86D0-35099BFF7D65}"/>
              </a:ext>
            </a:extLst>
          </p:cNvPr>
          <p:cNvSpPr>
            <a:spLocks noGrp="1"/>
          </p:cNvSpPr>
          <p:nvPr>
            <p:ph type="title"/>
          </p:nvPr>
        </p:nvSpPr>
        <p:spPr>
          <a:xfrm>
            <a:off x="652481" y="1382486"/>
            <a:ext cx="3547581" cy="4093028"/>
          </a:xfrm>
        </p:spPr>
        <p:txBody>
          <a:bodyPr anchor="ctr">
            <a:normAutofit/>
          </a:bodyPr>
          <a:lstStyle/>
          <a:p>
            <a:r>
              <a:rPr lang="en-GB" sz="4400"/>
              <a:t>Finding employment</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A94857C-A2B3-04AD-06A8-995E0D86486E}"/>
              </a:ext>
            </a:extLst>
          </p:cNvPr>
          <p:cNvGraphicFramePr>
            <a:graphicFrameLocks noGrp="1"/>
          </p:cNvGraphicFramePr>
          <p:nvPr>
            <p:ph idx="1"/>
            <p:extLst>
              <p:ext uri="{D42A27DB-BD31-4B8C-83A1-F6EECF244321}">
                <p14:modId xmlns:p14="http://schemas.microsoft.com/office/powerpoint/2010/main" val="272206420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5754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DAB81-5810-381B-A78A-896D54DBEFB1}"/>
              </a:ext>
            </a:extLst>
          </p:cNvPr>
          <p:cNvSpPr>
            <a:spLocks noGrp="1"/>
          </p:cNvSpPr>
          <p:nvPr>
            <p:ph type="title"/>
          </p:nvPr>
        </p:nvSpPr>
        <p:spPr/>
        <p:txBody>
          <a:bodyPr/>
          <a:lstStyle/>
          <a:p>
            <a:r>
              <a:rPr lang="en-GB" sz="4400" b="0" i="0" dirty="0">
                <a:solidFill>
                  <a:srgbClr val="000000"/>
                </a:solidFill>
                <a:effectLst/>
              </a:rPr>
              <a:t>Job description </a:t>
            </a:r>
            <a:br>
              <a:rPr lang="en-GB" sz="4400" b="0" i="0" dirty="0">
                <a:solidFill>
                  <a:srgbClr val="000000"/>
                </a:solidFill>
                <a:effectLst/>
              </a:rPr>
            </a:br>
            <a:endParaRPr lang="en-GB" dirty="0"/>
          </a:p>
        </p:txBody>
      </p:sp>
      <p:sp>
        <p:nvSpPr>
          <p:cNvPr id="3" name="Content Placeholder 2">
            <a:extLst>
              <a:ext uri="{FF2B5EF4-FFF2-40B4-BE49-F238E27FC236}">
                <a16:creationId xmlns:a16="http://schemas.microsoft.com/office/drawing/2014/main" id="{A6B0C4C1-8BD5-30BE-8E22-A81FAE674657}"/>
              </a:ext>
            </a:extLst>
          </p:cNvPr>
          <p:cNvSpPr>
            <a:spLocks noGrp="1"/>
          </p:cNvSpPr>
          <p:nvPr>
            <p:ph idx="1"/>
          </p:nvPr>
        </p:nvSpPr>
        <p:spPr/>
        <p:txBody>
          <a:bodyPr>
            <a:normAutofit fontScale="62500" lnSpcReduction="20000"/>
          </a:bodyPr>
          <a:lstStyle/>
          <a:p>
            <a:pPr lvl="1"/>
            <a:r>
              <a:rPr lang="en-GB" sz="2700" b="0" i="0" dirty="0">
                <a:solidFill>
                  <a:srgbClr val="000000"/>
                </a:solidFill>
                <a:effectLst/>
              </a:rPr>
              <a:t>As part of a team providing a safe and confidential refuge service to support individuals and their children who are being subjected to domestic abuse and to provide professional, confidential information and support to individuals who may be either staying at the refuge, be previous residents, be seeking advice by telephone or being assisted on a non-residential basis. </a:t>
            </a:r>
          </a:p>
          <a:p>
            <a:pPr lvl="1"/>
            <a:endParaRPr lang="en-GB" sz="2700" b="0" i="0" dirty="0">
              <a:solidFill>
                <a:srgbClr val="000000"/>
              </a:solidFill>
              <a:effectLst/>
            </a:endParaRPr>
          </a:p>
          <a:p>
            <a:pPr lvl="1"/>
            <a:r>
              <a:rPr lang="en-GB" sz="2700" b="0" i="0" dirty="0">
                <a:solidFill>
                  <a:srgbClr val="000000"/>
                </a:solidFill>
                <a:effectLst/>
              </a:rPr>
              <a:t>To promote and facilitate the development of the refuge service initiatives and evaluating outcomes. </a:t>
            </a:r>
          </a:p>
          <a:p>
            <a:pPr lvl="1"/>
            <a:endParaRPr lang="en-GB" sz="2700" b="0" i="0" dirty="0">
              <a:solidFill>
                <a:srgbClr val="000000"/>
              </a:solidFill>
              <a:effectLst/>
            </a:endParaRPr>
          </a:p>
          <a:p>
            <a:pPr lvl="1"/>
            <a:r>
              <a:rPr lang="en-GB" sz="2700" b="0" i="0" dirty="0">
                <a:solidFill>
                  <a:srgbClr val="000000"/>
                </a:solidFill>
                <a:effectLst/>
              </a:rPr>
              <a:t>To ensure that all support systems are in place and working in the best interest of domestic abuse. </a:t>
            </a:r>
          </a:p>
          <a:p>
            <a:pPr lvl="1"/>
            <a:endParaRPr lang="en-GB" sz="2700" b="0" i="0" dirty="0">
              <a:solidFill>
                <a:srgbClr val="000000"/>
              </a:solidFill>
              <a:effectLst/>
            </a:endParaRPr>
          </a:p>
          <a:p>
            <a:pPr lvl="1"/>
            <a:r>
              <a:rPr lang="en-GB" sz="2700" b="0" i="0" dirty="0">
                <a:solidFill>
                  <a:srgbClr val="000000"/>
                </a:solidFill>
                <a:effectLst/>
              </a:rPr>
              <a:t>To ensure that all clients are aware of the services available to them and how best to access such services.</a:t>
            </a:r>
          </a:p>
          <a:p>
            <a:endParaRPr lang="en-GB" dirty="0"/>
          </a:p>
        </p:txBody>
      </p:sp>
    </p:spTree>
    <p:extLst>
      <p:ext uri="{BB962C8B-B14F-4D97-AF65-F5344CB8AC3E}">
        <p14:creationId xmlns:p14="http://schemas.microsoft.com/office/powerpoint/2010/main" val="4026359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3BA88-4EC1-6096-C6F1-61C5BF697D84}"/>
              </a:ext>
            </a:extLst>
          </p:cNvPr>
          <p:cNvSpPr>
            <a:spLocks noGrp="1"/>
          </p:cNvSpPr>
          <p:nvPr>
            <p:ph type="title"/>
          </p:nvPr>
        </p:nvSpPr>
        <p:spPr>
          <a:xfrm>
            <a:off x="1043950" y="1179151"/>
            <a:ext cx="3300646" cy="4463889"/>
          </a:xfrm>
        </p:spPr>
        <p:txBody>
          <a:bodyPr anchor="ctr">
            <a:normAutofit/>
          </a:bodyPr>
          <a:lstStyle/>
          <a:p>
            <a:r>
              <a:rPr lang="en-GB" dirty="0"/>
              <a:t>Qualifications</a:t>
            </a:r>
            <a:br>
              <a:rPr lang="en-GB" dirty="0"/>
            </a:b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8080F0-0908-8F5B-F7EE-175ECDFCBEF6}"/>
              </a:ext>
            </a:extLst>
          </p:cNvPr>
          <p:cNvSpPr>
            <a:spLocks noGrp="1"/>
          </p:cNvSpPr>
          <p:nvPr>
            <p:ph idx="1"/>
          </p:nvPr>
        </p:nvSpPr>
        <p:spPr>
          <a:xfrm>
            <a:off x="4939813" y="911509"/>
            <a:ext cx="6341016" cy="5034981"/>
          </a:xfrm>
        </p:spPr>
        <p:txBody>
          <a:bodyPr anchor="ctr">
            <a:noAutofit/>
          </a:bodyPr>
          <a:lstStyle/>
          <a:p>
            <a:pPr>
              <a:lnSpc>
                <a:spcPct val="90000"/>
              </a:lnSpc>
            </a:pPr>
            <a:r>
              <a:rPr lang="en-GB" dirty="0"/>
              <a:t>BA Advocacy</a:t>
            </a:r>
          </a:p>
          <a:p>
            <a:pPr lvl="1">
              <a:lnSpc>
                <a:spcPct val="90000"/>
              </a:lnSpc>
              <a:buFont typeface="Courier New" panose="02070309020205020404" pitchFamily="49" charset="0"/>
              <a:buChar char="o"/>
            </a:pPr>
            <a:r>
              <a:rPr lang="en-GB" sz="1800" b="0" i="0" dirty="0">
                <a:effectLst/>
              </a:rPr>
              <a:t>theories of power, conflict and the decisions of governments, local authorities and other institutions</a:t>
            </a:r>
          </a:p>
          <a:p>
            <a:pPr lvl="1">
              <a:lnSpc>
                <a:spcPct val="90000"/>
              </a:lnSpc>
              <a:buFont typeface="Courier New" panose="02070309020205020404" pitchFamily="49" charset="0"/>
              <a:buChar char="o"/>
            </a:pPr>
            <a:r>
              <a:rPr lang="en-GB" sz="1800" b="0" i="0" dirty="0">
                <a:effectLst/>
              </a:rPr>
              <a:t>types of advocacy roles</a:t>
            </a:r>
            <a:endParaRPr lang="en-GB" sz="1800" dirty="0"/>
          </a:p>
          <a:p>
            <a:pPr lvl="1">
              <a:lnSpc>
                <a:spcPct val="90000"/>
              </a:lnSpc>
              <a:buFont typeface="Courier New" panose="02070309020205020404" pitchFamily="49" charset="0"/>
              <a:buChar char="o"/>
            </a:pPr>
            <a:r>
              <a:rPr lang="en-GB" sz="1800" b="0" i="0" dirty="0">
                <a:effectLst/>
              </a:rPr>
              <a:t>citizenship and human rights, needs and social justice, health and well-being, philosophies of welfare, political and social theory, and anti-oppressive practice</a:t>
            </a:r>
          </a:p>
          <a:p>
            <a:pPr lvl="1">
              <a:lnSpc>
                <a:spcPct val="90000"/>
              </a:lnSpc>
              <a:buFont typeface="Courier New" panose="02070309020205020404" pitchFamily="49" charset="0"/>
              <a:buChar char="o"/>
            </a:pPr>
            <a:r>
              <a:rPr lang="en-GB" sz="1800" b="0" i="0" dirty="0">
                <a:effectLst/>
              </a:rPr>
              <a:t>advocacy for different individuals and groups:</a:t>
            </a:r>
          </a:p>
          <a:p>
            <a:pPr lvl="2">
              <a:lnSpc>
                <a:spcPct val="90000"/>
              </a:lnSpc>
              <a:buFont typeface="Courier New" panose="02070309020205020404" pitchFamily="49" charset="0"/>
              <a:buChar char="o"/>
            </a:pPr>
            <a:r>
              <a:rPr lang="en-GB" sz="1800" b="0" i="0" dirty="0">
                <a:effectLst/>
              </a:rPr>
              <a:t>family and childhood</a:t>
            </a:r>
            <a:endParaRPr lang="en-GB" sz="1800" dirty="0"/>
          </a:p>
          <a:p>
            <a:pPr lvl="2">
              <a:lnSpc>
                <a:spcPct val="90000"/>
              </a:lnSpc>
              <a:buFont typeface="Courier New" panose="02070309020205020404" pitchFamily="49" charset="0"/>
              <a:buChar char="o"/>
            </a:pPr>
            <a:r>
              <a:rPr lang="en-GB" sz="1800" b="0" i="0" dirty="0">
                <a:effectLst/>
              </a:rPr>
              <a:t>health and social care</a:t>
            </a:r>
            <a:endParaRPr lang="en-GB" sz="1800" dirty="0"/>
          </a:p>
          <a:p>
            <a:pPr lvl="2">
              <a:lnSpc>
                <a:spcPct val="90000"/>
              </a:lnSpc>
              <a:buFont typeface="Courier New" panose="02070309020205020404" pitchFamily="49" charset="0"/>
              <a:buChar char="o"/>
            </a:pPr>
            <a:r>
              <a:rPr lang="en-GB" sz="1800" b="0" i="0" dirty="0">
                <a:effectLst/>
              </a:rPr>
              <a:t>Housing</a:t>
            </a:r>
          </a:p>
          <a:p>
            <a:pPr lvl="2">
              <a:lnSpc>
                <a:spcPct val="90000"/>
              </a:lnSpc>
              <a:buFont typeface="Courier New" panose="02070309020205020404" pitchFamily="49" charset="0"/>
              <a:buChar char="o"/>
            </a:pPr>
            <a:r>
              <a:rPr lang="en-GB" sz="1800" b="0" i="0" dirty="0">
                <a:effectLst/>
              </a:rPr>
              <a:t>income maintenance and social security</a:t>
            </a:r>
            <a:endParaRPr lang="en-GB" sz="1800" dirty="0"/>
          </a:p>
          <a:p>
            <a:pPr lvl="2">
              <a:lnSpc>
                <a:spcPct val="90000"/>
              </a:lnSpc>
              <a:buFont typeface="Courier New" panose="02070309020205020404" pitchFamily="49" charset="0"/>
              <a:buChar char="o"/>
            </a:pPr>
            <a:r>
              <a:rPr lang="en-GB" sz="1800" dirty="0"/>
              <a:t>p</a:t>
            </a:r>
            <a:r>
              <a:rPr lang="en-GB" sz="1800" b="0" i="0" dirty="0">
                <a:effectLst/>
              </a:rPr>
              <a:t>overty</a:t>
            </a:r>
          </a:p>
          <a:p>
            <a:pPr lvl="2">
              <a:lnSpc>
                <a:spcPct val="90000"/>
              </a:lnSpc>
              <a:buFont typeface="Courier New" panose="02070309020205020404" pitchFamily="49" charset="0"/>
              <a:buChar char="o"/>
            </a:pPr>
            <a:r>
              <a:rPr lang="en-GB" sz="1800" b="0" i="0" dirty="0">
                <a:effectLst/>
              </a:rPr>
              <a:t>inequality and social exclusion</a:t>
            </a:r>
            <a:endParaRPr lang="en-GB" sz="1800" dirty="0"/>
          </a:p>
          <a:p>
            <a:pPr lvl="2">
              <a:lnSpc>
                <a:spcPct val="90000"/>
              </a:lnSpc>
              <a:buFont typeface="Courier New" panose="02070309020205020404" pitchFamily="49" charset="0"/>
              <a:buChar char="o"/>
            </a:pPr>
            <a:r>
              <a:rPr lang="en-GB" sz="1800" b="0" i="0" dirty="0">
                <a:effectLst/>
              </a:rPr>
              <a:t>employment.</a:t>
            </a:r>
            <a:endParaRPr lang="en-GB" sz="1800"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68531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D62AB-2BD9-B814-B5D5-EB950DA287F4}"/>
              </a:ext>
            </a:extLst>
          </p:cNvPr>
          <p:cNvSpPr>
            <a:spLocks noGrp="1"/>
          </p:cNvSpPr>
          <p:nvPr>
            <p:ph type="title"/>
          </p:nvPr>
        </p:nvSpPr>
        <p:spPr>
          <a:xfrm>
            <a:off x="1286933" y="609600"/>
            <a:ext cx="10197494" cy="1099457"/>
          </a:xfrm>
        </p:spPr>
        <p:txBody>
          <a:bodyPr>
            <a:normAutofit/>
          </a:bodyPr>
          <a:lstStyle/>
          <a:p>
            <a:r>
              <a:rPr lang="en-GB" dirty="0"/>
              <a:t>Person specification: meeting the criteria </a:t>
            </a:r>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0" name="Content Placeholder 2">
            <a:extLst>
              <a:ext uri="{FF2B5EF4-FFF2-40B4-BE49-F238E27FC236}">
                <a16:creationId xmlns:a16="http://schemas.microsoft.com/office/drawing/2014/main" id="{C43A1893-C4E2-7327-C3A6-B4F478945075}"/>
              </a:ext>
            </a:extLst>
          </p:cNvPr>
          <p:cNvGraphicFramePr>
            <a:graphicFrameLocks noGrp="1"/>
          </p:cNvGraphicFramePr>
          <p:nvPr>
            <p:ph idx="1"/>
            <p:extLst>
              <p:ext uri="{D42A27DB-BD31-4B8C-83A1-F6EECF244321}">
                <p14:modId xmlns:p14="http://schemas.microsoft.com/office/powerpoint/2010/main" val="22610681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2429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8A805-366F-B4A6-1F75-3C0BE99141F6}"/>
              </a:ext>
            </a:extLst>
          </p:cNvPr>
          <p:cNvSpPr>
            <a:spLocks noGrp="1"/>
          </p:cNvSpPr>
          <p:nvPr>
            <p:ph type="title"/>
          </p:nvPr>
        </p:nvSpPr>
        <p:spPr>
          <a:xfrm>
            <a:off x="1286933" y="609600"/>
            <a:ext cx="10197494" cy="1099457"/>
          </a:xfrm>
        </p:spPr>
        <p:txBody>
          <a:bodyPr>
            <a:normAutofit/>
          </a:bodyPr>
          <a:lstStyle/>
          <a:p>
            <a:pPr>
              <a:lnSpc>
                <a:spcPct val="90000"/>
              </a:lnSpc>
            </a:pPr>
            <a:r>
              <a:rPr lang="en-GB" dirty="0"/>
              <a:t>Person specification</a:t>
            </a:r>
            <a:r>
              <a:rPr lang="en-GB"/>
              <a:t>: Knowledge</a:t>
            </a:r>
            <a:br>
              <a:rPr lang="en-GB"/>
            </a:br>
            <a:endParaRPr lang="en-GB"/>
          </a:p>
        </p:txBody>
      </p:sp>
      <p:sp>
        <p:nvSpPr>
          <p:cNvPr id="33" name="Isosceles Triangle 3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7" name="Content Placeholder 2">
            <a:extLst>
              <a:ext uri="{FF2B5EF4-FFF2-40B4-BE49-F238E27FC236}">
                <a16:creationId xmlns:a16="http://schemas.microsoft.com/office/drawing/2014/main" id="{1CFF03FF-D73E-2413-FF1A-31FBCDE11346}"/>
              </a:ext>
            </a:extLst>
          </p:cNvPr>
          <p:cNvGraphicFramePr>
            <a:graphicFrameLocks noGrp="1"/>
          </p:cNvGraphicFramePr>
          <p:nvPr>
            <p:ph idx="1"/>
            <p:extLst>
              <p:ext uri="{D42A27DB-BD31-4B8C-83A1-F6EECF244321}">
                <p14:modId xmlns:p14="http://schemas.microsoft.com/office/powerpoint/2010/main" val="151307369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5739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8FD576-41F8-086C-986D-07D8A12222E4}"/>
              </a:ext>
            </a:extLst>
          </p:cNvPr>
          <p:cNvSpPr>
            <a:spLocks noGrp="1"/>
          </p:cNvSpPr>
          <p:nvPr>
            <p:ph type="title"/>
          </p:nvPr>
        </p:nvSpPr>
        <p:spPr>
          <a:xfrm>
            <a:off x="652481" y="1382486"/>
            <a:ext cx="3547581" cy="4093028"/>
          </a:xfrm>
        </p:spPr>
        <p:txBody>
          <a:bodyPr anchor="ctr">
            <a:normAutofit/>
          </a:bodyPr>
          <a:lstStyle/>
          <a:p>
            <a:r>
              <a:rPr lang="en-GB" sz="4100"/>
              <a:t>Person specification: Skills</a:t>
            </a:r>
          </a:p>
        </p:txBody>
      </p:sp>
      <p:grpSp>
        <p:nvGrpSpPr>
          <p:cNvPr id="26" name="Group 25">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7" name="Straight Connector 26">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7" name="Rectangle 36">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ontent Placeholder 2">
            <a:extLst>
              <a:ext uri="{FF2B5EF4-FFF2-40B4-BE49-F238E27FC236}">
                <a16:creationId xmlns:a16="http://schemas.microsoft.com/office/drawing/2014/main" id="{DEEB620D-BF0A-221F-CFA4-ACB528AEE704}"/>
              </a:ext>
            </a:extLst>
          </p:cNvPr>
          <p:cNvGraphicFramePr>
            <a:graphicFrameLocks noGrp="1"/>
          </p:cNvGraphicFramePr>
          <p:nvPr>
            <p:ph idx="1"/>
            <p:extLst>
              <p:ext uri="{D42A27DB-BD31-4B8C-83A1-F6EECF244321}">
                <p14:modId xmlns:p14="http://schemas.microsoft.com/office/powerpoint/2010/main" val="3555146467"/>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0862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219F0A-6E69-7A5C-FA89-F8E27A25699E}"/>
              </a:ext>
            </a:extLst>
          </p:cNvPr>
          <p:cNvSpPr>
            <a:spLocks noGrp="1"/>
          </p:cNvSpPr>
          <p:nvPr>
            <p:ph type="title"/>
          </p:nvPr>
        </p:nvSpPr>
        <p:spPr>
          <a:xfrm>
            <a:off x="1333502" y="609600"/>
            <a:ext cx="8596668" cy="1320800"/>
          </a:xfrm>
        </p:spPr>
        <p:txBody>
          <a:bodyPr>
            <a:normAutofit/>
          </a:bodyPr>
          <a:lstStyle/>
          <a:p>
            <a:r>
              <a:rPr lang="en-GB" dirty="0"/>
              <a:t>Person specification: Experience</a:t>
            </a:r>
            <a:br>
              <a:rPr lang="en-GB" dirty="0"/>
            </a:br>
            <a:endParaRPr lang="en-GB" dirty="0"/>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B048AD4-B26E-7ADB-D799-CE8A60AA08F7}"/>
              </a:ext>
            </a:extLst>
          </p:cNvPr>
          <p:cNvSpPr>
            <a:spLocks noGrp="1"/>
          </p:cNvSpPr>
          <p:nvPr>
            <p:ph idx="1"/>
          </p:nvPr>
        </p:nvSpPr>
        <p:spPr>
          <a:xfrm>
            <a:off x="1333502" y="2160589"/>
            <a:ext cx="8596668" cy="3880773"/>
          </a:xfrm>
        </p:spPr>
        <p:txBody>
          <a:bodyPr>
            <a:normAutofit/>
          </a:bodyPr>
          <a:lstStyle/>
          <a:p>
            <a:r>
              <a:rPr lang="en-GB" dirty="0"/>
              <a:t>Personal first-hand experience of domestic abuse - empathy and understanding </a:t>
            </a:r>
          </a:p>
          <a:p>
            <a:r>
              <a:rPr lang="en-GB" dirty="0"/>
              <a:t>Social care background</a:t>
            </a:r>
          </a:p>
          <a:p>
            <a:r>
              <a:rPr lang="en-GB" dirty="0"/>
              <a:t>Mum of 5, nan of 6!</a:t>
            </a:r>
          </a:p>
          <a:p>
            <a:r>
              <a:rPr lang="en-GB" dirty="0"/>
              <a:t>Client empowerment</a:t>
            </a:r>
          </a:p>
          <a:p>
            <a:r>
              <a:rPr lang="en-GB" dirty="0"/>
              <a:t>Record keeping of activities carried out with clients</a:t>
            </a:r>
          </a:p>
          <a:p>
            <a:r>
              <a:rPr lang="en-GB" dirty="0"/>
              <a:t>Handling complaints (understanding the complaints procedure)</a:t>
            </a:r>
          </a:p>
          <a:p>
            <a:r>
              <a:rPr lang="en-GB" dirty="0"/>
              <a:t>Liaising with social services (multi-agency working)</a:t>
            </a:r>
          </a:p>
          <a:p>
            <a:r>
              <a:rPr lang="en-GB" dirty="0"/>
              <a:t>Career development, improving practice through training opportunities</a:t>
            </a:r>
          </a:p>
          <a:p>
            <a:endParaRPr lang="en-GB" dirty="0"/>
          </a:p>
          <a:p>
            <a:pPr marL="0" indent="0">
              <a:buNone/>
            </a:pPr>
            <a:endParaRPr lang="en-GB"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2610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B9A3A68-B461-12AC-5BB3-34D5CD6C9661}"/>
              </a:ext>
            </a:extLst>
          </p:cNvPr>
          <p:cNvSpPr>
            <a:spLocks noGrp="1"/>
          </p:cNvSpPr>
          <p:nvPr>
            <p:ph type="title"/>
          </p:nvPr>
        </p:nvSpPr>
        <p:spPr>
          <a:xfrm>
            <a:off x="643467" y="816638"/>
            <a:ext cx="3367359" cy="5224724"/>
          </a:xfrm>
        </p:spPr>
        <p:txBody>
          <a:bodyPr anchor="ctr">
            <a:normAutofit/>
          </a:bodyPr>
          <a:lstStyle/>
          <a:p>
            <a:r>
              <a:rPr lang="en-GB" dirty="0"/>
              <a:t>Summary</a:t>
            </a:r>
          </a:p>
        </p:txBody>
      </p:sp>
      <p:sp>
        <p:nvSpPr>
          <p:cNvPr id="3" name="Content Placeholder 2">
            <a:extLst>
              <a:ext uri="{FF2B5EF4-FFF2-40B4-BE49-F238E27FC236}">
                <a16:creationId xmlns:a16="http://schemas.microsoft.com/office/drawing/2014/main" id="{D4C868F0-BCB3-493D-987B-C1063B37312D}"/>
              </a:ext>
            </a:extLst>
          </p:cNvPr>
          <p:cNvSpPr>
            <a:spLocks noGrp="1"/>
          </p:cNvSpPr>
          <p:nvPr>
            <p:ph idx="1"/>
          </p:nvPr>
        </p:nvSpPr>
        <p:spPr>
          <a:xfrm>
            <a:off x="4654295" y="816638"/>
            <a:ext cx="4619706" cy="5224724"/>
          </a:xfrm>
        </p:spPr>
        <p:txBody>
          <a:bodyPr anchor="ctr">
            <a:normAutofit/>
          </a:bodyPr>
          <a:lstStyle/>
          <a:p>
            <a:r>
              <a:rPr lang="en-GB" dirty="0"/>
              <a:t>Finding employment</a:t>
            </a:r>
          </a:p>
          <a:p>
            <a:r>
              <a:rPr lang="en-GB" b="0" i="0">
                <a:effectLst/>
              </a:rPr>
              <a:t>Job description</a:t>
            </a:r>
          </a:p>
          <a:p>
            <a:r>
              <a:rPr lang="en-GB" dirty="0"/>
              <a:t>Qualifications</a:t>
            </a:r>
          </a:p>
          <a:p>
            <a:r>
              <a:rPr lang="en-GB" dirty="0"/>
              <a:t>Person specification: </a:t>
            </a:r>
          </a:p>
          <a:p>
            <a:pPr lvl="1">
              <a:buFont typeface="Courier New" panose="02070309020205020404" pitchFamily="49" charset="0"/>
              <a:buChar char="o"/>
            </a:pPr>
            <a:r>
              <a:rPr lang="en-GB" dirty="0"/>
              <a:t>meeting the criteria</a:t>
            </a:r>
          </a:p>
          <a:p>
            <a:pPr lvl="1">
              <a:buFont typeface="Courier New" panose="02070309020205020404" pitchFamily="49" charset="0"/>
              <a:buChar char="o"/>
            </a:pPr>
            <a:r>
              <a:rPr lang="en-GB" dirty="0"/>
              <a:t>Knowledge</a:t>
            </a:r>
          </a:p>
          <a:p>
            <a:pPr lvl="1">
              <a:buFont typeface="Courier New" panose="02070309020205020404" pitchFamily="49" charset="0"/>
              <a:buChar char="o"/>
            </a:pPr>
            <a:r>
              <a:rPr lang="en-GB" dirty="0"/>
              <a:t>skills </a:t>
            </a:r>
          </a:p>
          <a:p>
            <a:pPr lvl="1">
              <a:buFont typeface="Courier New" panose="02070309020205020404" pitchFamily="49" charset="0"/>
              <a:buChar char="o"/>
            </a:pPr>
            <a:r>
              <a:rPr lang="en-GB" dirty="0"/>
              <a:t>Experience </a:t>
            </a:r>
          </a:p>
        </p:txBody>
      </p:sp>
    </p:spTree>
    <p:extLst>
      <p:ext uri="{BB962C8B-B14F-4D97-AF65-F5344CB8AC3E}">
        <p14:creationId xmlns:p14="http://schemas.microsoft.com/office/powerpoint/2010/main" val="12771876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descr="Different coloured question marks">
            <a:extLst>
              <a:ext uri="{FF2B5EF4-FFF2-40B4-BE49-F238E27FC236}">
                <a16:creationId xmlns:a16="http://schemas.microsoft.com/office/drawing/2014/main" id="{9C54817D-D011-AD4F-29A1-4A8A63805557}"/>
              </a:ext>
            </a:extLst>
          </p:cNvPr>
          <p:cNvPicPr>
            <a:picLocks noChangeAspect="1"/>
          </p:cNvPicPr>
          <p:nvPr/>
        </p:nvPicPr>
        <p:blipFill rotWithShape="1">
          <a:blip r:embed="rId2">
            <a:duotone>
              <a:prstClr val="black"/>
              <a:prstClr val="white"/>
            </a:duotone>
          </a:blip>
          <a:srcRect l="22357" r="19693"/>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D4E938B-1231-4AEF-7553-0C5590EE5099}"/>
              </a:ext>
            </a:extLst>
          </p:cNvPr>
          <p:cNvSpPr>
            <a:spLocks noGrp="1"/>
          </p:cNvSpPr>
          <p:nvPr>
            <p:ph type="title"/>
          </p:nvPr>
        </p:nvSpPr>
        <p:spPr>
          <a:xfrm>
            <a:off x="668866" y="1678666"/>
            <a:ext cx="5123515" cy="2369093"/>
          </a:xfrm>
        </p:spPr>
        <p:txBody>
          <a:bodyPr vert="horz" lIns="91440" tIns="45720" rIns="91440" bIns="45720" rtlCol="0" anchor="b">
            <a:normAutofit/>
          </a:bodyPr>
          <a:lstStyle/>
          <a:p>
            <a:pPr algn="r"/>
            <a:r>
              <a:rPr lang="en-US" sz="4800"/>
              <a:t>Thank you for listening</a:t>
            </a:r>
          </a:p>
        </p:txBody>
      </p:sp>
      <p:sp>
        <p:nvSpPr>
          <p:cNvPr id="3" name="Content Placeholder 2">
            <a:extLst>
              <a:ext uri="{FF2B5EF4-FFF2-40B4-BE49-F238E27FC236}">
                <a16:creationId xmlns:a16="http://schemas.microsoft.com/office/drawing/2014/main" id="{DEBE7CCC-EC77-F02C-F1A2-24D564B96E0E}"/>
              </a:ext>
            </a:extLst>
          </p:cNvPr>
          <p:cNvSpPr>
            <a:spLocks noGrp="1"/>
          </p:cNvSpPr>
          <p:nvPr>
            <p:ph idx="1"/>
          </p:nvPr>
        </p:nvSpPr>
        <p:spPr>
          <a:xfrm>
            <a:off x="677335" y="4050831"/>
            <a:ext cx="5113217" cy="1096901"/>
          </a:xfrm>
        </p:spPr>
        <p:txBody>
          <a:bodyPr vert="horz" lIns="91440" tIns="45720" rIns="91440" bIns="45720" rtlCol="0" anchor="t">
            <a:normAutofit/>
          </a:bodyPr>
          <a:lstStyle/>
          <a:p>
            <a:pPr marL="0" indent="0" algn="r">
              <a:buNone/>
            </a:pPr>
            <a:r>
              <a:rPr lang="en-US" sz="4400" dirty="0">
                <a:solidFill>
                  <a:schemeClr val="tx1">
                    <a:lumMod val="50000"/>
                    <a:lumOff val="50000"/>
                  </a:schemeClr>
                </a:solidFill>
              </a:rPr>
              <a:t>Any questions?</a:t>
            </a: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6176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B0F90-7778-1176-354E-97ECB290C4FF}"/>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668A988F-C43A-13B7-C81E-4743818661F0}"/>
              </a:ext>
            </a:extLst>
          </p:cNvPr>
          <p:cNvSpPr>
            <a:spLocks noGrp="1"/>
          </p:cNvSpPr>
          <p:nvPr>
            <p:ph idx="1"/>
          </p:nvPr>
        </p:nvSpPr>
        <p:spPr/>
        <p:txBody>
          <a:bodyPr>
            <a:normAutofit fontScale="47500" lnSpcReduction="20000"/>
          </a:bodyPr>
          <a:lstStyle/>
          <a:p>
            <a:r>
              <a:rPr lang="en-GB" dirty="0"/>
              <a:t>Advocacy Charter (2014) </a:t>
            </a:r>
            <a:r>
              <a:rPr lang="en-GB" i="1" dirty="0"/>
              <a:t>Code of Practice</a:t>
            </a:r>
            <a:r>
              <a:rPr lang="en-GB" dirty="0"/>
              <a:t>. Available at: </a:t>
            </a:r>
            <a:r>
              <a:rPr lang="en-GB" dirty="0">
                <a:hlinkClick r:id="rId3"/>
              </a:rPr>
              <a:t>Code-of-Practice-1.pdf (qualityadvocacy.org.uk)</a:t>
            </a:r>
            <a:r>
              <a:rPr lang="en-GB" dirty="0"/>
              <a:t> (Accessed: 8</a:t>
            </a:r>
            <a:r>
              <a:rPr lang="en-GB" baseline="30000" dirty="0"/>
              <a:t>th</a:t>
            </a:r>
            <a:r>
              <a:rPr lang="en-GB" dirty="0"/>
              <a:t> May 2024). </a:t>
            </a:r>
          </a:p>
          <a:p>
            <a:r>
              <a:rPr lang="en-GB" i="1" dirty="0"/>
              <a:t>Data Protection Act 2018. c. 12. </a:t>
            </a:r>
            <a:r>
              <a:rPr lang="en-GB" dirty="0"/>
              <a:t>Available at: </a:t>
            </a:r>
            <a:r>
              <a:rPr lang="en-GB" dirty="0">
                <a:hlinkClick r:id="rId4"/>
              </a:rPr>
              <a:t>Data Protection Act 2018 (legislation.gov.uk)</a:t>
            </a:r>
            <a:r>
              <a:rPr lang="en-GB" dirty="0"/>
              <a:t> (Accessed: 8 May 2024) </a:t>
            </a:r>
          </a:p>
          <a:p>
            <a:r>
              <a:rPr lang="en-GB" i="1" dirty="0"/>
              <a:t>Domestic Abuse Act 2021. c. 17. </a:t>
            </a:r>
            <a:r>
              <a:rPr lang="en-GB" dirty="0"/>
              <a:t>Available at: </a:t>
            </a:r>
            <a:r>
              <a:rPr lang="en-GB" dirty="0">
                <a:hlinkClick r:id="rId5"/>
              </a:rPr>
              <a:t>Domestic Abuse Act 2021 (legislation.gov.uk)</a:t>
            </a:r>
            <a:r>
              <a:rPr lang="en-GB" dirty="0"/>
              <a:t> (Accessed: 8</a:t>
            </a:r>
            <a:r>
              <a:rPr lang="en-GB" baseline="30000" dirty="0"/>
              <a:t> </a:t>
            </a:r>
            <a:r>
              <a:rPr lang="en-GB" dirty="0"/>
              <a:t>May 2024).</a:t>
            </a:r>
          </a:p>
          <a:p>
            <a:r>
              <a:rPr lang="en-GB" dirty="0"/>
              <a:t>Ghate, D. (2018) ‘Developing theories of change for social programmes: co-producing evidence-supported quality improvement’, </a:t>
            </a:r>
            <a:r>
              <a:rPr lang="fr-FR" i="1" dirty="0" err="1"/>
              <a:t>Palgrave</a:t>
            </a:r>
            <a:r>
              <a:rPr lang="fr-FR" i="1" dirty="0"/>
              <a:t> Commun, </a:t>
            </a:r>
            <a:r>
              <a:rPr lang="fr-FR" dirty="0"/>
              <a:t>4(90). doi: https://doi.org/10.1057/s41599-018-0139-z.</a:t>
            </a:r>
            <a:endParaRPr lang="en-GB" dirty="0"/>
          </a:p>
          <a:p>
            <a:r>
              <a:rPr lang="en-GB" dirty="0"/>
              <a:t>Guardian Homecare (2024) </a:t>
            </a:r>
            <a:r>
              <a:rPr lang="en-GB" i="1" dirty="0"/>
              <a:t>Homecare Assistant Job Description</a:t>
            </a:r>
            <a:r>
              <a:rPr lang="en-GB" dirty="0"/>
              <a:t>. Available at: </a:t>
            </a:r>
            <a:r>
              <a:rPr lang="en-GB" dirty="0">
                <a:hlinkClick r:id="rId6"/>
              </a:rPr>
              <a:t>Care Assistant Job Description | Guardian Homecare</a:t>
            </a:r>
            <a:r>
              <a:rPr lang="en-GB" dirty="0"/>
              <a:t> (Accessed: 8 May 2024). </a:t>
            </a:r>
          </a:p>
          <a:p>
            <a:r>
              <a:rPr lang="en-GB" dirty="0"/>
              <a:t>Indeed (2024) </a:t>
            </a:r>
            <a:r>
              <a:rPr lang="en-GB" i="1" dirty="0"/>
              <a:t>Problem-solving skills: definitions and examples. </a:t>
            </a:r>
            <a:r>
              <a:rPr lang="en-GB" dirty="0"/>
              <a:t>Available at: </a:t>
            </a:r>
            <a:r>
              <a:rPr lang="en-GB" dirty="0">
                <a:hlinkClick r:id="rId7"/>
              </a:rPr>
              <a:t>Problem-solving skills: definitions and examples | Indeed.com UK</a:t>
            </a:r>
            <a:r>
              <a:rPr lang="en-GB" dirty="0"/>
              <a:t> (Accessed: 8 May 2024). </a:t>
            </a:r>
          </a:p>
          <a:p>
            <a:r>
              <a:rPr lang="en-GB" dirty="0"/>
              <a:t>Law Wales (2021) </a:t>
            </a:r>
            <a:r>
              <a:rPr lang="en-GB" i="1" dirty="0"/>
              <a:t>Safeguarding. </a:t>
            </a:r>
            <a:r>
              <a:rPr lang="en-GB" dirty="0"/>
              <a:t>Available at: </a:t>
            </a:r>
            <a:r>
              <a:rPr lang="en-GB" dirty="0">
                <a:hlinkClick r:id="rId8"/>
              </a:rPr>
              <a:t>Safeguarding | Law Wales (</a:t>
            </a:r>
            <a:r>
              <a:rPr lang="en-GB" dirty="0" err="1">
                <a:hlinkClick r:id="rId8"/>
              </a:rPr>
              <a:t>gov.wales</a:t>
            </a:r>
            <a:r>
              <a:rPr lang="en-GB" dirty="0">
                <a:hlinkClick r:id="rId8"/>
              </a:rPr>
              <a:t>)</a:t>
            </a:r>
            <a:r>
              <a:rPr lang="en-GB" dirty="0"/>
              <a:t> (Accessed: 8 May 2024). </a:t>
            </a:r>
          </a:p>
          <a:p>
            <a:r>
              <a:rPr lang="en-GB" dirty="0"/>
              <a:t>Social Care Wales (2023) </a:t>
            </a:r>
            <a:r>
              <a:rPr lang="en-GB" i="1" dirty="0"/>
              <a:t>Why we wrote the framework</a:t>
            </a:r>
            <a:r>
              <a:rPr lang="en-GB" dirty="0"/>
              <a:t>. Available at: </a:t>
            </a:r>
            <a:r>
              <a:rPr lang="en-GB" dirty="0">
                <a:hlinkClick r:id="rId9"/>
              </a:rPr>
              <a:t>scw-national-safeguarding-training-learning-and-development-framework-406598.pdf (</a:t>
            </a:r>
            <a:r>
              <a:rPr lang="en-GB" dirty="0" err="1">
                <a:hlinkClick r:id="rId9"/>
              </a:rPr>
              <a:t>socialcare.wales</a:t>
            </a:r>
            <a:r>
              <a:rPr lang="en-GB" dirty="0">
                <a:hlinkClick r:id="rId9"/>
              </a:rPr>
              <a:t>)</a:t>
            </a:r>
            <a:r>
              <a:rPr lang="en-GB" dirty="0"/>
              <a:t> (Accessed: 8 May 2024). </a:t>
            </a:r>
          </a:p>
          <a:p>
            <a:r>
              <a:rPr lang="en-GB" dirty="0"/>
              <a:t>University of Wales Trinity Saint David (UWTSD) (2024) </a:t>
            </a:r>
            <a:r>
              <a:rPr lang="en-GB" i="1" dirty="0"/>
              <a:t>Advocacy (Full-time) (BA Hons). </a:t>
            </a:r>
            <a:r>
              <a:rPr lang="en-GB" dirty="0"/>
              <a:t>Available at: </a:t>
            </a:r>
            <a:r>
              <a:rPr lang="en-GB" dirty="0">
                <a:hlinkClick r:id="rId3"/>
              </a:rPr>
              <a:t>Code-of-Practice-1.pdf (qualityadvocacy.org.uk)</a:t>
            </a:r>
            <a:r>
              <a:rPr lang="en-GB" dirty="0"/>
              <a:t> (Accessed: 8 May 2024). </a:t>
            </a:r>
          </a:p>
          <a:p>
            <a:r>
              <a:rPr lang="en-GB" dirty="0"/>
              <a:t>Welsh Women’s Aid (2024) </a:t>
            </a:r>
            <a:r>
              <a:rPr lang="en-GB" i="1" dirty="0"/>
              <a:t>Resources. </a:t>
            </a:r>
            <a:r>
              <a:rPr lang="en-GB" dirty="0"/>
              <a:t>Available at: </a:t>
            </a:r>
            <a:r>
              <a:rPr lang="en-GB" dirty="0">
                <a:hlinkClick r:id="rId10"/>
              </a:rPr>
              <a:t>Resources : Welsh Women's Aid – Survivors’ Network (welshwomensaid.org.uk)</a:t>
            </a:r>
            <a:r>
              <a:rPr lang="en-GB" dirty="0"/>
              <a:t> (Accessed: 8 May 2024). </a:t>
            </a:r>
          </a:p>
          <a:p>
            <a:r>
              <a:rPr lang="en-GB" dirty="0"/>
              <a:t>West Wales Domestic Abuse Service (2024) </a:t>
            </a:r>
            <a:r>
              <a:rPr lang="en-GB" i="1" dirty="0"/>
              <a:t>Job Description and Person Specification: Refuge Support Worker (*Female). </a:t>
            </a:r>
            <a:r>
              <a:rPr lang="en-GB" dirty="0"/>
              <a:t>Available at: </a:t>
            </a:r>
            <a:r>
              <a:rPr lang="en-GB" dirty="0">
                <a:hlinkClick r:id="rId11"/>
              </a:rPr>
              <a:t>Refuge_Support_Worker_Job_Description.pdf (westwalesdas.org.uk)</a:t>
            </a:r>
            <a:r>
              <a:rPr lang="en-GB" dirty="0"/>
              <a:t> (Accessed: 8</a:t>
            </a:r>
            <a:r>
              <a:rPr lang="en-GB" baseline="30000" dirty="0"/>
              <a:t> </a:t>
            </a:r>
            <a:r>
              <a:rPr lang="en-GB" dirty="0"/>
              <a:t>May 2024).</a:t>
            </a:r>
          </a:p>
          <a:p>
            <a:r>
              <a:rPr lang="en-GB" i="1" dirty="0"/>
              <a:t>Violence against Women, Domestic Abuse and Sexual Violence (Wales) Act 2015 </a:t>
            </a:r>
            <a:r>
              <a:rPr lang="en-GB" dirty="0"/>
              <a:t>(anaw 3). Available at: </a:t>
            </a:r>
            <a:r>
              <a:rPr lang="en-GB" dirty="0">
                <a:hlinkClick r:id="rId12"/>
              </a:rPr>
              <a:t>Violence against Women, Domestic Abuse and Sexual Violence (Wales) Act 2015 (legislation.gov.uk)</a:t>
            </a:r>
            <a:r>
              <a:rPr lang="en-GB" dirty="0"/>
              <a:t> (Accessed: 8 May 2024).</a:t>
            </a:r>
          </a:p>
        </p:txBody>
      </p:sp>
    </p:spTree>
    <p:extLst>
      <p:ext uri="{BB962C8B-B14F-4D97-AF65-F5344CB8AC3E}">
        <p14:creationId xmlns:p14="http://schemas.microsoft.com/office/powerpoint/2010/main" val="173814077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f13d2f1-3fb4-4d24-806f-713eb38c1b0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7" ma:contentTypeDescription="Create a new document." ma:contentTypeScope="" ma:versionID="1892fcc2331513e4e748a11cbb79dc32">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5c4cabbced1f72a7828a6d18c8e5f0dc"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element ref="ns3:MediaServiceDateTaken" minOccurs="0"/>
                <xsd:element ref="ns3:MediaServiceLocation"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MediaServiceLocation" ma:index="23" nillable="true" ma:displayName="Location" ma:indexed="true" ma:internalName="MediaServiceLocation"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603DDA0-3687-4C97-BE09-EEFC0D2315E8}">
  <ds:schemaRefs>
    <ds:schemaRef ds:uri="http://purl.org/dc/elements/1.1/"/>
    <ds:schemaRef ds:uri="bf13d2f1-3fb4-4d24-806f-713eb38c1b0e"/>
    <ds:schemaRef ds:uri="http://www.w3.org/XML/1998/namespace"/>
    <ds:schemaRef ds:uri="http://schemas.microsoft.com/office/infopath/2007/PartnerControls"/>
    <ds:schemaRef ds:uri="http://schemas.microsoft.com/office/2006/documentManagement/types"/>
    <ds:schemaRef ds:uri="http://purl.org/dc/dcmitype/"/>
    <ds:schemaRef ds:uri="http://schemas.microsoft.com/office/2006/metadata/properties"/>
    <ds:schemaRef ds:uri="http://schemas.openxmlformats.org/package/2006/metadata/core-properties"/>
    <ds:schemaRef ds:uri="a3276f14-397d-4ed7-b8c7-ece791485ff1"/>
    <ds:schemaRef ds:uri="http://purl.org/dc/terms/"/>
  </ds:schemaRefs>
</ds:datastoreItem>
</file>

<file path=customXml/itemProps2.xml><?xml version="1.0" encoding="utf-8"?>
<ds:datastoreItem xmlns:ds="http://schemas.openxmlformats.org/officeDocument/2006/customXml" ds:itemID="{207E8B2A-B38E-4826-BE6B-68E688632F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23B3389-FADD-412F-A5BA-35E84862D24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4299</TotalTime>
  <Words>3121</Words>
  <Application>Microsoft Office PowerPoint</Application>
  <PresentationFormat>Widescreen</PresentationFormat>
  <Paragraphs>155</Paragraphs>
  <Slides>11</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-apple-system</vt:lpstr>
      <vt:lpstr>Aptos</vt:lpstr>
      <vt:lpstr>Arial</vt:lpstr>
      <vt:lpstr>Calibri</vt:lpstr>
      <vt:lpstr>Courier New</vt:lpstr>
      <vt:lpstr>Noto Sans</vt:lpstr>
      <vt:lpstr>Trebuchet MS</vt:lpstr>
      <vt:lpstr>Wingdings 3</vt:lpstr>
      <vt:lpstr>Facet</vt:lpstr>
      <vt:lpstr>ECGE6002Q  Skills for Life: Employability and Future Pathways</vt:lpstr>
      <vt:lpstr>Finding employment</vt:lpstr>
      <vt:lpstr>Job description  </vt:lpstr>
      <vt:lpstr>Qualifications </vt:lpstr>
      <vt:lpstr>Person specification: meeting the criteria </vt:lpstr>
      <vt:lpstr>Person specification: Knowledge </vt:lpstr>
      <vt:lpstr>Person specification: Skills</vt:lpstr>
      <vt:lpstr>Person specification: Experience </vt:lpstr>
      <vt:lpstr>Summary</vt:lpstr>
      <vt:lpstr>Thank you for listening</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ECGE6002Q  Skills for Life: Employability and Future Pathways</dc:title>
  <dc:creator>Sarah Hill</dc:creator>
  <cp:lastModifiedBy>Trudi</cp:lastModifiedBy>
  <cp:revision>5</cp:revision>
  <dcterms:created xsi:type="dcterms:W3CDTF">2024-04-15T11:29:36Z</dcterms:created>
  <dcterms:modified xsi:type="dcterms:W3CDTF">2024-05-12T08:07:01Z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