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4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89" dt="2026-10-22T20:57:37.962"/>
    <p1510:client id="{0AE81F02-0A7C-4E0E-84BD-BA404E516A59}" v="15" dt="2026-10-22T20:44:11.043"/>
    <p1510:client id="{AFCD41F9-A031-B846-FADC-67277A97D91D}" v="396" dt="2026-10-21T21:11:43.616"/>
    <p1510:client id="{E0419B2A-E681-FC3A-4822-A042948A2395}" v="8" dt="2026-10-22T20:47:35.908"/>
    <p1510:client id="{E4431DEF-A5C4-BDB7-AD44-227E9FB6A670}" v="220" dt="2026-10-22T16:10:44.3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57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slide" Target="slides/slide14.xml" Id="rId18" /><Relationship Type="http://schemas.openxmlformats.org/officeDocument/2006/relationships/viewProps" Target="viewProps.xml" Id="rId26" /><Relationship Type="http://schemas.openxmlformats.org/officeDocument/2006/relationships/customXml" Target="../customXml/item3.xml" Id="rId3" /><Relationship Type="http://schemas.openxmlformats.org/officeDocument/2006/relationships/slide" Target="slides/slide17.xml" Id="rId21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slide" Target="slides/slide13.xml" Id="rId17" /><Relationship Type="http://schemas.openxmlformats.org/officeDocument/2006/relationships/presProps" Target="presProps.xml" Id="rId25" /><Relationship Type="http://schemas.openxmlformats.org/officeDocument/2006/relationships/customXml" Target="../customXml/item2.xml" Id="rId2" /><Relationship Type="http://schemas.openxmlformats.org/officeDocument/2006/relationships/slide" Target="slides/slide12.xml" Id="rId16" /><Relationship Type="http://schemas.openxmlformats.org/officeDocument/2006/relationships/slide" Target="slides/slide16.xml" Id="rId20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20.xml" Id="rId24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19.xml" Id="rId23" /><Relationship Type="http://schemas.openxmlformats.org/officeDocument/2006/relationships/tableStyles" Target="tableStyles.xml" Id="rId28" /><Relationship Type="http://schemas.openxmlformats.org/officeDocument/2006/relationships/slide" Target="slides/slide6.xml" Id="rId10" /><Relationship Type="http://schemas.openxmlformats.org/officeDocument/2006/relationships/slide" Target="slides/slide15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Relationship Type="http://schemas.openxmlformats.org/officeDocument/2006/relationships/slide" Target="slides/slide18.xml" Id="rId22" /><Relationship Type="http://schemas.openxmlformats.org/officeDocument/2006/relationships/theme" Target="theme/theme1.xml" Id="rId27" /><Relationship Type="http://schemas.microsoft.com/office/2015/10/relationships/revisionInfo" Target="revisionInfo.xml" Id="rId30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640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7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683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93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827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43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434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562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581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20761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5917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68631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9148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1033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82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218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42" r:id="rId1"/>
    <p:sldLayoutId id="2147484743" r:id="rId2"/>
    <p:sldLayoutId id="2147484744" r:id="rId3"/>
    <p:sldLayoutId id="2147484745" r:id="rId4"/>
    <p:sldLayoutId id="2147484746" r:id="rId5"/>
    <p:sldLayoutId id="2147484747" r:id="rId6"/>
    <p:sldLayoutId id="2147484748" r:id="rId7"/>
    <p:sldLayoutId id="2147484749" r:id="rId8"/>
    <p:sldLayoutId id="2147484750" r:id="rId9"/>
    <p:sldLayoutId id="2147484751" r:id="rId10"/>
    <p:sldLayoutId id="2147484752" r:id="rId11"/>
    <p:sldLayoutId id="2147484753" r:id="rId12"/>
    <p:sldLayoutId id="2147484754" r:id="rId13"/>
    <p:sldLayoutId id="2147484755" r:id="rId14"/>
    <p:sldLayoutId id="2147484756" r:id="rId15"/>
    <p:sldLayoutId id="214748475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researchoutreach.org/articles/harnessing-usability-choose-appropriate-incontinence-care-products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discover/2024/september/state-of-health-and-care-of-older-people-in-england-2024/" TargetMode="External"/><Relationship Id="rId2" Type="http://schemas.openxmlformats.org/officeDocument/2006/relationships/hyperlink" Target="https://doi.org/10.1093/geront/29.2.18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ukpga/2005/9/contents" TargetMode="External"/><Relationship Id="rId4" Type="http://schemas.openxmlformats.org/officeDocument/2006/relationships/hyperlink" Target="https://www.cqc.org.uk/publications/major-report/state-car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gtermplan.nhs.uk/" TargetMode="External"/><Relationship Id="rId2" Type="http://schemas.openxmlformats.org/officeDocument/2006/relationships/hyperlink" Target="https://www.nice.org.uk/guidance/ng2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killsforcare.org.uk/Adult-Social-Care-Workforce-Data/workforceintelligence/resources/Reports/National/The-state-of-the-adult-social-care-sector-and-workforce-in-England-2025.pdf" TargetMode="External"/><Relationship Id="rId4" Type="http://schemas.openxmlformats.org/officeDocument/2006/relationships/hyperlink" Target="https://www.ons.gov.uk/releases/nationalpopulationprojections2021bas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17900" TargetMode="External"/><Relationship Id="rId2" Type="http://schemas.openxmlformats.org/officeDocument/2006/relationships/hyperlink" Target="https://www.who.int/publications/i/item/97892415650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4/23/contents" TargetMode="Externa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who.int/publications/i/item/97892400168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509B9C-8868-9E28-28B8-B705C6BE80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236"/>
          <a:stretch>
            <a:fillRect/>
          </a:stretch>
        </p:blipFill>
        <p:spPr>
          <a:xfrm>
            <a:off x="-2123439" y="10"/>
            <a:ext cx="966964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Autofit/>
          </a:bodyPr>
          <a:lstStyle/>
          <a:p>
            <a:pPr algn="l"/>
            <a:r>
              <a:rPr lang="en-US" sz="4000" dirty="0">
                <a:solidFill>
                  <a:srgbClr val="7030A0"/>
                </a:solidFill>
                <a:ea typeface="+mj-lt"/>
                <a:cs typeface="+mj-lt"/>
              </a:rPr>
              <a:t>Evaluating the Care and Support Needs of </a:t>
            </a:r>
            <a:r>
              <a:rPr lang="en-US" sz="4000">
                <a:solidFill>
                  <a:srgbClr val="7030A0"/>
                </a:solidFill>
                <a:ea typeface="+mj-lt"/>
                <a:cs typeface="+mj-lt"/>
              </a:rPr>
              <a:t>Older People </a:t>
            </a:r>
            <a:endParaRPr lang="en-US" sz="400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47215" y="4629234"/>
            <a:ext cx="3833954" cy="2232941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>
                <a:solidFill>
                  <a:srgbClr val="7030A0"/>
                </a:solidFill>
                <a:ea typeface="+mn-lt"/>
                <a:cs typeface="+mn-lt"/>
              </a:rPr>
              <a:t>Student name: Kadija </a:t>
            </a:r>
            <a:r>
              <a:rPr lang="en-US">
                <a:solidFill>
                  <a:srgbClr val="7030A0"/>
                </a:solidFill>
                <a:ea typeface="+mn-lt"/>
                <a:cs typeface="+mn-lt"/>
              </a:rPr>
              <a:t>Ali</a:t>
            </a:r>
            <a:endParaRPr lang="en-US" dirty="0">
              <a:solidFill>
                <a:srgbClr val="7030A0"/>
              </a:solidFill>
              <a:ea typeface="+mn-lt"/>
              <a:cs typeface="+mn-lt"/>
            </a:endParaRPr>
          </a:p>
          <a:p>
            <a:pPr algn="l"/>
            <a:r>
              <a:rPr lang="en-US">
                <a:solidFill>
                  <a:srgbClr val="7030A0"/>
                </a:solidFill>
                <a:ea typeface="+mn-lt"/>
                <a:cs typeface="+mn-lt"/>
              </a:rPr>
              <a:t>Student</a:t>
            </a:r>
            <a:r>
              <a:rPr lang="en-US" dirty="0">
                <a:solidFill>
                  <a:srgbClr val="7030A0"/>
                </a:solidFill>
                <a:ea typeface="+mn-lt"/>
                <a:cs typeface="+mn-lt"/>
              </a:rPr>
              <a:t> number: 2333121</a:t>
            </a:r>
            <a:endParaRPr lang="en-US" dirty="0">
              <a:solidFill>
                <a:srgbClr val="7030A0"/>
              </a:solidFill>
            </a:endParaRPr>
          </a:p>
          <a:p>
            <a:pPr algn="l"/>
            <a:r>
              <a:rPr lang="en-US" dirty="0">
                <a:solidFill>
                  <a:srgbClr val="7030A0"/>
                </a:solidFill>
              </a:rPr>
              <a:t>Module code:BMH</a:t>
            </a:r>
            <a:r>
              <a:rPr lang="en-US">
                <a:solidFill>
                  <a:srgbClr val="7030A0"/>
                </a:solidFill>
              </a:rPr>
              <a:t>P6027_BIRM</a:t>
            </a:r>
            <a:endParaRPr lang="en-US" dirty="0">
              <a:solidFill>
                <a:srgbClr val="7030A0"/>
              </a:solidFill>
            </a:endParaRPr>
          </a:p>
          <a:p>
            <a:r>
              <a:rPr lang="en-US">
                <a:solidFill>
                  <a:srgbClr val="7030A0"/>
                </a:solidFill>
              </a:rPr>
              <a:t>Lecturer: Tomy</a:t>
            </a:r>
            <a:r>
              <a:rPr lang="en-US" dirty="0">
                <a:solidFill>
                  <a:srgbClr val="7030A0"/>
                </a:solidFill>
              </a:rPr>
              <a:t> Chacko</a:t>
            </a:r>
          </a:p>
          <a:p>
            <a:pPr algn="l"/>
            <a:r>
              <a:rPr lang="en-US">
                <a:solidFill>
                  <a:srgbClr val="7030A0"/>
                </a:solidFill>
              </a:rPr>
              <a:t>Date:22/10/2026</a:t>
            </a:r>
            <a:endParaRPr lang="en-US" dirty="0">
              <a:solidFill>
                <a:srgbClr val="7030A0"/>
              </a:solidFill>
            </a:endParaRP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DABF309-898D-0AFD-3191-448820DF6F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675"/>
    </mc:Choice>
    <mc:Fallback xmlns="">
      <p:transition spd="slow" advTm="61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FC893-47EE-492F-B76F-849FE535E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cs typeface="Arial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D065B-F444-300D-A554-542E06680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Ageing is a lifelong process involving physical, psychological and social changes (WHO, 2020).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Older people's needs may include healthcare, personal care, emotional support and assistance with daily activities.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latin typeface="Arial"/>
                <a:ea typeface="+mn-lt"/>
                <a:cs typeface="Arial"/>
              </a:rPr>
              <a:t>Person-</a:t>
            </a:r>
            <a:r>
              <a:rPr lang="en-US" dirty="0" err="1">
                <a:latin typeface="Arial"/>
                <a:ea typeface="+mn-lt"/>
                <a:cs typeface="Arial"/>
              </a:rPr>
              <a:t>centred</a:t>
            </a:r>
            <a:r>
              <a:rPr lang="en-US" dirty="0">
                <a:latin typeface="Arial"/>
                <a:ea typeface="+mn-lt"/>
                <a:cs typeface="Arial"/>
              </a:rPr>
              <a:t> care promotes dignity, independence, choice and individual wellbeing (NICE, 2015)</a:t>
            </a:r>
            <a:endParaRPr lang="en-US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dirty="0">
                <a:latin typeface="Arial"/>
                <a:ea typeface="+mn-lt"/>
                <a:cs typeface="Arial"/>
              </a:rPr>
              <a:t>The aim is to critically evaluate care settings, legislation, technology and support </a:t>
            </a:r>
            <a:r>
              <a:rPr lang="en-US">
                <a:latin typeface="Arial"/>
                <a:ea typeface="+mn-lt"/>
                <a:cs typeface="Arial"/>
              </a:rPr>
              <a:t>strategies for older people.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A72C327-5C40-40CE-B8A9-DBFB32BFB3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21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431"/>
    </mc:Choice>
    <mc:Fallback xmlns="">
      <p:transition spd="slow" advTm="59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C3843-AF15-D450-1F2A-FEDFAD8AE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>
            <a:normAutofit/>
          </a:bodyPr>
          <a:lstStyle/>
          <a:p>
            <a:r>
              <a:rPr lang="en-US" b="1">
                <a:latin typeface="Arial"/>
                <a:cs typeface="Arial"/>
              </a:rPr>
              <a:t>WHY OLD AGE MATTER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71D453-541E-9C18-C5FF-D19AE679D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225" y="2133600"/>
            <a:ext cx="3650278" cy="375925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The UK's population is ageing, increasing the importance of planning sustainable health and social care </a:t>
            </a:r>
            <a:r>
              <a:rPr lang="en-US" sz="1400">
                <a:latin typeface="Arial"/>
                <a:ea typeface="+mn-lt"/>
                <a:cs typeface="Arial"/>
              </a:rPr>
              <a:t>services (ONS, 2024).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Older people may experience multiple long-term conditions, mobility difficulties and changes in functional ability (WHO, 2015).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Loneliness, financial hardship and inaccessible environments can affect health and independence (WHO, 2020).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Longer life expectancy creates opportunities for healthy ageing but increases demand for coordinated care and support (WHO, 2015).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panose="020B0604020202020204" pitchFamily="34" charset="0"/>
              <a:buChar char="-"/>
            </a:pPr>
            <a:endParaRPr lang="en-US" sz="1400">
              <a:latin typeface="Arial"/>
              <a:cs typeface="Arial"/>
            </a:endParaRPr>
          </a:p>
        </p:txBody>
      </p:sp>
      <p:pic>
        <p:nvPicPr>
          <p:cNvPr id="4" name="Picture 3" descr="Indian Old Women Image Images | Free Photos, PNG Stickers, Wallpapers ...">
            <a:extLst>
              <a:ext uri="{FF2B5EF4-FFF2-40B4-BE49-F238E27FC236}">
                <a16:creationId xmlns:a16="http://schemas.microsoft.com/office/drawing/2014/main" id="{4C0288BD-D61C-BC07-D568-521F855442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9543" y="945710"/>
            <a:ext cx="6953577" cy="4641512"/>
          </a:xfrm>
          <a:prstGeom prst="rect">
            <a:avLst/>
          </a:prstGeom>
        </p:spPr>
      </p:pic>
      <p:sp>
        <p:nvSpPr>
          <p:cNvPr id="1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4FA90A9-E971-7148-E66A-D89A000A74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94477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140"/>
    </mc:Choice>
    <mc:Fallback xmlns="">
      <p:transition spd="slow" advTm="611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FDACE-20FA-C5FC-C93E-77E6F2151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cs typeface="Arial"/>
              </a:rPr>
              <a:t>THEORETICAL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E702A-E07A-4602-9F9E-D6649F345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93520"/>
            <a:ext cx="8915400" cy="441770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latin typeface="Arial"/>
                <a:ea typeface="+mn-lt"/>
                <a:cs typeface="Arial"/>
              </a:rPr>
              <a:t>Activity theory: Maintaining meaningful activities and social participation </a:t>
            </a:r>
            <a:r>
              <a:rPr lang="en-US" sz="2400" dirty="0">
                <a:latin typeface="Arial"/>
                <a:ea typeface="+mn-lt"/>
                <a:cs typeface="Arial"/>
              </a:rPr>
              <a:t>may support wellbeing in later life (Havighurst, 1961).</a:t>
            </a:r>
            <a:endParaRPr lang="en-US" sz="24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latin typeface="Arial"/>
                <a:ea typeface="+mn-lt"/>
                <a:cs typeface="Arial"/>
              </a:rPr>
              <a:t>Disengagement theory: Suggests that withdrawal from social roles may occur with ageing, although this does not reflect every older person's experience (Henry, et al, 1961).</a:t>
            </a:r>
            <a:endParaRPr lang="en-US" sz="240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latin typeface="Arial"/>
                <a:ea typeface="+mn-lt"/>
                <a:cs typeface="Arial"/>
              </a:rPr>
              <a:t>Continuity theory: Maintaining familiar habits, relationships and personal identity can help older people adapt to later life (Atchley, 1989).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>
                <a:latin typeface="Arial"/>
                <a:ea typeface="+mn-lt"/>
                <a:cs typeface="Arial"/>
              </a:rPr>
              <a:t> No single theory explains all experiences of ageing, care should reflect </a:t>
            </a:r>
            <a:r>
              <a:rPr lang="en-US" sz="2400" dirty="0">
                <a:latin typeface="Arial"/>
                <a:ea typeface="+mn-lt"/>
                <a:cs typeface="Arial"/>
              </a:rPr>
              <a:t>individual preferences, abilities and circumstances (WHO, 2020).</a:t>
            </a:r>
            <a:endParaRPr lang="en-US" sz="24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27864D7-187D-E990-2A37-3494BDCE6E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98105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431"/>
    </mc:Choice>
    <mc:Fallback xmlns="">
      <p:transition spd="slow" advTm="75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06785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47733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C729ED2-B62F-1B1F-334D-6517E52E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9520" y="624110"/>
            <a:ext cx="6845092" cy="1280890"/>
          </a:xfrm>
        </p:spPr>
        <p:txBody>
          <a:bodyPr>
            <a:normAutofit/>
          </a:bodyPr>
          <a:lstStyle/>
          <a:p>
            <a:r>
              <a:rPr lang="en-US" b="1">
                <a:latin typeface="Arial"/>
                <a:cs typeface="Arial"/>
              </a:rPr>
              <a:t>LEGISLATION AND POLICY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1632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716320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3F2248B2-D7B9-CC4C-E9CA-B6CB9B630C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577" r="39982" b="-3"/>
          <a:stretch>
            <a:fillRect/>
          </a:stretch>
        </p:blipFill>
        <p:spPr>
          <a:xfrm>
            <a:off x="20" y="1730"/>
            <a:ext cx="2720524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47B22-A64E-236D-0F40-927CE00BA9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6667" y="2133600"/>
            <a:ext cx="6847944" cy="37776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lnSpc>
                <a:spcPct val="90000"/>
              </a:lnSpc>
              <a:buFont typeface="Calibri" charset="2"/>
              <a:buChar char="-"/>
            </a:pPr>
            <a:r>
              <a:rPr lang="en-US" sz="1500">
                <a:latin typeface="Arial"/>
                <a:ea typeface="+mn-lt"/>
                <a:cs typeface="Arial"/>
              </a:rPr>
              <a:t>Care Act 2014 - Local authorities in England must promote individual wellbeing, including dignity, physical and mental health, relationships and control over daily life.</a:t>
            </a:r>
            <a:endParaRPr lang="en-US" sz="15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500">
                <a:latin typeface="Arial"/>
                <a:ea typeface="+mn-lt"/>
                <a:cs typeface="Arial"/>
              </a:rPr>
              <a:t>Equality Act 2010 - Protects against unlawful age discrimination in relevant settings, including service provision.</a:t>
            </a:r>
            <a:endParaRPr lang="en-US" sz="15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500">
                <a:latin typeface="Arial"/>
                <a:ea typeface="+mn-lt"/>
                <a:cs typeface="Arial"/>
              </a:rPr>
              <a:t>Mental Capacity Act 2005 - Provides a legal framework for decisions made for people who lack capacity for a particular decision.</a:t>
            </a:r>
            <a:endParaRPr lang="en-US" sz="15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500" dirty="0">
                <a:latin typeface="Arial"/>
                <a:ea typeface="+mn-lt"/>
                <a:cs typeface="Arial"/>
              </a:rPr>
              <a:t>NHS Long Term Plan, set out ambitions for more </a:t>
            </a:r>
            <a:r>
              <a:rPr lang="en-US" sz="1500" dirty="0" err="1">
                <a:latin typeface="Arial"/>
                <a:ea typeface="+mn-lt"/>
                <a:cs typeface="Arial"/>
              </a:rPr>
              <a:t>personalised</a:t>
            </a:r>
            <a:r>
              <a:rPr lang="en-US" sz="1500" dirty="0">
                <a:latin typeface="Arial"/>
                <a:ea typeface="+mn-lt"/>
                <a:cs typeface="Arial"/>
              </a:rPr>
              <a:t>, integrated and community-based NHS care (NHS England, 2019).</a:t>
            </a:r>
            <a:endParaRPr lang="en-US" sz="15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500">
                <a:latin typeface="Arial"/>
                <a:ea typeface="+mn-lt"/>
                <a:cs typeface="Arial"/>
              </a:rPr>
              <a:t>Legal protections establish important rights, but adequate funding, trained staff and accessible services are needed to translate those rights into practice.</a:t>
            </a:r>
            <a:endParaRPr lang="en-US" sz="15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US" sz="1500" dirty="0">
              <a:latin typeface="Arial"/>
              <a:cs typeface="Arial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CE4C163-799A-7C10-21EA-6B3FFEA6B1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3261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93"/>
    </mc:Choice>
    <mc:Fallback xmlns="">
      <p:transition spd="slow" advTm="690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EE5BE-A8B3-C41A-1169-7A8676BF3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>
                <a:latin typeface="Arial"/>
                <a:cs typeface="Arial"/>
              </a:rPr>
              <a:t>CURRENT CARE AND SUPPORT PROVISION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B8C2E-C6F7-EA71-561C-2CB64F827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NHS services:  GPs, community nurses, hospital teams and rehabilitation services address health needs (NHS England, 2019).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latin typeface="Arial"/>
                <a:ea typeface="+mn-lt"/>
                <a:cs typeface="Arial"/>
              </a:rPr>
              <a:t>Local-authority social care: Needs assessments help determine eligible care and support requirements </a:t>
            </a:r>
            <a:r>
              <a:rPr lang="en-US">
                <a:latin typeface="Arial"/>
                <a:ea typeface="+mn-lt"/>
                <a:cs typeface="Arial"/>
              </a:rPr>
              <a:t>in UK.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Home care: Supports personal hygiene, dressing, meals and daily living while helping people remain in familiar surroundings (NICE, 2015). 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Residential and nursing care: Provide accommodation and varying levels of personal or nursing support according to individual needs (NICE, 2015).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Voluntary and community services: Can provide social activities, befriending and additional community connections (NICE, 2015). 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latin typeface="Arial"/>
              <a:cs typeface="Arial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099EAE5-2990-355C-01E8-99C4E857E4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6625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65"/>
    </mc:Choice>
    <mc:Fallback xmlns="">
      <p:transition spd="slow" advTm="57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10486-1166-0BAD-53BF-C95967E4F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260" y="-307"/>
            <a:ext cx="9129174" cy="8681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>
                <a:latin typeface="Arial"/>
                <a:cs typeface="Arial"/>
              </a:rPr>
              <a:t>EVALUATING HOME CARE VS RESIDENTIAL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6BD79-195D-7896-111B-5FD51F212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5932" y="861525"/>
            <a:ext cx="6800639" cy="59986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b="1" u="sng">
                <a:latin typeface="Arial"/>
                <a:ea typeface="+mn-lt"/>
                <a:cs typeface="Arial"/>
              </a:rPr>
              <a:t>HOME CARE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>
                <a:latin typeface="Arial"/>
                <a:ea typeface="+mn-lt"/>
                <a:cs typeface="Arial"/>
              </a:rPr>
              <a:t>Advantages </a:t>
            </a:r>
            <a:endParaRPr lang="en-US" sz="1400" b="1" u="sng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Enables older people to remain in familiar surroundings and maintain everyday routines (NICE, 2015).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Personal </a:t>
            </a:r>
            <a:r>
              <a:rPr lang="en-US" sz="14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1400" dirty="0">
                <a:latin typeface="Arial"/>
                <a:ea typeface="+mn-lt"/>
                <a:cs typeface="Arial"/>
              </a:rPr>
              <a:t> care planning can promote choice and control over daily activities.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Support can be coordinated with health professionals and family carers (NICE, 2015). 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>
                <a:latin typeface="Arial"/>
                <a:ea typeface="+mn-lt"/>
                <a:cs typeface="Arial"/>
              </a:rPr>
              <a:t>Limitations</a:t>
            </a:r>
            <a:endParaRPr lang="en-US" sz="1400" b="1" u="sng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Inconsistent care workers may affect trust and continuity of support (NICE, 2015).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Limited support can leave needs unmet, particularly where a person requires assistance throughout the day.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Family carers may face additional pressure if formal services are insufficient (NICE, 2015).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>
                <a:latin typeface="Arial"/>
                <a:ea typeface="+mn-lt"/>
                <a:cs typeface="Arial"/>
              </a:rPr>
              <a:t>Home care can support independence, but its effectiveness depends on whether the frequency, quality and coordination of care meet the person's assessed needs.</a:t>
            </a:r>
            <a:endParaRPr lang="en-US" sz="140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US" sz="1200" dirty="0"/>
          </a:p>
        </p:txBody>
      </p:sp>
      <p:pic>
        <p:nvPicPr>
          <p:cNvPr id="4" name="Picture 3" descr="New approaches could ease the home care workforce crisis | WUSF">
            <a:extLst>
              <a:ext uri="{FF2B5EF4-FFF2-40B4-BE49-F238E27FC236}">
                <a16:creationId xmlns:a16="http://schemas.microsoft.com/office/drawing/2014/main" id="{E3D5AA91-18F6-FD3A-7C19-C5EBCD9958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0478" r="3105" b="1"/>
          <a:stretch>
            <a:fillRect/>
          </a:stretch>
        </p:blipFill>
        <p:spPr>
          <a:xfrm>
            <a:off x="8426259" y="869350"/>
            <a:ext cx="3768466" cy="4211539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606D9F9-8A71-BC59-E97C-0234BFFF80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3086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313"/>
    </mc:Choice>
    <mc:Fallback xmlns="">
      <p:transition spd="slow" advTm="61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re Home Costs UK 2026: Average Fees, Funding &amp; Financial Help ...">
            <a:extLst>
              <a:ext uri="{FF2B5EF4-FFF2-40B4-BE49-F238E27FC236}">
                <a16:creationId xmlns:a16="http://schemas.microsoft.com/office/drawing/2014/main" id="{1D374F27-18C9-15BD-D420-ADAF9D9CEA8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832" r="19159" b="-1"/>
          <a:stretch>
            <a:fillRect/>
          </a:stretch>
        </p:blipFill>
        <p:spPr>
          <a:xfrm>
            <a:off x="3046224" y="628962"/>
            <a:ext cx="7706443" cy="6857990"/>
          </a:xfrm>
          <a:prstGeom prst="rect">
            <a:avLst/>
          </a:pr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23C7736A-5A08-4021-9AB6-390DFF50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8170246" cy="6858000"/>
          </a:xfrm>
          <a:custGeom>
            <a:avLst/>
            <a:gdLst>
              <a:gd name="connsiteX0" fmla="*/ 4738960 w 8170246"/>
              <a:gd name="connsiteY0" fmla="*/ 0 h 6858000"/>
              <a:gd name="connsiteX1" fmla="*/ 4862151 w 8170246"/>
              <a:gd name="connsiteY1" fmla="*/ 0 h 6858000"/>
              <a:gd name="connsiteX2" fmla="*/ 8088169 w 8170246"/>
              <a:gd name="connsiteY2" fmla="*/ 3226735 h 6858000"/>
              <a:gd name="connsiteX3" fmla="*/ 8088169 w 8170246"/>
              <a:gd name="connsiteY3" fmla="*/ 3626507 h 6858000"/>
              <a:gd name="connsiteX4" fmla="*/ 4857393 w 8170246"/>
              <a:gd name="connsiteY4" fmla="*/ 6858000 h 6858000"/>
              <a:gd name="connsiteX5" fmla="*/ 4783581 w 8170246"/>
              <a:gd name="connsiteY5" fmla="*/ 6858000 h 6858000"/>
              <a:gd name="connsiteX6" fmla="*/ 4734202 w 8170246"/>
              <a:gd name="connsiteY6" fmla="*/ 6858000 h 6858000"/>
              <a:gd name="connsiteX7" fmla="*/ 7964978 w 8170246"/>
              <a:gd name="connsiteY7" fmla="*/ 3626507 h 6858000"/>
              <a:gd name="connsiteX8" fmla="*/ 7964978 w 8170246"/>
              <a:gd name="connsiteY8" fmla="*/ 3226735 h 6858000"/>
              <a:gd name="connsiteX9" fmla="*/ 4738960 w 8170246"/>
              <a:gd name="connsiteY9" fmla="*/ 0 h 6858000"/>
              <a:gd name="connsiteX10" fmla="*/ 0 w 8170246"/>
              <a:gd name="connsiteY10" fmla="*/ 0 h 6858000"/>
              <a:gd name="connsiteX11" fmla="*/ 98791 w 8170246"/>
              <a:gd name="connsiteY11" fmla="*/ 0 h 6858000"/>
              <a:gd name="connsiteX12" fmla="*/ 4456718 w 8170246"/>
              <a:gd name="connsiteY12" fmla="*/ 0 h 6858000"/>
              <a:gd name="connsiteX13" fmla="*/ 4603489 w 8170246"/>
              <a:gd name="connsiteY13" fmla="*/ 0 h 6858000"/>
              <a:gd name="connsiteX14" fmla="*/ 7829507 w 8170246"/>
              <a:gd name="connsiteY14" fmla="*/ 3226735 h 6858000"/>
              <a:gd name="connsiteX15" fmla="*/ 7829507 w 8170246"/>
              <a:gd name="connsiteY15" fmla="*/ 3626507 h 6858000"/>
              <a:gd name="connsiteX16" fmla="*/ 4598731 w 8170246"/>
              <a:gd name="connsiteY16" fmla="*/ 6858000 h 6858000"/>
              <a:gd name="connsiteX17" fmla="*/ 4540663 w 8170246"/>
              <a:gd name="connsiteY17" fmla="*/ 6858000 h 6858000"/>
              <a:gd name="connsiteX18" fmla="*/ 133398 w 8170246"/>
              <a:gd name="connsiteY18" fmla="*/ 6858000 h 6858000"/>
              <a:gd name="connsiteX19" fmla="*/ 0 w 8170246"/>
              <a:gd name="connsiteY19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8170246" h="6858000">
                <a:moveTo>
                  <a:pt x="4738960" y="0"/>
                </a:moveTo>
                <a:lnTo>
                  <a:pt x="4862151" y="0"/>
                </a:lnTo>
                <a:cubicBezTo>
                  <a:pt x="4862151" y="0"/>
                  <a:pt x="4862151" y="0"/>
                  <a:pt x="8088169" y="3226735"/>
                </a:cubicBezTo>
                <a:cubicBezTo>
                  <a:pt x="8197606" y="3336196"/>
                  <a:pt x="8197606" y="3517045"/>
                  <a:pt x="8088169" y="3626507"/>
                </a:cubicBezTo>
                <a:cubicBezTo>
                  <a:pt x="8088169" y="3626507"/>
                  <a:pt x="8088169" y="3626507"/>
                  <a:pt x="4857393" y="6858000"/>
                </a:cubicBezTo>
                <a:cubicBezTo>
                  <a:pt x="4857393" y="6858000"/>
                  <a:pt x="4857393" y="6858000"/>
                  <a:pt x="4783581" y="6858000"/>
                </a:cubicBezTo>
                <a:lnTo>
                  <a:pt x="4734202" y="6858000"/>
                </a:lnTo>
                <a:cubicBezTo>
                  <a:pt x="7964978" y="3626507"/>
                  <a:pt x="7964978" y="3626507"/>
                  <a:pt x="7964978" y="3626507"/>
                </a:cubicBezTo>
                <a:cubicBezTo>
                  <a:pt x="8074415" y="3517045"/>
                  <a:pt x="8074415" y="3336196"/>
                  <a:pt x="7964978" y="3226735"/>
                </a:cubicBezTo>
                <a:cubicBezTo>
                  <a:pt x="4738960" y="0"/>
                  <a:pt x="4738960" y="0"/>
                  <a:pt x="4738960" y="0"/>
                </a:cubicBezTo>
                <a:close/>
                <a:moveTo>
                  <a:pt x="0" y="0"/>
                </a:moveTo>
                <a:lnTo>
                  <a:pt x="98791" y="0"/>
                </a:lnTo>
                <a:cubicBezTo>
                  <a:pt x="1075904" y="0"/>
                  <a:pt x="2469401" y="0"/>
                  <a:pt x="4456718" y="0"/>
                </a:cubicBezTo>
                <a:lnTo>
                  <a:pt x="4603489" y="0"/>
                </a:lnTo>
                <a:cubicBezTo>
                  <a:pt x="4603489" y="0"/>
                  <a:pt x="4603489" y="0"/>
                  <a:pt x="7829507" y="3226735"/>
                </a:cubicBezTo>
                <a:cubicBezTo>
                  <a:pt x="7938944" y="3336196"/>
                  <a:pt x="7938944" y="3517045"/>
                  <a:pt x="7829507" y="3626507"/>
                </a:cubicBezTo>
                <a:cubicBezTo>
                  <a:pt x="7829507" y="3626507"/>
                  <a:pt x="7829507" y="3626507"/>
                  <a:pt x="4598731" y="6858000"/>
                </a:cubicBezTo>
                <a:lnTo>
                  <a:pt x="4540663" y="6858000"/>
                </a:lnTo>
                <a:cubicBezTo>
                  <a:pt x="4077749" y="6858000"/>
                  <a:pt x="2938270" y="6858000"/>
                  <a:pt x="133398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2B7E99-FD91-A964-E903-7EB644274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25" y="624110"/>
            <a:ext cx="4623955" cy="1280890"/>
          </a:xfrm>
        </p:spPr>
        <p:txBody>
          <a:bodyPr>
            <a:normAutofit/>
          </a:bodyPr>
          <a:lstStyle/>
          <a:p>
            <a:r>
              <a:rPr lang="en-US" sz="3200" b="1">
                <a:latin typeface="Arial"/>
                <a:cs typeface="Arial"/>
              </a:rPr>
              <a:t>RESIDENTIAL CARE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3DF4D3-8A35-461A-ABE0-F56B78A137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C6DFD-A72A-F010-9C41-8625A3882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812" y="1270959"/>
            <a:ext cx="4625882" cy="524411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400" b="1" u="sng" dirty="0">
                <a:latin typeface="Arial"/>
                <a:ea typeface="+mn-lt"/>
                <a:cs typeface="Arial"/>
              </a:rPr>
              <a:t>Advantages</a:t>
            </a:r>
            <a:endParaRPr lang="en-US" sz="1400" b="1" u="sng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Staff can provide regular assistance with personal care and daily living.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Care planning can address nutrition, hydration, mobility and social interaction (NICE, 2015).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A supportive environment may provide opportunities for activities and peer relationships (NICE,2015). 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u="sng" dirty="0">
                <a:latin typeface="Arial"/>
                <a:ea typeface="+mn-lt"/>
                <a:cs typeface="Arial"/>
              </a:rPr>
              <a:t>Limitations</a:t>
            </a:r>
            <a:endParaRPr lang="en-US" sz="1400" b="1" u="sng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Moving away from home may disrupt familiar routines, relationships and personal identity.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Poorly personal </a:t>
            </a:r>
            <a:r>
              <a:rPr lang="en-US" sz="14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1400" dirty="0">
                <a:latin typeface="Arial"/>
                <a:ea typeface="+mn-lt"/>
                <a:cs typeface="Arial"/>
              </a:rPr>
              <a:t> routines can limit autonomy and choice.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Quality of life depends on the quality of care, staff availability and opportunities for meaningful participation.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dirty="0">
                <a:latin typeface="Arial"/>
                <a:ea typeface="+mn-lt"/>
                <a:cs typeface="Arial"/>
              </a:rPr>
              <a:t> Residential care may be appropriate when needs cannot be adequately met at home, but the person's preferences, wellbeing and right to participate in decisions must remain central  (NICE, 2015).</a:t>
            </a:r>
            <a:endParaRPr lang="en-US" sz="1400" dirty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Calibri" charset="2"/>
              <a:buChar char="-"/>
            </a:pPr>
            <a:endParaRPr lang="en-US" sz="1400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67590B5-6B71-07CB-6DAC-7019548C8E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6620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898"/>
    </mc:Choice>
    <mc:Fallback xmlns="">
      <p:transition spd="slow" advTm="588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F6AB6-FF88-EE4B-3E53-E47648C3C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965" y="116110"/>
            <a:ext cx="9734647" cy="1280890"/>
          </a:xfrm>
        </p:spPr>
        <p:txBody>
          <a:bodyPr>
            <a:normAutofit fontScale="90000"/>
          </a:bodyPr>
          <a:lstStyle/>
          <a:p>
            <a:r>
              <a:rPr lang="en-US" sz="2800" b="1" dirty="0">
                <a:ea typeface="+mj-lt"/>
                <a:cs typeface="+mj-lt"/>
              </a:rPr>
              <a:t>T</a:t>
            </a:r>
            <a:r>
              <a:rPr lang="en-US" sz="2800" b="1" dirty="0">
                <a:latin typeface="Arial"/>
                <a:ea typeface="+mj-lt"/>
                <a:cs typeface="Arial"/>
              </a:rPr>
              <a:t>echnology innovation 1: Telecare, Remote </a:t>
            </a:r>
            <a:r>
              <a:rPr lang="en-US" sz="2800" b="1">
                <a:latin typeface="Arial"/>
                <a:ea typeface="+mj-lt"/>
                <a:cs typeface="Arial"/>
              </a:rPr>
              <a:t>Monitoring, Digital Health and Assistive Technology</a:t>
            </a:r>
            <a:br>
              <a:rPr lang="en-US" sz="2800" b="1" dirty="0">
                <a:latin typeface="Arial"/>
                <a:ea typeface="+mj-lt"/>
                <a:cs typeface="Arial"/>
              </a:rPr>
            </a:br>
            <a:br>
              <a:rPr lang="en-US" dirty="0">
                <a:ea typeface="+mj-lt"/>
                <a:cs typeface="+mj-lt"/>
              </a:rPr>
            </a:b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1EDAC-6AAA-ACC0-0AB2-7D2140D6A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9703" y="1524000"/>
            <a:ext cx="9734909" cy="50485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Personal alarms and fall detectors can help older people seek assistance when they need it (NICE, 2015). 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Sensors and monitoring systems may support people who wish to live independently.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latin typeface="Arial"/>
                <a:ea typeface="+mn-lt"/>
                <a:cs typeface="Arial"/>
              </a:rPr>
              <a:t>Technology can provide reassurance to older people and their carers, depending on how alerts are monitored and responded to.</a:t>
            </a:r>
            <a:endParaRPr lang="en-US">
              <a:latin typeface="Arial"/>
              <a:cs typeface="Arial"/>
            </a:endParaRPr>
          </a:p>
          <a:p>
            <a:pPr marL="285750" indent="-285750">
              <a:buFont typeface="Calibri,Sans-Serif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Video consultations can provide another way to access health professionals where clinically appropriate (NHS England, 2019).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Electronic care records can support information-sharing between professionals when systems are interoperable and information is shared lawfully.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Medication reminders and accessible assistive devices may help people manage daily activities.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7B9FF08-A6AD-B618-2A40-A507E232CB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2333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370"/>
    </mc:Choice>
    <mc:Fallback xmlns="">
      <p:transition spd="slow" advTm="65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1E0C6-E3AB-68B5-6124-06C8AB4ACA57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-10800000" flipV="1">
            <a:off x="953219" y="1719983"/>
            <a:ext cx="10515600" cy="63310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latin typeface="Arial"/>
                <a:ea typeface="+mn-lt"/>
                <a:cs typeface="Arial"/>
              </a:rPr>
              <a:t>Limitations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alibri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Equipment costs, false alarms, connectivity problems and privacy concerns may affect effectiveness</a:t>
            </a:r>
            <a:endParaRPr lang="en-US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285750" indent="-285750"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Digital exclusion, limited digital skills, inaccessible interfaces and privacy concerns may prevent some older people from benefiting equally (WHO, 2020).</a:t>
            </a:r>
          </a:p>
          <a:p>
            <a:pPr>
              <a:buFont typeface="Calibri" charset="2"/>
              <a:buChar char="-"/>
            </a:pPr>
            <a:endParaRPr lang="en-US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ea typeface="+mn-lt"/>
                <a:cs typeface="Arial"/>
              </a:rPr>
              <a:t>Services should retain accessible telephone and face-to-face alternatives and provide support for people who wish to use digital technology.</a:t>
            </a:r>
            <a:endParaRPr lang="en-US">
              <a:latin typeface="Arial"/>
              <a:cs typeface="Arial"/>
            </a:endParaRPr>
          </a:p>
          <a:p>
            <a:pPr>
              <a:buNone/>
            </a:pPr>
            <a:r>
              <a:rPr lang="en-US" dirty="0">
                <a:latin typeface="Arial"/>
                <a:cs typeface="Arial"/>
              </a:rPr>
              <a:t>Telecare should be selected through informed discussion about its benefits, risks and costs, </a:t>
            </a:r>
            <a:r>
              <a:rPr lang="en-US">
                <a:latin typeface="Arial"/>
                <a:cs typeface="Arial"/>
              </a:rPr>
              <a:t>not imposed</a:t>
            </a:r>
            <a:r>
              <a:rPr lang="en-US" dirty="0">
                <a:latin typeface="Arial"/>
                <a:cs typeface="Arial"/>
              </a:rPr>
              <a:t> as a replacement for human care (NICE, 2015). </a:t>
            </a:r>
            <a:endParaRPr lang="en-US" dirty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578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95A5D-A684-550F-FD87-F65402D63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9965" y="156750"/>
            <a:ext cx="8911687" cy="1280890"/>
          </a:xfrm>
        </p:spPr>
        <p:txBody>
          <a:bodyPr/>
          <a:lstStyle/>
          <a:p>
            <a:r>
              <a:rPr lang="en-US" sz="2800" b="1">
                <a:latin typeface="Arial"/>
                <a:ea typeface="+mj-lt"/>
                <a:cs typeface="Arial"/>
              </a:rPr>
              <a:t>NHS Case Study - Cheshire West </a:t>
            </a:r>
            <a:r>
              <a:rPr lang="en-US" sz="2800" b="1" dirty="0">
                <a:latin typeface="Arial"/>
                <a:ea typeface="+mj-lt"/>
                <a:cs typeface="Arial"/>
              </a:rPr>
              <a:t>Hospital at Home</a:t>
            </a:r>
            <a:endParaRPr lang="en-US" sz="2800" b="1"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9DC971-C06F-0D47-0BDB-123739D093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932" y="1442720"/>
            <a:ext cx="10266680" cy="505778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Situation: A</a:t>
            </a:r>
            <a:r>
              <a:rPr lang="en-US" dirty="0">
                <a:latin typeface="Arial"/>
                <a:ea typeface="+mn-lt"/>
                <a:cs typeface="Arial"/>
              </a:rPr>
              <a:t> care-home resident living with dementia became increasingly confused and drowsy, with symptoms of a chest and urinary infection.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i="1">
                <a:latin typeface="Arial"/>
                <a:ea typeface="+mn-lt"/>
                <a:cs typeface="Arial"/>
              </a:rPr>
              <a:t>I</a:t>
            </a:r>
            <a:r>
              <a:rPr lang="en-US">
                <a:latin typeface="Arial"/>
                <a:ea typeface="+mn-lt"/>
                <a:cs typeface="Arial"/>
              </a:rPr>
              <a:t>ntervention</a:t>
            </a:r>
            <a:r>
              <a:rPr lang="en-US" dirty="0">
                <a:latin typeface="Arial"/>
                <a:ea typeface="+mn-lt"/>
                <a:cs typeface="Arial"/>
              </a:rPr>
              <a:t>: The Hospital at Home team carried out a face-to-face holistic assessment, took blood samples and identified a chest infection and stage 1 acute kidney injury.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Treatment: The resident received oral antibiotics and intravenous fluids for two days, supported by care-home staff.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Outcome: The resident recovered fully and an emergency department visit was avoided. NHS England reported that the intervention helped prevent the additional distress a hospital admission could cause for someone living with dementia. (NHS England, 2023). 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ea typeface="+mn-lt"/>
                <a:cs typeface="Arial"/>
              </a:rPr>
              <a:t>Continuity theory suggests that maintaining familiar surroundings and routines may support wellbeing in later life. This case illustrates the potential benefits of receiving appropriate treatment in a familiar environment.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>
              <a:latin typeface="Arial"/>
              <a:cs typeface="Arial"/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7277DED-B7C6-A04C-0756-64799E2266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30137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005"/>
    </mc:Choice>
    <mc:Fallback xmlns="">
      <p:transition spd="slow" advTm="61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851B6-8B52-567E-35CD-A765CF10C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7885" y="75470"/>
            <a:ext cx="8911687" cy="1280890"/>
          </a:xfrm>
        </p:spPr>
        <p:txBody>
          <a:bodyPr/>
          <a:lstStyle/>
          <a:p>
            <a:r>
              <a:rPr lang="en-US" b="1">
                <a:ea typeface="+mj-lt"/>
                <a:cs typeface="+mj-lt"/>
              </a:rPr>
              <a:t>Case Study: Critical Evaluation</a:t>
            </a:r>
            <a:endParaRPr lang="en-US" b="1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64C5379-132E-F134-52A5-33F58AF52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5612" y="721360"/>
            <a:ext cx="9667240" cy="614490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1400" b="1">
                <a:latin typeface="Arial"/>
                <a:ea typeface="+mn-lt"/>
                <a:cs typeface="Arial"/>
              </a:rPr>
              <a:t>What worked well</a:t>
            </a:r>
            <a:endParaRPr lang="en-US" sz="1400" b="1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Rapid access to community healthcare professionals.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Coordinated treatment between the Hospital at Home team and care-home staff.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 dirty="0">
                <a:latin typeface="Arial"/>
                <a:ea typeface="+mn-lt"/>
                <a:cs typeface="Arial"/>
              </a:rPr>
              <a:t>Care delivered in familiar surroundings, supporting dignity and person-</a:t>
            </a:r>
            <a:r>
              <a:rPr lang="en-US" sz="14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1400" dirty="0">
                <a:latin typeface="Arial"/>
                <a:ea typeface="+mn-lt"/>
                <a:cs typeface="Arial"/>
              </a:rPr>
              <a:t> practice.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Reduced need for an emergency department visit in this individual case.</a:t>
            </a:r>
            <a:endParaRPr lang="en-US" sz="14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400" b="1">
                <a:latin typeface="Arial"/>
                <a:cs typeface="Arial"/>
              </a:rPr>
              <a:t>Considerations</a:t>
            </a: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Hospital at Home is appropriate only when clinical assessment confirms that treatment at home is safe.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Community services need sufficient staffing, equipment and timely escalation arrangements.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People with dementia or communication difficulties may need additional support to express their preferences.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One successful case cannot establish that the approach will work for every older person.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400" b="1">
                <a:latin typeface="Arial"/>
                <a:ea typeface="+mn-lt"/>
                <a:cs typeface="Arial"/>
              </a:rPr>
              <a:t>Recommendations</a:t>
            </a:r>
            <a:endParaRPr lang="en-US" sz="1400" b="1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Strengthen collaboration between NHS teams, GPs, care homes and social care.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Involve older people and their families in care planning.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Provide equitable access regardless of disability, communication needs or living arrangements.</a:t>
            </a:r>
            <a:endParaRPr lang="en-US" sz="1400" dirty="0">
              <a:latin typeface="Arial"/>
              <a:cs typeface="Arial"/>
            </a:endParaRPr>
          </a:p>
          <a:p>
            <a:pPr>
              <a:buFont typeface="Calibri"/>
              <a:buChar char="-"/>
            </a:pPr>
            <a:r>
              <a:rPr lang="en-US" sz="1400">
                <a:latin typeface="Arial"/>
                <a:ea typeface="+mn-lt"/>
                <a:cs typeface="Arial"/>
              </a:rPr>
              <a:t>Evaluate patient outcomes, safety, experience and service capacity.</a:t>
            </a:r>
            <a:endParaRPr lang="en-US" sz="14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400" dirty="0">
                <a:latin typeface="Arial"/>
                <a:ea typeface="+mn-lt"/>
                <a:cs typeface="Arial"/>
              </a:rPr>
              <a:t>The Care Act 2014 </a:t>
            </a:r>
            <a:r>
              <a:rPr lang="en-US" sz="1400" dirty="0" err="1">
                <a:latin typeface="Arial"/>
                <a:ea typeface="+mn-lt"/>
                <a:cs typeface="Arial"/>
              </a:rPr>
              <a:t>emphasises</a:t>
            </a:r>
            <a:r>
              <a:rPr lang="en-US" sz="1400" dirty="0">
                <a:latin typeface="Arial"/>
                <a:ea typeface="+mn-lt"/>
                <a:cs typeface="Arial"/>
              </a:rPr>
              <a:t> wellbeing, while the Equality Act 2010 provides protection against disability discrimination. Together, these frameworks reinforce the importance of accessible, person-</a:t>
            </a:r>
            <a:r>
              <a:rPr lang="en-US" sz="14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1400" dirty="0">
                <a:latin typeface="Arial"/>
                <a:ea typeface="+mn-lt"/>
                <a:cs typeface="Arial"/>
              </a:rPr>
              <a:t> care.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400" dirty="0">
              <a:latin typeface="Arial"/>
              <a:cs typeface="Arial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355E333-B281-ADB3-B42C-290FB082EE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2110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844"/>
    </mc:Choice>
    <mc:Fallback xmlns="">
      <p:transition spd="slow" advTm="668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B77B1-4D0D-D903-6CCE-20FF35108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Inequalities And Barriers To Support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EA45B-40A7-5DFF-917B-5C5EAB2DDF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6252" y="2133600"/>
            <a:ext cx="9738360" cy="446850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Financial inequality: Limited income can restrict access to privately funded care, transport and suitable housing.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Age discrimination: Unlawful age discrimination can restrict fair access to relevant services.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Communication barriers: Hearing loss, sight loss and language differences may make services harder to access if reasonable adjustments and accessible information are not provided (NICE, 2015). 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Digital exclusion: People without suitable devices, connectivity or digital skills may struggle to use online services (WHO, 2020).</a:t>
            </a:r>
            <a:endParaRPr lang="en-US" sz="20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2000" dirty="0">
                <a:latin typeface="Arial"/>
                <a:ea typeface="+mn-lt"/>
                <a:cs typeface="Arial"/>
              </a:rPr>
              <a:t>These barriers can interact, increasing the risk of unmet needs and unequal </a:t>
            </a:r>
            <a:r>
              <a:rPr lang="en-US" sz="2000">
                <a:latin typeface="Arial"/>
                <a:ea typeface="+mn-lt"/>
                <a:cs typeface="Arial"/>
              </a:rPr>
              <a:t>outcomes, support should be accessible, affordable and tailored to the </a:t>
            </a:r>
            <a:r>
              <a:rPr lang="en-US" sz="2000" dirty="0">
                <a:latin typeface="Arial"/>
                <a:ea typeface="+mn-lt"/>
                <a:cs typeface="Arial"/>
              </a:rPr>
              <a:t>individual.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sz="2000" dirty="0">
              <a:latin typeface="Arial"/>
              <a:cs typeface="Arial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CD0BEF22-E58D-1F5C-D448-110494E389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715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399"/>
    </mc:Choice>
    <mc:Fallback xmlns="">
      <p:transition spd="slow" advTm="63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4C38F-58E6-E750-0452-0D2277947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Mental Wellbeing, Dignity And Carers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7110A-432B-924C-A062-88E6712EC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Loneliness and social isolation should be identified and addressed as part of care planning (NICE, 2015). 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Meaningful activities and contact with friends, family and the community can support social participation (Havighurst, 1961).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dirty="0">
                <a:latin typeface="Arial"/>
                <a:ea typeface="+mn-lt"/>
                <a:cs typeface="Arial"/>
              </a:rPr>
              <a:t>The Care Act 2014 </a:t>
            </a:r>
            <a:r>
              <a:rPr lang="en-US" dirty="0" err="1">
                <a:latin typeface="Arial"/>
                <a:ea typeface="+mn-lt"/>
                <a:cs typeface="Arial"/>
              </a:rPr>
              <a:t>recognises</a:t>
            </a:r>
            <a:r>
              <a:rPr lang="en-US" dirty="0">
                <a:latin typeface="Arial"/>
                <a:ea typeface="+mn-lt"/>
                <a:cs typeface="Arial"/>
              </a:rPr>
              <a:t> emotional wellbeing, relationships, dignity and control over daily life as aspects of wellbeing.</a:t>
            </a:r>
            <a:endParaRPr lang="en-US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Carers may need their own assessment and appropriate support, including consideration of respite care (NICE, 2015). </a:t>
            </a:r>
            <a:endParaRPr lang="en-US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ea typeface="+mn-lt"/>
                <a:cs typeface="Arial"/>
              </a:rPr>
              <a:t>Physical care alone is insufficient. effective support must also consider </a:t>
            </a:r>
            <a:r>
              <a:rPr lang="en-US" dirty="0">
                <a:latin typeface="Arial"/>
                <a:ea typeface="+mn-lt"/>
                <a:cs typeface="Arial"/>
              </a:rPr>
              <a:t>emotional wellbeing, relationships, identity and the needs of carers.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CF5B1E3-5D05-3D1C-B635-44DB64530E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06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981"/>
    </mc:Choice>
    <mc:Fallback xmlns="">
      <p:transition spd="slow" advTm="41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8C70-D35F-CB19-3546-2D7BDD731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ea typeface="+mj-lt"/>
                <a:cs typeface="Arial"/>
              </a:rPr>
              <a:t>Recommendations For Improvement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6180E-2149-E8AA-5B7A-581A031C3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012" y="1706880"/>
            <a:ext cx="9880600" cy="465138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Strengthen prevention: Identify emerging needs early and support older people to maintain independence (Care Act, 2014).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Improve coordination: Use named care coordinators and clear referral pathways to reduce fragmented care (NICE, 2015). 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Improve continuity: Provide consistent staff and regular care-plan reviews to respond to changing needs (NICE, 2015).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Support unpaid carers: Offer carers' assessments and information about available support and respite options (NICE, 2015).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Promote digital inclusion: Provide accessible technology, practical training and non-digital alternatives (WHO, 2020).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Protect individual choice: Involve older people in decisions about the care they receive (Care Act, 2014).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>
              <a:latin typeface="Arial"/>
              <a:cs typeface="Arial"/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ABBE672-0657-B66C-CD8F-86E9116364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8857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02"/>
    </mc:Choice>
    <mc:Fallback xmlns="">
      <p:transition spd="slow" advTm="297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D56FE-DB54-3BD9-1426-39F89AE86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/>
                <a:ea typeface="+mj-lt"/>
                <a:cs typeface="Arial"/>
              </a:rPr>
              <a:t>Implementation Barriers And Critical </a:t>
            </a:r>
            <a:r>
              <a:rPr lang="en-US" b="1">
                <a:latin typeface="Arial"/>
                <a:ea typeface="+mj-lt"/>
                <a:cs typeface="Arial"/>
              </a:rPr>
              <a:t>Discussion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4F54B-97B9-F9C1-CA36-E276EF0741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3692" y="1910080"/>
            <a:ext cx="9900920" cy="470218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Funding pressures: Limited resources may make it difficult to provide sufficient care and preventive services.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Workforce challenges: Staff shortages and inadequate training can affect continuity and quality.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Fragmented services: Poor coordination between health and social care may delay appropriate support (NICE, 2015). 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Technology barriers: Cost, accessibility and privacy concerns may limit adoption (WHO, 2020).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Measuring improvement: Evaluate outcomes such as service-user satisfaction, continuity of care, unmet needs and avoidable falls.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ea typeface="+mn-lt"/>
                <a:cs typeface="Arial"/>
              </a:rPr>
              <a:t>Policies and recommendations are effective only when they are supported by adequate resources, clear accountability and evidence that people's lives have improved.</a:t>
            </a:r>
            <a:endParaRPr lang="en-US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dirty="0">
              <a:latin typeface="Arial"/>
              <a:cs typeface="Arial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30BE636-75F5-EFCB-E1A9-DA8D1D7604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2075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469"/>
    </mc:Choice>
    <mc:Fallback xmlns="">
      <p:transition spd="slow" advTm="614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D715D-4675-13D0-3A6D-741623D96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035F6-BD1C-3C2B-6186-55BEE4505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3532" y="1686560"/>
            <a:ext cx="9911080" cy="42246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Older people's care needs vary according to their health, abilities, preferences and social circumstances (WHO, 2015).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 dirty="0">
                <a:latin typeface="Arial"/>
                <a:ea typeface="+mn-lt"/>
                <a:cs typeface="Arial"/>
              </a:rPr>
              <a:t>Person-</a:t>
            </a:r>
            <a:r>
              <a:rPr lang="en-US" sz="20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2000" dirty="0">
                <a:latin typeface="Arial"/>
                <a:ea typeface="+mn-lt"/>
                <a:cs typeface="Arial"/>
              </a:rPr>
              <a:t> care should protect dignity, choice and independence (Care Act, 2014).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Home care, residential care and technology offer benefits but also have limitations (NICE, 2015).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Inequalities, workforce pressures and fragmented services can prevent older people from receiving appropriate support.</a:t>
            </a: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>
                <a:latin typeface="Arial"/>
                <a:ea typeface="+mn-lt"/>
                <a:cs typeface="Arial"/>
              </a:rPr>
              <a:t>Integrated, accessible and adequately resourced care is essential for improving wellbeing and quality of life (WHO, 2020).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sz="2000" dirty="0">
              <a:latin typeface="Arial"/>
              <a:cs typeface="Arial"/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05319B7-F56A-0965-5886-815C540553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54700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575"/>
    </mc:Choice>
    <mc:Fallback xmlns="">
      <p:transition spd="slow" advTm="66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1154A-EDF0-F85C-AC36-F58E89FE4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Arial"/>
                <a:cs typeface="Arial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7876B-6302-BBAC-8EEE-87D6B16AD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49" y="145181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Atchley, R.C. (1989) ‘A continuity theory of normal aging’, </a:t>
            </a:r>
            <a:r>
              <a:rPr lang="en-US" sz="2000" i="1">
                <a:latin typeface="Arial"/>
                <a:ea typeface="+mn-lt"/>
                <a:cs typeface="Arial"/>
              </a:rPr>
              <a:t>The Gerontologist</a:t>
            </a:r>
            <a:r>
              <a:rPr lang="en-US" sz="2000">
                <a:latin typeface="Arial"/>
                <a:ea typeface="+mn-lt"/>
                <a:cs typeface="Arial"/>
              </a:rPr>
              <a:t>, 29(2), pp. 183–190.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https://doi.org/10.1093/geront/29.2.183</a:t>
            </a:r>
            <a:endParaRPr lang="en-US" sz="2000">
              <a:solidFill>
                <a:srgbClr val="0070C0"/>
              </a:solidFill>
              <a:latin typeface="Arial"/>
              <a:cs typeface="Arial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Age UK (2024) </a:t>
            </a:r>
            <a:r>
              <a:rPr lang="en-US" sz="2000" i="1">
                <a:latin typeface="Arial"/>
                <a:ea typeface="+mn-lt"/>
                <a:cs typeface="Arial"/>
              </a:rPr>
              <a:t>State of Health and Care of Older People in England 2024</a:t>
            </a:r>
            <a:r>
              <a:rPr lang="en-US" sz="2000">
                <a:latin typeface="Arial"/>
                <a:ea typeface="+mn-lt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https://www.ageuk.org.uk/discover/2024/september/state-of-health-and-care-of-older-people-in-england-2024/</a:t>
            </a:r>
            <a:r>
              <a:rPr lang="en-US" sz="2000" dirty="0">
                <a:latin typeface="Arial"/>
                <a:ea typeface="+mn-lt"/>
                <a:cs typeface="Arial"/>
              </a:rPr>
              <a:t> </a:t>
            </a:r>
            <a:r>
              <a:rPr lang="en-US" sz="2000">
                <a:latin typeface="Arial"/>
                <a:ea typeface="+mn-lt"/>
                <a:cs typeface="Arial"/>
              </a:rPr>
              <a:t>(Accessed: 21 October 2026).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Care Quality Commission (2024) </a:t>
            </a:r>
            <a:r>
              <a:rPr lang="en-US" sz="2000" i="1">
                <a:latin typeface="Arial"/>
                <a:ea typeface="+mn-lt"/>
                <a:cs typeface="Arial"/>
              </a:rPr>
              <a:t>The state of health care and adult social care in England 2023/24</a:t>
            </a:r>
            <a:r>
              <a:rPr lang="en-US" sz="2000">
                <a:latin typeface="Arial"/>
                <a:ea typeface="+mn-lt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ea typeface="+mn-lt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https://www.cqc.org.uk/publications/major-report/state-care</a:t>
            </a:r>
            <a:r>
              <a:rPr lang="en-US" sz="2000" dirty="0">
                <a:latin typeface="Arial"/>
                <a:ea typeface="+mn-lt"/>
                <a:cs typeface="Arial"/>
              </a:rPr>
              <a:t> </a:t>
            </a:r>
            <a:r>
              <a:rPr lang="en-US" sz="2000">
                <a:latin typeface="Arial"/>
                <a:ea typeface="+mn-lt"/>
                <a:cs typeface="Arial"/>
              </a:rPr>
              <a:t>(Accessed: 21 October 2026).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Cumming, E. and Henry, W.E. (1961) </a:t>
            </a:r>
            <a:r>
              <a:rPr lang="en-US" sz="2000" i="1">
                <a:latin typeface="Arial"/>
                <a:ea typeface="+mn-lt"/>
                <a:cs typeface="Arial"/>
              </a:rPr>
              <a:t>Growing Old: The Process of Disengagement</a:t>
            </a:r>
            <a:r>
              <a:rPr lang="en-US" sz="2000">
                <a:latin typeface="Arial"/>
                <a:ea typeface="+mn-lt"/>
                <a:cs typeface="Arial"/>
              </a:rPr>
              <a:t>. New York: Basic Books.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ea typeface="+mn-lt"/>
                <a:cs typeface="Arial"/>
              </a:rPr>
              <a:t>Great Britain (2005) </a:t>
            </a:r>
            <a:r>
              <a:rPr lang="en-US" sz="2000" i="1">
                <a:latin typeface="Arial"/>
                <a:ea typeface="+mn-lt"/>
                <a:cs typeface="Arial"/>
              </a:rPr>
              <a:t>Mental Capacity Act 2005</a:t>
            </a:r>
            <a:r>
              <a:rPr lang="en-US" sz="2000">
                <a:latin typeface="Arial"/>
                <a:ea typeface="+mn-lt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ea typeface="+mn-lt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https://www.legislation.gov.uk/ukpga/2005/9/contents</a:t>
            </a:r>
            <a:r>
              <a:rPr lang="en-US" sz="2000">
                <a:latin typeface="Arial"/>
                <a:ea typeface="+mn-lt"/>
                <a:cs typeface="Arial"/>
              </a:rPr>
              <a:t> (Accessed: 21 October 2026).</a:t>
            </a:r>
            <a:endParaRPr lang="en-US" sz="200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8195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85AE4-0996-7CB3-6434-E5C21CCCD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320" y="204243"/>
            <a:ext cx="10515600" cy="685299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Havighurst, R.J. (1961) ‘Successful aging’, </a:t>
            </a:r>
            <a:r>
              <a:rPr lang="en-US" sz="2000" i="1">
                <a:latin typeface="Arial"/>
                <a:cs typeface="Arial"/>
              </a:rPr>
              <a:t>The Gerontologist</a:t>
            </a:r>
            <a:r>
              <a:rPr lang="en-US" sz="2000">
                <a:latin typeface="Arial"/>
                <a:cs typeface="Arial"/>
              </a:rPr>
              <a:t>, 1(1), pp. 8–13.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National Institute for Health and Care Excellence (NICE) (2015) </a:t>
            </a:r>
            <a:r>
              <a:rPr lang="en-US" sz="2000" i="1">
                <a:latin typeface="Arial"/>
                <a:cs typeface="Arial"/>
              </a:rPr>
              <a:t>Older people with social care needs and multiple long-term conditions</a:t>
            </a:r>
            <a:r>
              <a:rPr lang="en-US" sz="2000">
                <a:latin typeface="Arial"/>
                <a:cs typeface="Arial"/>
              </a:rPr>
              <a:t>. NICE guideline NG22.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https://www.nice.org.uk/guidance/ng22</a:t>
            </a:r>
            <a:r>
              <a:rPr lang="en-US" sz="2000" dirty="0">
                <a:latin typeface="Arial"/>
                <a:cs typeface="Arial"/>
              </a:rPr>
              <a:t> (Accessed: 15 October 2026).</a:t>
            </a:r>
            <a:endParaRPr lang="en-US"/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NHS England (2019) </a:t>
            </a:r>
            <a:r>
              <a:rPr lang="en-US" sz="2000" i="1">
                <a:latin typeface="Arial"/>
                <a:cs typeface="Arial"/>
              </a:rPr>
              <a:t>The NHS Long Term Plan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https://www.longtermplan.nhs.uk/</a:t>
            </a:r>
            <a:r>
              <a:rPr lang="en-US" sz="2000">
                <a:latin typeface="Arial"/>
                <a:cs typeface="Arial"/>
              </a:rPr>
              <a:t> (Accessed: 15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Office for National Statistics (2025) </a:t>
            </a:r>
            <a:r>
              <a:rPr lang="en-US" sz="2000" i="1">
                <a:latin typeface="Arial"/>
                <a:cs typeface="Arial"/>
              </a:rPr>
              <a:t>National population projections: 2022-based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https://www.ons.gov.uk/releases/nationalpopulationprojections2021based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15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Rowe, J.W. and Kahn, R.L. (1997) ‘Successful aging’, </a:t>
            </a:r>
            <a:r>
              <a:rPr lang="en-US" sz="2000" i="1">
                <a:latin typeface="Arial"/>
                <a:cs typeface="Arial"/>
              </a:rPr>
              <a:t>The Gerontologist</a:t>
            </a:r>
            <a:r>
              <a:rPr lang="en-US" sz="2000">
                <a:latin typeface="Arial"/>
                <a:cs typeface="Arial"/>
              </a:rPr>
              <a:t>, 37(4), pp. 433–440.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Skills for Care (2025) </a:t>
            </a:r>
            <a:r>
              <a:rPr lang="en-US" sz="2000" i="1">
                <a:latin typeface="Arial"/>
                <a:cs typeface="Arial"/>
              </a:rPr>
              <a:t>The state of the adult social care sector and workforce in England, 2025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https://www.skillsforcare.org.uk/Adult-Social-Care-Workforce-Data/workforceintelligence/resources/Reports/National/The-state-of-the-adult-social-care-sector-and-workforce-in-England-2025.pdf</a:t>
            </a:r>
            <a:r>
              <a:rPr lang="en-US" sz="2000">
                <a:latin typeface="Arial"/>
                <a:cs typeface="Arial"/>
              </a:rPr>
              <a:t> (Accessed: 16 October 2026).</a:t>
            </a: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6215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407C2-BA00-EF2F-40B1-3EAF4943B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871" y="1100814"/>
            <a:ext cx="10515600" cy="55908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World Health Organization (2015) </a:t>
            </a:r>
            <a:r>
              <a:rPr lang="en-US" sz="2000" i="1">
                <a:latin typeface="Arial"/>
                <a:cs typeface="Arial"/>
              </a:rPr>
              <a:t>World report on ageing and health</a:t>
            </a:r>
            <a:r>
              <a:rPr lang="en-US" sz="2000">
                <a:latin typeface="Arial"/>
                <a:cs typeface="Arial"/>
              </a:rPr>
              <a:t>. Geneva: World Health Organization.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https://www.who.int/publications/i/item/9789241565042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16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World Health Organization (2020) </a:t>
            </a:r>
            <a:r>
              <a:rPr lang="en-US" sz="2000" i="1">
                <a:latin typeface="Arial"/>
                <a:cs typeface="Arial"/>
              </a:rPr>
              <a:t>Decade of healthy ageing: baseline report</a:t>
            </a:r>
            <a:r>
              <a:rPr lang="en-US" sz="2000">
                <a:latin typeface="Arial"/>
                <a:cs typeface="Arial"/>
              </a:rPr>
              <a:t>. Geneva: World Health Organization.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https://www.who.int/publications/i/item/9789240017900</a:t>
            </a:r>
            <a:r>
              <a:rPr lang="en-US" sz="2000">
                <a:latin typeface="Arial"/>
                <a:cs typeface="Arial"/>
              </a:rPr>
              <a:t> (Accessed: 16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World Health Organization (2021) </a:t>
            </a:r>
            <a:r>
              <a:rPr lang="en-US" sz="2000" i="1">
                <a:latin typeface="Arial"/>
                <a:cs typeface="Arial"/>
              </a:rPr>
              <a:t>Global report on ageism</a:t>
            </a:r>
            <a:r>
              <a:rPr lang="en-US" sz="2000">
                <a:latin typeface="Arial"/>
                <a:cs typeface="Arial"/>
              </a:rPr>
              <a:t>. Geneva: World Health Organization.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https://www.who.int/publications/i/item/9789240016866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18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cs typeface="Arial"/>
              </a:rPr>
              <a:t>Great Britain (2010) </a:t>
            </a:r>
            <a:r>
              <a:rPr lang="en-US" sz="2000" i="1">
                <a:latin typeface="Arial"/>
                <a:cs typeface="Arial"/>
              </a:rPr>
              <a:t>Equality Act 2010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US" sz="2000">
                <a:latin typeface="Arial"/>
                <a:cs typeface="Arial"/>
              </a:rPr>
              <a:t> (Accessed: 18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r>
              <a:rPr lang="en-US" sz="2000">
                <a:latin typeface="Arial"/>
                <a:cs typeface="Arial"/>
              </a:rPr>
              <a:t>Great Britain (2014) </a:t>
            </a:r>
            <a:r>
              <a:rPr lang="en-US" sz="2000" i="1">
                <a:latin typeface="Arial"/>
                <a:cs typeface="Arial"/>
              </a:rPr>
              <a:t>Care Act 2014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solidFill>
                  <a:srgbClr val="0070C0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https://www.legislation.gov.uk/ukpga/2014/23/contents</a:t>
            </a:r>
            <a:r>
              <a:rPr lang="en-US" sz="2000">
                <a:latin typeface="Arial"/>
                <a:cs typeface="Arial"/>
              </a:rPr>
              <a:t> (Accessed: 21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sz="2000" dirty="0">
              <a:latin typeface="Arial"/>
              <a:cs typeface="Arial"/>
            </a:endParaRPr>
          </a:p>
          <a:p>
            <a:pPr>
              <a:buFont typeface="Calibri" charset="2"/>
              <a:buChar char="-"/>
            </a:pPr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8812490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3" ma:contentTypeDescription="Create a new document." ma:contentTypeScope="" ma:versionID="78731172d63128e55b724e31640e9d37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5bfe25880322156384e91e7ca283de57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0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5F0EF83A-0551-43B9-B5C5-DCC7DD6E83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85D1615-30FB-4D17-8D68-E7108A4221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5C47C35-23BC-4C26-9537-726DABC6A302}">
  <ds:schemaRefs>
    <ds:schemaRef ds:uri="http://schemas.microsoft.com/office/2006/metadata/properties"/>
    <ds:schemaRef ds:uri="http://schemas.microsoft.com/office/infopath/2007/PartnerControls"/>
    <ds:schemaRef ds:uri="6642d537-5170-4cd9-a3f2-9ec198ee3ea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</TotalTime>
  <Words>2498</Words>
  <Application>Microsoft Office PowerPoint</Application>
  <PresentationFormat>Widescreen</PresentationFormat>
  <Paragraphs>146</Paragraphs>
  <Slides>20</Slides>
  <Notes>0</Notes>
  <HiddenSlides>0</HiddenSlides>
  <MMClips>16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Wisp</vt:lpstr>
      <vt:lpstr>Evaluating the Care and Support Needs of Older People </vt:lpstr>
      <vt:lpstr>INTRODUCTION</vt:lpstr>
      <vt:lpstr>WHY OLD AGE MATTER</vt:lpstr>
      <vt:lpstr>THEORETICAL FRAMEWORK</vt:lpstr>
      <vt:lpstr>LEGISLATION AND POLICY</vt:lpstr>
      <vt:lpstr>CURRENT CARE AND SUPPORT PROVISION</vt:lpstr>
      <vt:lpstr>EVALUATING HOME CARE VS RESIDENTIAL CARE</vt:lpstr>
      <vt:lpstr>RESIDENTIAL CARE</vt:lpstr>
      <vt:lpstr>Technology innovation 1: Telecare, Remote Monitoring, Digital Health and Assistive Technology  </vt:lpstr>
      <vt:lpstr>PowerPoint Presentation</vt:lpstr>
      <vt:lpstr>NHS Case Study - Cheshire West Hospital at Home</vt:lpstr>
      <vt:lpstr>Case Study: Critical Evaluation</vt:lpstr>
      <vt:lpstr>Inequalities And Barriers To Support</vt:lpstr>
      <vt:lpstr>Mental Wellbeing, Dignity And Carers</vt:lpstr>
      <vt:lpstr>Recommendations For Improvement</vt:lpstr>
      <vt:lpstr>Implementation Barriers And Critical Discussion</vt:lpstr>
      <vt:lpstr>CONCLUSION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Kadija Ali (2333121)</cp:lastModifiedBy>
  <cp:revision>722</cp:revision>
  <dcterms:created xsi:type="dcterms:W3CDTF">2026-10-20T21:18:58Z</dcterms:created>
  <dcterms:modified xsi:type="dcterms:W3CDTF">2026-10-22T20:57:44Z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