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F7F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6931" autoAdjust="0"/>
  </p:normalViewPr>
  <p:slideViewPr>
    <p:cSldViewPr snapToGrid="0">
      <p:cViewPr varScale="1">
        <p:scale>
          <a:sx n="43" d="100"/>
          <a:sy n="43" d="100"/>
        </p:scale>
        <p:origin x="1540" y="2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A1EA9D-39C4-4DB0-ADC0-D251BB43A4DF}" type="datetimeFigureOut">
              <a:rPr lang="en-US" smtClean="0"/>
              <a:t>12/12/2025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FB865B-BFCB-4A19-B67A-8D21B1D2275A}" type="slidenum">
              <a:rPr lang="en-US" smtClean="0"/>
              <a:t>‹#›</a:t>
            </a:fld>
            <a:endParaRPr lang="en-US"/>
          </a:p>
        </p:txBody>
      </p:sp>
    </p:spTree>
    <p:extLst>
      <p:ext uri="{BB962C8B-B14F-4D97-AF65-F5344CB8AC3E}">
        <p14:creationId xmlns:p14="http://schemas.microsoft.com/office/powerpoint/2010/main" val="18877445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young people need </a:t>
            </a:r>
            <a:r>
              <a:rPr lang="en-US" b="1" dirty="0"/>
              <a:t>consistent, caring adults</a:t>
            </a:r>
            <a:r>
              <a:rPr lang="en-US" dirty="0"/>
              <a:t> who can work with them over time (Holmes, 2022). From the case of F, G, H, and J we see that one‑off interventions did not work – they need </a:t>
            </a:r>
            <a:r>
              <a:rPr lang="en-US" b="1" dirty="0"/>
              <a:t>relational practice</a:t>
            </a:r>
            <a:r>
              <a:rPr lang="en-US" dirty="0"/>
              <a:t>, meaning professionals must build trust and show empathy (NSPCC, 2024). Trauma‑informed counselling can help them process the abuse and exploitation they experienced (Public Health England, 2021). Keeping them in school or secure education is protective (Lancashire SCP, 2021). Agencies need to work together, not in silos, so that risks are spotted early (HM Government, 2023). Families should be supported rather than blamed, and police and safeguarding services must actively disrupt the adults controlling drug networks (Barnardo’s, 2022).</a:t>
            </a:r>
          </a:p>
        </p:txBody>
      </p:sp>
      <p:sp>
        <p:nvSpPr>
          <p:cNvPr id="4" name="Slide Number Placeholder 3"/>
          <p:cNvSpPr>
            <a:spLocks noGrp="1"/>
          </p:cNvSpPr>
          <p:nvPr>
            <p:ph type="sldNum" sz="quarter" idx="5"/>
          </p:nvPr>
        </p:nvSpPr>
        <p:spPr/>
        <p:txBody>
          <a:bodyPr/>
          <a:lstStyle/>
          <a:p>
            <a:fld id="{85FB865B-BFCB-4A19-B67A-8D21B1D2275A}" type="slidenum">
              <a:rPr lang="en-US" smtClean="0"/>
              <a:t>2</a:t>
            </a:fld>
            <a:endParaRPr lang="en-US"/>
          </a:p>
        </p:txBody>
      </p:sp>
    </p:spTree>
    <p:extLst>
      <p:ext uri="{BB962C8B-B14F-4D97-AF65-F5344CB8AC3E}">
        <p14:creationId xmlns:p14="http://schemas.microsoft.com/office/powerpoint/2010/main" val="4291356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Help is available in many places. In Lancashire, where the case took place, the </a:t>
            </a:r>
            <a:r>
              <a:rPr lang="en-US" b="1" dirty="0"/>
              <a:t>Local Safeguarding Children Partnership</a:t>
            </a:r>
            <a:r>
              <a:rPr lang="en-US" dirty="0"/>
              <a:t> leads multi‑agency safeguarding (Lancashire SCP, 2021). Social services and CCE exploitation teams can provide support plans and protection (HM Government, 2023). Youth offending teams and local youth workers can offer mentoring (Holmes, 2022). </a:t>
            </a:r>
            <a:r>
              <a:rPr lang="en-US" b="1" dirty="0"/>
              <a:t>CAMHS</a:t>
            </a:r>
            <a:r>
              <a:rPr lang="en-US" dirty="0"/>
              <a:t> provides mental health support for trauma (Public Health England, 2021). Schools and PRUs can be a safe base and notice risks early (The Children’s Society, 2023). Charities such as </a:t>
            </a:r>
            <a:r>
              <a:rPr lang="en-US" b="1" dirty="0"/>
              <a:t>Barnardo’s</a:t>
            </a:r>
            <a:r>
              <a:rPr lang="en-US" dirty="0"/>
              <a:t>, </a:t>
            </a:r>
            <a:r>
              <a:rPr lang="en-US" b="1" dirty="0"/>
              <a:t>NSPCC</a:t>
            </a:r>
            <a:r>
              <a:rPr lang="en-US" dirty="0"/>
              <a:t>, and </a:t>
            </a:r>
            <a:r>
              <a:rPr lang="en-US" b="1" dirty="0"/>
              <a:t>The Children’s Society</a:t>
            </a:r>
            <a:r>
              <a:rPr lang="en-US" dirty="0"/>
              <a:t> offer advice and direct services (Barnardo’s, 2022; NSPCC, 2024). Police exploitation units and national helplines like Crimestoppers also work to protect young people from gangs and drug networks (NSPCC, 2024).</a:t>
            </a:r>
          </a:p>
        </p:txBody>
      </p:sp>
      <p:sp>
        <p:nvSpPr>
          <p:cNvPr id="4" name="Slide Number Placeholder 3"/>
          <p:cNvSpPr>
            <a:spLocks noGrp="1"/>
          </p:cNvSpPr>
          <p:nvPr>
            <p:ph type="sldNum" sz="quarter" idx="5"/>
          </p:nvPr>
        </p:nvSpPr>
        <p:spPr/>
        <p:txBody>
          <a:bodyPr/>
          <a:lstStyle/>
          <a:p>
            <a:fld id="{85FB865B-BFCB-4A19-B67A-8D21B1D2275A}" type="slidenum">
              <a:rPr lang="en-US" smtClean="0"/>
              <a:t>3</a:t>
            </a:fld>
            <a:endParaRPr lang="en-US"/>
          </a:p>
        </p:txBody>
      </p:sp>
    </p:spTree>
    <p:extLst>
      <p:ext uri="{BB962C8B-B14F-4D97-AF65-F5344CB8AC3E}">
        <p14:creationId xmlns:p14="http://schemas.microsoft.com/office/powerpoint/2010/main" val="1394043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62F63-56A7-1C74-09B1-67A22A740D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65E6079-53BA-6C20-3C4D-EFE712DF79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75AA088-8380-3B96-0042-F9ACA9AA0627}"/>
              </a:ext>
            </a:extLst>
          </p:cNvPr>
          <p:cNvSpPr>
            <a:spLocks noGrp="1"/>
          </p:cNvSpPr>
          <p:nvPr>
            <p:ph type="dt" sz="half" idx="10"/>
          </p:nvPr>
        </p:nvSpPr>
        <p:spPr/>
        <p:txBody>
          <a:bodyPr/>
          <a:lstStyle/>
          <a:p>
            <a:fld id="{4A5D3A2D-C05E-4508-98ED-5DCF2B38CD86}" type="datetimeFigureOut">
              <a:rPr lang="en-US" smtClean="0"/>
              <a:t>12/12/2025</a:t>
            </a:fld>
            <a:endParaRPr lang="en-US"/>
          </a:p>
        </p:txBody>
      </p:sp>
      <p:sp>
        <p:nvSpPr>
          <p:cNvPr id="5" name="Footer Placeholder 4">
            <a:extLst>
              <a:ext uri="{FF2B5EF4-FFF2-40B4-BE49-F238E27FC236}">
                <a16:creationId xmlns:a16="http://schemas.microsoft.com/office/drawing/2014/main" id="{3BCF0AE3-980F-4E74-A13C-8B56481235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4E2600-ACAC-E072-92B8-011AB5423386}"/>
              </a:ext>
            </a:extLst>
          </p:cNvPr>
          <p:cNvSpPr>
            <a:spLocks noGrp="1"/>
          </p:cNvSpPr>
          <p:nvPr>
            <p:ph type="sldNum" sz="quarter" idx="12"/>
          </p:nvPr>
        </p:nvSpPr>
        <p:spPr/>
        <p:txBody>
          <a:bodyPr/>
          <a:lstStyle/>
          <a:p>
            <a:fld id="{6A1505E2-429B-43C8-BE97-470815CA226E}" type="slidenum">
              <a:rPr lang="en-US" smtClean="0"/>
              <a:t>‹#›</a:t>
            </a:fld>
            <a:endParaRPr lang="en-US"/>
          </a:p>
        </p:txBody>
      </p:sp>
    </p:spTree>
    <p:extLst>
      <p:ext uri="{BB962C8B-B14F-4D97-AF65-F5344CB8AC3E}">
        <p14:creationId xmlns:p14="http://schemas.microsoft.com/office/powerpoint/2010/main" val="3619209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43E99-9137-B0AE-B24E-4A7A5FBFCDC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FD43D8D-BBDD-F396-4D16-8E8306567EC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F4C80FA-766B-0508-9081-BA50D8BBFC57}"/>
              </a:ext>
            </a:extLst>
          </p:cNvPr>
          <p:cNvSpPr>
            <a:spLocks noGrp="1"/>
          </p:cNvSpPr>
          <p:nvPr>
            <p:ph type="dt" sz="half" idx="10"/>
          </p:nvPr>
        </p:nvSpPr>
        <p:spPr/>
        <p:txBody>
          <a:bodyPr/>
          <a:lstStyle/>
          <a:p>
            <a:fld id="{4A5D3A2D-C05E-4508-98ED-5DCF2B38CD86}" type="datetimeFigureOut">
              <a:rPr lang="en-US" smtClean="0"/>
              <a:t>12/12/2025</a:t>
            </a:fld>
            <a:endParaRPr lang="en-US"/>
          </a:p>
        </p:txBody>
      </p:sp>
      <p:sp>
        <p:nvSpPr>
          <p:cNvPr id="5" name="Footer Placeholder 4">
            <a:extLst>
              <a:ext uri="{FF2B5EF4-FFF2-40B4-BE49-F238E27FC236}">
                <a16:creationId xmlns:a16="http://schemas.microsoft.com/office/drawing/2014/main" id="{6EA4007F-2726-26CA-7ACC-E8DF35338D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36A921-4650-BBE6-33E7-69F4573E584D}"/>
              </a:ext>
            </a:extLst>
          </p:cNvPr>
          <p:cNvSpPr>
            <a:spLocks noGrp="1"/>
          </p:cNvSpPr>
          <p:nvPr>
            <p:ph type="sldNum" sz="quarter" idx="12"/>
          </p:nvPr>
        </p:nvSpPr>
        <p:spPr/>
        <p:txBody>
          <a:bodyPr/>
          <a:lstStyle/>
          <a:p>
            <a:fld id="{6A1505E2-429B-43C8-BE97-470815CA226E}" type="slidenum">
              <a:rPr lang="en-US" smtClean="0"/>
              <a:t>‹#›</a:t>
            </a:fld>
            <a:endParaRPr lang="en-US"/>
          </a:p>
        </p:txBody>
      </p:sp>
    </p:spTree>
    <p:extLst>
      <p:ext uri="{BB962C8B-B14F-4D97-AF65-F5344CB8AC3E}">
        <p14:creationId xmlns:p14="http://schemas.microsoft.com/office/powerpoint/2010/main" val="1993745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34432-27E2-4C6F-9F2F-CAF592FD3A8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4551A40-040C-BB89-6893-5B67252C293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158641-AE48-8CA2-9CC7-ACC1499EE884}"/>
              </a:ext>
            </a:extLst>
          </p:cNvPr>
          <p:cNvSpPr>
            <a:spLocks noGrp="1"/>
          </p:cNvSpPr>
          <p:nvPr>
            <p:ph type="dt" sz="half" idx="10"/>
          </p:nvPr>
        </p:nvSpPr>
        <p:spPr/>
        <p:txBody>
          <a:bodyPr/>
          <a:lstStyle/>
          <a:p>
            <a:fld id="{4A5D3A2D-C05E-4508-98ED-5DCF2B38CD86}" type="datetimeFigureOut">
              <a:rPr lang="en-US" smtClean="0"/>
              <a:t>12/12/2025</a:t>
            </a:fld>
            <a:endParaRPr lang="en-US"/>
          </a:p>
        </p:txBody>
      </p:sp>
      <p:sp>
        <p:nvSpPr>
          <p:cNvPr id="5" name="Footer Placeholder 4">
            <a:extLst>
              <a:ext uri="{FF2B5EF4-FFF2-40B4-BE49-F238E27FC236}">
                <a16:creationId xmlns:a16="http://schemas.microsoft.com/office/drawing/2014/main" id="{9A5DF079-9B1A-496C-B75F-0D842C95A1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68FE4-0631-2F10-4D27-41F3472DFFDC}"/>
              </a:ext>
            </a:extLst>
          </p:cNvPr>
          <p:cNvSpPr>
            <a:spLocks noGrp="1"/>
          </p:cNvSpPr>
          <p:nvPr>
            <p:ph type="sldNum" sz="quarter" idx="12"/>
          </p:nvPr>
        </p:nvSpPr>
        <p:spPr/>
        <p:txBody>
          <a:bodyPr/>
          <a:lstStyle/>
          <a:p>
            <a:fld id="{6A1505E2-429B-43C8-BE97-470815CA226E}" type="slidenum">
              <a:rPr lang="en-US" smtClean="0"/>
              <a:t>‹#›</a:t>
            </a:fld>
            <a:endParaRPr lang="en-US"/>
          </a:p>
        </p:txBody>
      </p:sp>
    </p:spTree>
    <p:extLst>
      <p:ext uri="{BB962C8B-B14F-4D97-AF65-F5344CB8AC3E}">
        <p14:creationId xmlns:p14="http://schemas.microsoft.com/office/powerpoint/2010/main" val="3020064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D0900-20C6-19DC-0BE2-265580A7A78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1909BB-389F-6DF1-FF14-5B8EF4C2D9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57C369E-8F20-26F8-792A-D0F02CDDFEE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CAEC9A5-AB36-94EA-103F-1A4E53522D2C}"/>
              </a:ext>
            </a:extLst>
          </p:cNvPr>
          <p:cNvSpPr>
            <a:spLocks noGrp="1"/>
          </p:cNvSpPr>
          <p:nvPr>
            <p:ph type="dt" sz="half" idx="10"/>
          </p:nvPr>
        </p:nvSpPr>
        <p:spPr/>
        <p:txBody>
          <a:bodyPr/>
          <a:lstStyle/>
          <a:p>
            <a:fld id="{4A5D3A2D-C05E-4508-98ED-5DCF2B38CD86}" type="datetimeFigureOut">
              <a:rPr lang="en-US" smtClean="0"/>
              <a:t>12/12/2025</a:t>
            </a:fld>
            <a:endParaRPr lang="en-US"/>
          </a:p>
        </p:txBody>
      </p:sp>
      <p:sp>
        <p:nvSpPr>
          <p:cNvPr id="6" name="Footer Placeholder 5">
            <a:extLst>
              <a:ext uri="{FF2B5EF4-FFF2-40B4-BE49-F238E27FC236}">
                <a16:creationId xmlns:a16="http://schemas.microsoft.com/office/drawing/2014/main" id="{AF0AD6F9-61C2-F014-0658-169A3DB46E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6905A4-2FD7-589F-7CF0-C69943EAFD6D}"/>
              </a:ext>
            </a:extLst>
          </p:cNvPr>
          <p:cNvSpPr>
            <a:spLocks noGrp="1"/>
          </p:cNvSpPr>
          <p:nvPr>
            <p:ph type="sldNum" sz="quarter" idx="12"/>
          </p:nvPr>
        </p:nvSpPr>
        <p:spPr/>
        <p:txBody>
          <a:bodyPr/>
          <a:lstStyle/>
          <a:p>
            <a:fld id="{6A1505E2-429B-43C8-BE97-470815CA226E}" type="slidenum">
              <a:rPr lang="en-US" smtClean="0"/>
              <a:t>‹#›</a:t>
            </a:fld>
            <a:endParaRPr lang="en-US"/>
          </a:p>
        </p:txBody>
      </p:sp>
    </p:spTree>
    <p:extLst>
      <p:ext uri="{BB962C8B-B14F-4D97-AF65-F5344CB8AC3E}">
        <p14:creationId xmlns:p14="http://schemas.microsoft.com/office/powerpoint/2010/main" val="59625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61CE0-D582-5B48-133E-192A8D4CB0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4629FFC-C3D5-2C49-A768-0931E8825AB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F26316D-6BAA-BDB7-1B16-D1BF886C1F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27F3F8D-F724-D351-36B1-6CE8B05DA2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301E64-AF1B-4D8D-6653-508EB3F26F8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2695EDC-3823-05DD-DE0D-766A7F747C05}"/>
              </a:ext>
            </a:extLst>
          </p:cNvPr>
          <p:cNvSpPr>
            <a:spLocks noGrp="1"/>
          </p:cNvSpPr>
          <p:nvPr>
            <p:ph type="dt" sz="half" idx="10"/>
          </p:nvPr>
        </p:nvSpPr>
        <p:spPr/>
        <p:txBody>
          <a:bodyPr/>
          <a:lstStyle/>
          <a:p>
            <a:fld id="{4A5D3A2D-C05E-4508-98ED-5DCF2B38CD86}" type="datetimeFigureOut">
              <a:rPr lang="en-US" smtClean="0"/>
              <a:t>12/12/2025</a:t>
            </a:fld>
            <a:endParaRPr lang="en-US"/>
          </a:p>
        </p:txBody>
      </p:sp>
      <p:sp>
        <p:nvSpPr>
          <p:cNvPr id="8" name="Footer Placeholder 7">
            <a:extLst>
              <a:ext uri="{FF2B5EF4-FFF2-40B4-BE49-F238E27FC236}">
                <a16:creationId xmlns:a16="http://schemas.microsoft.com/office/drawing/2014/main" id="{FFCD2239-9A52-9AC8-47AE-0859C30135F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7EF0659-B18D-EE71-0281-6A0B126B1AB5}"/>
              </a:ext>
            </a:extLst>
          </p:cNvPr>
          <p:cNvSpPr>
            <a:spLocks noGrp="1"/>
          </p:cNvSpPr>
          <p:nvPr>
            <p:ph type="sldNum" sz="quarter" idx="12"/>
          </p:nvPr>
        </p:nvSpPr>
        <p:spPr/>
        <p:txBody>
          <a:bodyPr/>
          <a:lstStyle/>
          <a:p>
            <a:fld id="{6A1505E2-429B-43C8-BE97-470815CA226E}" type="slidenum">
              <a:rPr lang="en-US" smtClean="0"/>
              <a:t>‹#›</a:t>
            </a:fld>
            <a:endParaRPr lang="en-US"/>
          </a:p>
        </p:txBody>
      </p:sp>
    </p:spTree>
    <p:extLst>
      <p:ext uri="{BB962C8B-B14F-4D97-AF65-F5344CB8AC3E}">
        <p14:creationId xmlns:p14="http://schemas.microsoft.com/office/powerpoint/2010/main" val="133558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7DAD8-A0D6-E306-B9DA-ED19A48E004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B267CC9-C653-3AA5-5E1A-36AD84E62631}"/>
              </a:ext>
            </a:extLst>
          </p:cNvPr>
          <p:cNvSpPr>
            <a:spLocks noGrp="1"/>
          </p:cNvSpPr>
          <p:nvPr>
            <p:ph type="dt" sz="half" idx="10"/>
          </p:nvPr>
        </p:nvSpPr>
        <p:spPr/>
        <p:txBody>
          <a:bodyPr/>
          <a:lstStyle/>
          <a:p>
            <a:fld id="{4A5D3A2D-C05E-4508-98ED-5DCF2B38CD86}" type="datetimeFigureOut">
              <a:rPr lang="en-US" smtClean="0"/>
              <a:t>12/12/2025</a:t>
            </a:fld>
            <a:endParaRPr lang="en-US"/>
          </a:p>
        </p:txBody>
      </p:sp>
      <p:sp>
        <p:nvSpPr>
          <p:cNvPr id="4" name="Footer Placeholder 3">
            <a:extLst>
              <a:ext uri="{FF2B5EF4-FFF2-40B4-BE49-F238E27FC236}">
                <a16:creationId xmlns:a16="http://schemas.microsoft.com/office/drawing/2014/main" id="{92698F25-1E2E-B09A-0C06-09586C38390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768257F-99F9-C0E1-D222-BD9E0A60ED73}"/>
              </a:ext>
            </a:extLst>
          </p:cNvPr>
          <p:cNvSpPr>
            <a:spLocks noGrp="1"/>
          </p:cNvSpPr>
          <p:nvPr>
            <p:ph type="sldNum" sz="quarter" idx="12"/>
          </p:nvPr>
        </p:nvSpPr>
        <p:spPr/>
        <p:txBody>
          <a:bodyPr/>
          <a:lstStyle/>
          <a:p>
            <a:fld id="{6A1505E2-429B-43C8-BE97-470815CA226E}" type="slidenum">
              <a:rPr lang="en-US" smtClean="0"/>
              <a:t>‹#›</a:t>
            </a:fld>
            <a:endParaRPr lang="en-US"/>
          </a:p>
        </p:txBody>
      </p:sp>
    </p:spTree>
    <p:extLst>
      <p:ext uri="{BB962C8B-B14F-4D97-AF65-F5344CB8AC3E}">
        <p14:creationId xmlns:p14="http://schemas.microsoft.com/office/powerpoint/2010/main" val="3459378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E2F343-AF65-98EC-D9D5-9106BC7C52C6}"/>
              </a:ext>
            </a:extLst>
          </p:cNvPr>
          <p:cNvSpPr>
            <a:spLocks noGrp="1"/>
          </p:cNvSpPr>
          <p:nvPr>
            <p:ph type="dt" sz="half" idx="10"/>
          </p:nvPr>
        </p:nvSpPr>
        <p:spPr/>
        <p:txBody>
          <a:bodyPr/>
          <a:lstStyle/>
          <a:p>
            <a:fld id="{4A5D3A2D-C05E-4508-98ED-5DCF2B38CD86}" type="datetimeFigureOut">
              <a:rPr lang="en-US" smtClean="0"/>
              <a:t>12/12/2025</a:t>
            </a:fld>
            <a:endParaRPr lang="en-US"/>
          </a:p>
        </p:txBody>
      </p:sp>
      <p:sp>
        <p:nvSpPr>
          <p:cNvPr id="3" name="Footer Placeholder 2">
            <a:extLst>
              <a:ext uri="{FF2B5EF4-FFF2-40B4-BE49-F238E27FC236}">
                <a16:creationId xmlns:a16="http://schemas.microsoft.com/office/drawing/2014/main" id="{D28B7787-6E86-910F-8A06-EC713EDB3CE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2F8A1F0-5148-2DCD-E080-B02E22BDA8D3}"/>
              </a:ext>
            </a:extLst>
          </p:cNvPr>
          <p:cNvSpPr>
            <a:spLocks noGrp="1"/>
          </p:cNvSpPr>
          <p:nvPr>
            <p:ph type="sldNum" sz="quarter" idx="12"/>
          </p:nvPr>
        </p:nvSpPr>
        <p:spPr/>
        <p:txBody>
          <a:bodyPr/>
          <a:lstStyle/>
          <a:p>
            <a:fld id="{6A1505E2-429B-43C8-BE97-470815CA226E}" type="slidenum">
              <a:rPr lang="en-US" smtClean="0"/>
              <a:t>‹#›</a:t>
            </a:fld>
            <a:endParaRPr lang="en-US"/>
          </a:p>
        </p:txBody>
      </p:sp>
    </p:spTree>
    <p:extLst>
      <p:ext uri="{BB962C8B-B14F-4D97-AF65-F5344CB8AC3E}">
        <p14:creationId xmlns:p14="http://schemas.microsoft.com/office/powerpoint/2010/main" val="2123400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23F37-6730-9851-AFDF-61E302D849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070BC38-D280-8BAD-E143-AA7F9CDE0FD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8F9D499-FE29-E7A9-DEC4-84A67F94C6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457ADE-852F-6C66-0B01-C4FF1826E74D}"/>
              </a:ext>
            </a:extLst>
          </p:cNvPr>
          <p:cNvSpPr>
            <a:spLocks noGrp="1"/>
          </p:cNvSpPr>
          <p:nvPr>
            <p:ph type="dt" sz="half" idx="10"/>
          </p:nvPr>
        </p:nvSpPr>
        <p:spPr/>
        <p:txBody>
          <a:bodyPr/>
          <a:lstStyle/>
          <a:p>
            <a:fld id="{4A5D3A2D-C05E-4508-98ED-5DCF2B38CD86}" type="datetimeFigureOut">
              <a:rPr lang="en-US" smtClean="0"/>
              <a:t>12/12/2025</a:t>
            </a:fld>
            <a:endParaRPr lang="en-US"/>
          </a:p>
        </p:txBody>
      </p:sp>
      <p:sp>
        <p:nvSpPr>
          <p:cNvPr id="6" name="Footer Placeholder 5">
            <a:extLst>
              <a:ext uri="{FF2B5EF4-FFF2-40B4-BE49-F238E27FC236}">
                <a16:creationId xmlns:a16="http://schemas.microsoft.com/office/drawing/2014/main" id="{0F0C1782-D83D-B4C8-7A51-6B3C4146FB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706CF5E-3D52-C8DF-59E2-7CEA088A2D5E}"/>
              </a:ext>
            </a:extLst>
          </p:cNvPr>
          <p:cNvSpPr>
            <a:spLocks noGrp="1"/>
          </p:cNvSpPr>
          <p:nvPr>
            <p:ph type="sldNum" sz="quarter" idx="12"/>
          </p:nvPr>
        </p:nvSpPr>
        <p:spPr/>
        <p:txBody>
          <a:bodyPr/>
          <a:lstStyle/>
          <a:p>
            <a:fld id="{6A1505E2-429B-43C8-BE97-470815CA226E}" type="slidenum">
              <a:rPr lang="en-US" smtClean="0"/>
              <a:t>‹#›</a:t>
            </a:fld>
            <a:endParaRPr lang="en-US"/>
          </a:p>
        </p:txBody>
      </p:sp>
    </p:spTree>
    <p:extLst>
      <p:ext uri="{BB962C8B-B14F-4D97-AF65-F5344CB8AC3E}">
        <p14:creationId xmlns:p14="http://schemas.microsoft.com/office/powerpoint/2010/main" val="947662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5A2E3-9CC0-63A4-0558-D96E75CA26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17EA956-B0CE-21B0-C10F-6688E58216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D7591D7-8451-6A26-94B0-AE907C198C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416611-6187-7290-98D0-3F5F9778FA92}"/>
              </a:ext>
            </a:extLst>
          </p:cNvPr>
          <p:cNvSpPr>
            <a:spLocks noGrp="1"/>
          </p:cNvSpPr>
          <p:nvPr>
            <p:ph type="dt" sz="half" idx="10"/>
          </p:nvPr>
        </p:nvSpPr>
        <p:spPr/>
        <p:txBody>
          <a:bodyPr/>
          <a:lstStyle/>
          <a:p>
            <a:fld id="{4A5D3A2D-C05E-4508-98ED-5DCF2B38CD86}" type="datetimeFigureOut">
              <a:rPr lang="en-US" smtClean="0"/>
              <a:t>12/12/2025</a:t>
            </a:fld>
            <a:endParaRPr lang="en-US"/>
          </a:p>
        </p:txBody>
      </p:sp>
      <p:sp>
        <p:nvSpPr>
          <p:cNvPr id="6" name="Footer Placeholder 5">
            <a:extLst>
              <a:ext uri="{FF2B5EF4-FFF2-40B4-BE49-F238E27FC236}">
                <a16:creationId xmlns:a16="http://schemas.microsoft.com/office/drawing/2014/main" id="{16E55FA6-3EEF-5B39-B96D-C063949584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4D59A9-C30C-8712-A099-E2A44118A452}"/>
              </a:ext>
            </a:extLst>
          </p:cNvPr>
          <p:cNvSpPr>
            <a:spLocks noGrp="1"/>
          </p:cNvSpPr>
          <p:nvPr>
            <p:ph type="sldNum" sz="quarter" idx="12"/>
          </p:nvPr>
        </p:nvSpPr>
        <p:spPr/>
        <p:txBody>
          <a:bodyPr/>
          <a:lstStyle/>
          <a:p>
            <a:fld id="{6A1505E2-429B-43C8-BE97-470815CA226E}" type="slidenum">
              <a:rPr lang="en-US" smtClean="0"/>
              <a:t>‹#›</a:t>
            </a:fld>
            <a:endParaRPr lang="en-US"/>
          </a:p>
        </p:txBody>
      </p:sp>
    </p:spTree>
    <p:extLst>
      <p:ext uri="{BB962C8B-B14F-4D97-AF65-F5344CB8AC3E}">
        <p14:creationId xmlns:p14="http://schemas.microsoft.com/office/powerpoint/2010/main" val="2829785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5BDA7-65C1-21DD-0E03-5A948F8C1D6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BFCD015-6F61-A2B9-9D2C-420C103DE6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5429D1-E8F0-8BE4-FFFE-3A9A4329E600}"/>
              </a:ext>
            </a:extLst>
          </p:cNvPr>
          <p:cNvSpPr>
            <a:spLocks noGrp="1"/>
          </p:cNvSpPr>
          <p:nvPr>
            <p:ph type="dt" sz="half" idx="10"/>
          </p:nvPr>
        </p:nvSpPr>
        <p:spPr/>
        <p:txBody>
          <a:bodyPr/>
          <a:lstStyle/>
          <a:p>
            <a:fld id="{4A5D3A2D-C05E-4508-98ED-5DCF2B38CD86}" type="datetimeFigureOut">
              <a:rPr lang="en-US" smtClean="0"/>
              <a:t>12/12/2025</a:t>
            </a:fld>
            <a:endParaRPr lang="en-US"/>
          </a:p>
        </p:txBody>
      </p:sp>
      <p:sp>
        <p:nvSpPr>
          <p:cNvPr id="5" name="Footer Placeholder 4">
            <a:extLst>
              <a:ext uri="{FF2B5EF4-FFF2-40B4-BE49-F238E27FC236}">
                <a16:creationId xmlns:a16="http://schemas.microsoft.com/office/drawing/2014/main" id="{FE25EFD9-692B-520B-2DF6-D0D2F6E568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F5C7F1-4913-3561-4A93-107D4AF67E9A}"/>
              </a:ext>
            </a:extLst>
          </p:cNvPr>
          <p:cNvSpPr>
            <a:spLocks noGrp="1"/>
          </p:cNvSpPr>
          <p:nvPr>
            <p:ph type="sldNum" sz="quarter" idx="12"/>
          </p:nvPr>
        </p:nvSpPr>
        <p:spPr/>
        <p:txBody>
          <a:bodyPr/>
          <a:lstStyle/>
          <a:p>
            <a:fld id="{6A1505E2-429B-43C8-BE97-470815CA226E}" type="slidenum">
              <a:rPr lang="en-US" smtClean="0"/>
              <a:t>‹#›</a:t>
            </a:fld>
            <a:endParaRPr lang="en-US"/>
          </a:p>
        </p:txBody>
      </p:sp>
    </p:spTree>
    <p:extLst>
      <p:ext uri="{BB962C8B-B14F-4D97-AF65-F5344CB8AC3E}">
        <p14:creationId xmlns:p14="http://schemas.microsoft.com/office/powerpoint/2010/main" val="41175699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942B16-118E-ADD7-EE7C-44E81311FD9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832693B-58F3-AE90-EB5C-2A89A5BF965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D0D292C-E3AB-6D68-2465-AEC7D0C93B00}"/>
              </a:ext>
            </a:extLst>
          </p:cNvPr>
          <p:cNvSpPr>
            <a:spLocks noGrp="1"/>
          </p:cNvSpPr>
          <p:nvPr>
            <p:ph type="dt" sz="half" idx="10"/>
          </p:nvPr>
        </p:nvSpPr>
        <p:spPr/>
        <p:txBody>
          <a:bodyPr/>
          <a:lstStyle/>
          <a:p>
            <a:fld id="{4A5D3A2D-C05E-4508-98ED-5DCF2B38CD86}" type="datetimeFigureOut">
              <a:rPr lang="en-US" smtClean="0"/>
              <a:t>12/12/2025</a:t>
            </a:fld>
            <a:endParaRPr lang="en-US"/>
          </a:p>
        </p:txBody>
      </p:sp>
      <p:sp>
        <p:nvSpPr>
          <p:cNvPr id="5" name="Footer Placeholder 4">
            <a:extLst>
              <a:ext uri="{FF2B5EF4-FFF2-40B4-BE49-F238E27FC236}">
                <a16:creationId xmlns:a16="http://schemas.microsoft.com/office/drawing/2014/main" id="{2D52401A-3A10-A81B-4CD0-2E6A258D0E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4FCF52-FF92-2FB5-2239-242268075522}"/>
              </a:ext>
            </a:extLst>
          </p:cNvPr>
          <p:cNvSpPr>
            <a:spLocks noGrp="1"/>
          </p:cNvSpPr>
          <p:nvPr>
            <p:ph type="sldNum" sz="quarter" idx="12"/>
          </p:nvPr>
        </p:nvSpPr>
        <p:spPr/>
        <p:txBody>
          <a:bodyPr/>
          <a:lstStyle/>
          <a:p>
            <a:fld id="{6A1505E2-429B-43C8-BE97-470815CA226E}" type="slidenum">
              <a:rPr lang="en-US" smtClean="0"/>
              <a:t>‹#›</a:t>
            </a:fld>
            <a:endParaRPr lang="en-US"/>
          </a:p>
        </p:txBody>
      </p:sp>
    </p:spTree>
    <p:extLst>
      <p:ext uri="{BB962C8B-B14F-4D97-AF65-F5344CB8AC3E}">
        <p14:creationId xmlns:p14="http://schemas.microsoft.com/office/powerpoint/2010/main" val="1854080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1741ADB-D334-6AC6-8A79-34FDB10768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E4436F2-0EC8-29CE-2E2D-F9626205993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3E1264-ED94-BA05-EB5C-77573D5BC8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A5D3A2D-C05E-4508-98ED-5DCF2B38CD86}" type="datetimeFigureOut">
              <a:rPr lang="en-US" smtClean="0"/>
              <a:t>12/12/2025</a:t>
            </a:fld>
            <a:endParaRPr lang="en-US"/>
          </a:p>
        </p:txBody>
      </p:sp>
      <p:sp>
        <p:nvSpPr>
          <p:cNvPr id="5" name="Footer Placeholder 4">
            <a:extLst>
              <a:ext uri="{FF2B5EF4-FFF2-40B4-BE49-F238E27FC236}">
                <a16:creationId xmlns:a16="http://schemas.microsoft.com/office/drawing/2014/main" id="{B036A70A-1AF5-9904-9720-58CA5BABE2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46509E0-6686-8929-A3CC-985E247159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A1505E2-429B-43C8-BE97-470815CA226E}" type="slidenum">
              <a:rPr lang="en-US" smtClean="0"/>
              <a:t>‹#›</a:t>
            </a:fld>
            <a:endParaRPr lang="en-US"/>
          </a:p>
        </p:txBody>
      </p:sp>
    </p:spTree>
    <p:extLst>
      <p:ext uri="{BB962C8B-B14F-4D97-AF65-F5344CB8AC3E}">
        <p14:creationId xmlns:p14="http://schemas.microsoft.com/office/powerpoint/2010/main" val="6966007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learning.nspcc.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DF05ACD0-FF4A-4F8F-B5C5-6A4EBD0D1B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4C9AFA28-B5ED-4346-9AF7-68A157F16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D0D42506-3CB9-43F1-23B0-822837E435F8}"/>
              </a:ext>
            </a:extLst>
          </p:cNvPr>
          <p:cNvSpPr>
            <a:spLocks noGrp="1"/>
          </p:cNvSpPr>
          <p:nvPr>
            <p:ph type="ctrTitle"/>
          </p:nvPr>
        </p:nvSpPr>
        <p:spPr>
          <a:xfrm>
            <a:off x="1472608" y="1380564"/>
            <a:ext cx="4561369" cy="2346229"/>
          </a:xfrm>
        </p:spPr>
        <p:txBody>
          <a:bodyPr anchor="b">
            <a:normAutofit/>
          </a:bodyPr>
          <a:lstStyle/>
          <a:p>
            <a:r>
              <a:rPr lang="en-US" sz="3200">
                <a:solidFill>
                  <a:srgbClr val="595959"/>
                </a:solidFill>
              </a:rPr>
              <a:t>Supporting Young People to Exit Drug Exploitation</a:t>
            </a:r>
            <a:br>
              <a:rPr lang="en-US" sz="3200">
                <a:solidFill>
                  <a:srgbClr val="595959"/>
                </a:solidFill>
              </a:rPr>
            </a:br>
            <a:r>
              <a:rPr lang="en-US" sz="3200" u="sng">
                <a:solidFill>
                  <a:srgbClr val="595959"/>
                </a:solidFill>
              </a:rPr>
              <a:t>(Based on Case F – BMHP5021)</a:t>
            </a:r>
          </a:p>
        </p:txBody>
      </p:sp>
      <p:sp>
        <p:nvSpPr>
          <p:cNvPr id="3" name="Subtitle 2">
            <a:extLst>
              <a:ext uri="{FF2B5EF4-FFF2-40B4-BE49-F238E27FC236}">
                <a16:creationId xmlns:a16="http://schemas.microsoft.com/office/drawing/2014/main" id="{CFB759DC-FE37-F013-2543-8D2CE908614F}"/>
              </a:ext>
            </a:extLst>
          </p:cNvPr>
          <p:cNvSpPr>
            <a:spLocks noGrp="1"/>
          </p:cNvSpPr>
          <p:nvPr>
            <p:ph type="subTitle" idx="1"/>
          </p:nvPr>
        </p:nvSpPr>
        <p:spPr>
          <a:xfrm>
            <a:off x="1472608" y="4061345"/>
            <a:ext cx="4561369" cy="1416090"/>
          </a:xfrm>
        </p:spPr>
        <p:txBody>
          <a:bodyPr anchor="t">
            <a:normAutofit/>
          </a:bodyPr>
          <a:lstStyle/>
          <a:p>
            <a:r>
              <a:rPr lang="en-US" b="1">
                <a:solidFill>
                  <a:srgbClr val="595959"/>
                </a:solidFill>
              </a:rPr>
              <a:t>How they can quit the world of drugs &amp; where to find help</a:t>
            </a:r>
          </a:p>
        </p:txBody>
      </p:sp>
      <p:pic>
        <p:nvPicPr>
          <p:cNvPr id="4098" name="Picture 2" descr="6+ Hundred Drug Rehab Icon Royalty-Free Images, Stock Photos &amp; Pictures |  Shutterstock">
            <a:extLst>
              <a:ext uri="{FF2B5EF4-FFF2-40B4-BE49-F238E27FC236}">
                <a16:creationId xmlns:a16="http://schemas.microsoft.com/office/drawing/2014/main" id="{A94C6170-0C11-33DC-D510-42BFE1503A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860" t="9639" r="8246" b="14211"/>
          <a:stretch>
            <a:fillRect/>
          </a:stretch>
        </p:blipFill>
        <p:spPr bwMode="auto">
          <a:xfrm>
            <a:off x="6810935" y="1560710"/>
            <a:ext cx="4018430" cy="37365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7533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A9E881A4-A468-403A-9941-F8FFD5C68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1" name="Picture 7" descr="Transparent Drogas Png - International Day Against Drug, Png Download -  kindpng">
            <a:extLst>
              <a:ext uri="{FF2B5EF4-FFF2-40B4-BE49-F238E27FC236}">
                <a16:creationId xmlns:a16="http://schemas.microsoft.com/office/drawing/2014/main" id="{18FD1435-1958-EACE-AA0E-B958A4C1D1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343" r="5557"/>
          <a:stretch>
            <a:fillRect/>
          </a:stretch>
        </p:blipFill>
        <p:spPr bwMode="auto">
          <a:xfrm>
            <a:off x="871443" y="1692733"/>
            <a:ext cx="3019248" cy="3472535"/>
          </a:xfrm>
          <a:prstGeom prst="rect">
            <a:avLst/>
          </a:prstGeom>
          <a:noFill/>
          <a:extLst>
            <a:ext uri="{909E8E84-426E-40DD-AFC4-6F175D3DCCD1}">
              <a14:hiddenFill xmlns:a14="http://schemas.microsoft.com/office/drawing/2010/main">
                <a:solidFill>
                  <a:srgbClr val="FFFFFF"/>
                </a:solidFill>
              </a14:hiddenFill>
            </a:ext>
          </a:extLst>
        </p:spPr>
      </p:pic>
      <p:sp>
        <p:nvSpPr>
          <p:cNvPr id="1043" name="Rectangle 1042">
            <a:extLst>
              <a:ext uri="{FF2B5EF4-FFF2-40B4-BE49-F238E27FC236}">
                <a16:creationId xmlns:a16="http://schemas.microsoft.com/office/drawing/2014/main" id="{6F168544-607B-491A-8601-3087D0FCE1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8703" y="1"/>
            <a:ext cx="7423298"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0573ED9B-DC6D-1CC4-FEF7-627FC6967A22}"/>
              </a:ext>
            </a:extLst>
          </p:cNvPr>
          <p:cNvSpPr>
            <a:spLocks noGrp="1"/>
          </p:cNvSpPr>
          <p:nvPr>
            <p:ph type="title"/>
          </p:nvPr>
        </p:nvSpPr>
        <p:spPr>
          <a:xfrm>
            <a:off x="5653287" y="871442"/>
            <a:ext cx="5667269" cy="1289024"/>
          </a:xfrm>
        </p:spPr>
        <p:txBody>
          <a:bodyPr anchor="b">
            <a:normAutofit/>
          </a:bodyPr>
          <a:lstStyle/>
          <a:p>
            <a:pPr algn="ctr"/>
            <a:r>
              <a:rPr lang="en-US" sz="3200">
                <a:solidFill>
                  <a:srgbClr val="595959"/>
                </a:solidFill>
              </a:rPr>
              <a:t>HOW THEY CAN QUIT THAT WORLD OF DRUGS</a:t>
            </a:r>
          </a:p>
        </p:txBody>
      </p:sp>
      <p:sp>
        <p:nvSpPr>
          <p:cNvPr id="6" name="Rectangle 3">
            <a:extLst>
              <a:ext uri="{FF2B5EF4-FFF2-40B4-BE49-F238E27FC236}">
                <a16:creationId xmlns:a16="http://schemas.microsoft.com/office/drawing/2014/main" id="{5BC5E496-BBC8-C2BF-F00F-63CA4D3D5CF1}"/>
              </a:ext>
            </a:extLst>
          </p:cNvPr>
          <p:cNvSpPr>
            <a:spLocks noGrp="1" noChangeArrowheads="1"/>
          </p:cNvSpPr>
          <p:nvPr>
            <p:ph idx="1"/>
          </p:nvPr>
        </p:nvSpPr>
        <p:spPr bwMode="auto">
          <a:xfrm>
            <a:off x="5653287" y="2447337"/>
            <a:ext cx="5667269" cy="35392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eaLnBrk="0" fontAlgn="base" hangingPunct="0">
              <a:spcBef>
                <a:spcPct val="0"/>
              </a:spcBef>
              <a:spcAft>
                <a:spcPts val="600"/>
              </a:spcAft>
            </a:pPr>
            <a:r>
              <a:rPr kumimoji="0" lang="en-US" altLang="en-US" sz="1400" b="0" i="0" u="none" strike="noStrike" cap="none" normalizeH="0" baseline="0">
                <a:ln>
                  <a:noFill/>
                </a:ln>
                <a:solidFill>
                  <a:srgbClr val="595959"/>
                </a:solidFill>
                <a:effectLst/>
                <a:latin typeface="Arial" panose="020B0604020202020204" pitchFamily="34" charset="0"/>
              </a:rPr>
              <a:t>Build trusting relationships with professionals (Holmes, 2022; NSPCC, 2024).</a:t>
            </a:r>
          </a:p>
          <a:p>
            <a:pPr eaLnBrk="0" fontAlgn="base" hangingPunct="0">
              <a:spcBef>
                <a:spcPct val="0"/>
              </a:spcBef>
              <a:spcAft>
                <a:spcPts val="600"/>
              </a:spcAft>
            </a:pPr>
            <a:r>
              <a:rPr kumimoji="0" lang="en-US" altLang="en-US" sz="1400" b="0" i="0" u="none" strike="noStrike" cap="none" normalizeH="0" baseline="0">
                <a:ln>
                  <a:noFill/>
                </a:ln>
                <a:solidFill>
                  <a:srgbClr val="595959"/>
                </a:solidFill>
                <a:effectLst/>
                <a:latin typeface="Arial" panose="020B0604020202020204" pitchFamily="34" charset="0"/>
              </a:rPr>
              <a:t>Trauma‑informed support and counselling to address ACEs (Public Health England, 2021).</a:t>
            </a:r>
          </a:p>
          <a:p>
            <a:pPr eaLnBrk="0" fontAlgn="base" hangingPunct="0">
              <a:spcBef>
                <a:spcPct val="0"/>
              </a:spcBef>
              <a:spcAft>
                <a:spcPts val="600"/>
              </a:spcAft>
            </a:pPr>
            <a:r>
              <a:rPr kumimoji="0" lang="en-US" altLang="en-US" sz="1400" b="0" i="0" u="none" strike="noStrike" cap="none" normalizeH="0" baseline="0">
                <a:ln>
                  <a:noFill/>
                </a:ln>
                <a:solidFill>
                  <a:srgbClr val="595959"/>
                </a:solidFill>
                <a:effectLst/>
                <a:latin typeface="Arial" panose="020B0604020202020204" pitchFamily="34" charset="0"/>
              </a:rPr>
              <a:t>Stable education placements with wrap‑around support (Lancashire SCP, 2021).</a:t>
            </a:r>
          </a:p>
          <a:p>
            <a:pPr eaLnBrk="0" fontAlgn="base" hangingPunct="0">
              <a:spcBef>
                <a:spcPct val="0"/>
              </a:spcBef>
              <a:spcAft>
                <a:spcPts val="600"/>
              </a:spcAft>
            </a:pPr>
            <a:r>
              <a:rPr kumimoji="0" lang="en-US" altLang="en-US" sz="1400" b="0" i="0" u="none" strike="noStrike" cap="none" normalizeH="0" baseline="0">
                <a:ln>
                  <a:noFill/>
                </a:ln>
                <a:solidFill>
                  <a:srgbClr val="595959"/>
                </a:solidFill>
                <a:effectLst/>
                <a:latin typeface="Arial" panose="020B0604020202020204" pitchFamily="34" charset="0"/>
              </a:rPr>
              <a:t>Early intervention and long‑term mentoring (Barnardo’s, 2022).</a:t>
            </a:r>
          </a:p>
          <a:p>
            <a:pPr eaLnBrk="0" fontAlgn="base" hangingPunct="0">
              <a:spcBef>
                <a:spcPct val="0"/>
              </a:spcBef>
              <a:spcAft>
                <a:spcPts val="600"/>
              </a:spcAft>
            </a:pPr>
            <a:r>
              <a:rPr kumimoji="0" lang="en-US" altLang="en-US" sz="1400" b="0" i="0" u="none" strike="noStrike" cap="none" normalizeH="0" baseline="0">
                <a:ln>
                  <a:noFill/>
                </a:ln>
                <a:solidFill>
                  <a:srgbClr val="595959"/>
                </a:solidFill>
                <a:effectLst/>
                <a:latin typeface="Arial" panose="020B0604020202020204" pitchFamily="34" charset="0"/>
              </a:rPr>
              <a:t>Family‑focused help: involve parents/relatives in plans (HM Government, 2023).</a:t>
            </a:r>
          </a:p>
          <a:p>
            <a:pPr eaLnBrk="0" fontAlgn="base" hangingPunct="0">
              <a:spcBef>
                <a:spcPct val="0"/>
              </a:spcBef>
              <a:spcAft>
                <a:spcPts val="600"/>
              </a:spcAft>
            </a:pPr>
            <a:r>
              <a:rPr kumimoji="0" lang="en-US" altLang="en-US" sz="1400" b="0" i="0" u="none" strike="noStrike" cap="none" normalizeH="0" baseline="0">
                <a:ln>
                  <a:noFill/>
                </a:ln>
                <a:solidFill>
                  <a:srgbClr val="595959"/>
                </a:solidFill>
                <a:effectLst/>
                <a:latin typeface="Arial" panose="020B0604020202020204" pitchFamily="34" charset="0"/>
              </a:rPr>
              <a:t>Multi‑agency work: police, schools, health, and safeguarding teams together (Holmes, 2022; The Children’s Society, 2023).</a:t>
            </a:r>
          </a:p>
          <a:p>
            <a:pPr eaLnBrk="0" fontAlgn="base" hangingPunct="0">
              <a:spcBef>
                <a:spcPct val="0"/>
              </a:spcBef>
              <a:spcAft>
                <a:spcPts val="600"/>
              </a:spcAft>
            </a:pPr>
            <a:r>
              <a:rPr kumimoji="0" lang="en-US" altLang="en-US" sz="1400" b="0" i="0" u="none" strike="noStrike" cap="none" normalizeH="0" baseline="0">
                <a:ln>
                  <a:noFill/>
                </a:ln>
                <a:solidFill>
                  <a:srgbClr val="595959"/>
                </a:solidFill>
                <a:effectLst/>
                <a:latin typeface="Arial" panose="020B0604020202020204" pitchFamily="34" charset="0"/>
              </a:rPr>
              <a:t>Disrupt adult networks grooming young people (NSPCC, 2024).</a:t>
            </a:r>
          </a:p>
        </p:txBody>
      </p:sp>
    </p:spTree>
    <p:extLst>
      <p:ext uri="{BB962C8B-B14F-4D97-AF65-F5344CB8AC3E}">
        <p14:creationId xmlns:p14="http://schemas.microsoft.com/office/powerpoint/2010/main" val="612676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6" name="Rectangle 2055">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8" name="Rectangle 2057">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5A7449-A1FD-6CC7-AC15-7C64B12D8BC1}"/>
              </a:ext>
            </a:extLst>
          </p:cNvPr>
          <p:cNvSpPr>
            <a:spLocks noGrp="1"/>
          </p:cNvSpPr>
          <p:nvPr>
            <p:ph type="title"/>
          </p:nvPr>
        </p:nvSpPr>
        <p:spPr>
          <a:xfrm>
            <a:off x="871442" y="685800"/>
            <a:ext cx="4353116" cy="1474666"/>
          </a:xfrm>
        </p:spPr>
        <p:txBody>
          <a:bodyPr anchor="b">
            <a:normAutofit/>
          </a:bodyPr>
          <a:lstStyle/>
          <a:p>
            <a:pPr algn="ctr"/>
            <a:r>
              <a:rPr lang="en-US" sz="3200">
                <a:solidFill>
                  <a:srgbClr val="595959"/>
                </a:solidFill>
              </a:rPr>
              <a:t>WHERE TO FIND HELP</a:t>
            </a:r>
          </a:p>
        </p:txBody>
      </p:sp>
      <p:sp>
        <p:nvSpPr>
          <p:cNvPr id="4" name="Rectangle 1">
            <a:extLst>
              <a:ext uri="{FF2B5EF4-FFF2-40B4-BE49-F238E27FC236}">
                <a16:creationId xmlns:a16="http://schemas.microsoft.com/office/drawing/2014/main" id="{F7F66D0C-D143-A771-3584-93BB585811C7}"/>
              </a:ext>
            </a:extLst>
          </p:cNvPr>
          <p:cNvSpPr>
            <a:spLocks noGrp="1" noChangeArrowheads="1"/>
          </p:cNvSpPr>
          <p:nvPr>
            <p:ph idx="1"/>
          </p:nvPr>
        </p:nvSpPr>
        <p:spPr bwMode="auto">
          <a:xfrm>
            <a:off x="871442" y="2447337"/>
            <a:ext cx="4675116" cy="377043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eaLnBrk="0" fontAlgn="base" hangingPunct="0">
              <a:spcBef>
                <a:spcPct val="0"/>
              </a:spcBef>
              <a:spcAft>
                <a:spcPts val="600"/>
              </a:spcAft>
            </a:pPr>
            <a:r>
              <a:rPr kumimoji="0" lang="en-US" altLang="en-US" sz="1400" b="1" i="0" u="none" strike="noStrike" cap="none" normalizeH="0" baseline="0" dirty="0">
                <a:ln>
                  <a:noFill/>
                </a:ln>
                <a:solidFill>
                  <a:srgbClr val="595959"/>
                </a:solidFill>
                <a:effectLst/>
                <a:latin typeface="Arial" panose="020B0604020202020204" pitchFamily="34" charset="0"/>
              </a:rPr>
              <a:t>Local Safeguarding Children Partnership (Lancashire SCP, 2021).</a:t>
            </a:r>
          </a:p>
          <a:p>
            <a:pPr eaLnBrk="0" fontAlgn="base" hangingPunct="0">
              <a:spcBef>
                <a:spcPct val="0"/>
              </a:spcBef>
              <a:spcAft>
                <a:spcPts val="600"/>
              </a:spcAft>
            </a:pPr>
            <a:r>
              <a:rPr kumimoji="0" lang="en-US" altLang="en-US" sz="1400" b="1" i="0" u="none" strike="noStrike" cap="none" normalizeH="0" baseline="0" dirty="0">
                <a:ln>
                  <a:noFill/>
                </a:ln>
                <a:solidFill>
                  <a:srgbClr val="595959"/>
                </a:solidFill>
                <a:effectLst/>
                <a:latin typeface="Arial" panose="020B0604020202020204" pitchFamily="34" charset="0"/>
              </a:rPr>
              <a:t>Social Services (Child Protection &amp; CCE teams) (HM Government, 2023).</a:t>
            </a:r>
          </a:p>
          <a:p>
            <a:pPr eaLnBrk="0" fontAlgn="base" hangingPunct="0">
              <a:spcBef>
                <a:spcPct val="0"/>
              </a:spcBef>
              <a:spcAft>
                <a:spcPts val="600"/>
              </a:spcAft>
            </a:pPr>
            <a:r>
              <a:rPr kumimoji="0" lang="en-US" altLang="en-US" sz="1400" b="1" i="0" u="none" strike="noStrike" cap="none" normalizeH="0" baseline="0" dirty="0">
                <a:ln>
                  <a:noFill/>
                </a:ln>
                <a:solidFill>
                  <a:srgbClr val="595959"/>
                </a:solidFill>
                <a:effectLst/>
                <a:latin typeface="Arial" panose="020B0604020202020204" pitchFamily="34" charset="0"/>
              </a:rPr>
              <a:t>Youth offending teams &amp; community youth workers (Holmes, 2022).</a:t>
            </a:r>
          </a:p>
          <a:p>
            <a:pPr eaLnBrk="0" fontAlgn="base" hangingPunct="0">
              <a:spcBef>
                <a:spcPct val="0"/>
              </a:spcBef>
              <a:spcAft>
                <a:spcPts val="600"/>
              </a:spcAft>
            </a:pPr>
            <a:r>
              <a:rPr kumimoji="0" lang="en-US" altLang="en-US" sz="1400" b="1" i="0" u="none" strike="noStrike" cap="none" normalizeH="0" baseline="0" dirty="0">
                <a:ln>
                  <a:noFill/>
                </a:ln>
                <a:solidFill>
                  <a:srgbClr val="595959"/>
                </a:solidFill>
                <a:effectLst/>
                <a:latin typeface="Arial" panose="020B0604020202020204" pitchFamily="34" charset="0"/>
              </a:rPr>
              <a:t>CAMHS (Child and Adolescent Mental Health Services) (Public Health England, 2021).</a:t>
            </a:r>
          </a:p>
          <a:p>
            <a:pPr eaLnBrk="0" fontAlgn="base" hangingPunct="0">
              <a:spcBef>
                <a:spcPct val="0"/>
              </a:spcBef>
              <a:spcAft>
                <a:spcPts val="600"/>
              </a:spcAft>
            </a:pPr>
            <a:r>
              <a:rPr kumimoji="0" lang="en-US" altLang="en-US" sz="1400" b="1" i="0" u="none" strike="noStrike" cap="none" normalizeH="0" baseline="0" dirty="0">
                <a:ln>
                  <a:noFill/>
                </a:ln>
                <a:solidFill>
                  <a:srgbClr val="595959"/>
                </a:solidFill>
                <a:effectLst/>
                <a:latin typeface="Arial" panose="020B0604020202020204" pitchFamily="34" charset="0"/>
              </a:rPr>
              <a:t>Schools, colleges, and Pupil Referral Units (PRUs) (The Children’s Society, 2023).</a:t>
            </a:r>
          </a:p>
          <a:p>
            <a:pPr eaLnBrk="0" fontAlgn="base" hangingPunct="0">
              <a:spcBef>
                <a:spcPct val="0"/>
              </a:spcBef>
              <a:spcAft>
                <a:spcPts val="600"/>
              </a:spcAft>
            </a:pPr>
            <a:r>
              <a:rPr kumimoji="0" lang="en-US" altLang="en-US" sz="1400" b="1" i="0" u="none" strike="noStrike" cap="none" normalizeH="0" baseline="0" dirty="0">
                <a:ln>
                  <a:noFill/>
                </a:ln>
                <a:solidFill>
                  <a:srgbClr val="595959"/>
                </a:solidFill>
                <a:effectLst/>
                <a:latin typeface="Arial" panose="020B0604020202020204" pitchFamily="34" charset="0"/>
              </a:rPr>
              <a:t>Voluntary </a:t>
            </a:r>
            <a:r>
              <a:rPr kumimoji="0" lang="en-US" altLang="en-US" sz="1400" b="1" i="0" u="none" strike="noStrike" cap="none" normalizeH="0" baseline="0" dirty="0" err="1">
                <a:ln>
                  <a:noFill/>
                </a:ln>
                <a:solidFill>
                  <a:srgbClr val="595959"/>
                </a:solidFill>
                <a:effectLst/>
                <a:latin typeface="Arial" panose="020B0604020202020204" pitchFamily="34" charset="0"/>
              </a:rPr>
              <a:t>organisations</a:t>
            </a:r>
            <a:r>
              <a:rPr kumimoji="0" lang="en-US" altLang="en-US" sz="1400" b="1" i="0" u="none" strike="noStrike" cap="none" normalizeH="0" baseline="0" dirty="0">
                <a:ln>
                  <a:noFill/>
                </a:ln>
                <a:solidFill>
                  <a:srgbClr val="595959"/>
                </a:solidFill>
                <a:effectLst/>
                <a:latin typeface="Arial" panose="020B0604020202020204" pitchFamily="34" charset="0"/>
              </a:rPr>
              <a:t> (e.g., Barnardo’s, NSPCC, The Children’s Society) (Barnardo’s, 2022; NSPCC, 2024).</a:t>
            </a:r>
          </a:p>
          <a:p>
            <a:pPr eaLnBrk="0" fontAlgn="base" hangingPunct="0">
              <a:spcBef>
                <a:spcPct val="0"/>
              </a:spcBef>
              <a:spcAft>
                <a:spcPts val="600"/>
              </a:spcAft>
            </a:pPr>
            <a:r>
              <a:rPr kumimoji="0" lang="en-US" altLang="en-US" sz="1400" b="1" i="0" u="none" strike="noStrike" cap="none" normalizeH="0" baseline="0" dirty="0">
                <a:ln>
                  <a:noFill/>
                </a:ln>
                <a:solidFill>
                  <a:srgbClr val="595959"/>
                </a:solidFill>
                <a:effectLst/>
                <a:latin typeface="Arial" panose="020B0604020202020204" pitchFamily="34" charset="0"/>
              </a:rPr>
              <a:t>Police exploitation units &amp; helplines (e.g., Crimestoppers) (NSPCC, 2024).</a:t>
            </a:r>
          </a:p>
        </p:txBody>
      </p:sp>
      <p:pic>
        <p:nvPicPr>
          <p:cNvPr id="2051" name="Picture 3" descr="Dealing with Drug Problems | NIH News in Health">
            <a:extLst>
              <a:ext uri="{FF2B5EF4-FFF2-40B4-BE49-F238E27FC236}">
                <a16:creationId xmlns:a16="http://schemas.microsoft.com/office/drawing/2014/main" id="{33872D8A-53B1-C063-06C3-46CFC442C27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81801" y="844689"/>
            <a:ext cx="4797056" cy="52141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0972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7AE828-B51E-8495-5994-C4FF169EF280}"/>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58D2A0-5399-6151-E104-85ECBADAFB35}"/>
              </a:ext>
            </a:extLst>
          </p:cNvPr>
          <p:cNvSpPr>
            <a:spLocks noGrp="1"/>
          </p:cNvSpPr>
          <p:nvPr>
            <p:ph type="title"/>
          </p:nvPr>
        </p:nvSpPr>
        <p:spPr>
          <a:xfrm>
            <a:off x="1616054" y="1261137"/>
            <a:ext cx="8959893" cy="888360"/>
          </a:xfrm>
        </p:spPr>
        <p:txBody>
          <a:bodyPr anchor="b">
            <a:normAutofit/>
          </a:bodyPr>
          <a:lstStyle/>
          <a:p>
            <a:pPr algn="ctr"/>
            <a:r>
              <a:rPr lang="en-US" sz="3200">
                <a:solidFill>
                  <a:schemeClr val="tx1">
                    <a:lumMod val="65000"/>
                    <a:lumOff val="35000"/>
                  </a:schemeClr>
                </a:solidFill>
              </a:rPr>
              <a:t>Reference</a:t>
            </a:r>
          </a:p>
        </p:txBody>
      </p:sp>
      <p:sp>
        <p:nvSpPr>
          <p:cNvPr id="4" name="Rectangle 1">
            <a:extLst>
              <a:ext uri="{FF2B5EF4-FFF2-40B4-BE49-F238E27FC236}">
                <a16:creationId xmlns:a16="http://schemas.microsoft.com/office/drawing/2014/main" id="{987BDF41-82A7-350E-5E10-41BBA0C6DA16}"/>
              </a:ext>
            </a:extLst>
          </p:cNvPr>
          <p:cNvSpPr>
            <a:spLocks noGrp="1" noChangeArrowheads="1"/>
          </p:cNvSpPr>
          <p:nvPr>
            <p:ph idx="1"/>
          </p:nvPr>
        </p:nvSpPr>
        <p:spPr bwMode="auto">
          <a:xfrm>
            <a:off x="1616054" y="2427383"/>
            <a:ext cx="8959892" cy="316948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eaLnBrk="0" fontAlgn="base" hangingPunct="0">
              <a:spcBef>
                <a:spcPct val="0"/>
              </a:spcBef>
              <a:spcAft>
                <a:spcPts val="600"/>
              </a:spcAft>
            </a:pPr>
            <a:r>
              <a:rPr kumimoji="0" lang="en-US" altLang="en-US" sz="1400" b="0" i="0" u="none" strike="noStrike" cap="none" normalizeH="0" baseline="0" dirty="0">
                <a:ln>
                  <a:noFill/>
                </a:ln>
                <a:solidFill>
                  <a:schemeClr val="tx1">
                    <a:lumMod val="65000"/>
                    <a:lumOff val="35000"/>
                  </a:schemeClr>
                </a:solidFill>
                <a:effectLst/>
                <a:latin typeface="Arial" panose="020B0604020202020204" pitchFamily="34" charset="0"/>
              </a:rPr>
              <a:t>HM Government (2023) </a:t>
            </a:r>
            <a:r>
              <a:rPr kumimoji="0" lang="en-US" altLang="en-US" sz="1400" b="0" i="1" u="none" strike="noStrike" cap="none" normalizeH="0" baseline="0" dirty="0">
                <a:ln>
                  <a:noFill/>
                </a:ln>
                <a:solidFill>
                  <a:schemeClr val="tx1">
                    <a:lumMod val="65000"/>
                    <a:lumOff val="35000"/>
                  </a:schemeClr>
                </a:solidFill>
                <a:effectLst/>
                <a:latin typeface="Arial" panose="020B0604020202020204" pitchFamily="34" charset="0"/>
              </a:rPr>
              <a:t>Working Together to Safeguard Children</a:t>
            </a:r>
            <a:r>
              <a:rPr kumimoji="0" lang="en-US" altLang="en-US" sz="1400" b="0" i="0" u="none" strike="noStrike" cap="none" normalizeH="0" baseline="0" dirty="0">
                <a:ln>
                  <a:noFill/>
                </a:ln>
                <a:solidFill>
                  <a:schemeClr val="tx1">
                    <a:lumMod val="65000"/>
                    <a:lumOff val="35000"/>
                  </a:schemeClr>
                </a:solidFill>
                <a:effectLst/>
                <a:latin typeface="Arial" panose="020B0604020202020204" pitchFamily="34" charset="0"/>
              </a:rPr>
              <a:t>. London: Department for Education.</a:t>
            </a:r>
          </a:p>
          <a:p>
            <a:pPr eaLnBrk="0" fontAlgn="base" hangingPunct="0">
              <a:spcBef>
                <a:spcPct val="0"/>
              </a:spcBef>
              <a:spcAft>
                <a:spcPts val="600"/>
              </a:spcAft>
            </a:pPr>
            <a:r>
              <a:rPr kumimoji="0" lang="en-US" altLang="en-US" sz="1400" b="0" i="0" u="none" strike="noStrike" cap="none" normalizeH="0" baseline="0" dirty="0">
                <a:ln>
                  <a:noFill/>
                </a:ln>
                <a:solidFill>
                  <a:schemeClr val="tx1">
                    <a:lumMod val="65000"/>
                    <a:lumOff val="35000"/>
                  </a:schemeClr>
                </a:solidFill>
                <a:effectLst/>
                <a:latin typeface="Arial" panose="020B0604020202020204" pitchFamily="34" charset="0"/>
              </a:rPr>
              <a:t>Holmes, D. (ed.) (2022) </a:t>
            </a:r>
            <a:r>
              <a:rPr kumimoji="0" lang="en-US" altLang="en-US" sz="1400" b="0" i="1" u="none" strike="noStrike" cap="none" normalizeH="0" baseline="0" dirty="0">
                <a:ln>
                  <a:noFill/>
                </a:ln>
                <a:solidFill>
                  <a:schemeClr val="tx1">
                    <a:lumMod val="65000"/>
                    <a:lumOff val="35000"/>
                  </a:schemeClr>
                </a:solidFill>
                <a:effectLst/>
                <a:latin typeface="Arial" panose="020B0604020202020204" pitchFamily="34" charset="0"/>
              </a:rPr>
              <a:t>Safeguarding Young People – Risks, Rights, Resilience and Relationships</a:t>
            </a:r>
            <a:r>
              <a:rPr kumimoji="0" lang="en-US" altLang="en-US" sz="1400" b="0" i="0" u="none" strike="noStrike" cap="none" normalizeH="0" baseline="0" dirty="0">
                <a:ln>
                  <a:noFill/>
                </a:ln>
                <a:solidFill>
                  <a:schemeClr val="tx1">
                    <a:lumMod val="65000"/>
                    <a:lumOff val="35000"/>
                  </a:schemeClr>
                </a:solidFill>
                <a:effectLst/>
                <a:latin typeface="Arial" panose="020B0604020202020204" pitchFamily="34" charset="0"/>
              </a:rPr>
              <a:t>. London: Jessica Kingsley.</a:t>
            </a:r>
          </a:p>
          <a:p>
            <a:pPr eaLnBrk="0" fontAlgn="base" hangingPunct="0">
              <a:spcBef>
                <a:spcPct val="0"/>
              </a:spcBef>
              <a:spcAft>
                <a:spcPts val="600"/>
              </a:spcAft>
            </a:pPr>
            <a:r>
              <a:rPr kumimoji="0" lang="en-US" altLang="en-US" sz="1400" b="0" i="0" u="none" strike="noStrike" cap="none" normalizeH="0" baseline="0" dirty="0">
                <a:ln>
                  <a:noFill/>
                </a:ln>
                <a:solidFill>
                  <a:schemeClr val="tx1">
                    <a:lumMod val="65000"/>
                    <a:lumOff val="35000"/>
                  </a:schemeClr>
                </a:solidFill>
                <a:effectLst/>
                <a:latin typeface="Arial" panose="020B0604020202020204" pitchFamily="34" charset="0"/>
              </a:rPr>
              <a:t>NSPCC (2024) </a:t>
            </a:r>
            <a:r>
              <a:rPr kumimoji="0" lang="en-US" altLang="en-US" sz="1400" b="0" i="1" u="none" strike="noStrike" cap="none" normalizeH="0" baseline="0" dirty="0">
                <a:ln>
                  <a:noFill/>
                </a:ln>
                <a:solidFill>
                  <a:schemeClr val="tx1">
                    <a:lumMod val="65000"/>
                    <a:lumOff val="35000"/>
                  </a:schemeClr>
                </a:solidFill>
                <a:effectLst/>
                <a:latin typeface="Arial" panose="020B0604020202020204" pitchFamily="34" charset="0"/>
              </a:rPr>
              <a:t>Child Criminal Exploitation</a:t>
            </a:r>
            <a:r>
              <a:rPr kumimoji="0" lang="en-US" altLang="en-US" sz="1400" b="0" i="0" u="none" strike="noStrike" cap="none" normalizeH="0" baseline="0" dirty="0">
                <a:ln>
                  <a:noFill/>
                </a:ln>
                <a:solidFill>
                  <a:schemeClr val="tx1">
                    <a:lumMod val="65000"/>
                    <a:lumOff val="35000"/>
                  </a:schemeClr>
                </a:solidFill>
                <a:effectLst/>
                <a:latin typeface="Arial" panose="020B0604020202020204" pitchFamily="34" charset="0"/>
              </a:rPr>
              <a:t>. Available at: </a:t>
            </a:r>
            <a:r>
              <a:rPr kumimoji="0" lang="en-US" altLang="en-US" sz="1400" b="0" i="0" u="none" strike="noStrike" cap="none" normalizeH="0" baseline="0" dirty="0">
                <a:ln>
                  <a:noFill/>
                </a:ln>
                <a:solidFill>
                  <a:schemeClr val="tx1">
                    <a:lumMod val="65000"/>
                    <a:lumOff val="35000"/>
                  </a:schemeClr>
                </a:solidFill>
                <a:effectLst/>
                <a:latin typeface="Arial" panose="020B0604020202020204" pitchFamily="34" charset="0"/>
                <a:hlinkClick r:id="rId2"/>
              </a:rPr>
              <a:t>https://learning.nspcc.org.uk</a:t>
            </a:r>
            <a:r>
              <a:rPr lang="en-US" altLang="en-US" sz="1400" dirty="0">
                <a:solidFill>
                  <a:schemeClr val="tx1">
                    <a:lumMod val="65000"/>
                    <a:lumOff val="35000"/>
                  </a:schemeClr>
                </a:solidFill>
                <a:latin typeface="Arial" panose="020B0604020202020204" pitchFamily="34" charset="0"/>
              </a:rPr>
              <a:t>.</a:t>
            </a:r>
          </a:p>
          <a:p>
            <a:pPr eaLnBrk="0" fontAlgn="base" hangingPunct="0">
              <a:spcBef>
                <a:spcPct val="0"/>
              </a:spcBef>
              <a:spcAft>
                <a:spcPts val="600"/>
              </a:spcAft>
            </a:pPr>
            <a:r>
              <a:rPr kumimoji="0" lang="en-US" altLang="en-US" sz="1400" b="0" i="0" u="none" strike="noStrike" cap="none" normalizeH="0" baseline="0" dirty="0">
                <a:ln>
                  <a:noFill/>
                </a:ln>
                <a:solidFill>
                  <a:schemeClr val="tx1">
                    <a:lumMod val="65000"/>
                    <a:lumOff val="35000"/>
                  </a:schemeClr>
                </a:solidFill>
                <a:effectLst/>
                <a:latin typeface="Arial" panose="020B0604020202020204" pitchFamily="34" charset="0"/>
              </a:rPr>
              <a:t>The Children’s Society (2023) </a:t>
            </a:r>
            <a:r>
              <a:rPr kumimoji="0" lang="en-US" altLang="en-US" sz="1400" b="0" i="1" u="none" strike="noStrike" cap="none" normalizeH="0" baseline="0" dirty="0">
                <a:ln>
                  <a:noFill/>
                </a:ln>
                <a:solidFill>
                  <a:schemeClr val="tx1">
                    <a:lumMod val="65000"/>
                    <a:lumOff val="35000"/>
                  </a:schemeClr>
                </a:solidFill>
                <a:effectLst/>
                <a:latin typeface="Arial" panose="020B0604020202020204" pitchFamily="34" charset="0"/>
              </a:rPr>
              <a:t>Counting Lives: Responding to Child Criminal Exploitation</a:t>
            </a:r>
            <a:r>
              <a:rPr kumimoji="0" lang="en-US" altLang="en-US" sz="1400" b="0" i="0" u="none" strike="noStrike" cap="none" normalizeH="0" baseline="0" dirty="0">
                <a:ln>
                  <a:noFill/>
                </a:ln>
                <a:solidFill>
                  <a:schemeClr val="tx1">
                    <a:lumMod val="65000"/>
                    <a:lumOff val="35000"/>
                  </a:schemeClr>
                </a:solidFill>
                <a:effectLst/>
                <a:latin typeface="Arial" panose="020B0604020202020204" pitchFamily="34" charset="0"/>
              </a:rPr>
              <a:t>. London: The Children’s Society.</a:t>
            </a:r>
          </a:p>
          <a:p>
            <a:pPr eaLnBrk="0" fontAlgn="base" hangingPunct="0">
              <a:spcBef>
                <a:spcPct val="0"/>
              </a:spcBef>
              <a:spcAft>
                <a:spcPts val="600"/>
              </a:spcAft>
            </a:pPr>
            <a:r>
              <a:rPr kumimoji="0" lang="en-US" altLang="en-US" sz="1400" b="0" i="0" u="none" strike="noStrike" cap="none" normalizeH="0" baseline="0" dirty="0">
                <a:ln>
                  <a:noFill/>
                </a:ln>
                <a:solidFill>
                  <a:schemeClr val="tx1">
                    <a:lumMod val="65000"/>
                    <a:lumOff val="35000"/>
                  </a:schemeClr>
                </a:solidFill>
                <a:effectLst/>
                <a:latin typeface="Arial" panose="020B0604020202020204" pitchFamily="34" charset="0"/>
              </a:rPr>
              <a:t>Lancashire Safeguarding Children Partnership (2021) </a:t>
            </a:r>
            <a:r>
              <a:rPr kumimoji="0" lang="en-US" altLang="en-US" sz="1400" b="0" i="1" u="none" strike="noStrike" cap="none" normalizeH="0" baseline="0" dirty="0">
                <a:ln>
                  <a:noFill/>
                </a:ln>
                <a:solidFill>
                  <a:schemeClr val="tx1">
                    <a:lumMod val="65000"/>
                    <a:lumOff val="35000"/>
                  </a:schemeClr>
                </a:solidFill>
                <a:effectLst/>
                <a:latin typeface="Arial" panose="020B0604020202020204" pitchFamily="34" charset="0"/>
              </a:rPr>
              <a:t>Child Safeguarding Practice Review: Case F</a:t>
            </a:r>
            <a:r>
              <a:rPr kumimoji="0" lang="en-US" altLang="en-US" sz="1400" b="0" i="0" u="none" strike="noStrike" cap="none" normalizeH="0" baseline="0" dirty="0">
                <a:ln>
                  <a:noFill/>
                </a:ln>
                <a:solidFill>
                  <a:schemeClr val="tx1">
                    <a:lumMod val="65000"/>
                    <a:lumOff val="35000"/>
                  </a:schemeClr>
                </a:solidFill>
                <a:effectLst/>
                <a:latin typeface="Arial" panose="020B0604020202020204" pitchFamily="34" charset="0"/>
              </a:rPr>
              <a:t>. Lancashire: LSCP.</a:t>
            </a:r>
          </a:p>
          <a:p>
            <a:pPr eaLnBrk="0" fontAlgn="base" hangingPunct="0">
              <a:spcBef>
                <a:spcPct val="0"/>
              </a:spcBef>
              <a:spcAft>
                <a:spcPts val="600"/>
              </a:spcAft>
            </a:pPr>
            <a:r>
              <a:rPr kumimoji="0" lang="en-US" altLang="en-US" sz="1400" b="0" i="0" u="none" strike="noStrike" cap="none" normalizeH="0" baseline="0" dirty="0">
                <a:ln>
                  <a:noFill/>
                </a:ln>
                <a:solidFill>
                  <a:schemeClr val="tx1">
                    <a:lumMod val="65000"/>
                    <a:lumOff val="35000"/>
                  </a:schemeClr>
                </a:solidFill>
                <a:effectLst/>
                <a:latin typeface="Arial" panose="020B0604020202020204" pitchFamily="34" charset="0"/>
              </a:rPr>
              <a:t>Barnardo’s (2022) </a:t>
            </a:r>
            <a:r>
              <a:rPr kumimoji="0" lang="en-US" altLang="en-US" sz="1400" b="0" i="1" u="none" strike="noStrike" cap="none" normalizeH="0" baseline="0" dirty="0">
                <a:ln>
                  <a:noFill/>
                </a:ln>
                <a:solidFill>
                  <a:schemeClr val="tx1">
                    <a:lumMod val="65000"/>
                    <a:lumOff val="35000"/>
                  </a:schemeClr>
                </a:solidFill>
                <a:effectLst/>
                <a:latin typeface="Arial" panose="020B0604020202020204" pitchFamily="34" charset="0"/>
              </a:rPr>
              <a:t>Exploited and </a:t>
            </a:r>
            <a:r>
              <a:rPr kumimoji="0" lang="en-US" altLang="en-US" sz="1400" b="0" i="1" u="none" strike="noStrike" cap="none" normalizeH="0" baseline="0" dirty="0" err="1">
                <a:ln>
                  <a:noFill/>
                </a:ln>
                <a:solidFill>
                  <a:schemeClr val="tx1">
                    <a:lumMod val="65000"/>
                    <a:lumOff val="35000"/>
                  </a:schemeClr>
                </a:solidFill>
                <a:effectLst/>
                <a:latin typeface="Arial" panose="020B0604020202020204" pitchFamily="34" charset="0"/>
              </a:rPr>
              <a:t>Criminalised</a:t>
            </a:r>
            <a:r>
              <a:rPr kumimoji="0" lang="en-US" altLang="en-US" sz="1400" b="0" i="1" u="none" strike="noStrike" cap="none" normalizeH="0" baseline="0" dirty="0">
                <a:ln>
                  <a:noFill/>
                </a:ln>
                <a:solidFill>
                  <a:schemeClr val="tx1">
                    <a:lumMod val="65000"/>
                    <a:lumOff val="35000"/>
                  </a:schemeClr>
                </a:solidFill>
                <a:effectLst/>
                <a:latin typeface="Arial" panose="020B0604020202020204" pitchFamily="34" charset="0"/>
              </a:rPr>
              <a:t>: How to Support Children to Exit Gangs</a:t>
            </a:r>
            <a:r>
              <a:rPr kumimoji="0" lang="en-US" altLang="en-US" sz="1400" b="0" i="0" u="none" strike="noStrike" cap="none" normalizeH="0" baseline="0" dirty="0">
                <a:ln>
                  <a:noFill/>
                </a:ln>
                <a:solidFill>
                  <a:schemeClr val="tx1">
                    <a:lumMod val="65000"/>
                    <a:lumOff val="35000"/>
                  </a:schemeClr>
                </a:solidFill>
                <a:effectLst/>
                <a:latin typeface="Arial" panose="020B0604020202020204" pitchFamily="34" charset="0"/>
              </a:rPr>
              <a:t>. London: Barnardo’s.</a:t>
            </a:r>
          </a:p>
          <a:p>
            <a:pPr eaLnBrk="0" fontAlgn="base" hangingPunct="0">
              <a:spcBef>
                <a:spcPct val="0"/>
              </a:spcBef>
              <a:spcAft>
                <a:spcPts val="600"/>
              </a:spcAft>
            </a:pPr>
            <a:r>
              <a:rPr kumimoji="0" lang="en-US" altLang="en-US" sz="1400" b="0" i="0" u="none" strike="noStrike" cap="none" normalizeH="0" baseline="0" dirty="0">
                <a:ln>
                  <a:noFill/>
                </a:ln>
                <a:solidFill>
                  <a:schemeClr val="tx1">
                    <a:lumMod val="65000"/>
                    <a:lumOff val="35000"/>
                  </a:schemeClr>
                </a:solidFill>
                <a:effectLst/>
                <a:latin typeface="Arial" panose="020B0604020202020204" pitchFamily="34" charset="0"/>
              </a:rPr>
              <a:t>Public Health England (2021) </a:t>
            </a:r>
            <a:r>
              <a:rPr kumimoji="0" lang="en-US" altLang="en-US" sz="1400" b="0" i="1" u="none" strike="noStrike" cap="none" normalizeH="0" baseline="0" dirty="0">
                <a:ln>
                  <a:noFill/>
                </a:ln>
                <a:solidFill>
                  <a:schemeClr val="tx1">
                    <a:lumMod val="65000"/>
                    <a:lumOff val="35000"/>
                  </a:schemeClr>
                </a:solidFill>
                <a:effectLst/>
                <a:latin typeface="Arial" panose="020B0604020202020204" pitchFamily="34" charset="0"/>
              </a:rPr>
              <a:t>Adverse Childhood Experiences and Trauma-Informed Practice</a:t>
            </a:r>
            <a:r>
              <a:rPr kumimoji="0" lang="en-US" altLang="en-US" sz="1400" b="0" i="0" u="none" strike="noStrike" cap="none" normalizeH="0" baseline="0" dirty="0">
                <a:ln>
                  <a:noFill/>
                </a:ln>
                <a:solidFill>
                  <a:schemeClr val="tx1">
                    <a:lumMod val="65000"/>
                    <a:lumOff val="35000"/>
                  </a:schemeClr>
                </a:solidFill>
                <a:effectLst/>
                <a:latin typeface="Arial" panose="020B0604020202020204" pitchFamily="34" charset="0"/>
              </a:rPr>
              <a:t>. London: PHE.</a:t>
            </a:r>
          </a:p>
          <a:p>
            <a:pPr eaLnBrk="0" fontAlgn="base" hangingPunct="0">
              <a:spcBef>
                <a:spcPct val="0"/>
              </a:spcBef>
              <a:spcAft>
                <a:spcPts val="600"/>
              </a:spcAft>
            </a:pPr>
            <a:r>
              <a:rPr kumimoji="0" lang="en-US" altLang="en-US" sz="1400" b="0" i="0" u="none" strike="noStrike" cap="none" normalizeH="0" baseline="0" dirty="0" err="1">
                <a:ln>
                  <a:noFill/>
                </a:ln>
                <a:solidFill>
                  <a:schemeClr val="tx1">
                    <a:lumMod val="65000"/>
                    <a:lumOff val="35000"/>
                  </a:schemeClr>
                </a:solidFill>
                <a:effectLst/>
                <a:latin typeface="Arial" panose="020B0604020202020204" pitchFamily="34" charset="0"/>
              </a:rPr>
              <a:t>Felitti</a:t>
            </a:r>
            <a:r>
              <a:rPr kumimoji="0" lang="en-US" altLang="en-US" sz="1400" b="0" i="0" u="none" strike="noStrike" cap="none" normalizeH="0" baseline="0" dirty="0">
                <a:ln>
                  <a:noFill/>
                </a:ln>
                <a:solidFill>
                  <a:schemeClr val="tx1">
                    <a:lumMod val="65000"/>
                    <a:lumOff val="35000"/>
                  </a:schemeClr>
                </a:solidFill>
                <a:effectLst/>
                <a:latin typeface="Arial" panose="020B0604020202020204" pitchFamily="34" charset="0"/>
              </a:rPr>
              <a:t>, V.J. et al. (1998) ‘Relationship of Childhood Abuse and Household Dysfunction to Many of the Leading Causes of Death in Adults’, </a:t>
            </a:r>
            <a:r>
              <a:rPr kumimoji="0" lang="en-US" altLang="en-US" sz="1400" b="0" i="1" u="none" strike="noStrike" cap="none" normalizeH="0" baseline="0" dirty="0">
                <a:ln>
                  <a:noFill/>
                </a:ln>
                <a:solidFill>
                  <a:schemeClr val="tx1">
                    <a:lumMod val="65000"/>
                    <a:lumOff val="35000"/>
                  </a:schemeClr>
                </a:solidFill>
                <a:effectLst/>
                <a:latin typeface="Arial" panose="020B0604020202020204" pitchFamily="34" charset="0"/>
              </a:rPr>
              <a:t>American Journal of Preventive Medicine</a:t>
            </a:r>
            <a:r>
              <a:rPr kumimoji="0" lang="en-US" altLang="en-US" sz="1400" b="0" i="0" u="none" strike="noStrike" cap="none" normalizeH="0" baseline="0" dirty="0">
                <a:ln>
                  <a:noFill/>
                </a:ln>
                <a:solidFill>
                  <a:schemeClr val="tx1">
                    <a:lumMod val="65000"/>
                    <a:lumOff val="35000"/>
                  </a:schemeClr>
                </a:solidFill>
                <a:effectLst/>
                <a:latin typeface="Arial" panose="020B0604020202020204" pitchFamily="34" charset="0"/>
              </a:rPr>
              <a:t>, 14(4), pp.245‑258.</a:t>
            </a:r>
          </a:p>
        </p:txBody>
      </p:sp>
    </p:spTree>
    <p:extLst>
      <p:ext uri="{BB962C8B-B14F-4D97-AF65-F5344CB8AC3E}">
        <p14:creationId xmlns:p14="http://schemas.microsoft.com/office/powerpoint/2010/main" val="22807929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TotalTime>
  <Words>743</Words>
  <Application>Microsoft Office PowerPoint</Application>
  <PresentationFormat>Widescreen</PresentationFormat>
  <Paragraphs>31</Paragraphs>
  <Slides>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Aptos Display</vt:lpstr>
      <vt:lpstr>Arial</vt:lpstr>
      <vt:lpstr>Office Theme</vt:lpstr>
      <vt:lpstr>Supporting Young People to Exit Drug Exploitation (Based on Case F – BMHP5021)</vt:lpstr>
      <vt:lpstr>HOW THEY CAN QUIT THAT WORLD OF DRUGS</vt:lpstr>
      <vt:lpstr>WHERE TO FIND HELP</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Rayhan Mujahid</dc:creator>
  <cp:lastModifiedBy>carmine calan</cp:lastModifiedBy>
  <cp:revision>2</cp:revision>
  <dcterms:created xsi:type="dcterms:W3CDTF">2025-07-22T09:15:14Z</dcterms:created>
  <dcterms:modified xsi:type="dcterms:W3CDTF">2025-12-12T18:46:58Z</dcterms:modified>
</cp:coreProperties>
</file>