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6" r:id="rId1"/>
  </p:sldMasterIdLst>
  <p:notesMasterIdLst>
    <p:notesMasterId r:id="rId17"/>
  </p:notesMasterIdLst>
  <p:sldIdLst>
    <p:sldId id="256" r:id="rId2"/>
    <p:sldId id="260"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5036" autoAdjust="0"/>
  </p:normalViewPr>
  <p:slideViewPr>
    <p:cSldViewPr>
      <p:cViewPr varScale="1">
        <p:scale>
          <a:sx n="57" d="100"/>
          <a:sy n="57" d="100"/>
        </p:scale>
        <p:origin x="1349" y="43"/>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DC4D83D6-2073-4DA2-A68E-E328AFB58BB6}" type="datetimeFigureOut">
              <a:rPr lang="en-GB"/>
              <a:pPr>
                <a:defRPr/>
              </a:pPr>
              <a:t>30/09/2019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4B417729-2934-497F-AACC-98FFD6B6E3C8}" type="slidenum">
              <a:rPr lang="en-GB"/>
              <a:pPr>
                <a:defRPr/>
              </a:pPr>
              <a:t>‹#›</a:t>
            </a:fld>
            <a:endParaRPr lang="en-GB"/>
          </a:p>
        </p:txBody>
      </p:sp>
    </p:spTree>
    <p:extLst>
      <p:ext uri="{BB962C8B-B14F-4D97-AF65-F5344CB8AC3E}">
        <p14:creationId xmlns:p14="http://schemas.microsoft.com/office/powerpoint/2010/main" val="1894285272"/>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Information Reporting</a:t>
            </a:r>
            <a:r>
              <a:rPr lang="en-GB" baseline="0" dirty="0" smtClean="0"/>
              <a:t> System</a:t>
            </a:r>
          </a:p>
          <a:p>
            <a:r>
              <a:rPr lang="en-GB" baseline="0" dirty="0" smtClean="0"/>
              <a:t>Decision Support System</a:t>
            </a:r>
          </a:p>
          <a:p>
            <a:r>
              <a:rPr lang="en-GB" baseline="0" dirty="0" smtClean="0"/>
              <a:t>Executive Information System </a:t>
            </a:r>
            <a:endParaRPr lang="en-GB" dirty="0"/>
          </a:p>
        </p:txBody>
      </p:sp>
      <p:sp>
        <p:nvSpPr>
          <p:cNvPr id="4" name="Slide Number Placeholder 3"/>
          <p:cNvSpPr>
            <a:spLocks noGrp="1"/>
          </p:cNvSpPr>
          <p:nvPr>
            <p:ph type="sldNum" sz="quarter" idx="10"/>
          </p:nvPr>
        </p:nvSpPr>
        <p:spPr/>
        <p:txBody>
          <a:bodyPr/>
          <a:lstStyle/>
          <a:p>
            <a:fld id="{EC576438-6346-47F6-A737-6F0D0286FB86}" type="slidenum">
              <a:rPr lang="en-GB" smtClean="0"/>
              <a:pPr/>
              <a:t>15</a:t>
            </a:fld>
            <a:endParaRPr lang="en-GB"/>
          </a:p>
        </p:txBody>
      </p:sp>
    </p:spTree>
    <p:extLst>
      <p:ext uri="{BB962C8B-B14F-4D97-AF65-F5344CB8AC3E}">
        <p14:creationId xmlns:p14="http://schemas.microsoft.com/office/powerpoint/2010/main" val="449016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6832BB09-1A88-4D7B-A248-6E3AD788DC4A}" type="datetimeFigureOut">
              <a:rPr lang="en-GB" smtClean="0"/>
              <a:pPr>
                <a:defRPr/>
              </a:pPr>
              <a:t>30/09/2019</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71A7F582-D903-4FBD-BA3A-46CADA27F488}" type="slidenum">
              <a:rPr lang="en-GB" smtClean="0"/>
              <a:pPr>
                <a:defRPr/>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7595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E28D29-1ECB-41DF-951B-2A23F95AD026}" type="datetimeFigureOut">
              <a:rPr lang="en-US" dirty="0"/>
              <a:t>9/30/2019</a:t>
            </a:fld>
            <a:endParaRPr lang="en-US"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350CD6E-FD73-46C9-B9F8-5CFBE1EF175E}" type="slidenum">
              <a:rPr lang="en-GB" smtClean="0"/>
              <a:pPr>
                <a:defRPr/>
              </a:pPr>
              <a:t>‹#›</a:t>
            </a:fld>
            <a:endParaRPr lang="en-GB"/>
          </a:p>
        </p:txBody>
      </p:sp>
    </p:spTree>
    <p:extLst>
      <p:ext uri="{BB962C8B-B14F-4D97-AF65-F5344CB8AC3E}">
        <p14:creationId xmlns:p14="http://schemas.microsoft.com/office/powerpoint/2010/main" val="3684530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AC784F5D-FA22-4A13-A44F-0685557CE008}" type="datetimeFigureOut">
              <a:rPr lang="en-GB" smtClean="0"/>
              <a:pPr>
                <a:defRPr/>
              </a:pPr>
              <a:t>30/09/2019</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74F741D4-5BBB-4A19-B4AB-76E6203F6E94}" type="slidenum">
              <a:rPr lang="en-GB" smtClean="0"/>
              <a:pPr>
                <a:defRPr/>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64347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8410BC40-4E57-4296-9541-8222ADD78BF5}" type="datetimeFigureOut">
              <a:rPr lang="en-GB" smtClean="0"/>
              <a:pPr>
                <a:defRPr/>
              </a:pPr>
              <a:t>30/09/2019</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34C6DC40-EA24-455D-ACD6-E3D2AA7DF464}" type="slidenum">
              <a:rPr lang="en-GB" smtClean="0"/>
              <a:pPr>
                <a:defRPr/>
              </a:pPr>
              <a:t>‹#›</a:t>
            </a:fld>
            <a:endParaRPr lang="en-GB"/>
          </a:p>
        </p:txBody>
      </p:sp>
    </p:spTree>
    <p:extLst>
      <p:ext uri="{BB962C8B-B14F-4D97-AF65-F5344CB8AC3E}">
        <p14:creationId xmlns:p14="http://schemas.microsoft.com/office/powerpoint/2010/main" val="16870481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6E9B2C0A-EC70-42C9-BA73-D1BA92C8EFA2}" type="datetimeFigureOut">
              <a:rPr lang="en-GB" smtClean="0"/>
              <a:pPr>
                <a:defRPr/>
              </a:pPr>
              <a:t>30/09/2019</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410035F8-7E64-4B22-984B-C28DA8F711C0}" type="slidenum">
              <a:rPr lang="en-GB" smtClean="0"/>
              <a:pPr>
                <a:defRPr/>
              </a:pPr>
              <a:t>‹#›</a:t>
            </a:fld>
            <a:endParaRPr lang="en-GB"/>
          </a:p>
        </p:txBody>
      </p:sp>
    </p:spTree>
    <p:extLst>
      <p:ext uri="{BB962C8B-B14F-4D97-AF65-F5344CB8AC3E}">
        <p14:creationId xmlns:p14="http://schemas.microsoft.com/office/powerpoint/2010/main" val="2590271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31487FCC-740D-47EC-9AFB-398685138B21}" type="datetimeFigureOut">
              <a:rPr lang="en-GB" smtClean="0"/>
              <a:pPr>
                <a:defRPr/>
              </a:pPr>
              <a:t>30/09/2019</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CAE13316-409A-4AFB-AEC4-9123C813C87B}" type="slidenum">
              <a:rPr lang="en-GB" smtClean="0"/>
              <a:pPr>
                <a:defRPr/>
              </a:pPr>
              <a:t>‹#›</a:t>
            </a:fld>
            <a:endParaRPr lang="en-GB"/>
          </a:p>
        </p:txBody>
      </p:sp>
    </p:spTree>
    <p:extLst>
      <p:ext uri="{BB962C8B-B14F-4D97-AF65-F5344CB8AC3E}">
        <p14:creationId xmlns:p14="http://schemas.microsoft.com/office/powerpoint/2010/main" val="18538016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defRPr/>
            </a:pPr>
            <a:fld id="{78868A38-B16A-4C55-9365-0436FFD344E4}" type="datetimeFigureOut">
              <a:rPr lang="en-GB" smtClean="0"/>
              <a:pPr>
                <a:defRPr/>
              </a:pPr>
              <a:t>30/09/2019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en-GB"/>
          </a:p>
        </p:txBody>
      </p:sp>
      <p:sp>
        <p:nvSpPr>
          <p:cNvPr id="9" name="Slide Number Placeholder 8"/>
          <p:cNvSpPr>
            <a:spLocks noGrp="1"/>
          </p:cNvSpPr>
          <p:nvPr>
            <p:ph type="sldNum" sz="quarter" idx="12"/>
          </p:nvPr>
        </p:nvSpPr>
        <p:spPr/>
        <p:txBody>
          <a:bodyPr/>
          <a:lstStyle/>
          <a:p>
            <a:pPr>
              <a:defRPr/>
            </a:pPr>
            <a:fld id="{80B1730E-347F-4EA6-A352-00842D046847}" type="slidenum">
              <a:rPr lang="en-GB" smtClean="0"/>
              <a:pPr>
                <a:defRPr/>
              </a:pPr>
              <a:t>‹#›</a:t>
            </a:fld>
            <a:endParaRPr lang="en-GB"/>
          </a:p>
        </p:txBody>
      </p:sp>
    </p:spTree>
    <p:extLst>
      <p:ext uri="{BB962C8B-B14F-4D97-AF65-F5344CB8AC3E}">
        <p14:creationId xmlns:p14="http://schemas.microsoft.com/office/powerpoint/2010/main" val="33374257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pPr>
              <a:defRPr/>
            </a:pPr>
            <a:fld id="{64A2E014-BBB5-4846-917B-24AB4D1B0198}" type="datetimeFigureOut">
              <a:rPr lang="en-GB" smtClean="0"/>
              <a:pPr>
                <a:defRPr/>
              </a:pPr>
              <a:t>30/09/2019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pPr>
              <a:defRPr/>
            </a:pPr>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pPr>
              <a:defRPr/>
            </a:pPr>
            <a:fld id="{C9152019-C8D4-46A0-8BD6-4E0C74FC9361}" type="slidenum">
              <a:rPr lang="en-GB" smtClean="0"/>
              <a:pPr>
                <a:defRPr/>
              </a:pPr>
              <a:t>‹#›</a:t>
            </a:fld>
            <a:endParaRPr lang="en-GB"/>
          </a:p>
        </p:txBody>
      </p:sp>
    </p:spTree>
    <p:extLst>
      <p:ext uri="{BB962C8B-B14F-4D97-AF65-F5344CB8AC3E}">
        <p14:creationId xmlns:p14="http://schemas.microsoft.com/office/powerpoint/2010/main" val="419858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12042C48-9EB6-4861-A6A3-28A1C11FE5A5}" type="datetimeFigureOut">
              <a:rPr lang="en-GB" smtClean="0"/>
              <a:pPr>
                <a:defRPr/>
              </a:pPr>
              <a:t>30/09/2019</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AD18A68A-AB3F-4B21-893D-E3B03CF5618B}" type="slidenum">
              <a:rPr lang="en-GB" smtClean="0"/>
              <a:pPr>
                <a:defRPr/>
              </a:pPr>
              <a:t>‹#›</a:t>
            </a:fld>
            <a:endParaRPr lang="en-GB"/>
          </a:p>
        </p:txBody>
      </p:sp>
    </p:spTree>
    <p:extLst>
      <p:ext uri="{BB962C8B-B14F-4D97-AF65-F5344CB8AC3E}">
        <p14:creationId xmlns:p14="http://schemas.microsoft.com/office/powerpoint/2010/main" val="33151637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872E317B-2953-4280-907E-8CFCB11AC258}" type="datetimeFigureOut">
              <a:rPr lang="en-GB" smtClean="0"/>
              <a:pPr>
                <a:defRPr/>
              </a:pPr>
              <a:t>30/09/2019</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5949028-5753-471A-92DC-DC9501553A61}" type="slidenum">
              <a:rPr lang="en-GB" smtClean="0"/>
              <a:pPr>
                <a:defRPr/>
              </a:pPr>
              <a:t>‹#›</a:t>
            </a:fld>
            <a:endParaRPr lang="en-GB"/>
          </a:p>
        </p:txBody>
      </p:sp>
    </p:spTree>
    <p:extLst>
      <p:ext uri="{BB962C8B-B14F-4D97-AF65-F5344CB8AC3E}">
        <p14:creationId xmlns:p14="http://schemas.microsoft.com/office/powerpoint/2010/main" val="657648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D41F13BD-3F39-4302-82A7-72F61C92A389}" type="datetimeFigureOut">
              <a:rPr lang="en-GB" smtClean="0"/>
              <a:pPr>
                <a:defRPr/>
              </a:pPr>
              <a:t>30/09/2019</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E58E372-4E31-4367-A710-8A2DEDBDC151}" type="slidenum">
              <a:rPr lang="en-GB" smtClean="0"/>
              <a:pPr>
                <a:defRPr/>
              </a:pPr>
              <a:t>‹#›</a:t>
            </a:fld>
            <a:endParaRPr lang="en-GB"/>
          </a:p>
        </p:txBody>
      </p:sp>
    </p:spTree>
    <p:extLst>
      <p:ext uri="{BB962C8B-B14F-4D97-AF65-F5344CB8AC3E}">
        <p14:creationId xmlns:p14="http://schemas.microsoft.com/office/powerpoint/2010/main" val="3094020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a:defRPr/>
            </a:pPr>
            <a:fld id="{12042C48-9EB6-4861-A6A3-28A1C11FE5A5}" type="datetimeFigureOut">
              <a:rPr lang="en-GB" smtClean="0"/>
              <a:pPr>
                <a:defRPr/>
              </a:pPr>
              <a:t>30/09/2019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a:defRPr/>
            </a:pPr>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a:defRPr/>
            </a:pPr>
            <a:fld id="{AD18A68A-AB3F-4B21-893D-E3B03CF5618B}" type="slidenum">
              <a:rPr lang="en-GB" smtClean="0"/>
              <a:pPr>
                <a:defRPr/>
              </a:pPr>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2209833"/>
      </p:ext>
    </p:extLst>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62" r:id="rId6"/>
    <p:sldLayoutId id="2147483863" r:id="rId7"/>
    <p:sldLayoutId id="2147483864" r:id="rId8"/>
    <p:sldLayoutId id="2147483865" r:id="rId9"/>
    <p:sldLayoutId id="2147483866" r:id="rId10"/>
    <p:sldLayoutId id="214748386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516188"/>
            <a:ext cx="7315200" cy="984250"/>
          </a:xfrm>
        </p:spPr>
        <p:txBody>
          <a:bodyPr>
            <a:normAutofit fontScale="90000"/>
          </a:bodyPr>
          <a:lstStyle/>
          <a:p>
            <a:pPr algn="ctr" fontAlgn="auto">
              <a:spcAft>
                <a:spcPts val="0"/>
              </a:spcAft>
              <a:defRPr/>
            </a:pPr>
            <a:r>
              <a:rPr lang="en-GB" dirty="0" smtClean="0"/>
              <a:t>Information engineering </a:t>
            </a:r>
            <a:br>
              <a:rPr lang="en-GB" dirty="0" smtClean="0"/>
            </a:br>
            <a:endParaRPr lang="en-GB" dirty="0"/>
          </a:p>
        </p:txBody>
      </p:sp>
      <p:sp>
        <p:nvSpPr>
          <p:cNvPr id="3" name="Subtitle 2"/>
          <p:cNvSpPr>
            <a:spLocks noGrp="1"/>
          </p:cNvSpPr>
          <p:nvPr>
            <p:ph type="subTitle" idx="1"/>
          </p:nvPr>
        </p:nvSpPr>
        <p:spPr>
          <a:xfrm rot="10800000" flipV="1">
            <a:off x="1528763" y="3476625"/>
            <a:ext cx="6442075" cy="889000"/>
          </a:xfrm>
        </p:spPr>
        <p:txBody>
          <a:bodyPr rtlCol="0">
            <a:noAutofit/>
          </a:bodyPr>
          <a:lstStyle/>
          <a:p>
            <a:pPr algn="ctr"/>
            <a:r>
              <a:rPr lang="en-GB" sz="2800" dirty="0"/>
              <a:t>Feasibility Study</a:t>
            </a:r>
          </a:p>
        </p:txBody>
      </p:sp>
      <p:sp>
        <p:nvSpPr>
          <p:cNvPr id="4" name="TextBox 3"/>
          <p:cNvSpPr txBox="1"/>
          <p:nvPr/>
        </p:nvSpPr>
        <p:spPr>
          <a:xfrm>
            <a:off x="7665182" y="6381328"/>
            <a:ext cx="1128835" cy="369332"/>
          </a:xfrm>
          <a:prstGeom prst="rect">
            <a:avLst/>
          </a:prstGeom>
          <a:noFill/>
        </p:spPr>
        <p:txBody>
          <a:bodyPr wrap="none" rtlCol="0">
            <a:spAutoFit/>
          </a:bodyPr>
          <a:lstStyle/>
          <a:p>
            <a:r>
              <a:rPr lang="en-GB" dirty="0" smtClean="0"/>
              <a:t>B Holland</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i="1" dirty="0" smtClean="0"/>
              <a:t>The SDLC Phase 1: Project identification and selection/feasibility </a:t>
            </a:r>
            <a:endParaRPr lang="en-GB" sz="2400" dirty="0"/>
          </a:p>
        </p:txBody>
      </p:sp>
      <p:sp>
        <p:nvSpPr>
          <p:cNvPr id="3" name="Content Placeholder 2"/>
          <p:cNvSpPr>
            <a:spLocks noGrp="1"/>
          </p:cNvSpPr>
          <p:nvPr>
            <p:ph idx="1"/>
          </p:nvPr>
        </p:nvSpPr>
        <p:spPr>
          <a:xfrm>
            <a:off x="809250" y="2132856"/>
            <a:ext cx="7521575" cy="3579812"/>
          </a:xfrm>
        </p:spPr>
        <p:txBody>
          <a:bodyPr>
            <a:normAutofit fontScale="92500" lnSpcReduction="10000"/>
          </a:bodyPr>
          <a:lstStyle/>
          <a:p>
            <a:r>
              <a:rPr lang="en-GB" sz="2000" dirty="0" smtClean="0"/>
              <a:t>The outcome of this first step, problem identification, is a written </a:t>
            </a:r>
            <a:r>
              <a:rPr lang="en-GB" sz="2000" b="1" dirty="0" smtClean="0"/>
              <a:t>statement of scope and objectives</a:t>
            </a:r>
            <a:r>
              <a:rPr lang="en-GB" sz="2000" dirty="0" smtClean="0"/>
              <a:t>.  </a:t>
            </a:r>
          </a:p>
          <a:p>
            <a:r>
              <a:rPr lang="en-GB" sz="2000" dirty="0" smtClean="0"/>
              <a:t>This brief document outlines the analyst’s understanding of:</a:t>
            </a:r>
          </a:p>
          <a:p>
            <a:pPr lvl="1"/>
            <a:r>
              <a:rPr lang="en-GB" sz="2000" dirty="0" smtClean="0"/>
              <a:t>the </a:t>
            </a:r>
            <a:r>
              <a:rPr lang="en-GB" sz="2000" b="1" dirty="0" smtClean="0"/>
              <a:t>problems</a:t>
            </a:r>
            <a:r>
              <a:rPr lang="en-GB" sz="2000" dirty="0" smtClean="0"/>
              <a:t> with the current system; </a:t>
            </a:r>
          </a:p>
          <a:p>
            <a:pPr lvl="1"/>
            <a:r>
              <a:rPr lang="en-GB" sz="2000" dirty="0" smtClean="0"/>
              <a:t>the </a:t>
            </a:r>
            <a:r>
              <a:rPr lang="en-GB" sz="2000" b="1" dirty="0" smtClean="0"/>
              <a:t>scope</a:t>
            </a:r>
            <a:r>
              <a:rPr lang="en-GB" sz="2000" dirty="0" smtClean="0"/>
              <a:t> of the new system;</a:t>
            </a:r>
          </a:p>
          <a:p>
            <a:pPr lvl="1"/>
            <a:r>
              <a:rPr lang="en-GB" sz="2000" dirty="0" smtClean="0"/>
              <a:t>the </a:t>
            </a:r>
            <a:r>
              <a:rPr lang="en-GB" sz="2000" b="1" dirty="0" smtClean="0"/>
              <a:t>objectives</a:t>
            </a:r>
            <a:r>
              <a:rPr lang="en-GB" sz="2000" dirty="0" smtClean="0"/>
              <a:t> of the new system, based on the requirements stated by users and management;</a:t>
            </a:r>
          </a:p>
          <a:p>
            <a:pPr lvl="1"/>
            <a:r>
              <a:rPr lang="en-GB" sz="2000" dirty="0" smtClean="0"/>
              <a:t>the </a:t>
            </a:r>
            <a:r>
              <a:rPr lang="en-GB" sz="2000" b="1" dirty="0" smtClean="0"/>
              <a:t>constraints</a:t>
            </a:r>
            <a:r>
              <a:rPr lang="en-GB" sz="2000" dirty="0" smtClean="0"/>
              <a:t> imposed on the new system;</a:t>
            </a:r>
          </a:p>
          <a:p>
            <a:pPr lvl="1"/>
            <a:r>
              <a:rPr lang="en-GB" sz="2000" dirty="0" smtClean="0"/>
              <a:t>any broad, </a:t>
            </a:r>
            <a:r>
              <a:rPr lang="en-GB" sz="2000" b="1" dirty="0" smtClean="0"/>
              <a:t>preliminary ideas</a:t>
            </a:r>
            <a:r>
              <a:rPr lang="en-GB" sz="2000" dirty="0" smtClean="0"/>
              <a:t>/solutions that seem evident;</a:t>
            </a:r>
          </a:p>
          <a:p>
            <a:pPr lvl="1"/>
            <a:r>
              <a:rPr lang="en-GB" sz="2000" dirty="0" smtClean="0"/>
              <a:t>the </a:t>
            </a:r>
            <a:r>
              <a:rPr lang="en-GB" sz="2000" b="1" dirty="0" smtClean="0"/>
              <a:t>next stage</a:t>
            </a:r>
            <a:r>
              <a:rPr lang="en-GB" sz="2000" dirty="0" smtClean="0"/>
              <a:t> in the SDLC, e.g. feasibility study; </a:t>
            </a:r>
          </a:p>
          <a:p>
            <a:pPr lvl="1"/>
            <a:r>
              <a:rPr lang="en-GB" sz="2000" dirty="0" smtClean="0"/>
              <a:t>who, in the client organisation,  will supervise and </a:t>
            </a:r>
            <a:r>
              <a:rPr lang="en-GB" sz="2000" b="1" dirty="0" smtClean="0"/>
              <a:t>authorise</a:t>
            </a:r>
            <a:r>
              <a:rPr lang="en-GB" sz="2000" dirty="0" smtClean="0"/>
              <a:t> the project. </a:t>
            </a:r>
            <a:endParaRPr lang="en-GB" sz="2000" dirty="0"/>
          </a:p>
        </p:txBody>
      </p:sp>
    </p:spTree>
    <p:extLst>
      <p:ext uri="{BB962C8B-B14F-4D97-AF65-F5344CB8AC3E}">
        <p14:creationId xmlns:p14="http://schemas.microsoft.com/office/powerpoint/2010/main" val="6412663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i="1" dirty="0" smtClean="0"/>
              <a:t>The SDLC Phase 1: Project identification and selection/feasibility </a:t>
            </a:r>
            <a:endParaRPr lang="en-GB" sz="2400" dirty="0"/>
          </a:p>
        </p:txBody>
      </p:sp>
      <p:sp>
        <p:nvSpPr>
          <p:cNvPr id="3" name="Content Placeholder 2"/>
          <p:cNvSpPr>
            <a:spLocks noGrp="1"/>
          </p:cNvSpPr>
          <p:nvPr>
            <p:ph idx="1"/>
          </p:nvPr>
        </p:nvSpPr>
        <p:spPr/>
        <p:txBody>
          <a:bodyPr>
            <a:normAutofit fontScale="92500"/>
          </a:bodyPr>
          <a:lstStyle/>
          <a:p>
            <a:pPr>
              <a:buFont typeface="Arial" panose="020B0604020202020204" pitchFamily="34" charset="0"/>
              <a:buChar char="•"/>
            </a:pPr>
            <a:r>
              <a:rPr lang="en-GB" sz="2300" b="0" dirty="0" smtClean="0"/>
              <a:t>The purpose of this document is to get user and management involvement and feedback.</a:t>
            </a:r>
          </a:p>
          <a:p>
            <a:pPr>
              <a:buFont typeface="Arial" panose="020B0604020202020204" pitchFamily="34" charset="0"/>
              <a:buChar char="•"/>
            </a:pPr>
            <a:r>
              <a:rPr lang="en-GB" sz="2300" b="0" dirty="0" smtClean="0"/>
              <a:t>People respond to written statements.  They ask for clarification; they correct any obvious errors or misunderstandings. </a:t>
            </a:r>
          </a:p>
          <a:p>
            <a:pPr>
              <a:buFont typeface="Arial" panose="020B0604020202020204" pitchFamily="34" charset="0"/>
              <a:buChar char="•"/>
            </a:pPr>
            <a:r>
              <a:rPr lang="en-GB" sz="2300" b="0" dirty="0" smtClean="0"/>
              <a:t>This is why a clear statement of scope and objectives is important. </a:t>
            </a:r>
          </a:p>
          <a:p>
            <a:pPr>
              <a:buFont typeface="Arial" panose="020B0604020202020204" pitchFamily="34" charset="0"/>
              <a:buChar char="•"/>
            </a:pPr>
            <a:r>
              <a:rPr lang="en-GB" sz="2300" b="0" dirty="0" smtClean="0"/>
              <a:t>Although this stage of the SDLC can be brief, lasting a day or two, or less, it is essential that the users, management and the analyst agree on a general direction very early in the project. </a:t>
            </a:r>
          </a:p>
          <a:p>
            <a:pPr>
              <a:buFont typeface="Arial" panose="020B0604020202020204" pitchFamily="34" charset="0"/>
              <a:buChar char="•"/>
            </a:pPr>
            <a:r>
              <a:rPr lang="en-GB" sz="2300" b="0" dirty="0" smtClean="0"/>
              <a:t>A misunderstanding of the problem definition virtually guarantees that the new system will fail to solve the problem.  </a:t>
            </a:r>
            <a:endParaRPr lang="en-GB" sz="2300" b="0" dirty="0"/>
          </a:p>
        </p:txBody>
      </p:sp>
    </p:spTree>
    <p:extLst>
      <p:ext uri="{BB962C8B-B14F-4D97-AF65-F5344CB8AC3E}">
        <p14:creationId xmlns:p14="http://schemas.microsoft.com/office/powerpoint/2010/main" val="1315132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i="1" dirty="0" smtClean="0"/>
              <a:t>The SDLC Phase 1: Feasibility Study</a:t>
            </a:r>
            <a:endParaRPr lang="en-GB" sz="2400" dirty="0"/>
          </a:p>
        </p:txBody>
      </p:sp>
      <p:sp>
        <p:nvSpPr>
          <p:cNvPr id="3" name="Content Placeholder 2"/>
          <p:cNvSpPr>
            <a:spLocks noGrp="1"/>
          </p:cNvSpPr>
          <p:nvPr>
            <p:ph idx="1"/>
          </p:nvPr>
        </p:nvSpPr>
        <p:spPr/>
        <p:txBody>
          <a:bodyPr/>
          <a:lstStyle/>
          <a:p>
            <a:pPr marL="457200" indent="-457200">
              <a:buFont typeface="Arial" panose="020B0604020202020204" pitchFamily="34" charset="0"/>
              <a:buChar char="•"/>
            </a:pPr>
            <a:r>
              <a:rPr lang="en-GB" sz="2800" dirty="0" smtClean="0"/>
              <a:t>Projects come from many different sources and for many reasons.  </a:t>
            </a:r>
          </a:p>
          <a:p>
            <a:pPr marL="457200" indent="-457200">
              <a:buFont typeface="Arial" panose="020B0604020202020204" pitchFamily="34" charset="0"/>
              <a:buChar char="•"/>
            </a:pPr>
            <a:r>
              <a:rPr lang="en-GB" sz="2800" dirty="0" smtClean="0"/>
              <a:t>Not all should be selected for further study.</a:t>
            </a:r>
          </a:p>
          <a:p>
            <a:pPr marL="457200" indent="-457200">
              <a:buFont typeface="Arial" panose="020B0604020202020204" pitchFamily="34" charset="0"/>
              <a:buChar char="•"/>
            </a:pPr>
            <a:r>
              <a:rPr lang="en-GB" sz="2800" dirty="0" smtClean="0"/>
              <a:t>The organisational </a:t>
            </a:r>
            <a:r>
              <a:rPr lang="en-GB" sz="2800" i="1" dirty="0" smtClean="0"/>
              <a:t>impact</a:t>
            </a:r>
            <a:r>
              <a:rPr lang="en-GB" sz="2800" dirty="0" smtClean="0"/>
              <a:t> of the proposed change must be considered.  </a:t>
            </a:r>
            <a:endParaRPr lang="en-GB" sz="2800" dirty="0"/>
          </a:p>
        </p:txBody>
      </p:sp>
    </p:spTree>
    <p:extLst>
      <p:ext uri="{BB962C8B-B14F-4D97-AF65-F5344CB8AC3E}">
        <p14:creationId xmlns:p14="http://schemas.microsoft.com/office/powerpoint/2010/main" val="2229563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i="1" dirty="0" smtClean="0"/>
              <a:t>The SDLC Phase 1: Feasibility Study</a:t>
            </a:r>
            <a:endParaRPr lang="en-GB" sz="2400" dirty="0"/>
          </a:p>
        </p:txBody>
      </p:sp>
      <p:sp>
        <p:nvSpPr>
          <p:cNvPr id="3" name="Content Placeholder 2"/>
          <p:cNvSpPr>
            <a:spLocks noGrp="1"/>
          </p:cNvSpPr>
          <p:nvPr>
            <p:ph idx="1"/>
          </p:nvPr>
        </p:nvSpPr>
        <p:spPr/>
        <p:txBody>
          <a:bodyPr/>
          <a:lstStyle/>
          <a:p>
            <a:r>
              <a:rPr lang="en-GB" sz="2000" dirty="0" smtClean="0"/>
              <a:t>Five criteria for project selection/rejection:</a:t>
            </a:r>
          </a:p>
          <a:p>
            <a:pPr>
              <a:buNone/>
            </a:pPr>
            <a:endParaRPr lang="en-GB" sz="2000" dirty="0" smtClean="0"/>
          </a:p>
          <a:p>
            <a:pPr marL="804863" lvl="1" indent="-457200">
              <a:buFont typeface="+mj-lt"/>
              <a:buAutoNum type="arabicPeriod"/>
            </a:pPr>
            <a:r>
              <a:rPr lang="en-GB" sz="2000" dirty="0" smtClean="0"/>
              <a:t>The project must have management backing (they will pay the bill).</a:t>
            </a:r>
          </a:p>
          <a:p>
            <a:pPr marL="804863" lvl="1" indent="-457200">
              <a:buFont typeface="+mj-lt"/>
              <a:buAutoNum type="arabicPeriod"/>
            </a:pPr>
            <a:r>
              <a:rPr lang="en-GB" sz="2000" dirty="0" smtClean="0"/>
              <a:t>Appropriate timing of project commitment – is it the right time to install or change systems?</a:t>
            </a:r>
          </a:p>
          <a:p>
            <a:pPr marL="804863" lvl="1" indent="-457200">
              <a:buFont typeface="+mj-lt"/>
              <a:buAutoNum type="arabicPeriod"/>
            </a:pPr>
            <a:r>
              <a:rPr lang="en-GB" sz="2000" dirty="0" smtClean="0"/>
              <a:t>The project should help the organisation achieve its business objectives, otherwise there is no point in doing it.</a:t>
            </a:r>
          </a:p>
          <a:p>
            <a:pPr marL="804863" lvl="1" indent="-457200">
              <a:buFont typeface="+mj-lt"/>
              <a:buAutoNum type="arabicPeriod"/>
            </a:pPr>
            <a:r>
              <a:rPr lang="en-GB" sz="2000" dirty="0" smtClean="0"/>
              <a:t>Can the project be done within the resources available to the analyst and organisation?</a:t>
            </a:r>
          </a:p>
          <a:p>
            <a:pPr marL="804863" lvl="1" indent="-457200">
              <a:buFont typeface="+mj-lt"/>
              <a:buAutoNum type="arabicPeriod"/>
            </a:pPr>
            <a:r>
              <a:rPr lang="en-GB" sz="2000" dirty="0" smtClean="0"/>
              <a:t>Is the project worth doing when compared to other projects?</a:t>
            </a:r>
            <a:endParaRPr lang="en-GB" sz="2000" dirty="0"/>
          </a:p>
        </p:txBody>
      </p:sp>
    </p:spTree>
    <p:extLst>
      <p:ext uri="{BB962C8B-B14F-4D97-AF65-F5344CB8AC3E}">
        <p14:creationId xmlns:p14="http://schemas.microsoft.com/office/powerpoint/2010/main" val="33011894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i="1" dirty="0" smtClean="0"/>
              <a:t>The SDLC Phase 1: Feasibility Study</a:t>
            </a:r>
            <a:endParaRPr lang="en-GB" sz="2400" dirty="0"/>
          </a:p>
        </p:txBody>
      </p:sp>
      <p:sp>
        <p:nvSpPr>
          <p:cNvPr id="3" name="Content Placeholder 2"/>
          <p:cNvSpPr>
            <a:spLocks noGrp="1"/>
          </p:cNvSpPr>
          <p:nvPr>
            <p:ph idx="1"/>
          </p:nvPr>
        </p:nvSpPr>
        <p:spPr/>
        <p:txBody>
          <a:bodyPr/>
          <a:lstStyle/>
          <a:p>
            <a:pPr marL="457200" lvl="0" indent="-457200">
              <a:buFont typeface="Arial" panose="020B0604020202020204" pitchFamily="34" charset="0"/>
              <a:buChar char="•"/>
            </a:pPr>
            <a:r>
              <a:rPr lang="en-GB" sz="2800" dirty="0" smtClean="0"/>
              <a:t>It is still necessary to determine if the selected projects are feasible.  </a:t>
            </a:r>
          </a:p>
          <a:p>
            <a:pPr marL="457200" lvl="0" indent="-457200">
              <a:buFont typeface="Arial" panose="020B0604020202020204" pitchFamily="34" charset="0"/>
              <a:buChar char="•"/>
            </a:pPr>
            <a:r>
              <a:rPr lang="en-GB" sz="2800" dirty="0" smtClean="0"/>
              <a:t>The feasibility study is not a full-blown systems study.  </a:t>
            </a:r>
          </a:p>
          <a:p>
            <a:pPr marL="457200" lvl="0" indent="-457200">
              <a:buFont typeface="Arial" panose="020B0604020202020204" pitchFamily="34" charset="0"/>
              <a:buChar char="•"/>
            </a:pPr>
            <a:r>
              <a:rPr lang="en-GB" sz="2800" dirty="0" smtClean="0"/>
              <a:t>It must be highly time-compressed,  because many projects will be requested and only a few can or should be selected. </a:t>
            </a:r>
            <a:endParaRPr lang="en-GB" sz="2800" dirty="0"/>
          </a:p>
        </p:txBody>
      </p:sp>
    </p:spTree>
    <p:extLst>
      <p:ext uri="{BB962C8B-B14F-4D97-AF65-F5344CB8AC3E}">
        <p14:creationId xmlns:p14="http://schemas.microsoft.com/office/powerpoint/2010/main" val="1006541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i="1" dirty="0" smtClean="0"/>
              <a:t>The SDLC Phase 1: Feasibility Study</a:t>
            </a:r>
            <a:endParaRPr lang="en-GB" sz="2400" dirty="0"/>
          </a:p>
        </p:txBody>
      </p:sp>
      <p:sp>
        <p:nvSpPr>
          <p:cNvPr id="3" name="Content Placeholder 2"/>
          <p:cNvSpPr>
            <a:spLocks noGrp="1"/>
          </p:cNvSpPr>
          <p:nvPr>
            <p:ph idx="1"/>
          </p:nvPr>
        </p:nvSpPr>
        <p:spPr>
          <a:xfrm>
            <a:off x="899592" y="1988840"/>
            <a:ext cx="7521575" cy="3960440"/>
          </a:xfrm>
        </p:spPr>
        <p:txBody>
          <a:bodyPr/>
          <a:lstStyle/>
          <a:p>
            <a:r>
              <a:rPr lang="en-GB" sz="2000" b="0" dirty="0" smtClean="0"/>
              <a:t>The following process may be used:</a:t>
            </a:r>
          </a:p>
          <a:p>
            <a:pPr marL="514350" lvl="0" indent="-514350">
              <a:buFont typeface="+mj-lt"/>
              <a:buAutoNum type="arabicPeriod"/>
            </a:pPr>
            <a:r>
              <a:rPr lang="en-GB" sz="2000" b="0" dirty="0" smtClean="0"/>
              <a:t>The study begins with a series of interviews to clarify the scope and objectives. </a:t>
            </a:r>
          </a:p>
          <a:p>
            <a:pPr marL="514350" lvl="0" indent="-514350">
              <a:buFont typeface="+mj-lt"/>
              <a:buAutoNum type="arabicPeriod"/>
            </a:pPr>
            <a:r>
              <a:rPr lang="en-GB" sz="2000" b="0" dirty="0" smtClean="0"/>
              <a:t>The analyst must also study the existing system to gain a </a:t>
            </a:r>
            <a:r>
              <a:rPr lang="en-GB" sz="2000" b="0" i="1" dirty="0" smtClean="0"/>
              <a:t>basic</a:t>
            </a:r>
            <a:r>
              <a:rPr lang="en-GB" sz="2000" b="0" dirty="0" smtClean="0"/>
              <a:t> knowledge of what the system entails (the </a:t>
            </a:r>
            <a:r>
              <a:rPr lang="en-GB" sz="2000" b="0" i="1" dirty="0" smtClean="0"/>
              <a:t>how</a:t>
            </a:r>
            <a:r>
              <a:rPr lang="en-GB" sz="2000" b="0" dirty="0" smtClean="0"/>
              <a:t> of </a:t>
            </a:r>
            <a:r>
              <a:rPr lang="en-GB" sz="2000" b="0" i="1" dirty="0" smtClean="0"/>
              <a:t>now</a:t>
            </a:r>
            <a:r>
              <a:rPr lang="en-GB" sz="2000" b="0" dirty="0" smtClean="0"/>
              <a:t>). </a:t>
            </a:r>
          </a:p>
          <a:p>
            <a:pPr marL="514350" indent="-514350">
              <a:buFont typeface="+mj-lt"/>
              <a:buAutoNum type="arabicPeriod"/>
            </a:pPr>
            <a:r>
              <a:rPr lang="en-GB" sz="2000" b="0" dirty="0" smtClean="0"/>
              <a:t> To create a new, better system that performs the same functions,  a use case diagram diagram is constructed, showing the key activities, but not identifying how they are performed or by whom (the </a:t>
            </a:r>
            <a:r>
              <a:rPr lang="en-GB" sz="2000" b="0" i="1" dirty="0" smtClean="0"/>
              <a:t>what</a:t>
            </a:r>
            <a:r>
              <a:rPr lang="en-GB" sz="2000" b="0" dirty="0" smtClean="0"/>
              <a:t> of </a:t>
            </a:r>
            <a:r>
              <a:rPr lang="en-GB" sz="2000" b="0" i="1" dirty="0" smtClean="0"/>
              <a:t>now</a:t>
            </a:r>
            <a:r>
              <a:rPr lang="en-GB" sz="2000" b="0" dirty="0" smtClean="0"/>
              <a:t>).  </a:t>
            </a:r>
          </a:p>
        </p:txBody>
      </p:sp>
    </p:spTree>
    <p:extLst>
      <p:ext uri="{BB962C8B-B14F-4D97-AF65-F5344CB8AC3E}">
        <p14:creationId xmlns:p14="http://schemas.microsoft.com/office/powerpoint/2010/main" val="40101774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i="1" dirty="0" smtClean="0"/>
              <a:t>The SDLC Phase 1: Feasibility Study</a:t>
            </a:r>
            <a:endParaRPr lang="en-GB" sz="2400" dirty="0"/>
          </a:p>
        </p:txBody>
      </p:sp>
      <p:sp>
        <p:nvSpPr>
          <p:cNvPr id="3" name="Content Placeholder 2"/>
          <p:cNvSpPr>
            <a:spLocks noGrp="1"/>
          </p:cNvSpPr>
          <p:nvPr>
            <p:ph idx="1"/>
          </p:nvPr>
        </p:nvSpPr>
        <p:spPr/>
        <p:txBody>
          <a:bodyPr/>
          <a:lstStyle/>
          <a:p>
            <a:pPr marL="514350" indent="-514350">
              <a:buFont typeface="+mj-lt"/>
              <a:buAutoNum type="arabicPeriod" startAt="4"/>
            </a:pPr>
            <a:r>
              <a:rPr lang="en-GB" sz="2000" dirty="0" smtClean="0"/>
              <a:t>Return to users to confirm or amend the analyst’s view of the system, and possibly </a:t>
            </a:r>
            <a:r>
              <a:rPr lang="en-GB" sz="2000" b="1" dirty="0" smtClean="0"/>
              <a:t>redefine the scope and objectives of the project</a:t>
            </a:r>
            <a:r>
              <a:rPr lang="en-GB" sz="2000" dirty="0" smtClean="0"/>
              <a:t>.</a:t>
            </a:r>
          </a:p>
          <a:p>
            <a:pPr marL="514350" lvl="0" indent="-514350">
              <a:buFont typeface="+mj-lt"/>
              <a:buAutoNum type="arabicPeriod" startAt="4"/>
            </a:pPr>
            <a:r>
              <a:rPr lang="en-GB" sz="2000" dirty="0" smtClean="0"/>
              <a:t>Establish </a:t>
            </a:r>
            <a:r>
              <a:rPr lang="en-GB" sz="2000" b="1" dirty="0" smtClean="0"/>
              <a:t>alternative solutions</a:t>
            </a:r>
            <a:r>
              <a:rPr lang="en-GB" sz="2000" dirty="0" smtClean="0"/>
              <a:t> for the defined problem and analyse each solution in terms of </a:t>
            </a:r>
            <a:r>
              <a:rPr lang="en-GB" sz="2000" b="1" dirty="0" smtClean="0"/>
              <a:t>feasibility</a:t>
            </a:r>
            <a:r>
              <a:rPr lang="en-GB" sz="2000" dirty="0" smtClean="0"/>
              <a:t>.  Three tests of feasibility are normally conducted: technical, operational and economic feasibility.  </a:t>
            </a:r>
          </a:p>
          <a:p>
            <a:pPr marL="514350" lvl="0" indent="-514350">
              <a:buFont typeface="+mj-lt"/>
              <a:buAutoNum type="arabicPeriod" startAt="4"/>
            </a:pPr>
            <a:r>
              <a:rPr lang="en-GB" sz="2000" dirty="0" smtClean="0"/>
              <a:t>Produce a </a:t>
            </a:r>
            <a:r>
              <a:rPr lang="en-GB" sz="2000" b="1" dirty="0" smtClean="0"/>
              <a:t>report</a:t>
            </a:r>
            <a:r>
              <a:rPr lang="en-GB" sz="2000" dirty="0" smtClean="0"/>
              <a:t> of the findings for management’s consideration, detailing the analyst’s recommendation, with justification.    Management will decide </a:t>
            </a:r>
            <a:r>
              <a:rPr lang="en-GB" sz="2000" b="0" dirty="0" smtClean="0"/>
              <a:t>whether</a:t>
            </a:r>
            <a:r>
              <a:rPr lang="en-GB" sz="2000" dirty="0" smtClean="0"/>
              <a:t> or not to proceed with (and allocate funds) to the project.</a:t>
            </a:r>
            <a:endParaRPr lang="en-GB" sz="2000" dirty="0"/>
          </a:p>
        </p:txBody>
      </p:sp>
    </p:spTree>
    <p:extLst>
      <p:ext uri="{BB962C8B-B14F-4D97-AF65-F5344CB8AC3E}">
        <p14:creationId xmlns:p14="http://schemas.microsoft.com/office/powerpoint/2010/main" val="39210786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i="1" dirty="0" smtClean="0"/>
              <a:t>The SDLC Phase 1: Feasibility Study</a:t>
            </a:r>
            <a:endParaRPr lang="en-GB" sz="2400" dirty="0"/>
          </a:p>
        </p:txBody>
      </p:sp>
      <p:sp>
        <p:nvSpPr>
          <p:cNvPr id="3" name="Content Placeholder 2"/>
          <p:cNvSpPr>
            <a:spLocks noGrp="1"/>
          </p:cNvSpPr>
          <p:nvPr>
            <p:ph idx="1"/>
          </p:nvPr>
        </p:nvSpPr>
        <p:spPr/>
        <p:txBody>
          <a:bodyPr/>
          <a:lstStyle/>
          <a:p>
            <a:r>
              <a:rPr lang="en-GB" sz="2800" b="1" i="1" u="sng" dirty="0" smtClean="0"/>
              <a:t>The three tests of feasibility</a:t>
            </a:r>
            <a:endParaRPr lang="en-GB" sz="2800" dirty="0" smtClean="0"/>
          </a:p>
          <a:p>
            <a:r>
              <a:rPr lang="en-GB" sz="2800" dirty="0" smtClean="0"/>
              <a:t>A project must be feasible in three ways to merit further development.</a:t>
            </a:r>
          </a:p>
          <a:p>
            <a:pPr lvl="1"/>
            <a:r>
              <a:rPr lang="en-GB" sz="2200" dirty="0" smtClean="0"/>
              <a:t>Technical feasibility (can it be done?)</a:t>
            </a:r>
          </a:p>
          <a:p>
            <a:pPr lvl="1"/>
            <a:r>
              <a:rPr lang="en-GB" sz="2200" dirty="0" smtClean="0"/>
              <a:t>Operational feasibility (should it be done?)</a:t>
            </a:r>
          </a:p>
          <a:p>
            <a:pPr lvl="1"/>
            <a:r>
              <a:rPr lang="en-GB" sz="2200" dirty="0" smtClean="0"/>
              <a:t>Economic feasibility (the cost-benefit analysis)</a:t>
            </a:r>
          </a:p>
          <a:p>
            <a:pPr lvl="0"/>
            <a:endParaRPr lang="en-GB" sz="2800" dirty="0" smtClean="0"/>
          </a:p>
        </p:txBody>
      </p:sp>
    </p:spTree>
    <p:extLst>
      <p:ext uri="{BB962C8B-B14F-4D97-AF65-F5344CB8AC3E}">
        <p14:creationId xmlns:p14="http://schemas.microsoft.com/office/powerpoint/2010/main" val="29569513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i="1" dirty="0" smtClean="0"/>
              <a:t>The SDLC Phase 1: Feasibility Study</a:t>
            </a:r>
            <a:endParaRPr lang="en-GB" sz="2400" dirty="0"/>
          </a:p>
        </p:txBody>
      </p:sp>
      <p:sp>
        <p:nvSpPr>
          <p:cNvPr id="3" name="Content Placeholder 2"/>
          <p:cNvSpPr>
            <a:spLocks noGrp="1"/>
          </p:cNvSpPr>
          <p:nvPr>
            <p:ph idx="1"/>
          </p:nvPr>
        </p:nvSpPr>
        <p:spPr/>
        <p:txBody>
          <a:bodyPr/>
          <a:lstStyle/>
          <a:p>
            <a:pPr lvl="0"/>
            <a:r>
              <a:rPr lang="en-GB" sz="2000" u="sng" dirty="0" smtClean="0"/>
              <a:t>Technical feasibility (can it be done?)</a:t>
            </a:r>
            <a:endParaRPr lang="en-GB" sz="2000" dirty="0" smtClean="0"/>
          </a:p>
          <a:p>
            <a:pPr marL="0" indent="0"/>
            <a:r>
              <a:rPr lang="en-GB" sz="2000" dirty="0" smtClean="0"/>
              <a:t>Is the proposed solution capable of being implemented using available resources (hardware, software and other equipment). Can resources be upgraded or added-on to? Is the particular technology available, or in existence? Success might depend on: </a:t>
            </a:r>
          </a:p>
          <a:p>
            <a:pPr lvl="1"/>
            <a:r>
              <a:rPr lang="en-GB" sz="2000" i="1" dirty="0" smtClean="0"/>
              <a:t>Volume </a:t>
            </a:r>
            <a:r>
              <a:rPr lang="en-GB" sz="2000" dirty="0" smtClean="0"/>
              <a:t>of transactions which can be processed within a given time</a:t>
            </a:r>
          </a:p>
          <a:p>
            <a:pPr lvl="1"/>
            <a:r>
              <a:rPr lang="en-GB" sz="2000" i="1" dirty="0" smtClean="0"/>
              <a:t>Capacity</a:t>
            </a:r>
            <a:r>
              <a:rPr lang="en-GB" sz="2000" dirty="0" smtClean="0"/>
              <a:t> to hold files or records of a certain size.</a:t>
            </a:r>
          </a:p>
          <a:p>
            <a:pPr lvl="1"/>
            <a:r>
              <a:rPr lang="en-GB" sz="2000" i="1" dirty="0" smtClean="0"/>
              <a:t>Response times</a:t>
            </a:r>
            <a:r>
              <a:rPr lang="en-GB" sz="2000" dirty="0" smtClean="0"/>
              <a:t> (how quickly the computer does what you ask it to do, how up-to-date the information must be).</a:t>
            </a:r>
          </a:p>
          <a:p>
            <a:pPr lvl="1"/>
            <a:r>
              <a:rPr lang="en-GB" sz="2000" i="1" dirty="0" smtClean="0"/>
              <a:t>Number of users </a:t>
            </a:r>
            <a:r>
              <a:rPr lang="en-GB" sz="2000" dirty="0" smtClean="0"/>
              <a:t>that can be supported without deterioration in the other criteria.</a:t>
            </a:r>
            <a:endParaRPr lang="en-GB" sz="2000" dirty="0"/>
          </a:p>
        </p:txBody>
      </p:sp>
    </p:spTree>
    <p:extLst>
      <p:ext uri="{BB962C8B-B14F-4D97-AF65-F5344CB8AC3E}">
        <p14:creationId xmlns:p14="http://schemas.microsoft.com/office/powerpoint/2010/main" val="31640947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i="1" dirty="0" smtClean="0"/>
              <a:t>The SDLC Phase 1: Feasibility Study</a:t>
            </a:r>
            <a:endParaRPr lang="en-GB" sz="2400" dirty="0"/>
          </a:p>
        </p:txBody>
      </p:sp>
      <p:sp>
        <p:nvSpPr>
          <p:cNvPr id="3" name="Content Placeholder 2"/>
          <p:cNvSpPr>
            <a:spLocks noGrp="1"/>
          </p:cNvSpPr>
          <p:nvPr>
            <p:ph idx="1"/>
          </p:nvPr>
        </p:nvSpPr>
        <p:spPr/>
        <p:txBody>
          <a:bodyPr/>
          <a:lstStyle/>
          <a:p>
            <a:pPr lvl="0"/>
            <a:r>
              <a:rPr lang="en-GB" sz="1800" u="sng" dirty="0" smtClean="0"/>
              <a:t>Operational feasibility (should it be done?)</a:t>
            </a:r>
            <a:endParaRPr lang="en-GB" sz="1800" dirty="0" smtClean="0"/>
          </a:p>
          <a:p>
            <a:pPr marL="0" indent="0">
              <a:spcBef>
                <a:spcPts val="0"/>
              </a:spcBef>
            </a:pPr>
            <a:r>
              <a:rPr lang="en-GB" sz="1800" dirty="0" smtClean="0"/>
              <a:t>If a solution makes technical sense but </a:t>
            </a:r>
            <a:r>
              <a:rPr lang="en-GB" sz="1800" b="1" dirty="0" smtClean="0"/>
              <a:t>conflicts with the way the organisation does business</a:t>
            </a:r>
            <a:r>
              <a:rPr lang="en-GB" sz="1800" dirty="0" smtClean="0"/>
              <a:t>, the solution is not feasible. Operational feasibility is dependent on the human resources available for the project and the strength of user acceptance or resistance to the proposed system.  Thus an organisation might reject a solution because:</a:t>
            </a:r>
          </a:p>
          <a:p>
            <a:pPr marL="0" indent="0">
              <a:spcBef>
                <a:spcPts val="0"/>
              </a:spcBef>
            </a:pPr>
            <a:endParaRPr lang="en-GB" sz="1800" dirty="0" smtClean="0"/>
          </a:p>
          <a:p>
            <a:pPr lvl="1">
              <a:spcBef>
                <a:spcPts val="0"/>
              </a:spcBef>
            </a:pPr>
            <a:r>
              <a:rPr lang="en-GB" sz="1800" dirty="0" smtClean="0"/>
              <a:t>it forces a change in management responsibilities, status and chains of command; </a:t>
            </a:r>
          </a:p>
          <a:p>
            <a:pPr lvl="1">
              <a:spcBef>
                <a:spcPts val="0"/>
              </a:spcBef>
            </a:pPr>
            <a:r>
              <a:rPr lang="en-GB" sz="1800" dirty="0" smtClean="0"/>
              <a:t>users like the existing system (it’s the way we’ve always done things!) and will make difficult the implementation of the new system;</a:t>
            </a:r>
          </a:p>
          <a:p>
            <a:pPr lvl="1">
              <a:spcBef>
                <a:spcPts val="0"/>
              </a:spcBef>
            </a:pPr>
            <a:r>
              <a:rPr lang="en-GB" sz="1800" dirty="0" err="1" smtClean="0"/>
              <a:t>demotivational</a:t>
            </a:r>
            <a:r>
              <a:rPr lang="en-GB" sz="1800" dirty="0" smtClean="0"/>
              <a:t> effects of redundancies, retraining and reorganisation</a:t>
            </a:r>
          </a:p>
          <a:p>
            <a:pPr lvl="1">
              <a:spcBef>
                <a:spcPts val="0"/>
              </a:spcBef>
            </a:pPr>
            <a:r>
              <a:rPr lang="en-GB" sz="1800" dirty="0" smtClean="0"/>
              <a:t>user resistance to the new system poses a threat to industrial relations.</a:t>
            </a:r>
            <a:endParaRPr lang="en-GB" sz="1800" dirty="0"/>
          </a:p>
        </p:txBody>
      </p:sp>
    </p:spTree>
    <p:extLst>
      <p:ext uri="{BB962C8B-B14F-4D97-AF65-F5344CB8AC3E}">
        <p14:creationId xmlns:p14="http://schemas.microsoft.com/office/powerpoint/2010/main" val="569490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i="1" dirty="0" smtClean="0"/>
              <a:t>The SDLC Phase 1: Feasibility Study</a:t>
            </a:r>
            <a:endParaRPr lang="en-GB" sz="2400" dirty="0"/>
          </a:p>
        </p:txBody>
      </p:sp>
      <p:sp>
        <p:nvSpPr>
          <p:cNvPr id="3" name="Content Placeholder 2"/>
          <p:cNvSpPr>
            <a:spLocks noGrp="1"/>
          </p:cNvSpPr>
          <p:nvPr>
            <p:ph idx="1"/>
          </p:nvPr>
        </p:nvSpPr>
        <p:spPr/>
        <p:txBody>
          <a:bodyPr/>
          <a:lstStyle/>
          <a:p>
            <a:pPr lvl="0"/>
            <a:r>
              <a:rPr lang="en-GB" sz="2000" u="sng" dirty="0" smtClean="0"/>
              <a:t>Economic feasibility (the cost-benefit analysis)</a:t>
            </a:r>
          </a:p>
          <a:p>
            <a:pPr lvl="0">
              <a:buNone/>
            </a:pPr>
            <a:endParaRPr lang="en-GB" sz="2000" dirty="0" smtClean="0"/>
          </a:p>
          <a:p>
            <a:pPr lvl="0"/>
            <a:endParaRPr lang="en-GB" sz="2000" dirty="0" smtClean="0"/>
          </a:p>
        </p:txBody>
      </p:sp>
      <p:graphicFrame>
        <p:nvGraphicFramePr>
          <p:cNvPr id="7" name="Table 6"/>
          <p:cNvGraphicFramePr>
            <a:graphicFrameLocks noGrp="1"/>
          </p:cNvGraphicFramePr>
          <p:nvPr>
            <p:extLst>
              <p:ext uri="{D42A27DB-BD31-4B8C-83A1-F6EECF244321}">
                <p14:modId xmlns:p14="http://schemas.microsoft.com/office/powerpoint/2010/main" val="391572864"/>
              </p:ext>
            </p:extLst>
          </p:nvPr>
        </p:nvGraphicFramePr>
        <p:xfrm>
          <a:off x="611560" y="1628800"/>
          <a:ext cx="7561006" cy="4058497"/>
        </p:xfrm>
        <a:graphic>
          <a:graphicData uri="http://schemas.openxmlformats.org/drawingml/2006/table">
            <a:tbl>
              <a:tblPr firstRow="1" bandRow="1">
                <a:tableStyleId>{5C22544A-7EE6-4342-B048-85BDC9FD1C3A}</a:tableStyleId>
              </a:tblPr>
              <a:tblGrid>
                <a:gridCol w="2561303">
                  <a:extLst>
                    <a:ext uri="{9D8B030D-6E8A-4147-A177-3AD203B41FA5}">
                      <a16:colId xmlns:a16="http://schemas.microsoft.com/office/drawing/2014/main" val="20000"/>
                    </a:ext>
                  </a:extLst>
                </a:gridCol>
                <a:gridCol w="4999703">
                  <a:extLst>
                    <a:ext uri="{9D8B030D-6E8A-4147-A177-3AD203B41FA5}">
                      <a16:colId xmlns:a16="http://schemas.microsoft.com/office/drawing/2014/main" val="20001"/>
                    </a:ext>
                  </a:extLst>
                </a:gridCol>
              </a:tblGrid>
              <a:tr h="465420">
                <a:tc>
                  <a:txBody>
                    <a:bodyPr/>
                    <a:lstStyle/>
                    <a:p>
                      <a:pPr algn="ctr"/>
                      <a:r>
                        <a:rPr lang="en-GB" dirty="0" smtClean="0"/>
                        <a:t>COST</a:t>
                      </a:r>
                      <a:endParaRPr lang="en-GB" dirty="0"/>
                    </a:p>
                  </a:txBody>
                  <a:tcPr/>
                </a:tc>
                <a:tc>
                  <a:txBody>
                    <a:bodyPr/>
                    <a:lstStyle/>
                    <a:p>
                      <a:pPr algn="ctr"/>
                      <a:r>
                        <a:rPr lang="en-GB" dirty="0" smtClean="0"/>
                        <a:t>EXAMPLES</a:t>
                      </a:r>
                      <a:endParaRPr lang="en-GB" dirty="0"/>
                    </a:p>
                  </a:txBody>
                  <a:tcPr/>
                </a:tc>
                <a:extLst>
                  <a:ext uri="{0D108BD9-81ED-4DB2-BD59-A6C34878D82A}">
                    <a16:rowId xmlns:a16="http://schemas.microsoft.com/office/drawing/2014/main" val="10000"/>
                  </a:ext>
                </a:extLst>
              </a:tr>
              <a:tr h="1021942">
                <a:tc>
                  <a:txBody>
                    <a:bodyPr/>
                    <a:lstStyle/>
                    <a:p>
                      <a:pPr marL="457200" algn="just">
                        <a:spcAft>
                          <a:spcPts val="0"/>
                        </a:spcAft>
                      </a:pPr>
                      <a:r>
                        <a:rPr lang="en-GB" sz="2000" i="1" dirty="0">
                          <a:latin typeface="Times New Roman" pitchFamily="18" charset="0"/>
                          <a:ea typeface="Times New Roman"/>
                          <a:cs typeface="Times New Roman" pitchFamily="18" charset="0"/>
                        </a:rPr>
                        <a:t>Equipment</a:t>
                      </a:r>
                    </a:p>
                  </a:txBody>
                  <a:tcPr marL="68580" marR="68580" marT="0" marB="0"/>
                </a:tc>
                <a:tc>
                  <a:txBody>
                    <a:bodyPr/>
                    <a:lstStyle/>
                    <a:p>
                      <a:pPr marL="342900" lvl="0" indent="-342900" algn="l">
                        <a:spcAft>
                          <a:spcPts val="0"/>
                        </a:spcAft>
                        <a:buFont typeface="Arial" pitchFamily="34" charset="0"/>
                        <a:buChar char="•"/>
                        <a:tabLst>
                          <a:tab pos="228600" algn="l"/>
                        </a:tabLst>
                      </a:pPr>
                      <a:r>
                        <a:rPr lang="en-GB" sz="2000" dirty="0">
                          <a:latin typeface="Times New Roman" pitchFamily="18" charset="0"/>
                          <a:ea typeface="Times New Roman"/>
                          <a:cs typeface="Times New Roman" pitchFamily="18" charset="0"/>
                        </a:rPr>
                        <a:t>Computer and peripherals</a:t>
                      </a:r>
                    </a:p>
                    <a:p>
                      <a:pPr marL="342900" lvl="0" indent="-342900" algn="l">
                        <a:spcAft>
                          <a:spcPts val="0"/>
                        </a:spcAft>
                        <a:buFont typeface="Arial" pitchFamily="34" charset="0"/>
                        <a:buChar char="•"/>
                        <a:tabLst>
                          <a:tab pos="228600" algn="l"/>
                        </a:tabLst>
                      </a:pPr>
                      <a:r>
                        <a:rPr lang="en-GB" sz="2000" dirty="0">
                          <a:latin typeface="Times New Roman" pitchFamily="18" charset="0"/>
                          <a:ea typeface="Times New Roman"/>
                          <a:cs typeface="Times New Roman" pitchFamily="18" charset="0"/>
                        </a:rPr>
                        <a:t>Ancillary equipment</a:t>
                      </a:r>
                    </a:p>
                    <a:p>
                      <a:pPr marL="342900" lvl="0" indent="-342900" algn="l">
                        <a:spcAft>
                          <a:spcPts val="0"/>
                        </a:spcAft>
                        <a:buFont typeface="Arial" pitchFamily="34" charset="0"/>
                        <a:buChar char="•"/>
                        <a:tabLst>
                          <a:tab pos="228600" algn="l"/>
                        </a:tabLst>
                      </a:pPr>
                      <a:r>
                        <a:rPr lang="en-GB" sz="2000" dirty="0">
                          <a:latin typeface="Times New Roman" pitchFamily="18" charset="0"/>
                          <a:ea typeface="Times New Roman"/>
                          <a:cs typeface="Times New Roman" pitchFamily="18" charset="0"/>
                        </a:rPr>
                        <a:t>Initial supplies (disks/tapes/paper, etc.)</a:t>
                      </a:r>
                    </a:p>
                  </a:txBody>
                  <a:tcPr marL="68580" marR="68580" marT="0" marB="0"/>
                </a:tc>
                <a:extLst>
                  <a:ext uri="{0D108BD9-81ED-4DB2-BD59-A6C34878D82A}">
                    <a16:rowId xmlns:a16="http://schemas.microsoft.com/office/drawing/2014/main" val="10001"/>
                  </a:ext>
                </a:extLst>
              </a:tr>
              <a:tr h="1047135">
                <a:tc>
                  <a:txBody>
                    <a:bodyPr/>
                    <a:lstStyle/>
                    <a:p>
                      <a:pPr marL="457200" algn="just">
                        <a:spcAft>
                          <a:spcPts val="0"/>
                        </a:spcAft>
                      </a:pPr>
                      <a:r>
                        <a:rPr lang="en-GB" sz="2000" i="1" dirty="0">
                          <a:latin typeface="Times New Roman" pitchFamily="18" charset="0"/>
                          <a:ea typeface="Times New Roman"/>
                          <a:cs typeface="Times New Roman" pitchFamily="18" charset="0"/>
                        </a:rPr>
                        <a:t>Installation</a:t>
                      </a:r>
                    </a:p>
                  </a:txBody>
                  <a:tcPr marL="68580" marR="68580" marT="0" marB="0"/>
                </a:tc>
                <a:tc>
                  <a:txBody>
                    <a:bodyPr/>
                    <a:lstStyle/>
                    <a:p>
                      <a:pPr marL="342900" lvl="0" indent="-342900" algn="l">
                        <a:spcAft>
                          <a:spcPts val="0"/>
                        </a:spcAft>
                        <a:buFont typeface="Arial" pitchFamily="34" charset="0"/>
                        <a:buChar char="•"/>
                        <a:tabLst>
                          <a:tab pos="228600" algn="l"/>
                        </a:tabLst>
                      </a:pPr>
                      <a:r>
                        <a:rPr lang="en-GB" sz="2000" dirty="0">
                          <a:latin typeface="Times New Roman" pitchFamily="18" charset="0"/>
                          <a:ea typeface="Times New Roman"/>
                          <a:cs typeface="Times New Roman" pitchFamily="18" charset="0"/>
                        </a:rPr>
                        <a:t>New buildings, if necessary</a:t>
                      </a:r>
                    </a:p>
                    <a:p>
                      <a:pPr marL="342900" lvl="0" indent="-342900" algn="l">
                        <a:spcAft>
                          <a:spcPts val="0"/>
                        </a:spcAft>
                        <a:buFont typeface="Arial" pitchFamily="34" charset="0"/>
                        <a:buChar char="•"/>
                        <a:tabLst>
                          <a:tab pos="228600" algn="l"/>
                        </a:tabLst>
                      </a:pPr>
                      <a:r>
                        <a:rPr lang="en-GB" sz="2000" dirty="0">
                          <a:latin typeface="Times New Roman" pitchFamily="18" charset="0"/>
                          <a:ea typeface="Times New Roman"/>
                          <a:cs typeface="Times New Roman" pitchFamily="18" charset="0"/>
                        </a:rPr>
                        <a:t>Computer room (wiring, a/c, etc.)</a:t>
                      </a:r>
                    </a:p>
                    <a:p>
                      <a:pPr marL="342900" lvl="0" indent="-342900" algn="l">
                        <a:spcAft>
                          <a:spcPts val="0"/>
                        </a:spcAft>
                        <a:buFont typeface="Arial" pitchFamily="34" charset="0"/>
                        <a:buChar char="•"/>
                        <a:tabLst>
                          <a:tab pos="228600" algn="l"/>
                        </a:tabLst>
                      </a:pPr>
                      <a:r>
                        <a:rPr lang="en-GB" sz="2000" dirty="0">
                          <a:latin typeface="Times New Roman" pitchFamily="18" charset="0"/>
                          <a:ea typeface="Times New Roman"/>
                          <a:cs typeface="Times New Roman" pitchFamily="18" charset="0"/>
                        </a:rPr>
                        <a:t>New furniture (to house equipment)</a:t>
                      </a:r>
                    </a:p>
                  </a:txBody>
                  <a:tcPr marL="68580" marR="68580" marT="0" marB="0"/>
                </a:tc>
                <a:extLst>
                  <a:ext uri="{0D108BD9-81ED-4DB2-BD59-A6C34878D82A}">
                    <a16:rowId xmlns:a16="http://schemas.microsoft.com/office/drawing/2014/main" val="10002"/>
                  </a:ext>
                </a:extLst>
              </a:tr>
              <a:tr h="1415845">
                <a:tc>
                  <a:txBody>
                    <a:bodyPr/>
                    <a:lstStyle/>
                    <a:p>
                      <a:pPr marL="457200" algn="just">
                        <a:spcAft>
                          <a:spcPts val="0"/>
                        </a:spcAft>
                      </a:pPr>
                      <a:r>
                        <a:rPr lang="en-GB" sz="2000" i="1" dirty="0">
                          <a:latin typeface="Times New Roman" pitchFamily="18" charset="0"/>
                          <a:ea typeface="Times New Roman"/>
                          <a:cs typeface="Times New Roman" pitchFamily="18" charset="0"/>
                        </a:rPr>
                        <a:t>Development</a:t>
                      </a:r>
                      <a:endParaRPr lang="en-GB" sz="2000" dirty="0">
                        <a:latin typeface="Times New Roman" pitchFamily="18" charset="0"/>
                        <a:ea typeface="Times New Roman"/>
                        <a:cs typeface="Times New Roman" pitchFamily="18" charset="0"/>
                      </a:endParaRPr>
                    </a:p>
                  </a:txBody>
                  <a:tcPr marL="68580" marR="68580" marT="0" marB="0"/>
                </a:tc>
                <a:tc>
                  <a:txBody>
                    <a:bodyPr/>
                    <a:lstStyle/>
                    <a:p>
                      <a:pPr marL="342900" lvl="0" indent="-342900" algn="just">
                        <a:spcAft>
                          <a:spcPts val="0"/>
                        </a:spcAft>
                        <a:buFont typeface="Arial" pitchFamily="34" charset="0"/>
                        <a:buChar char="•"/>
                        <a:tabLst>
                          <a:tab pos="228600" algn="l"/>
                        </a:tabLst>
                      </a:pPr>
                      <a:r>
                        <a:rPr lang="en-GB" sz="2000" dirty="0">
                          <a:latin typeface="Times New Roman" pitchFamily="18" charset="0"/>
                          <a:ea typeface="Times New Roman"/>
                          <a:cs typeface="Times New Roman" pitchFamily="18" charset="0"/>
                        </a:rPr>
                        <a:t>SAD costs (e.g. programming)</a:t>
                      </a:r>
                    </a:p>
                    <a:p>
                      <a:pPr marL="342900" lvl="0" indent="-342900" algn="just">
                        <a:spcAft>
                          <a:spcPts val="0"/>
                        </a:spcAft>
                        <a:buFont typeface="Arial" pitchFamily="34" charset="0"/>
                        <a:buChar char="•"/>
                        <a:tabLst>
                          <a:tab pos="228600" algn="l"/>
                        </a:tabLst>
                      </a:pPr>
                      <a:r>
                        <a:rPr lang="en-GB" sz="2000" dirty="0">
                          <a:latin typeface="Times New Roman" pitchFamily="18" charset="0"/>
                          <a:ea typeface="Times New Roman"/>
                          <a:cs typeface="Times New Roman" pitchFamily="18" charset="0"/>
                        </a:rPr>
                        <a:t>Software and consultancy work</a:t>
                      </a:r>
                    </a:p>
                    <a:p>
                      <a:pPr marL="342900" lvl="0" indent="-342900" algn="just">
                        <a:spcAft>
                          <a:spcPts val="0"/>
                        </a:spcAft>
                        <a:buFont typeface="Arial" pitchFamily="34" charset="0"/>
                        <a:buChar char="•"/>
                        <a:tabLst>
                          <a:tab pos="228600" algn="l"/>
                        </a:tabLst>
                      </a:pPr>
                      <a:r>
                        <a:rPr lang="en-GB" sz="2000" dirty="0">
                          <a:latin typeface="Times New Roman" pitchFamily="18" charset="0"/>
                          <a:ea typeface="Times New Roman"/>
                          <a:cs typeface="Times New Roman" pitchFamily="18" charset="0"/>
                        </a:rPr>
                        <a:t>Changeover from old to new system</a:t>
                      </a:r>
                    </a:p>
                    <a:p>
                      <a:pPr marL="342900" lvl="0" indent="-342900" algn="just">
                        <a:spcAft>
                          <a:spcPts val="0"/>
                        </a:spcAft>
                        <a:buFont typeface="Arial" pitchFamily="34" charset="0"/>
                        <a:buChar char="•"/>
                        <a:tabLst>
                          <a:tab pos="228600" algn="l"/>
                        </a:tabLst>
                      </a:pPr>
                      <a:r>
                        <a:rPr lang="en-GB" sz="2000" dirty="0">
                          <a:latin typeface="Times New Roman" pitchFamily="18" charset="0"/>
                          <a:ea typeface="Times New Roman"/>
                          <a:cs typeface="Times New Roman" pitchFamily="18" charset="0"/>
                        </a:rPr>
                        <a:t>File conversion </a:t>
                      </a:r>
                    </a:p>
                    <a:p>
                      <a:pPr marL="342900" lvl="0" indent="-342900" algn="just">
                        <a:spcAft>
                          <a:spcPts val="0"/>
                        </a:spcAft>
                        <a:buFont typeface="Arial" pitchFamily="34" charset="0"/>
                        <a:buChar char="•"/>
                        <a:tabLst>
                          <a:tab pos="228600" algn="l"/>
                        </a:tabLst>
                      </a:pPr>
                      <a:r>
                        <a:rPr lang="en-GB" sz="2000" dirty="0">
                          <a:latin typeface="Times New Roman" pitchFamily="18" charset="0"/>
                          <a:ea typeface="Times New Roman"/>
                          <a:cs typeface="Times New Roman" pitchFamily="18" charset="0"/>
                        </a:rPr>
                        <a:t>Disruption </a:t>
                      </a:r>
                    </a:p>
                  </a:txBody>
                  <a:tcPr marL="68580" marR="68580"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41788781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i="1" dirty="0" smtClean="0"/>
              <a:t>The SDLC Phase 1: Feasibility Study</a:t>
            </a:r>
            <a:endParaRPr lang="en-GB" sz="2400" dirty="0"/>
          </a:p>
        </p:txBody>
      </p:sp>
      <p:sp>
        <p:nvSpPr>
          <p:cNvPr id="3" name="Content Placeholder 2"/>
          <p:cNvSpPr>
            <a:spLocks noGrp="1"/>
          </p:cNvSpPr>
          <p:nvPr>
            <p:ph idx="1"/>
          </p:nvPr>
        </p:nvSpPr>
        <p:spPr>
          <a:xfrm>
            <a:off x="755576" y="908720"/>
            <a:ext cx="7521575" cy="3579812"/>
          </a:xfrm>
        </p:spPr>
        <p:txBody>
          <a:bodyPr/>
          <a:lstStyle/>
          <a:p>
            <a:pPr lvl="0"/>
            <a:r>
              <a:rPr lang="en-GB" sz="2000" u="sng" dirty="0" smtClean="0"/>
              <a:t>Economic feasibility (the cost-benefit analysis)</a:t>
            </a:r>
          </a:p>
          <a:p>
            <a:pPr lvl="0">
              <a:buNone/>
            </a:pPr>
            <a:endParaRPr lang="en-GB" sz="2000" dirty="0" smtClean="0"/>
          </a:p>
          <a:p>
            <a:pPr lvl="0"/>
            <a:endParaRPr lang="en-GB" sz="2000" dirty="0" smtClean="0"/>
          </a:p>
        </p:txBody>
      </p:sp>
      <p:graphicFrame>
        <p:nvGraphicFramePr>
          <p:cNvPr id="7" name="Table 6"/>
          <p:cNvGraphicFramePr>
            <a:graphicFrameLocks noGrp="1"/>
          </p:cNvGraphicFramePr>
          <p:nvPr>
            <p:extLst>
              <p:ext uri="{D42A27DB-BD31-4B8C-83A1-F6EECF244321}">
                <p14:modId xmlns:p14="http://schemas.microsoft.com/office/powerpoint/2010/main" val="4034132920"/>
              </p:ext>
            </p:extLst>
          </p:nvPr>
        </p:nvGraphicFramePr>
        <p:xfrm>
          <a:off x="683568" y="1340768"/>
          <a:ext cx="7561006" cy="4397340"/>
        </p:xfrm>
        <a:graphic>
          <a:graphicData uri="http://schemas.openxmlformats.org/drawingml/2006/table">
            <a:tbl>
              <a:tblPr firstRow="1" bandRow="1">
                <a:tableStyleId>{5C22544A-7EE6-4342-B048-85BDC9FD1C3A}</a:tableStyleId>
              </a:tblPr>
              <a:tblGrid>
                <a:gridCol w="2561303">
                  <a:extLst>
                    <a:ext uri="{9D8B030D-6E8A-4147-A177-3AD203B41FA5}">
                      <a16:colId xmlns:a16="http://schemas.microsoft.com/office/drawing/2014/main" val="20000"/>
                    </a:ext>
                  </a:extLst>
                </a:gridCol>
                <a:gridCol w="4999703">
                  <a:extLst>
                    <a:ext uri="{9D8B030D-6E8A-4147-A177-3AD203B41FA5}">
                      <a16:colId xmlns:a16="http://schemas.microsoft.com/office/drawing/2014/main" val="20001"/>
                    </a:ext>
                  </a:extLst>
                </a:gridCol>
              </a:tblGrid>
              <a:tr h="465420">
                <a:tc>
                  <a:txBody>
                    <a:bodyPr/>
                    <a:lstStyle/>
                    <a:p>
                      <a:pPr algn="ctr"/>
                      <a:r>
                        <a:rPr lang="en-GB" dirty="0" smtClean="0"/>
                        <a:t>COST</a:t>
                      </a:r>
                      <a:endParaRPr lang="en-GB" dirty="0"/>
                    </a:p>
                  </a:txBody>
                  <a:tcPr/>
                </a:tc>
                <a:tc>
                  <a:txBody>
                    <a:bodyPr/>
                    <a:lstStyle/>
                    <a:p>
                      <a:pPr algn="ctr"/>
                      <a:r>
                        <a:rPr lang="en-GB" dirty="0" smtClean="0"/>
                        <a:t>EXAMPLES</a:t>
                      </a:r>
                      <a:endParaRPr lang="en-GB" dirty="0"/>
                    </a:p>
                  </a:txBody>
                  <a:tcPr/>
                </a:tc>
                <a:extLst>
                  <a:ext uri="{0D108BD9-81ED-4DB2-BD59-A6C34878D82A}">
                    <a16:rowId xmlns:a16="http://schemas.microsoft.com/office/drawing/2014/main" val="10000"/>
                  </a:ext>
                </a:extLst>
              </a:tr>
              <a:tr h="1021942">
                <a:tc>
                  <a:txBody>
                    <a:bodyPr/>
                    <a:lstStyle/>
                    <a:p>
                      <a:pPr marL="457200" algn="l">
                        <a:spcAft>
                          <a:spcPts val="0"/>
                        </a:spcAft>
                        <a:buFont typeface="Arial" pitchFamily="34" charset="0"/>
                        <a:buNone/>
                      </a:pPr>
                      <a:r>
                        <a:rPr lang="en-GB" sz="1800" i="1" dirty="0">
                          <a:latin typeface="Times New Roman" pitchFamily="18" charset="0"/>
                          <a:ea typeface="Times New Roman"/>
                          <a:cs typeface="Times New Roman" pitchFamily="18" charset="0"/>
                        </a:rPr>
                        <a:t>Personnel</a:t>
                      </a:r>
                      <a:endParaRPr lang="en-GB" sz="1800" dirty="0">
                        <a:latin typeface="Times New Roman" pitchFamily="18" charset="0"/>
                        <a:ea typeface="Times New Roman"/>
                        <a:cs typeface="Times New Roman" pitchFamily="18" charset="0"/>
                      </a:endParaRPr>
                    </a:p>
                  </a:txBody>
                  <a:tcPr marL="68580" marR="68580" marT="0" marB="0"/>
                </a:tc>
                <a:tc>
                  <a:txBody>
                    <a:bodyPr/>
                    <a:lstStyle/>
                    <a:p>
                      <a:pPr marL="342900" lvl="0" indent="-342900" algn="l">
                        <a:spcAft>
                          <a:spcPts val="0"/>
                        </a:spcAft>
                        <a:buFont typeface="Arial" pitchFamily="34" charset="0"/>
                        <a:buChar char="•"/>
                        <a:tabLst>
                          <a:tab pos="228600" algn="l"/>
                        </a:tabLst>
                      </a:pPr>
                      <a:r>
                        <a:rPr lang="en-GB" sz="1800" dirty="0">
                          <a:latin typeface="Times New Roman" pitchFamily="18" charset="0"/>
                          <a:ea typeface="Times New Roman"/>
                          <a:cs typeface="Times New Roman" pitchFamily="18" charset="0"/>
                        </a:rPr>
                        <a:t>Staff training</a:t>
                      </a:r>
                    </a:p>
                    <a:p>
                      <a:pPr marL="342900" lvl="0" indent="-342900" algn="l">
                        <a:spcAft>
                          <a:spcPts val="0"/>
                        </a:spcAft>
                        <a:buFont typeface="Arial" pitchFamily="34" charset="0"/>
                        <a:buChar char="•"/>
                        <a:tabLst>
                          <a:tab pos="228600" algn="l"/>
                        </a:tabLst>
                      </a:pPr>
                      <a:r>
                        <a:rPr lang="en-GB" sz="1800" dirty="0">
                          <a:latin typeface="Times New Roman" pitchFamily="18" charset="0"/>
                          <a:ea typeface="Times New Roman"/>
                          <a:cs typeface="Times New Roman" pitchFamily="18" charset="0"/>
                        </a:rPr>
                        <a:t>Staff recruitment/relocation</a:t>
                      </a:r>
                    </a:p>
                    <a:p>
                      <a:pPr marL="342900" lvl="0" indent="-342900" algn="l">
                        <a:spcAft>
                          <a:spcPts val="0"/>
                        </a:spcAft>
                        <a:buFont typeface="Arial" pitchFamily="34" charset="0"/>
                        <a:buChar char="•"/>
                        <a:tabLst>
                          <a:tab pos="228600" algn="l"/>
                        </a:tabLst>
                      </a:pPr>
                      <a:r>
                        <a:rPr lang="en-GB" sz="1800" dirty="0">
                          <a:latin typeface="Times New Roman" pitchFamily="18" charset="0"/>
                          <a:ea typeface="Times New Roman"/>
                          <a:cs typeface="Times New Roman" pitchFamily="18" charset="0"/>
                        </a:rPr>
                        <a:t>Staff salaries and pensions</a:t>
                      </a:r>
                    </a:p>
                    <a:p>
                      <a:pPr marL="342900" lvl="0" indent="-342900" algn="l">
                        <a:spcAft>
                          <a:spcPts val="0"/>
                        </a:spcAft>
                        <a:buFont typeface="Arial" pitchFamily="34" charset="0"/>
                        <a:buChar char="•"/>
                        <a:tabLst>
                          <a:tab pos="228600" algn="l"/>
                        </a:tabLst>
                      </a:pPr>
                      <a:r>
                        <a:rPr lang="en-GB" sz="1800" dirty="0">
                          <a:latin typeface="Times New Roman" pitchFamily="18" charset="0"/>
                          <a:ea typeface="Times New Roman"/>
                          <a:cs typeface="Times New Roman" pitchFamily="18" charset="0"/>
                        </a:rPr>
                        <a:t>Redundancy payments</a:t>
                      </a:r>
                    </a:p>
                    <a:p>
                      <a:pPr marL="342900" lvl="0" indent="-342900" algn="l">
                        <a:spcAft>
                          <a:spcPts val="0"/>
                        </a:spcAft>
                        <a:buFont typeface="Arial" pitchFamily="34" charset="0"/>
                        <a:buChar char="•"/>
                        <a:tabLst>
                          <a:tab pos="228600" algn="l"/>
                        </a:tabLst>
                      </a:pPr>
                      <a:r>
                        <a:rPr lang="en-GB" sz="1800" dirty="0">
                          <a:latin typeface="Times New Roman" pitchFamily="18" charset="0"/>
                          <a:ea typeface="Times New Roman"/>
                          <a:cs typeface="Times New Roman" pitchFamily="18" charset="0"/>
                        </a:rPr>
                        <a:t>Overheads</a:t>
                      </a:r>
                    </a:p>
                  </a:txBody>
                  <a:tcPr marL="68580" marR="68580" marT="0" marB="0"/>
                </a:tc>
                <a:extLst>
                  <a:ext uri="{0D108BD9-81ED-4DB2-BD59-A6C34878D82A}">
                    <a16:rowId xmlns:a16="http://schemas.microsoft.com/office/drawing/2014/main" val="10001"/>
                  </a:ext>
                </a:extLst>
              </a:tr>
              <a:tr h="1047135">
                <a:tc>
                  <a:txBody>
                    <a:bodyPr/>
                    <a:lstStyle/>
                    <a:p>
                      <a:pPr marL="457200" algn="l">
                        <a:spcAft>
                          <a:spcPts val="0"/>
                        </a:spcAft>
                        <a:buFont typeface="Arial" pitchFamily="34" charset="0"/>
                        <a:buNone/>
                      </a:pPr>
                      <a:r>
                        <a:rPr lang="en-GB" sz="1800" i="1" dirty="0">
                          <a:latin typeface="Times New Roman" pitchFamily="18" charset="0"/>
                          <a:ea typeface="Times New Roman"/>
                          <a:cs typeface="Times New Roman" pitchFamily="18" charset="0"/>
                        </a:rPr>
                        <a:t>Operating</a:t>
                      </a:r>
                      <a:endParaRPr lang="en-GB" sz="1800" dirty="0">
                        <a:latin typeface="Times New Roman" pitchFamily="18" charset="0"/>
                        <a:ea typeface="Times New Roman"/>
                        <a:cs typeface="Times New Roman" pitchFamily="18" charset="0"/>
                      </a:endParaRPr>
                    </a:p>
                  </a:txBody>
                  <a:tcPr marL="68580" marR="68580" marT="0" marB="0"/>
                </a:tc>
                <a:tc>
                  <a:txBody>
                    <a:bodyPr/>
                    <a:lstStyle/>
                    <a:p>
                      <a:pPr marL="342900" lvl="0" indent="-342900" algn="l">
                        <a:spcAft>
                          <a:spcPts val="0"/>
                        </a:spcAft>
                        <a:buFont typeface="Arial" pitchFamily="34" charset="0"/>
                        <a:buChar char="•"/>
                        <a:tabLst>
                          <a:tab pos="228600" algn="l"/>
                        </a:tabLst>
                      </a:pPr>
                      <a:r>
                        <a:rPr lang="en-GB" sz="1800" dirty="0">
                          <a:latin typeface="Times New Roman" pitchFamily="18" charset="0"/>
                          <a:ea typeface="Times New Roman"/>
                          <a:cs typeface="Times New Roman" pitchFamily="18" charset="0"/>
                        </a:rPr>
                        <a:t>Consumable materials (tapes, disks, stationery, etc.)</a:t>
                      </a:r>
                    </a:p>
                    <a:p>
                      <a:pPr marL="342900" lvl="0" indent="-342900" algn="l">
                        <a:spcAft>
                          <a:spcPts val="0"/>
                        </a:spcAft>
                        <a:buFont typeface="Arial" pitchFamily="34" charset="0"/>
                        <a:buChar char="•"/>
                        <a:tabLst>
                          <a:tab pos="228600" algn="l"/>
                        </a:tabLst>
                      </a:pPr>
                      <a:r>
                        <a:rPr lang="en-GB" sz="1800" dirty="0">
                          <a:latin typeface="Times New Roman" pitchFamily="18" charset="0"/>
                          <a:ea typeface="Times New Roman"/>
                          <a:cs typeface="Times New Roman" pitchFamily="18" charset="0"/>
                        </a:rPr>
                        <a:t>Maintenance costs of hardware (replacement parts, upgrading, troubleshooting)</a:t>
                      </a:r>
                    </a:p>
                    <a:p>
                      <a:pPr marL="342900" lvl="0" indent="-342900" algn="l">
                        <a:spcAft>
                          <a:spcPts val="0"/>
                        </a:spcAft>
                        <a:buFont typeface="Arial" pitchFamily="34" charset="0"/>
                        <a:buChar char="•"/>
                        <a:tabLst>
                          <a:tab pos="228600" algn="l"/>
                        </a:tabLst>
                      </a:pPr>
                      <a:r>
                        <a:rPr lang="en-GB" sz="1800" dirty="0">
                          <a:latin typeface="Times New Roman" pitchFamily="18" charset="0"/>
                          <a:ea typeface="Times New Roman"/>
                          <a:cs typeface="Times New Roman" pitchFamily="18" charset="0"/>
                        </a:rPr>
                        <a:t>Accommodation</a:t>
                      </a:r>
                    </a:p>
                    <a:p>
                      <a:pPr marL="342900" lvl="0" indent="-342900" algn="l">
                        <a:spcAft>
                          <a:spcPts val="0"/>
                        </a:spcAft>
                        <a:buFont typeface="Arial" pitchFamily="34" charset="0"/>
                        <a:buChar char="•"/>
                        <a:tabLst>
                          <a:tab pos="228600" algn="l"/>
                        </a:tabLst>
                      </a:pPr>
                      <a:r>
                        <a:rPr lang="en-GB" sz="1800" dirty="0">
                          <a:latin typeface="Times New Roman" pitchFamily="18" charset="0"/>
                          <a:ea typeface="Times New Roman"/>
                          <a:cs typeface="Times New Roman" pitchFamily="18" charset="0"/>
                        </a:rPr>
                        <a:t>Heating/power/insurance/telephone</a:t>
                      </a:r>
                    </a:p>
                    <a:p>
                      <a:pPr marL="342900" lvl="0" indent="-342900" algn="l">
                        <a:spcAft>
                          <a:spcPts val="0"/>
                        </a:spcAft>
                        <a:buFont typeface="Arial" pitchFamily="34" charset="0"/>
                        <a:buChar char="•"/>
                        <a:tabLst>
                          <a:tab pos="228600" algn="l"/>
                        </a:tabLst>
                      </a:pPr>
                      <a:r>
                        <a:rPr lang="en-GB" sz="1800" dirty="0">
                          <a:latin typeface="Times New Roman" pitchFamily="18" charset="0"/>
                          <a:ea typeface="Times New Roman"/>
                          <a:cs typeface="Times New Roman" pitchFamily="18" charset="0"/>
                        </a:rPr>
                        <a:t>Standby arrangements in case the system breaks down</a:t>
                      </a:r>
                    </a:p>
                  </a:txBody>
                  <a:tcPr marL="68580" marR="68580" marT="0" marB="0"/>
                </a:tc>
                <a:extLst>
                  <a:ext uri="{0D108BD9-81ED-4DB2-BD59-A6C34878D82A}">
                    <a16:rowId xmlns:a16="http://schemas.microsoft.com/office/drawing/2014/main" val="10002"/>
                  </a:ext>
                </a:extLst>
              </a:tr>
              <a:tr h="365760">
                <a:tc>
                  <a:txBody>
                    <a:bodyPr/>
                    <a:lstStyle/>
                    <a:p>
                      <a:pPr marL="457200" algn="l">
                        <a:spcAft>
                          <a:spcPts val="0"/>
                        </a:spcAft>
                        <a:buFont typeface="Arial" pitchFamily="34" charset="0"/>
                        <a:buNone/>
                      </a:pPr>
                      <a:r>
                        <a:rPr lang="en-GB" sz="1800" i="1" dirty="0" smtClean="0">
                          <a:latin typeface="Times New Roman" pitchFamily="18" charset="0"/>
                          <a:ea typeface="Times New Roman"/>
                          <a:cs typeface="Times New Roman" pitchFamily="18" charset="0"/>
                        </a:rPr>
                        <a:t>Social</a:t>
                      </a:r>
                      <a:endParaRPr lang="en-GB" sz="1800" i="1" dirty="0">
                        <a:latin typeface="Times New Roman" pitchFamily="18" charset="0"/>
                        <a:ea typeface="Times New Roman"/>
                        <a:cs typeface="Times New Roman" pitchFamily="18" charset="0"/>
                      </a:endParaRPr>
                    </a:p>
                  </a:txBody>
                  <a:tcPr marL="68580" marR="68580" marT="0" marB="0"/>
                </a:tc>
                <a:tc>
                  <a:txBody>
                    <a:bodyPr/>
                    <a:lstStyle/>
                    <a:p>
                      <a:pPr marL="342900" lvl="0" indent="-342900" algn="l">
                        <a:spcAft>
                          <a:spcPts val="0"/>
                        </a:spcAft>
                        <a:buFont typeface="Arial" pitchFamily="34" charset="0"/>
                        <a:buChar char="•"/>
                        <a:tabLst>
                          <a:tab pos="228600" algn="l"/>
                        </a:tabLst>
                      </a:pPr>
                      <a:r>
                        <a:rPr lang="en-GB" sz="1800" dirty="0" smtClean="0">
                          <a:latin typeface="Times New Roman" pitchFamily="18" charset="0"/>
                          <a:ea typeface="Times New Roman"/>
                          <a:cs typeface="Times New Roman" pitchFamily="18" charset="0"/>
                        </a:rPr>
                        <a:t>Impact of redundancies</a:t>
                      </a:r>
                    </a:p>
                  </a:txBody>
                  <a:tcPr marL="68580" marR="68580"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8864119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i="1" dirty="0" smtClean="0"/>
              <a:t>The SDLC Phase 1: Feasibility Study</a:t>
            </a:r>
            <a:endParaRPr lang="en-GB" sz="2400" dirty="0"/>
          </a:p>
        </p:txBody>
      </p:sp>
      <p:sp>
        <p:nvSpPr>
          <p:cNvPr id="3" name="Content Placeholder 2"/>
          <p:cNvSpPr>
            <a:spLocks noGrp="1"/>
          </p:cNvSpPr>
          <p:nvPr>
            <p:ph idx="1"/>
          </p:nvPr>
        </p:nvSpPr>
        <p:spPr/>
        <p:txBody>
          <a:bodyPr>
            <a:normAutofit fontScale="92500" lnSpcReduction="10000"/>
          </a:bodyPr>
          <a:lstStyle/>
          <a:p>
            <a:r>
              <a:rPr lang="en-GB" sz="2400" dirty="0" smtClean="0"/>
              <a:t>The </a:t>
            </a:r>
            <a:r>
              <a:rPr lang="en-GB" sz="2400" b="1" u="sng" dirty="0" smtClean="0"/>
              <a:t>benefits</a:t>
            </a:r>
            <a:r>
              <a:rPr lang="en-GB" sz="2400" dirty="0" smtClean="0"/>
              <a:t> from a proposed system must also be evaluated.</a:t>
            </a:r>
          </a:p>
          <a:p>
            <a:r>
              <a:rPr lang="en-GB" i="1" dirty="0" smtClean="0"/>
              <a:t>Tangible benefits</a:t>
            </a:r>
            <a:r>
              <a:rPr lang="en-GB" dirty="0" smtClean="0"/>
              <a:t> provide direct monetary savings for the organisation</a:t>
            </a:r>
          </a:p>
          <a:p>
            <a:r>
              <a:rPr lang="en-GB" sz="2400" dirty="0" smtClean="0"/>
              <a:t>These might include:  </a:t>
            </a:r>
          </a:p>
          <a:p>
            <a:pPr lvl="1"/>
            <a:r>
              <a:rPr lang="en-GB" sz="2000" b="1" dirty="0" smtClean="0"/>
              <a:t>Savings</a:t>
            </a:r>
            <a:r>
              <a:rPr lang="en-GB" sz="2000" dirty="0" smtClean="0"/>
              <a:t> because the </a:t>
            </a:r>
            <a:r>
              <a:rPr lang="en-GB" sz="2000" b="1" dirty="0" smtClean="0"/>
              <a:t>old system</a:t>
            </a:r>
            <a:r>
              <a:rPr lang="en-GB" sz="2000" dirty="0" smtClean="0"/>
              <a:t> will no longer be operated, e.g. staff costs, consumable materials.</a:t>
            </a:r>
          </a:p>
          <a:p>
            <a:pPr lvl="1"/>
            <a:r>
              <a:rPr lang="en-GB" sz="2000" dirty="0" smtClean="0"/>
              <a:t>Extra </a:t>
            </a:r>
            <a:r>
              <a:rPr lang="en-GB" sz="2000" b="1" dirty="0" smtClean="0"/>
              <a:t>savings or revenue</a:t>
            </a:r>
            <a:r>
              <a:rPr lang="en-GB" sz="2000" dirty="0" smtClean="0"/>
              <a:t> benefits because of the improvements that the </a:t>
            </a:r>
            <a:r>
              <a:rPr lang="en-GB" sz="2000" b="1" dirty="0" smtClean="0"/>
              <a:t>new system</a:t>
            </a:r>
            <a:r>
              <a:rPr lang="en-GB" sz="2000" dirty="0" smtClean="0"/>
              <a:t> should bring.  E.g. </a:t>
            </a:r>
            <a:r>
              <a:rPr lang="en-GB" dirty="0" smtClean="0"/>
              <a:t>a</a:t>
            </a:r>
            <a:r>
              <a:rPr lang="en-GB" sz="2000" dirty="0" smtClean="0"/>
              <a:t>ccess to new markets and hence more sales revenue; better stock control/ fewer stock losses from obsolescence and deterioration; further savings in staff time; savings in office space which can be rented out or used for other revenue-earning opportunity.</a:t>
            </a:r>
          </a:p>
          <a:p>
            <a:pPr lvl="1"/>
            <a:r>
              <a:rPr lang="en-GB" sz="2000" b="1" dirty="0" smtClean="0"/>
              <a:t>One-off revenue</a:t>
            </a:r>
            <a:r>
              <a:rPr lang="en-GB" sz="2000" dirty="0" smtClean="0"/>
              <a:t> benefits from the sale of old equipment which is no longer required.</a:t>
            </a:r>
          </a:p>
        </p:txBody>
      </p:sp>
    </p:spTree>
    <p:extLst>
      <p:ext uri="{BB962C8B-B14F-4D97-AF65-F5344CB8AC3E}">
        <p14:creationId xmlns:p14="http://schemas.microsoft.com/office/powerpoint/2010/main" val="27251395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i="1" dirty="0" smtClean="0"/>
              <a:t>The SDLC Phase 1: Feasibility Study</a:t>
            </a:r>
            <a:endParaRPr lang="en-GB" sz="2400" dirty="0"/>
          </a:p>
        </p:txBody>
      </p:sp>
      <p:sp>
        <p:nvSpPr>
          <p:cNvPr id="3" name="Content Placeholder 2"/>
          <p:cNvSpPr>
            <a:spLocks noGrp="1"/>
          </p:cNvSpPr>
          <p:nvPr>
            <p:ph idx="1"/>
          </p:nvPr>
        </p:nvSpPr>
        <p:spPr/>
        <p:txBody>
          <a:bodyPr/>
          <a:lstStyle/>
          <a:p>
            <a:pPr marL="0" indent="0"/>
            <a:r>
              <a:rPr lang="en-GB" sz="2400" i="1" dirty="0" smtClean="0"/>
              <a:t>Intangible benefits </a:t>
            </a:r>
            <a:r>
              <a:rPr lang="en-GB" sz="2400" dirty="0" smtClean="0"/>
              <a:t>do not have a direct monetary value but improve the company’s operations in some other way</a:t>
            </a:r>
            <a:r>
              <a:rPr lang="en-GB" sz="2400" i="1" dirty="0" smtClean="0"/>
              <a:t> </a:t>
            </a:r>
          </a:p>
          <a:p>
            <a:pPr marL="0" indent="0"/>
            <a:r>
              <a:rPr lang="en-GB" sz="2400" dirty="0" smtClean="0"/>
              <a:t>These might include:</a:t>
            </a:r>
          </a:p>
          <a:p>
            <a:pPr lvl="1"/>
            <a:r>
              <a:rPr lang="en-GB" sz="2000" dirty="0" smtClean="0"/>
              <a:t>Greater customer satisfaction and loyalty, arising from a more prompt service </a:t>
            </a:r>
          </a:p>
          <a:p>
            <a:pPr lvl="1"/>
            <a:r>
              <a:rPr lang="en-GB" sz="2000" dirty="0" smtClean="0"/>
              <a:t>Improved staff morale from working with a ‘better’ system.</a:t>
            </a:r>
          </a:p>
          <a:p>
            <a:pPr lvl="1"/>
            <a:r>
              <a:rPr lang="en-GB" sz="2000" dirty="0" smtClean="0"/>
              <a:t>Improved security of information.</a:t>
            </a:r>
          </a:p>
          <a:p>
            <a:pPr lvl="1"/>
            <a:r>
              <a:rPr lang="en-GB" sz="2000" dirty="0" smtClean="0"/>
              <a:t>Better decision-making is hard to quantify, but may result from better IRS, DSS or EIS.</a:t>
            </a:r>
          </a:p>
          <a:p>
            <a:pPr lvl="1"/>
            <a:endParaRPr lang="en-GB" sz="2000" dirty="0"/>
          </a:p>
        </p:txBody>
      </p:sp>
    </p:spTree>
    <p:extLst>
      <p:ext uri="{BB962C8B-B14F-4D97-AF65-F5344CB8AC3E}">
        <p14:creationId xmlns:p14="http://schemas.microsoft.com/office/powerpoint/2010/main" val="3288137115"/>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44</TotalTime>
  <Words>1209</Words>
  <Application>Microsoft Office PowerPoint</Application>
  <PresentationFormat>On-screen Show (4:3)</PresentationFormat>
  <Paragraphs>119</Paragraphs>
  <Slides>15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Retrospect</vt:lpstr>
      <vt:lpstr>Information engineering  </vt:lpstr>
      <vt:lpstr>The SDLC Phase 1: Project identification and selection/feasibility </vt:lpstr>
      <vt:lpstr>The SDLC Phase 1: Project identification and selection/feasibility </vt:lpstr>
      <vt:lpstr>The SDLC Phase 1: Feasibility Study</vt:lpstr>
      <vt:lpstr>The SDLC Phase 1: Feasibility Study</vt:lpstr>
      <vt:lpstr>The SDLC Phase 1: Feasibility Study</vt:lpstr>
      <vt:lpstr>The SDLC Phase 1: Feasibility Study</vt:lpstr>
      <vt:lpstr>The SDLC Phase 1: Feasibility Study</vt:lpstr>
      <vt:lpstr>The SDLC Phase 1: Feasibility Study</vt:lpstr>
      <vt:lpstr>The SDLC Phase 1: Feasibility Study</vt:lpstr>
      <vt:lpstr>The SDLC Phase 1: Feasibility Study</vt:lpstr>
      <vt:lpstr>The SDLC Phase 1: Feasibility Study</vt:lpstr>
      <vt:lpstr>The SDLC Phase 1: Feasibility Study</vt:lpstr>
      <vt:lpstr>The SDLC Phase 1: Feasibility Study</vt:lpstr>
      <vt:lpstr>The SDLC Phase 1: Feasibility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Information engineering  B Holland</dc:title>
  <dc:creator>Holland, Beverley</dc:creator>
  <cp:lastModifiedBy>Beverley Holland</cp:lastModifiedBy>
  <cp:revision>8</cp:revision>
  <dcterms:created xsi:type="dcterms:W3CDTF">2014-10-06T15:34:19Z</dcterms:created>
  <dcterms:modified xsi:type="dcterms:W3CDTF">2019-09-30T08:42:26Z</dcterms:modified>
</cp:coreProperties>
</file>