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0" r:id="rId3"/>
    <p:sldId id="257" r:id="rId4"/>
    <p:sldId id="261" r:id="rId5"/>
    <p:sldId id="262" r:id="rId6"/>
    <p:sldId id="263" r:id="rId7"/>
    <p:sldId id="264" r:id="rId8"/>
    <p:sldId id="265" r:id="rId9"/>
    <p:sldId id="266" r:id="rId10"/>
    <p:sldId id="267" r:id="rId11"/>
    <p:sldId id="268" r:id="rId12"/>
    <p:sldId id="269" r:id="rId13"/>
    <p:sldId id="272" r:id="rId14"/>
    <p:sldId id="270" r:id="rId15"/>
    <p:sldId id="273" r:id="rId16"/>
    <p:sldId id="259" r:id="rId17"/>
    <p:sldId id="258" r:id="rId18"/>
    <p:sldId id="271"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B962EFE-DA32-0E28-9DB6-427A5415506B}" v="132" dt="2026-03-04T11:51:16.2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06/03/2026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06/03/2026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06/03/2026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06/03/2026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doi.org/10.1186/s12916-024-03842-w" TargetMode="External"/><Relationship Id="rId7" Type="http://schemas.openxmlformats.org/officeDocument/2006/relationships/hyperlink" Target="https://www.eastbasildonpcn.nhs.uk/" TargetMode="External"/><Relationship Id="rId2" Type="http://schemas.openxmlformats.org/officeDocument/2006/relationships/hyperlink" Target="https://doi.org/10.12968/bjhc.20210123" TargetMode="External"/><Relationship Id="rId1" Type="http://schemas.openxmlformats.org/officeDocument/2006/relationships/slideLayout" Target="../slideLayouts/slideLayout2.xml"/><Relationship Id="rId6" Type="http://schemas.openxmlformats.org/officeDocument/2006/relationships/hyperlink" Target="https://www.gov.uk/" TargetMode="External"/><Relationship Id="rId5" Type="http://schemas.openxmlformats.org/officeDocument/2006/relationships/hyperlink" Target="https://www.gov.uk/government/news/almost-every-gp-now-offers-online-access-for-patients" TargetMode="External"/><Relationship Id="rId4" Type="http://schemas.openxmlformats.org/officeDocument/2006/relationships/hyperlink" Target="https://www.nhs.uk/"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digital.nhs.uk/services/nhs-app/nhs-app-features/contact-your-gp-surgery-in-the-nhs-app" TargetMode="External"/><Relationship Id="rId2" Type="http://schemas.openxmlformats.org/officeDocument/2006/relationships/hyperlink" Target="https://www.nhs.uk/" TargetMode="External"/><Relationship Id="rId1" Type="http://schemas.openxmlformats.org/officeDocument/2006/relationships/slideLayout" Target="../slideLayouts/slideLayout2.xml"/><Relationship Id="rId5" Type="http://schemas.openxmlformats.org/officeDocument/2006/relationships/hyperlink" Target="https://www.england.nhs.uk/" TargetMode="External"/><Relationship Id="rId4" Type="http://schemas.openxmlformats.org/officeDocument/2006/relationships/hyperlink" Target="https://doi.org/10.1101/2022.03.16.22272200.&#8203;"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5408913-B323-422F-B521-2957A5B7F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92"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chemeClr val="bg2">
              <a:alpha val="50000"/>
            </a:schemeClr>
          </a:solidFill>
          <a:ln w="32707" cap="flat">
            <a:noFill/>
            <a:prstDash val="solid"/>
            <a:miter/>
          </a:ln>
        </p:spPr>
        <p:txBody>
          <a:bodyPr rtlCol="0" anchor="ctr"/>
          <a:lstStyle/>
          <a:p>
            <a:endParaRPr lang="en-US">
              <a:solidFill>
                <a:schemeClr val="tx1"/>
              </a:solidFill>
            </a:endParaRPr>
          </a:p>
        </p:txBody>
      </p:sp>
      <p:sp>
        <p:nvSpPr>
          <p:cNvPr id="2" name="Title 1"/>
          <p:cNvSpPr>
            <a:spLocks noGrp="1"/>
          </p:cNvSpPr>
          <p:nvPr>
            <p:ph type="ctrTitle"/>
          </p:nvPr>
        </p:nvSpPr>
        <p:spPr>
          <a:xfrm>
            <a:off x="838199" y="1065749"/>
            <a:ext cx="4953001" cy="4726502"/>
          </a:xfrm>
        </p:spPr>
        <p:txBody>
          <a:bodyPr vert="horz" lIns="91440" tIns="45720" rIns="91440" bIns="45720" rtlCol="0" anchor="ctr">
            <a:normAutofit/>
          </a:bodyPr>
          <a:lstStyle/>
          <a:p>
            <a:pPr algn="l"/>
            <a:endParaRPr lang="en-US" sz="4400" kern="1200">
              <a:solidFill>
                <a:schemeClr val="tx1"/>
              </a:solidFill>
              <a:highlight>
                <a:srgbClr val="FFFFFF"/>
              </a:highlight>
              <a:latin typeface="+mj-lt"/>
              <a:ea typeface="+mj-ea"/>
              <a:cs typeface="+mj-cs"/>
            </a:endParaRPr>
          </a:p>
          <a:p>
            <a:pPr algn="l"/>
            <a:r>
              <a:rPr lang="en-US" sz="4400" kern="1200" dirty="0">
                <a:highlight>
                  <a:srgbClr val="FFFFFF"/>
                </a:highlight>
                <a:latin typeface="Arial Nova"/>
              </a:rPr>
              <a:t>Module:  Digital transformation in the Health and Social care professions</a:t>
            </a:r>
          </a:p>
        </p:txBody>
      </p:sp>
      <p:sp>
        <p:nvSpPr>
          <p:cNvPr id="3" name="Subtitle 2"/>
          <p:cNvSpPr>
            <a:spLocks noGrp="1"/>
          </p:cNvSpPr>
          <p:nvPr>
            <p:ph type="subTitle" idx="1"/>
          </p:nvPr>
        </p:nvSpPr>
        <p:spPr>
          <a:xfrm>
            <a:off x="7538022" y="713313"/>
            <a:ext cx="3815778" cy="5431376"/>
          </a:xfrm>
        </p:spPr>
        <p:txBody>
          <a:bodyPr vert="horz" lIns="91440" tIns="45720" rIns="91440" bIns="45720" rtlCol="0" anchor="ctr">
            <a:normAutofit/>
          </a:bodyPr>
          <a:lstStyle/>
          <a:p>
            <a:pPr indent="-228600" algn="l">
              <a:buFont typeface="Arial" panose="020B0604020202020204" pitchFamily="34" charset="0"/>
              <a:buChar char="•"/>
            </a:pPr>
            <a:r>
              <a:rPr lang="en-US" sz="2000" dirty="0">
                <a:highlight>
                  <a:srgbClr val="FFFFFF"/>
                </a:highlight>
                <a:latin typeface="Arial Nova"/>
              </a:rPr>
              <a:t>Student Name:  Mariam Abubakar</a:t>
            </a:r>
          </a:p>
          <a:p>
            <a:pPr indent="-228600" algn="l">
              <a:buFont typeface="Arial" panose="020B0604020202020204" pitchFamily="34" charset="0"/>
              <a:buChar char="•"/>
            </a:pPr>
            <a:r>
              <a:rPr lang="en-US" sz="2000" dirty="0">
                <a:highlight>
                  <a:srgbClr val="FFFFFF"/>
                </a:highlight>
                <a:latin typeface="Arial Nova"/>
              </a:rPr>
              <a:t>Student Number:  2229649</a:t>
            </a:r>
          </a:p>
          <a:p>
            <a:pPr indent="-228600" algn="l">
              <a:buFont typeface="Arial" panose="020B0604020202020204" pitchFamily="34" charset="0"/>
              <a:buChar char="•"/>
            </a:pPr>
            <a:r>
              <a:rPr lang="en-US" sz="2000" dirty="0">
                <a:highlight>
                  <a:srgbClr val="FFFFFF"/>
                </a:highlight>
                <a:latin typeface="Arial Nova"/>
              </a:rPr>
              <a:t>Lecturer Name: Martin Svejda</a:t>
            </a:r>
          </a:p>
          <a:p>
            <a:pPr indent="-228600" algn="l">
              <a:buFont typeface="Arial" panose="020B0604020202020204" pitchFamily="34" charset="0"/>
              <a:buChar char="•"/>
            </a:pPr>
            <a:r>
              <a:rPr lang="en-US" sz="2000" dirty="0">
                <a:highlight>
                  <a:srgbClr val="FFFFFF"/>
                </a:highlight>
                <a:latin typeface="Arial Nova"/>
              </a:rPr>
              <a:t>Module Code:   BMHP6026</a:t>
            </a:r>
          </a:p>
          <a:p>
            <a:pPr indent="-228600" algn="l">
              <a:buFont typeface="Arial" panose="020B0604020202020204" pitchFamily="34" charset="0"/>
              <a:buChar char="•"/>
            </a:pPr>
            <a:r>
              <a:rPr lang="en-US" sz="2000" dirty="0">
                <a:highlight>
                  <a:srgbClr val="FFFFFF"/>
                </a:highlight>
                <a:latin typeface="Arial Nova"/>
              </a:rPr>
              <a:t>Assignment Title: Component 2 ({Presentation)</a:t>
            </a:r>
            <a:endParaRPr lang="en-US" sz="2000" dirty="0">
              <a:latin typeface="Arial Nova"/>
            </a:endParaRPr>
          </a:p>
          <a:p>
            <a:pPr indent="-228600" algn="l">
              <a:buFont typeface="Arial" panose="020B0604020202020204" pitchFamily="34" charset="0"/>
              <a:buChar char="•"/>
            </a:pPr>
            <a:endParaRPr lang="en-US" sz="2000" dirty="0">
              <a:highlight>
                <a:srgbClr val="FFFFFF"/>
              </a:highlight>
              <a:latin typeface="Arial Nova"/>
            </a:endParaRPr>
          </a:p>
          <a:p>
            <a:pPr indent="-228600" algn="l">
              <a:buFont typeface="Arial" panose="020B0604020202020204" pitchFamily="34" charset="0"/>
              <a:buChar char="•"/>
            </a:pPr>
            <a:endParaRPr lang="en-US" sz="2000" dirty="0">
              <a:latin typeface="Arial Nova"/>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DF540EDA-BA81-AAE6-73AB-0F383177D0CA}"/>
              </a:ext>
            </a:extLst>
          </p:cNvPr>
          <p:cNvSpPr>
            <a:spLocks noGrp="1"/>
          </p:cNvSpPr>
          <p:nvPr>
            <p:ph type="title"/>
          </p:nvPr>
        </p:nvSpPr>
        <p:spPr>
          <a:xfrm>
            <a:off x="1179226" y="1594707"/>
            <a:ext cx="9833548" cy="1325563"/>
          </a:xfrm>
        </p:spPr>
        <p:txBody>
          <a:bodyPr anchor="b">
            <a:normAutofit/>
          </a:bodyPr>
          <a:lstStyle/>
          <a:p>
            <a:pPr algn="ctr"/>
            <a:r>
              <a:rPr lang="en-GB" sz="3600" dirty="0">
                <a:solidFill>
                  <a:schemeClr val="tx2"/>
                </a:solidFill>
                <a:latin typeface="Arial Nova"/>
              </a:rPr>
              <a:t>Introduction to the choosing innovation and why it matters</a:t>
            </a:r>
          </a:p>
        </p:txBody>
      </p:sp>
      <p:grpSp>
        <p:nvGrpSpPr>
          <p:cNvPr id="12" name="Group 11">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13" name="Freeform: Shape 12">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96BF6CAA-91D9-FEFD-3440-74387CA57937}"/>
              </a:ext>
            </a:extLst>
          </p:cNvPr>
          <p:cNvSpPr>
            <a:spLocks noGrp="1"/>
          </p:cNvSpPr>
          <p:nvPr>
            <p:ph idx="1"/>
          </p:nvPr>
        </p:nvSpPr>
        <p:spPr>
          <a:xfrm>
            <a:off x="1179226" y="3329677"/>
            <a:ext cx="9833548" cy="2457269"/>
          </a:xfrm>
        </p:spPr>
        <p:txBody>
          <a:bodyPr vert="horz" lIns="91440" tIns="45720" rIns="91440" bIns="45720" rtlCol="0" anchor="t">
            <a:normAutofit/>
          </a:bodyPr>
          <a:lstStyle/>
          <a:p>
            <a:r>
              <a:rPr lang="en-GB" sz="1700">
                <a:solidFill>
                  <a:schemeClr val="tx2"/>
                </a:solidFill>
                <a:highlight>
                  <a:srgbClr val="FFFFFF"/>
                </a:highlight>
                <a:ea typeface="+mn-lt"/>
                <a:cs typeface="+mn-lt"/>
              </a:rPr>
              <a:t>The NHS App, launched in 2019 as the “digital front door” of National Health Service in England, expanded significantly during and after the COVID-19 pandemic (2021–2023).</a:t>
            </a:r>
            <a:endParaRPr lang="en-GB" sz="1800">
              <a:solidFill>
                <a:schemeClr val="tx2"/>
              </a:solidFill>
              <a:latin typeface="Arial Nova"/>
              <a:ea typeface="+mn-lt"/>
              <a:cs typeface="+mn-lt"/>
            </a:endParaRPr>
          </a:p>
          <a:p>
            <a:r>
              <a:rPr lang="en-GB" sz="1700">
                <a:solidFill>
                  <a:schemeClr val="tx2"/>
                </a:solidFill>
                <a:highlight>
                  <a:srgbClr val="FFFFFF"/>
                </a:highlight>
                <a:ea typeface="+mn-lt"/>
                <a:cs typeface="+mn-lt"/>
              </a:rPr>
              <a:t>The app allows people aged 13+ registered with a GP in England to access trusted health information, book appointments, and communicate digitally, helping save time and costs compared to paper letters and SMS</a:t>
            </a:r>
            <a:r>
              <a:rPr lang="en-GB" sz="1700" dirty="0">
                <a:solidFill>
                  <a:schemeClr val="tx2"/>
                </a:solidFill>
                <a:highlight>
                  <a:srgbClr val="FFFFFF"/>
                </a:highlight>
                <a:latin typeface="Aptos"/>
                <a:ea typeface="+mn-lt"/>
                <a:cs typeface="+mn-lt"/>
              </a:rPr>
              <a:t> </a:t>
            </a:r>
            <a:r>
              <a:rPr lang="en-GB" sz="1200">
                <a:solidFill>
                  <a:srgbClr val="000000"/>
                </a:solidFill>
                <a:highlight>
                  <a:srgbClr val="FFFFFF"/>
                </a:highlight>
                <a:latin typeface="Arial Nova"/>
                <a:ea typeface="+mn-lt"/>
                <a:cs typeface="+mn-lt"/>
              </a:rPr>
              <a:t>(NHS App benefits, 2024).</a:t>
            </a:r>
            <a:endParaRPr lang="en-GB" sz="1800">
              <a:solidFill>
                <a:schemeClr val="tx2"/>
              </a:solidFill>
              <a:latin typeface="Arial Nova"/>
            </a:endParaRPr>
          </a:p>
        </p:txBody>
      </p:sp>
      <p:grpSp>
        <p:nvGrpSpPr>
          <p:cNvPr id="18" name="Group 17">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19" name="Freeform: Shape 18">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4743869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2369D-8651-1D21-19AD-DD91FA93933F}"/>
              </a:ext>
            </a:extLst>
          </p:cNvPr>
          <p:cNvSpPr>
            <a:spLocks noGrp="1"/>
          </p:cNvSpPr>
          <p:nvPr>
            <p:ph type="title"/>
          </p:nvPr>
        </p:nvSpPr>
        <p:spPr/>
        <p:txBody>
          <a:bodyPr>
            <a:normAutofit/>
          </a:bodyPr>
          <a:lstStyle/>
          <a:p>
            <a:r>
              <a:rPr lang="en-GB" sz="2400" dirty="0">
                <a:latin typeface="Arial Nova"/>
              </a:rPr>
              <a:t>Where and how the NHS App it has been implemented.</a:t>
            </a:r>
          </a:p>
        </p:txBody>
      </p:sp>
      <p:sp>
        <p:nvSpPr>
          <p:cNvPr id="5" name="Content Placeholder 4">
            <a:extLst>
              <a:ext uri="{FF2B5EF4-FFF2-40B4-BE49-F238E27FC236}">
                <a16:creationId xmlns:a16="http://schemas.microsoft.com/office/drawing/2014/main" id="{051BE574-3237-5D29-D689-ACE62C005C0F}"/>
              </a:ext>
            </a:extLst>
          </p:cNvPr>
          <p:cNvSpPr>
            <a:spLocks noGrp="1"/>
          </p:cNvSpPr>
          <p:nvPr>
            <p:ph idx="1"/>
          </p:nvPr>
        </p:nvSpPr>
        <p:spPr/>
        <p:txBody>
          <a:bodyPr vert="horz" lIns="91440" tIns="45720" rIns="91440" bIns="45720" rtlCol="0" anchor="t">
            <a:normAutofit/>
          </a:bodyPr>
          <a:lstStyle/>
          <a:p>
            <a:pPr marL="0" indent="0">
              <a:buNone/>
            </a:pPr>
            <a:r>
              <a:rPr lang="en-GB" sz="2000" dirty="0">
                <a:latin typeface="Arial"/>
                <a:ea typeface="+mn-lt"/>
                <a:cs typeface="Arial"/>
              </a:rPr>
              <a:t> </a:t>
            </a:r>
            <a:r>
              <a:rPr lang="en-GB" sz="2000" b="1">
                <a:latin typeface="Arial"/>
                <a:ea typeface="+mn-lt"/>
                <a:cs typeface="Arial"/>
              </a:rPr>
              <a:t>Where it is applied:</a:t>
            </a:r>
            <a:endParaRPr lang="en-US" sz="2000">
              <a:latin typeface="Arial"/>
              <a:cs typeface="Arial"/>
            </a:endParaRPr>
          </a:p>
          <a:p>
            <a:pPr marL="0" indent="0">
              <a:buNone/>
            </a:pPr>
            <a:br>
              <a:rPr lang="en-GB" b="1" dirty="0">
                <a:latin typeface="Arial"/>
                <a:ea typeface="+mn-lt"/>
                <a:cs typeface="Arial"/>
              </a:rPr>
            </a:br>
            <a:r>
              <a:rPr lang="en-GB" sz="2000" b="1" dirty="0">
                <a:latin typeface="Arial"/>
                <a:ea typeface="+mn-lt"/>
                <a:cs typeface="Arial"/>
              </a:rPr>
              <a:t> The NHS App is available to people aged 13+ in England registered with a GP. It can be accessed through iOS, Android, and web platforms. By 2024, nearly all GP practices and over 5,000 services were integrated, and 88 hospital trusts supported outpatient appointment features under the National Health Service.</a:t>
            </a:r>
            <a:r>
              <a:rPr lang="en-GB" sz="2000" dirty="0">
                <a:latin typeface="Arial"/>
                <a:ea typeface="+mn-lt"/>
                <a:cs typeface="Arial"/>
              </a:rPr>
              <a:t>(NHS App 2025)</a:t>
            </a:r>
            <a:endParaRPr lang="en-GB" sz="2000">
              <a:latin typeface="Arial"/>
              <a:cs typeface="Arial"/>
            </a:endParaRPr>
          </a:p>
          <a:p>
            <a:pPr marL="457200" lvl="1" indent="0">
              <a:buNone/>
            </a:pPr>
            <a:endParaRPr lang="en-GB" dirty="0">
              <a:latin typeface="Arial Nova"/>
            </a:endParaRPr>
          </a:p>
          <a:p>
            <a:pPr lvl="1">
              <a:buNone/>
            </a:pPr>
            <a:r>
              <a:rPr lang="en-GB" dirty="0">
                <a:latin typeface="Arial Nova"/>
                <a:ea typeface="+mn-lt"/>
                <a:cs typeface="+mn-lt"/>
              </a:rPr>
              <a:t>T</a:t>
            </a:r>
          </a:p>
          <a:p>
            <a:pPr lvl="1">
              <a:buNone/>
            </a:pPr>
            <a:endParaRPr lang="en-GB" dirty="0">
              <a:latin typeface="Arial Nova"/>
            </a:endParaRPr>
          </a:p>
        </p:txBody>
      </p:sp>
    </p:spTree>
    <p:extLst>
      <p:ext uri="{BB962C8B-B14F-4D97-AF65-F5344CB8AC3E}">
        <p14:creationId xmlns:p14="http://schemas.microsoft.com/office/powerpoint/2010/main" val="17724596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E865B3-389E-ACC6-9AE2-991F8509CD0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2F39DC8-A2AC-DCCD-5305-0FE5B3AA8DDA}"/>
              </a:ext>
            </a:extLst>
          </p:cNvPr>
          <p:cNvSpPr>
            <a:spLocks noGrp="1"/>
          </p:cNvSpPr>
          <p:nvPr>
            <p:ph idx="1"/>
          </p:nvPr>
        </p:nvSpPr>
        <p:spPr/>
        <p:txBody>
          <a:bodyPr vert="horz" lIns="91440" tIns="45720" rIns="91440" bIns="45720" rtlCol="0" anchor="t">
            <a:noAutofit/>
          </a:bodyPr>
          <a:lstStyle/>
          <a:p>
            <a:r>
              <a:rPr lang="en-GB" sz="2000">
                <a:ea typeface="+mn-lt"/>
                <a:cs typeface="+mn-lt"/>
              </a:rPr>
              <a:t>The NHS App was piloted in 2018 and rolled out across England by mid-2019. Users create an NHS login and verify their identity securely.</a:t>
            </a:r>
            <a:endParaRPr lang="en-US" sz="2000">
              <a:latin typeface="Arial Nova"/>
            </a:endParaRPr>
          </a:p>
          <a:p>
            <a:pPr lvl="1"/>
            <a:r>
              <a:rPr lang="en-GB" sz="2000">
                <a:ea typeface="+mn-lt"/>
                <a:cs typeface="+mn-lt"/>
              </a:rPr>
              <a:t>Key features include booking GP appointments, ordering repeat prescriptions, viewing medical records, receiving messages, managing hospital referrals, booking vaccinations, setting data-sharing preferences, and tracking prescriptions. The app integrates with major GP IT systems such as EMIS and TPP to provide real-time access to records.</a:t>
            </a:r>
            <a:endParaRPr lang="en-GB" sz="2000"/>
          </a:p>
          <a:p>
            <a:pPr lvl="1"/>
            <a:r>
              <a:rPr lang="en-GB" sz="2000">
                <a:latin typeface="Arial Nova"/>
              </a:rPr>
              <a:t>. (Susie, D 2023)</a:t>
            </a:r>
            <a:endParaRPr lang="en-US" sz="2000">
              <a:latin typeface="Arial Nova"/>
            </a:endParaRPr>
          </a:p>
          <a:p>
            <a:pPr lvl="1"/>
            <a:endParaRPr lang="en-GB" sz="1300" dirty="0"/>
          </a:p>
          <a:p>
            <a:endParaRPr lang="en-GB" dirty="0"/>
          </a:p>
        </p:txBody>
      </p:sp>
    </p:spTree>
    <p:extLst>
      <p:ext uri="{BB962C8B-B14F-4D97-AF65-F5344CB8AC3E}">
        <p14:creationId xmlns:p14="http://schemas.microsoft.com/office/powerpoint/2010/main" val="20305515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7F976-EB08-01DF-AA10-D714D77D02F9}"/>
              </a:ext>
            </a:extLst>
          </p:cNvPr>
          <p:cNvSpPr>
            <a:spLocks noGrp="1"/>
          </p:cNvSpPr>
          <p:nvPr>
            <p:ph type="title"/>
          </p:nvPr>
        </p:nvSpPr>
        <p:spPr/>
        <p:txBody>
          <a:bodyPr>
            <a:normAutofit/>
          </a:bodyPr>
          <a:lstStyle/>
          <a:p>
            <a:r>
              <a:rPr lang="en-GB" sz="2000" dirty="0">
                <a:latin typeface="Arial Nova"/>
              </a:rPr>
              <a:t>IMPACT ON WORKFORCE AND SERVICES</a:t>
            </a:r>
          </a:p>
        </p:txBody>
      </p:sp>
      <p:sp>
        <p:nvSpPr>
          <p:cNvPr id="3" name="Content Placeholder 2">
            <a:extLst>
              <a:ext uri="{FF2B5EF4-FFF2-40B4-BE49-F238E27FC236}">
                <a16:creationId xmlns:a16="http://schemas.microsoft.com/office/drawing/2014/main" id="{1E942027-9A2E-BFAD-A6AD-91235933CAE8}"/>
              </a:ext>
            </a:extLst>
          </p:cNvPr>
          <p:cNvSpPr>
            <a:spLocks noGrp="1"/>
          </p:cNvSpPr>
          <p:nvPr>
            <p:ph idx="1"/>
          </p:nvPr>
        </p:nvSpPr>
        <p:spPr/>
        <p:txBody>
          <a:bodyPr vert="horz" lIns="91440" tIns="45720" rIns="91440" bIns="45720" rtlCol="0" anchor="t">
            <a:normAutofit/>
          </a:bodyPr>
          <a:lstStyle/>
          <a:p>
            <a:r>
              <a:rPr lang="en-GB" sz="1800">
                <a:highlight>
                  <a:srgbClr val="FFFFFF"/>
                </a:highlight>
                <a:ea typeface="+mn-lt"/>
                <a:cs typeface="+mn-lt"/>
              </a:rPr>
              <a:t>The NHS App helps people manage their health by providing reliable information, digital communication, and online appointment booking, saving the NHS time and money (NHS App benefit, 2024).</a:t>
            </a:r>
            <a:endParaRPr lang="en-GB" sz="1800">
              <a:highlight>
                <a:srgbClr val="FFFFFF"/>
              </a:highlight>
              <a:latin typeface="Arial Nova"/>
              <a:ea typeface="+mn-lt"/>
              <a:cs typeface="+mn-lt"/>
            </a:endParaRPr>
          </a:p>
          <a:p>
            <a:r>
              <a:rPr lang="en-GB" sz="1800" dirty="0">
                <a:highlight>
                  <a:srgbClr val="FFFFFF"/>
                </a:highlight>
                <a:ea typeface="+mn-lt"/>
                <a:cs typeface="+mn-lt"/>
              </a:rPr>
              <a:t>It also helps address primary care staff shortages in England by improving efficiency (James , B et al., 2017). One key feature is virtual consultation, allowing patients to submit online forms for non-urgent issues, which are reviewed by a GP to decide the next steps or refer to urgent care if needed.</a:t>
            </a:r>
            <a:endParaRPr lang="en-GB" dirty="0"/>
          </a:p>
          <a:p>
            <a:r>
              <a:rPr lang="en-GB" sz="1800">
                <a:highlight>
                  <a:srgbClr val="FFFFFF"/>
                </a:highlight>
                <a:latin typeface="Arial Nova"/>
                <a:ea typeface="+mn-lt"/>
                <a:cs typeface="+mn-lt"/>
              </a:rPr>
              <a:t>.(NHS England Digital 2025)</a:t>
            </a:r>
            <a:endParaRPr lang="en-GB" sz="1800">
              <a:highlight>
                <a:srgbClr val="FFFFFF"/>
              </a:highlight>
              <a:latin typeface="Arial Nova"/>
            </a:endParaRPr>
          </a:p>
        </p:txBody>
      </p:sp>
    </p:spTree>
    <p:extLst>
      <p:ext uri="{BB962C8B-B14F-4D97-AF65-F5344CB8AC3E}">
        <p14:creationId xmlns:p14="http://schemas.microsoft.com/office/powerpoint/2010/main" val="35903639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16F0D4-D4D1-5ADD-9538-118A35ABDDD1}"/>
              </a:ext>
            </a:extLst>
          </p:cNvPr>
          <p:cNvSpPr>
            <a:spLocks noGrp="1"/>
          </p:cNvSpPr>
          <p:nvPr>
            <p:ph type="title"/>
          </p:nvPr>
        </p:nvSpPr>
        <p:spPr/>
        <p:txBody>
          <a:bodyPr>
            <a:normAutofit/>
          </a:bodyPr>
          <a:lstStyle/>
          <a:p>
            <a:r>
              <a:rPr lang="en-GB" sz="2400" dirty="0">
                <a:latin typeface="Arial Nova"/>
              </a:rPr>
              <a:t>CHALENGES OF NHS APP</a:t>
            </a:r>
          </a:p>
        </p:txBody>
      </p:sp>
      <p:sp>
        <p:nvSpPr>
          <p:cNvPr id="3" name="Content Placeholder 2">
            <a:extLst>
              <a:ext uri="{FF2B5EF4-FFF2-40B4-BE49-F238E27FC236}">
                <a16:creationId xmlns:a16="http://schemas.microsoft.com/office/drawing/2014/main" id="{81D1CF2F-F4F0-92C7-C000-88DAFD7816B2}"/>
              </a:ext>
            </a:extLst>
          </p:cNvPr>
          <p:cNvSpPr>
            <a:spLocks noGrp="1"/>
          </p:cNvSpPr>
          <p:nvPr>
            <p:ph idx="1"/>
          </p:nvPr>
        </p:nvSpPr>
        <p:spPr/>
        <p:txBody>
          <a:bodyPr vert="horz" lIns="91440" tIns="45720" rIns="91440" bIns="45720" rtlCol="0" anchor="t">
            <a:normAutofit/>
          </a:bodyPr>
          <a:lstStyle/>
          <a:p>
            <a:r>
              <a:rPr lang="en-GB" sz="2000" dirty="0">
                <a:ea typeface="+mn-lt"/>
                <a:cs typeface="+mn-lt"/>
              </a:rPr>
              <a:t>These challenges reflect the wider shift of the NHS from an analogue to a digital system, including expanding digital hospital letters and online consultations. However, duplication with other apps such as </a:t>
            </a:r>
            <a:r>
              <a:rPr lang="en-GB" sz="2000" dirty="0" err="1">
                <a:ea typeface="+mn-lt"/>
                <a:cs typeface="+mn-lt"/>
              </a:rPr>
              <a:t>Accurx</a:t>
            </a:r>
            <a:r>
              <a:rPr lang="en-GB" sz="2000" dirty="0">
                <a:ea typeface="+mn-lt"/>
                <a:cs typeface="+mn-lt"/>
              </a:rPr>
              <a:t>, Patient Know Best, and GP at Hand can cause confusion about which platform patients should use.</a:t>
            </a:r>
            <a:endParaRPr lang="en-GB" sz="2000" dirty="0">
              <a:latin typeface="Arial Nova"/>
            </a:endParaRPr>
          </a:p>
        </p:txBody>
      </p:sp>
    </p:spTree>
    <p:extLst>
      <p:ext uri="{BB962C8B-B14F-4D97-AF65-F5344CB8AC3E}">
        <p14:creationId xmlns:p14="http://schemas.microsoft.com/office/powerpoint/2010/main" val="17753921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D3DF6-9D9A-4167-8B03-D18E1F27519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2DA7CD7-2B2F-75A4-9F63-FB90B10C27BF}"/>
              </a:ext>
            </a:extLst>
          </p:cNvPr>
          <p:cNvSpPr>
            <a:spLocks noGrp="1"/>
          </p:cNvSpPr>
          <p:nvPr>
            <p:ph idx="1"/>
          </p:nvPr>
        </p:nvSpPr>
        <p:spPr/>
        <p:txBody>
          <a:bodyPr vert="horz" lIns="91440" tIns="45720" rIns="91440" bIns="45720" rtlCol="0" anchor="t">
            <a:normAutofit/>
          </a:bodyPr>
          <a:lstStyle/>
          <a:p>
            <a:r>
              <a:rPr lang="en-GB" sz="2000">
                <a:ea typeface="+mn-lt"/>
                <a:cs typeface="+mn-lt"/>
              </a:rPr>
              <a:t>Digital exclusion is more common among older adults, particularly those over 75, and people from lower socioeconomic backgrounds, including those unemployed or on low incomes.</a:t>
            </a:r>
            <a:r>
              <a:rPr lang="en-GB" sz="2000" dirty="0">
                <a:latin typeface="Arial Nova"/>
                <a:ea typeface="+mn-lt"/>
                <a:cs typeface="+mn-lt"/>
              </a:rPr>
              <a:t> </a:t>
            </a:r>
            <a:r>
              <a:rPr lang="en-GB" sz="2000">
                <a:highlight>
                  <a:srgbClr val="FFFFFF"/>
                </a:highlight>
                <a:latin typeface="Arial Nova"/>
                <a:ea typeface="+mn-lt"/>
                <a:cs typeface="+mn-lt"/>
              </a:rPr>
              <a:t>(NHS App England 2023).</a:t>
            </a:r>
            <a:endParaRPr lang="en-GB" sz="2000"/>
          </a:p>
        </p:txBody>
      </p:sp>
    </p:spTree>
    <p:extLst>
      <p:ext uri="{BB962C8B-B14F-4D97-AF65-F5344CB8AC3E}">
        <p14:creationId xmlns:p14="http://schemas.microsoft.com/office/powerpoint/2010/main" val="42454401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41C42-6EDD-EFA5-C31F-7A3D1A4CFDEE}"/>
              </a:ext>
            </a:extLst>
          </p:cNvPr>
          <p:cNvSpPr>
            <a:spLocks noGrp="1"/>
          </p:cNvSpPr>
          <p:nvPr>
            <p:ph type="title"/>
          </p:nvPr>
        </p:nvSpPr>
        <p:spPr/>
        <p:txBody>
          <a:bodyPr>
            <a:normAutofit/>
          </a:bodyPr>
          <a:lstStyle/>
          <a:p>
            <a:r>
              <a:rPr lang="en-GB" sz="2400" dirty="0">
                <a:highlight>
                  <a:srgbClr val="FFFFFF"/>
                </a:highlight>
                <a:latin typeface="Arial Nova"/>
              </a:rPr>
              <a:t>PATIENT/SERVICE USER</a:t>
            </a:r>
          </a:p>
        </p:txBody>
      </p:sp>
      <p:sp>
        <p:nvSpPr>
          <p:cNvPr id="3" name="Content Placeholder 2">
            <a:extLst>
              <a:ext uri="{FF2B5EF4-FFF2-40B4-BE49-F238E27FC236}">
                <a16:creationId xmlns:a16="http://schemas.microsoft.com/office/drawing/2014/main" id="{3B61B91E-8C5D-A3AA-B2E5-957EFCD03C53}"/>
              </a:ext>
            </a:extLst>
          </p:cNvPr>
          <p:cNvSpPr>
            <a:spLocks noGrp="1"/>
          </p:cNvSpPr>
          <p:nvPr>
            <p:ph idx="1"/>
          </p:nvPr>
        </p:nvSpPr>
        <p:spPr/>
        <p:txBody>
          <a:bodyPr vert="horz" lIns="91440" tIns="45720" rIns="91440" bIns="45720" rtlCol="0" anchor="t">
            <a:normAutofit/>
          </a:bodyPr>
          <a:lstStyle/>
          <a:p>
            <a:r>
              <a:rPr lang="en-GB" sz="2000">
                <a:ea typeface="+mn-lt"/>
                <a:cs typeface="+mn-lt"/>
              </a:rPr>
              <a:t>The NHS App will support the new NHS Online service launching in 2027, enabling direct specialist appointment booking and reducing travel and waiting times. Over 300,000 people used the app on Christmas Day, highlighting its 24/7 accessibility.</a:t>
            </a:r>
            <a:endParaRPr lang="en-GB" sz="2000" dirty="0">
              <a:ea typeface="+mn-lt"/>
              <a:cs typeface="+mn-lt"/>
            </a:endParaRPr>
          </a:p>
        </p:txBody>
      </p:sp>
    </p:spTree>
    <p:extLst>
      <p:ext uri="{BB962C8B-B14F-4D97-AF65-F5344CB8AC3E}">
        <p14:creationId xmlns:p14="http://schemas.microsoft.com/office/powerpoint/2010/main" val="2425646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6BCC7-B658-95FE-DCD9-EAC2A1F5563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C41AE36-4C27-1EFB-3A82-BB2C48E16199}"/>
              </a:ext>
            </a:extLst>
          </p:cNvPr>
          <p:cNvSpPr>
            <a:spLocks noGrp="1"/>
          </p:cNvSpPr>
          <p:nvPr>
            <p:ph idx="1"/>
          </p:nvPr>
        </p:nvSpPr>
        <p:spPr/>
        <p:txBody>
          <a:bodyPr vert="horz" lIns="91440" tIns="45720" rIns="91440" bIns="45720" rtlCol="0" anchor="t">
            <a:normAutofit/>
          </a:bodyPr>
          <a:lstStyle/>
          <a:p>
            <a:r>
              <a:rPr lang="en-GB" sz="2400">
                <a:ea typeface="+mn-lt"/>
                <a:cs typeface="+mn-lt"/>
              </a:rPr>
              <a:t>Patients can book GP appointments, order repeat prescriptions, and access medical records anytime, reducing phone calls and in-person visits. The NHS is also moving to digital-first communication, using apps, texts, and emails instead of letters for results and reminders.</a:t>
            </a:r>
            <a:r>
              <a:rPr lang="en-GB" sz="2400">
                <a:latin typeface="Arial Nova"/>
                <a:ea typeface="+mn-lt"/>
                <a:cs typeface="+mn-lt"/>
              </a:rPr>
              <a:t>(NHS England 2025)</a:t>
            </a:r>
            <a:endParaRPr lang="en-GB" sz="2400"/>
          </a:p>
        </p:txBody>
      </p:sp>
    </p:spTree>
    <p:extLst>
      <p:ext uri="{BB962C8B-B14F-4D97-AF65-F5344CB8AC3E}">
        <p14:creationId xmlns:p14="http://schemas.microsoft.com/office/powerpoint/2010/main" val="26810644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51C26-B88D-3807-0350-401D6F89EC57}"/>
              </a:ext>
            </a:extLst>
          </p:cNvPr>
          <p:cNvSpPr>
            <a:spLocks noGrp="1"/>
          </p:cNvSpPr>
          <p:nvPr>
            <p:ph type="title"/>
          </p:nvPr>
        </p:nvSpPr>
        <p:spPr/>
        <p:txBody>
          <a:bodyPr>
            <a:normAutofit/>
          </a:bodyPr>
          <a:lstStyle/>
          <a:p>
            <a:r>
              <a:rPr lang="en-GB" sz="2400" dirty="0">
                <a:latin typeface="Arial Nova"/>
              </a:rPr>
              <a:t>CHALENGES OT PATIENT</a:t>
            </a:r>
          </a:p>
        </p:txBody>
      </p:sp>
      <p:sp>
        <p:nvSpPr>
          <p:cNvPr id="3" name="Content Placeholder 2">
            <a:extLst>
              <a:ext uri="{FF2B5EF4-FFF2-40B4-BE49-F238E27FC236}">
                <a16:creationId xmlns:a16="http://schemas.microsoft.com/office/drawing/2014/main" id="{CBF1F4E3-7B0C-4A6B-119E-018F1809653E}"/>
              </a:ext>
            </a:extLst>
          </p:cNvPr>
          <p:cNvSpPr>
            <a:spLocks noGrp="1"/>
          </p:cNvSpPr>
          <p:nvPr>
            <p:ph idx="1"/>
          </p:nvPr>
        </p:nvSpPr>
        <p:spPr/>
        <p:txBody>
          <a:bodyPr vert="horz" lIns="91440" tIns="45720" rIns="91440" bIns="45720" rtlCol="0" anchor="t">
            <a:normAutofit/>
          </a:bodyPr>
          <a:lstStyle/>
          <a:p>
            <a:r>
              <a:rPr lang="en-GB" sz="2000" dirty="0">
                <a:ea typeface="+mn-lt"/>
                <a:cs typeface="+mn-lt"/>
              </a:rPr>
              <a:t>This privacy statement explains how personal information may be used when accessing services through the NHS App, whether via iOS, Android, or the NHS website. Users are also advised to read the app’s terms of use and cookies policy.</a:t>
            </a:r>
            <a:endParaRPr lang="en-GB" sz="2000" dirty="0">
              <a:latin typeface="Arial Nova"/>
            </a:endParaRPr>
          </a:p>
        </p:txBody>
      </p:sp>
    </p:spTree>
    <p:extLst>
      <p:ext uri="{BB962C8B-B14F-4D97-AF65-F5344CB8AC3E}">
        <p14:creationId xmlns:p14="http://schemas.microsoft.com/office/powerpoint/2010/main" val="16352258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EC0CB-A3E2-4F16-C65C-C780A748248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CEDEFCC-4B80-655E-3062-D4DEDDEB1634}"/>
              </a:ext>
            </a:extLst>
          </p:cNvPr>
          <p:cNvSpPr>
            <a:spLocks noGrp="1"/>
          </p:cNvSpPr>
          <p:nvPr>
            <p:ph idx="1"/>
          </p:nvPr>
        </p:nvSpPr>
        <p:spPr/>
        <p:txBody>
          <a:bodyPr vert="horz" lIns="91440" tIns="45720" rIns="91440" bIns="45720" rtlCol="0" anchor="t">
            <a:normAutofit/>
          </a:bodyPr>
          <a:lstStyle/>
          <a:p>
            <a:r>
              <a:rPr lang="en-GB" sz="2000">
                <a:ea typeface="+mn-lt"/>
                <a:cs typeface="+mn-lt"/>
              </a:rPr>
              <a:t>Use of external analytics and contractors by the NHS App raises data-sharing concerns, though government policy states data is not sold and is only shared with authorised processors.</a:t>
            </a:r>
            <a:endParaRPr lang="en-GB" sz="2000">
              <a:latin typeface="Arial Nova"/>
              <a:ea typeface="+mn-lt"/>
              <a:cs typeface="+mn-lt"/>
            </a:endParaRPr>
          </a:p>
          <a:p>
            <a:r>
              <a:rPr lang="en-GB" sz="2000">
                <a:ea typeface="+mn-lt"/>
                <a:cs typeface="+mn-lt"/>
              </a:rPr>
              <a:t>There are also concerns that a digital-first approach may increase healthcare inequalities by excluding people with limited access to or skills in technology.</a:t>
            </a:r>
            <a:endParaRPr lang="en-GB"/>
          </a:p>
          <a:p>
            <a:r>
              <a:rPr lang="en-GB" sz="2000">
                <a:latin typeface="Arial Nova"/>
                <a:ea typeface="+mn-lt"/>
                <a:cs typeface="+mn-lt"/>
              </a:rPr>
              <a:t>(Nhs.uk)</a:t>
            </a:r>
            <a:endParaRPr lang="en-GB" sz="2000">
              <a:latin typeface="Arial Nova"/>
            </a:endParaRPr>
          </a:p>
        </p:txBody>
      </p:sp>
    </p:spTree>
    <p:extLst>
      <p:ext uri="{BB962C8B-B14F-4D97-AF65-F5344CB8AC3E}">
        <p14:creationId xmlns:p14="http://schemas.microsoft.com/office/powerpoint/2010/main" val="34260115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8D702-126C-9501-5412-140EDAF268F1}"/>
              </a:ext>
            </a:extLst>
          </p:cNvPr>
          <p:cNvSpPr>
            <a:spLocks noGrp="1"/>
          </p:cNvSpPr>
          <p:nvPr>
            <p:ph type="title"/>
          </p:nvPr>
        </p:nvSpPr>
        <p:spPr/>
        <p:txBody>
          <a:bodyPr>
            <a:normAutofit/>
          </a:bodyPr>
          <a:lstStyle/>
          <a:p>
            <a:r>
              <a:rPr lang="en-GB" sz="2400" dirty="0"/>
              <a:t>CONCLUSION</a:t>
            </a:r>
          </a:p>
        </p:txBody>
      </p:sp>
      <p:sp>
        <p:nvSpPr>
          <p:cNvPr id="4" name="TextBox 3">
            <a:extLst>
              <a:ext uri="{FF2B5EF4-FFF2-40B4-BE49-F238E27FC236}">
                <a16:creationId xmlns:a16="http://schemas.microsoft.com/office/drawing/2014/main" id="{AD689056-1BA1-EF1B-33B8-41233BCBED30}"/>
              </a:ext>
            </a:extLst>
          </p:cNvPr>
          <p:cNvSpPr txBox="1"/>
          <p:nvPr/>
        </p:nvSpPr>
        <p:spPr>
          <a:xfrm>
            <a:off x="835069" y="1424836"/>
            <a:ext cx="8778657" cy="44935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ea typeface="+mn-lt"/>
                <a:cs typeface="+mn-lt"/>
              </a:rPr>
              <a:t>Launched in 2019, the NHS App serves as England’s digital “front door” to healthcare and was evaluated during and after the COVID-19 pandemic (2021–2023).</a:t>
            </a:r>
            <a:endParaRPr lang="en-US"/>
          </a:p>
          <a:p>
            <a:r>
              <a:rPr lang="en-US" sz="2000" dirty="0">
                <a:ea typeface="+mn-lt"/>
                <a:cs typeface="+mn-lt"/>
              </a:rPr>
              <a:t>Available to GP-registered users aged 13+, it provides health information, appointment booking, and digital services, reducing paper and SMS use to save time and costs. The app is operated by the National Health Service.</a:t>
            </a:r>
            <a:endParaRPr lang="en-US" dirty="0"/>
          </a:p>
          <a:p>
            <a:endParaRPr lang="en-US" sz="2000" dirty="0">
              <a:latin typeface="Arial Nova"/>
            </a:endParaRPr>
          </a:p>
          <a:p>
            <a:endParaRPr lang="en-US" sz="2000" dirty="0">
              <a:latin typeface="Arial Nova"/>
            </a:endParaRPr>
          </a:p>
          <a:p>
            <a:endParaRPr lang="en-US"/>
          </a:p>
          <a:p>
            <a:endParaRPr lang="en-US"/>
          </a:p>
          <a:p>
            <a:endParaRPr lang="en-US"/>
          </a:p>
          <a:p>
            <a:endParaRPr lang="en-US"/>
          </a:p>
          <a:p>
            <a:endParaRPr lang="en-US"/>
          </a:p>
          <a:p>
            <a:endParaRPr lang="en-US"/>
          </a:p>
          <a:p>
            <a:pPr algn="ctr"/>
            <a:endParaRPr lang="en-GB"/>
          </a:p>
        </p:txBody>
      </p:sp>
    </p:spTree>
    <p:extLst>
      <p:ext uri="{BB962C8B-B14F-4D97-AF65-F5344CB8AC3E}">
        <p14:creationId xmlns:p14="http://schemas.microsoft.com/office/powerpoint/2010/main" val="20219137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F1CA0F-AD3B-3182-3FEC-833DC20365A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467E0B6-8773-87AF-C8F1-00958CBAE519}"/>
              </a:ext>
            </a:extLst>
          </p:cNvPr>
          <p:cNvSpPr>
            <a:spLocks noGrp="1"/>
          </p:cNvSpPr>
          <p:nvPr>
            <p:ph type="title"/>
          </p:nvPr>
        </p:nvSpPr>
        <p:spPr/>
        <p:txBody>
          <a:bodyPr>
            <a:normAutofit/>
          </a:bodyPr>
          <a:lstStyle/>
          <a:p>
            <a:r>
              <a:rPr lang="en-GB" sz="2400" dirty="0"/>
              <a:t>CONCLUSION</a:t>
            </a:r>
          </a:p>
        </p:txBody>
      </p:sp>
      <p:sp>
        <p:nvSpPr>
          <p:cNvPr id="4" name="TextBox 3">
            <a:extLst>
              <a:ext uri="{FF2B5EF4-FFF2-40B4-BE49-F238E27FC236}">
                <a16:creationId xmlns:a16="http://schemas.microsoft.com/office/drawing/2014/main" id="{6D0223BF-A9E7-075B-35F8-75F04A11EADC}"/>
              </a:ext>
            </a:extLst>
          </p:cNvPr>
          <p:cNvSpPr txBox="1"/>
          <p:nvPr/>
        </p:nvSpPr>
        <p:spPr>
          <a:xfrm>
            <a:off x="835069" y="1445713"/>
            <a:ext cx="8778657" cy="32624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000" dirty="0">
              <a:latin typeface="Arial Nova"/>
            </a:endParaRPr>
          </a:p>
          <a:p>
            <a:r>
              <a:rPr lang="en-US" sz="2000">
                <a:ea typeface="+mn-lt"/>
                <a:cs typeface="+mn-lt"/>
              </a:rPr>
              <a:t>Despite its benefits, digital exclusion affects older adults (especially over 75) and people from low-income or unemployed backgrounds, potentially widening inequalities.</a:t>
            </a:r>
            <a:endParaRPr lang="en-US"/>
          </a:p>
          <a:p>
            <a:endParaRPr lang="en-US"/>
          </a:p>
          <a:p>
            <a:endParaRPr lang="en-US"/>
          </a:p>
          <a:p>
            <a:endParaRPr lang="en-US"/>
          </a:p>
          <a:p>
            <a:endParaRPr lang="en-US"/>
          </a:p>
          <a:p>
            <a:endParaRPr lang="en-US"/>
          </a:p>
          <a:p>
            <a:endParaRPr lang="en-US"/>
          </a:p>
          <a:p>
            <a:pPr algn="ctr"/>
            <a:endParaRPr lang="en-GB"/>
          </a:p>
        </p:txBody>
      </p:sp>
    </p:spTree>
    <p:extLst>
      <p:ext uri="{BB962C8B-B14F-4D97-AF65-F5344CB8AC3E}">
        <p14:creationId xmlns:p14="http://schemas.microsoft.com/office/powerpoint/2010/main" val="4908622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A5D46-F6F4-6DB9-6690-97AA86D7EA0F}"/>
              </a:ext>
            </a:extLst>
          </p:cNvPr>
          <p:cNvSpPr>
            <a:spLocks noGrp="1"/>
          </p:cNvSpPr>
          <p:nvPr>
            <p:ph type="title"/>
          </p:nvPr>
        </p:nvSpPr>
        <p:spPr/>
        <p:txBody>
          <a:bodyPr>
            <a:normAutofit/>
          </a:bodyPr>
          <a:lstStyle/>
          <a:p>
            <a:r>
              <a:rPr lang="en-GB" sz="2400" dirty="0"/>
              <a:t>RECOMMENDATIONS</a:t>
            </a:r>
          </a:p>
        </p:txBody>
      </p:sp>
      <p:sp>
        <p:nvSpPr>
          <p:cNvPr id="3" name="Content Placeholder 2">
            <a:extLst>
              <a:ext uri="{FF2B5EF4-FFF2-40B4-BE49-F238E27FC236}">
                <a16:creationId xmlns:a16="http://schemas.microsoft.com/office/drawing/2014/main" id="{87152513-CC88-8A5D-0762-50E83CD01E6F}"/>
              </a:ext>
            </a:extLst>
          </p:cNvPr>
          <p:cNvSpPr>
            <a:spLocks noGrp="1"/>
          </p:cNvSpPr>
          <p:nvPr>
            <p:ph idx="1"/>
          </p:nvPr>
        </p:nvSpPr>
        <p:spPr/>
        <p:txBody>
          <a:bodyPr vert="horz" lIns="91440" tIns="45720" rIns="91440" bIns="45720" rtlCol="0" anchor="t">
            <a:normAutofit/>
          </a:bodyPr>
          <a:lstStyle/>
          <a:p>
            <a:pPr>
              <a:buNone/>
            </a:pPr>
            <a:r>
              <a:rPr lang="en-GB">
                <a:ea typeface="+mn-lt"/>
                <a:cs typeface="+mn-lt"/>
              </a:rPr>
              <a:t>To boost NHS App use, practices can promote it via posters, leaflets, staff ambassadors, phone messages, social media videos, and prominent website registration links.</a:t>
            </a:r>
            <a:endParaRPr lang="en-US"/>
          </a:p>
          <a:p>
            <a:pPr>
              <a:buNone/>
            </a:pPr>
            <a:endParaRPr lang="en-GB" dirty="0"/>
          </a:p>
          <a:p>
            <a:pPr marL="0" indent="0">
              <a:buNone/>
            </a:pPr>
            <a:endParaRPr lang="en-GB" dirty="0"/>
          </a:p>
        </p:txBody>
      </p:sp>
    </p:spTree>
    <p:extLst>
      <p:ext uri="{BB962C8B-B14F-4D97-AF65-F5344CB8AC3E}">
        <p14:creationId xmlns:p14="http://schemas.microsoft.com/office/powerpoint/2010/main" val="2459062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921FB1-643E-2240-7738-4371E699CC1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BD2EE90-A835-9383-FB53-BA453E0D6109}"/>
              </a:ext>
            </a:extLst>
          </p:cNvPr>
          <p:cNvSpPr>
            <a:spLocks noGrp="1"/>
          </p:cNvSpPr>
          <p:nvPr>
            <p:ph type="title"/>
          </p:nvPr>
        </p:nvSpPr>
        <p:spPr/>
        <p:txBody>
          <a:bodyPr>
            <a:normAutofit/>
          </a:bodyPr>
          <a:lstStyle/>
          <a:p>
            <a:r>
              <a:rPr lang="en-GB" sz="2400" dirty="0"/>
              <a:t>RECOMMENDATIONS</a:t>
            </a:r>
          </a:p>
        </p:txBody>
      </p:sp>
      <p:sp>
        <p:nvSpPr>
          <p:cNvPr id="3" name="Content Placeholder 2">
            <a:extLst>
              <a:ext uri="{FF2B5EF4-FFF2-40B4-BE49-F238E27FC236}">
                <a16:creationId xmlns:a16="http://schemas.microsoft.com/office/drawing/2014/main" id="{A96AB9B5-BA3A-7D33-C405-1C63A19A8260}"/>
              </a:ext>
            </a:extLst>
          </p:cNvPr>
          <p:cNvSpPr>
            <a:spLocks noGrp="1"/>
          </p:cNvSpPr>
          <p:nvPr>
            <p:ph idx="1"/>
          </p:nvPr>
        </p:nvSpPr>
        <p:spPr/>
        <p:txBody>
          <a:bodyPr vert="horz" lIns="91440" tIns="45720" rIns="91440" bIns="45720" rtlCol="0" anchor="t">
            <a:normAutofit/>
          </a:bodyPr>
          <a:lstStyle/>
          <a:p>
            <a:pPr>
              <a:buNone/>
            </a:pPr>
            <a:endParaRPr lang="en-GB" dirty="0">
              <a:latin typeface="Arial Nova"/>
            </a:endParaRPr>
          </a:p>
          <a:p>
            <a:pPr>
              <a:buNone/>
            </a:pPr>
            <a:r>
              <a:rPr lang="en-GB">
                <a:ea typeface="+mn-lt"/>
                <a:cs typeface="+mn-lt"/>
              </a:rPr>
              <a:t>To enhance accessibility, practices can provide in-person help for registration, hold digital workshops, and direct patients to the NHS App Help &amp; Support and NHS England troubleshooting resources (NHS Digital, 2025).</a:t>
            </a:r>
            <a:endParaRPr lang="en-GB"/>
          </a:p>
          <a:p>
            <a:pPr>
              <a:buNone/>
            </a:pPr>
            <a:endParaRPr lang="en-GB" dirty="0">
              <a:latin typeface="Arial Nova"/>
            </a:endParaRPr>
          </a:p>
          <a:p>
            <a:pPr marL="0" indent="0">
              <a:buNone/>
            </a:pPr>
            <a:endParaRPr lang="en-GB" dirty="0"/>
          </a:p>
        </p:txBody>
      </p:sp>
    </p:spTree>
    <p:extLst>
      <p:ext uri="{BB962C8B-B14F-4D97-AF65-F5344CB8AC3E}">
        <p14:creationId xmlns:p14="http://schemas.microsoft.com/office/powerpoint/2010/main" val="11658820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BAEE4-143F-75CD-FE06-C907649C7252}"/>
              </a:ext>
            </a:extLst>
          </p:cNvPr>
          <p:cNvSpPr>
            <a:spLocks noGrp="1"/>
          </p:cNvSpPr>
          <p:nvPr>
            <p:ph type="title"/>
          </p:nvPr>
        </p:nvSpPr>
        <p:spPr>
          <a:xfrm>
            <a:off x="389351" y="-217"/>
            <a:ext cx="10515600" cy="1325563"/>
          </a:xfrm>
        </p:spPr>
        <p:txBody>
          <a:bodyPr/>
          <a:lstStyle/>
          <a:p>
            <a:r>
              <a:rPr lang="en-GB"/>
              <a:t>REFERENCIES</a:t>
            </a:r>
          </a:p>
        </p:txBody>
      </p:sp>
      <p:sp>
        <p:nvSpPr>
          <p:cNvPr id="3" name="Content Placeholder 2">
            <a:extLst>
              <a:ext uri="{FF2B5EF4-FFF2-40B4-BE49-F238E27FC236}">
                <a16:creationId xmlns:a16="http://schemas.microsoft.com/office/drawing/2014/main" id="{67E81DEF-F76C-A6EE-93F3-8C4856215281}"/>
              </a:ext>
            </a:extLst>
          </p:cNvPr>
          <p:cNvSpPr>
            <a:spLocks noGrp="1"/>
          </p:cNvSpPr>
          <p:nvPr>
            <p:ph idx="1"/>
          </p:nvPr>
        </p:nvSpPr>
        <p:spPr>
          <a:xfrm>
            <a:off x="284967" y="499952"/>
            <a:ext cx="10515600" cy="5175968"/>
          </a:xfrm>
        </p:spPr>
        <p:txBody>
          <a:bodyPr vert="horz" lIns="91440" tIns="45720" rIns="91440" bIns="45720" rtlCol="0" anchor="t">
            <a:noAutofit/>
          </a:bodyPr>
          <a:lstStyle/>
          <a:p>
            <a:endParaRPr lang="en-GB" sz="4200" dirty="0"/>
          </a:p>
          <a:p>
            <a:r>
              <a:rPr lang="en-GB" sz="1200">
                <a:highlight>
                  <a:srgbClr val="FFFFFF"/>
                </a:highlight>
                <a:latin typeface="Arial"/>
                <a:cs typeface="Arial"/>
              </a:rPr>
              <a:t>Christopher, T.et al.(2022) Digital competency: a survey of the UK allied health professionals’, </a:t>
            </a:r>
            <a:r>
              <a:rPr lang="en-GB" sz="1200" i="1">
                <a:highlight>
                  <a:srgbClr val="FFFFFF"/>
                </a:highlight>
                <a:latin typeface="Arial"/>
                <a:cs typeface="Arial"/>
              </a:rPr>
              <a:t>British Journal of Healthcare Management, </a:t>
            </a:r>
            <a:r>
              <a:rPr lang="en-GB" sz="1200">
                <a:highlight>
                  <a:srgbClr val="FFFFFF"/>
                </a:highlight>
                <a:latin typeface="Arial"/>
                <a:cs typeface="Arial"/>
              </a:rPr>
              <a:t>vol 28 (8), Available at: </a:t>
            </a:r>
            <a:r>
              <a:rPr lang="en-GB" sz="1200" u="sng" dirty="0">
                <a:highlight>
                  <a:srgbClr val="FFFFFF"/>
                </a:highlight>
                <a:latin typeface="Arial"/>
                <a:cs typeface="Arial"/>
                <a:hlinkClick r:id="rId2"/>
              </a:rPr>
              <a:t>https://doi.org/10.12968/bjhc.20210123</a:t>
            </a:r>
            <a:r>
              <a:rPr lang="en-GB" sz="1200" dirty="0">
                <a:highlight>
                  <a:srgbClr val="FFFFFF"/>
                </a:highlight>
                <a:latin typeface="Arial"/>
                <a:cs typeface="Arial"/>
              </a:rPr>
              <a:t> </a:t>
            </a:r>
          </a:p>
          <a:p>
            <a:endParaRPr lang="en-GB" sz="1200" dirty="0">
              <a:highlight>
                <a:srgbClr val="FFFFFF"/>
              </a:highlight>
              <a:latin typeface="Arial"/>
              <a:cs typeface="Arial"/>
            </a:endParaRPr>
          </a:p>
          <a:p>
            <a:r>
              <a:rPr lang="en-GB" sz="1200">
                <a:highlight>
                  <a:srgbClr val="FFFFFF"/>
                </a:highlight>
                <a:latin typeface="Arial"/>
                <a:cs typeface="Arial"/>
              </a:rPr>
              <a:t>Claire R et al. (2025) Qualitative evaluation of the implementation of the national roll-out of the NHS App in England’, </a:t>
            </a:r>
            <a:r>
              <a:rPr lang="en-GB" sz="1200" i="1">
                <a:highlight>
                  <a:srgbClr val="FFFFFF"/>
                </a:highlight>
                <a:latin typeface="Arial"/>
                <a:cs typeface="Arial"/>
              </a:rPr>
              <a:t>BMC journal of medicine </a:t>
            </a:r>
            <a:r>
              <a:rPr lang="en-GB" sz="1200">
                <a:highlight>
                  <a:srgbClr val="FFFFFF"/>
                </a:highlight>
                <a:latin typeface="Arial"/>
                <a:cs typeface="Arial"/>
              </a:rPr>
              <a:t>Vol 23 (20), pp20 at: </a:t>
            </a:r>
            <a:r>
              <a:rPr lang="en-GB" sz="1200" u="sng" dirty="0">
                <a:highlight>
                  <a:srgbClr val="FFFFFF"/>
                </a:highlight>
                <a:latin typeface="Arial"/>
                <a:cs typeface="Arial"/>
                <a:hlinkClick r:id="rId3"/>
              </a:rPr>
              <a:t>https://doi.org/10.1186/s12916-024-03842-w</a:t>
            </a:r>
            <a:r>
              <a:rPr lang="en-GB" sz="1200" dirty="0">
                <a:solidFill>
                  <a:srgbClr val="222222"/>
                </a:solidFill>
                <a:highlight>
                  <a:srgbClr val="FFFFFF"/>
                </a:highlight>
                <a:latin typeface="Arial"/>
                <a:cs typeface="Arial"/>
              </a:rPr>
              <a:t> </a:t>
            </a:r>
          </a:p>
          <a:p>
            <a:endParaRPr lang="en-GB" sz="1200" dirty="0">
              <a:solidFill>
                <a:srgbClr val="222222"/>
              </a:solidFill>
              <a:highlight>
                <a:srgbClr val="FFFFFF"/>
              </a:highlight>
              <a:latin typeface="Arial"/>
              <a:cs typeface="Arial"/>
            </a:endParaRPr>
          </a:p>
          <a:p>
            <a:r>
              <a:rPr lang="en-GB" sz="1200">
                <a:highlight>
                  <a:srgbClr val="FFFFFF"/>
                </a:highlight>
                <a:latin typeface="Arial"/>
                <a:cs typeface="Arial"/>
              </a:rPr>
              <a:t>Data protection acts (2018) Information Governance in the NHS and Health care. Available at: this.nhs.uk/ (Accessed on 23 February 2026).</a:t>
            </a:r>
            <a:endParaRPr lang="en-GB" sz="1200" dirty="0">
              <a:highlight>
                <a:srgbClr val="FFFFFF"/>
              </a:highlight>
              <a:latin typeface="Arial"/>
              <a:cs typeface="Arial"/>
            </a:endParaRPr>
          </a:p>
          <a:p>
            <a:endParaRPr lang="en-GB" sz="1200" dirty="0">
              <a:highlight>
                <a:srgbClr val="FFFFFF"/>
              </a:highlight>
              <a:latin typeface="Arial"/>
              <a:cs typeface="Arial"/>
            </a:endParaRPr>
          </a:p>
          <a:p>
            <a:r>
              <a:rPr lang="en-GB" sz="1200">
                <a:highlight>
                  <a:srgbClr val="FFFFFF"/>
                </a:highlight>
                <a:latin typeface="Arial"/>
                <a:cs typeface="Arial"/>
              </a:rPr>
              <a:t>Department of Health and Social Care. NHS England (2025) Available at </a:t>
            </a:r>
            <a:r>
              <a:rPr lang="en-GB" sz="1200" u="sng" dirty="0">
                <a:highlight>
                  <a:srgbClr val="FFFFFF"/>
                </a:highlight>
                <a:latin typeface="Arial"/>
                <a:cs typeface="Arial"/>
                <a:hlinkClick r:id="rId4"/>
              </a:rPr>
              <a:t>www.nhs.uk/</a:t>
            </a:r>
            <a:r>
              <a:rPr lang="en-GB" sz="1200">
                <a:highlight>
                  <a:srgbClr val="FFFFFF"/>
                </a:highlight>
                <a:latin typeface="Arial"/>
                <a:cs typeface="Arial"/>
              </a:rPr>
              <a:t> (Accessed on 20 February 2026)</a:t>
            </a:r>
            <a:endParaRPr lang="en-GB" sz="1200" dirty="0">
              <a:highlight>
                <a:srgbClr val="FFFFFF"/>
              </a:highlight>
              <a:latin typeface="Arial"/>
              <a:cs typeface="Arial"/>
            </a:endParaRPr>
          </a:p>
          <a:p>
            <a:endParaRPr lang="en-GB" sz="1200" dirty="0">
              <a:highlight>
                <a:srgbClr val="FFFFFF"/>
              </a:highlight>
              <a:latin typeface="Arial"/>
              <a:cs typeface="Arial"/>
            </a:endParaRPr>
          </a:p>
          <a:p>
            <a:r>
              <a:rPr lang="en-GB" sz="1200">
                <a:solidFill>
                  <a:srgbClr val="0B0C0C"/>
                </a:solidFill>
                <a:highlight>
                  <a:srgbClr val="FFFFFF"/>
                </a:highlight>
                <a:latin typeface="Arial"/>
                <a:cs typeface="Arial"/>
              </a:rPr>
              <a:t>GOV.UK (2025) available at  </a:t>
            </a:r>
            <a:r>
              <a:rPr lang="en-GB" sz="1200" u="sng" dirty="0">
                <a:highlight>
                  <a:srgbClr val="FFFFFF"/>
                </a:highlight>
                <a:latin typeface="Arial"/>
                <a:cs typeface="Arial"/>
                <a:hlinkClick r:id="rId5"/>
              </a:rPr>
              <a:t>https://www.gov.uk/government/news/almost-every-gp-now-offers-online-access-for-patients</a:t>
            </a:r>
            <a:r>
              <a:rPr lang="en-GB" sz="1200">
                <a:solidFill>
                  <a:srgbClr val="0B0C0C"/>
                </a:solidFill>
                <a:highlight>
                  <a:srgbClr val="FFFFFF"/>
                </a:highlight>
                <a:latin typeface="Arial"/>
                <a:cs typeface="Arial"/>
              </a:rPr>
              <a:t> /(Accessed on 20 February 2026).</a:t>
            </a:r>
            <a:endParaRPr lang="en-GB" sz="1200" dirty="0">
              <a:solidFill>
                <a:srgbClr val="0B0C0C"/>
              </a:solidFill>
              <a:highlight>
                <a:srgbClr val="FFFFFF"/>
              </a:highlight>
              <a:latin typeface="Arial"/>
              <a:cs typeface="Arial"/>
            </a:endParaRPr>
          </a:p>
          <a:p>
            <a:endParaRPr lang="en-GB" sz="1200" dirty="0">
              <a:solidFill>
                <a:srgbClr val="0B0C0C"/>
              </a:solidFill>
              <a:highlight>
                <a:srgbClr val="FFFFFF"/>
              </a:highlight>
              <a:latin typeface="Arial"/>
              <a:cs typeface="Arial"/>
            </a:endParaRPr>
          </a:p>
          <a:p>
            <a:r>
              <a:rPr lang="en-GB" sz="1200">
                <a:highlight>
                  <a:srgbClr val="FFFFFF"/>
                </a:highlight>
                <a:latin typeface="Arial"/>
                <a:cs typeface="Arial"/>
              </a:rPr>
              <a:t>Gov.uk (2025) </a:t>
            </a:r>
            <a:r>
              <a:rPr lang="en-GB" sz="1200" i="1">
                <a:highlight>
                  <a:srgbClr val="FFFFFF"/>
                </a:highlight>
                <a:latin typeface="Arial"/>
                <a:cs typeface="Arial"/>
              </a:rPr>
              <a:t>Major NHS App expansion cuts waiting times.</a:t>
            </a:r>
            <a:r>
              <a:rPr lang="en-GB" sz="1200">
                <a:highlight>
                  <a:srgbClr val="FFFFFF"/>
                </a:highlight>
                <a:latin typeface="Arial"/>
                <a:cs typeface="Arial"/>
              </a:rPr>
              <a:t> Available at: </a:t>
            </a:r>
            <a:r>
              <a:rPr lang="en-GB" sz="1200" u="sng" dirty="0">
                <a:highlight>
                  <a:srgbClr val="FFFFFF"/>
                </a:highlight>
                <a:latin typeface="Arial"/>
                <a:cs typeface="Arial"/>
                <a:hlinkClick r:id="rId6"/>
              </a:rPr>
              <a:t>www.gov.uk</a:t>
            </a:r>
            <a:r>
              <a:rPr lang="en-GB" sz="1200">
                <a:highlight>
                  <a:srgbClr val="FFFFFF"/>
                </a:highlight>
                <a:latin typeface="Arial"/>
                <a:cs typeface="Arial"/>
              </a:rPr>
              <a:t>. (Accessed on 17 February 2026).</a:t>
            </a:r>
            <a:endParaRPr lang="en-GB" sz="1200" dirty="0">
              <a:highlight>
                <a:srgbClr val="FFFFFF"/>
              </a:highlight>
              <a:latin typeface="Arial"/>
              <a:cs typeface="Arial"/>
            </a:endParaRPr>
          </a:p>
          <a:p>
            <a:endParaRPr lang="en-GB" sz="1200" dirty="0">
              <a:highlight>
                <a:srgbClr val="FFFFFF"/>
              </a:highlight>
              <a:latin typeface="Arial"/>
              <a:cs typeface="Arial"/>
            </a:endParaRPr>
          </a:p>
          <a:p>
            <a:r>
              <a:rPr lang="en-GB" sz="1200">
                <a:highlight>
                  <a:srgbClr val="FFFFFF"/>
                </a:highlight>
                <a:latin typeface="Arial"/>
                <a:cs typeface="Arial"/>
              </a:rPr>
              <a:t>Health innovation network (2025) </a:t>
            </a:r>
            <a:r>
              <a:rPr lang="en-GB" sz="1200" i="1">
                <a:highlight>
                  <a:srgbClr val="FFFFFF"/>
                </a:highlight>
                <a:latin typeface="Arial"/>
                <a:cs typeface="Arial"/>
              </a:rPr>
              <a:t>Fit for the future,10-year health plan.</a:t>
            </a:r>
            <a:r>
              <a:rPr lang="en-GB" sz="1200">
                <a:highlight>
                  <a:srgbClr val="FFFFFF"/>
                </a:highlight>
                <a:latin typeface="Arial"/>
                <a:cs typeface="Arial"/>
              </a:rPr>
              <a:t> Available at thehealthinnovationnetwork.co.uk. (Accessed on 2025 February 2026).</a:t>
            </a:r>
            <a:endParaRPr lang="en-GB" sz="1200" dirty="0">
              <a:highlight>
                <a:srgbClr val="FFFFFF"/>
              </a:highlight>
              <a:latin typeface="Arial"/>
              <a:cs typeface="Arial"/>
            </a:endParaRPr>
          </a:p>
          <a:p>
            <a:endParaRPr lang="en-GB" sz="1200" dirty="0">
              <a:highlight>
                <a:srgbClr val="FFFFFF"/>
              </a:highlight>
              <a:latin typeface="Arial"/>
              <a:cs typeface="Arial"/>
            </a:endParaRPr>
          </a:p>
          <a:p>
            <a:r>
              <a:rPr lang="en-GB" sz="1200">
                <a:highlight>
                  <a:srgbClr val="FFFFFF"/>
                </a:highlight>
                <a:latin typeface="Arial"/>
                <a:cs typeface="Arial"/>
              </a:rPr>
              <a:t>James, B et al. (2017)</a:t>
            </a:r>
            <a:r>
              <a:rPr lang="en-GB" sz="1200" i="1">
                <a:highlight>
                  <a:srgbClr val="FFFFFF"/>
                </a:highlight>
                <a:latin typeface="Arial"/>
                <a:cs typeface="Arial"/>
              </a:rPr>
              <a:t> Rising Pressure: the NHS workforce challenge</a:t>
            </a:r>
            <a:r>
              <a:rPr lang="en-GB" sz="1200">
                <a:highlight>
                  <a:srgbClr val="FFFFFF"/>
                </a:highlight>
                <a:latin typeface="Arial"/>
                <a:cs typeface="Arial"/>
              </a:rPr>
              <a:t>. Available at: swsenate.nhs.uk/ (Accessed on 16 February 2026).</a:t>
            </a:r>
            <a:endParaRPr lang="en-GB" sz="1200" dirty="0">
              <a:highlight>
                <a:srgbClr val="FFFFFF"/>
              </a:highlight>
              <a:latin typeface="Arial"/>
              <a:cs typeface="Arial"/>
            </a:endParaRPr>
          </a:p>
          <a:p>
            <a:r>
              <a:rPr lang="en-GB" sz="1200">
                <a:highlight>
                  <a:srgbClr val="FFFFFF"/>
                </a:highlight>
                <a:latin typeface="Arial"/>
                <a:cs typeface="Arial"/>
              </a:rPr>
              <a:t>NHS App benefits (2024) available at: </a:t>
            </a:r>
            <a:r>
              <a:rPr lang="en-GB" sz="1200" u="sng" dirty="0">
                <a:highlight>
                  <a:srgbClr val="FFFFFF"/>
                </a:highlight>
                <a:latin typeface="Arial"/>
                <a:cs typeface="Arial"/>
                <a:hlinkClick r:id="rId7"/>
              </a:rPr>
              <a:t>https://www.eastbasildonpcn.nhs.uk/</a:t>
            </a:r>
            <a:r>
              <a:rPr lang="en-GB" sz="1200">
                <a:highlight>
                  <a:srgbClr val="FFFFFF"/>
                </a:highlight>
                <a:latin typeface="Arial"/>
                <a:cs typeface="Arial"/>
              </a:rPr>
              <a:t> (Accessed on 13 February 2026).</a:t>
            </a:r>
          </a:p>
          <a:p>
            <a:endParaRPr lang="en-GB" sz="1100" dirty="0">
              <a:highlight>
                <a:srgbClr val="FFFFFF"/>
              </a:highlight>
              <a:latin typeface="Arial"/>
              <a:cs typeface="Arial"/>
            </a:endParaRPr>
          </a:p>
          <a:p>
            <a:endParaRPr lang="en-GB" sz="1400" baseline="30000" dirty="0">
              <a:highlight>
                <a:srgbClr val="FFFFFF"/>
              </a:highlight>
              <a:latin typeface="Aptos"/>
              <a:cs typeface="Arial"/>
            </a:endParaRPr>
          </a:p>
          <a:p>
            <a:endParaRPr lang="en-GB" dirty="0"/>
          </a:p>
        </p:txBody>
      </p:sp>
    </p:spTree>
    <p:extLst>
      <p:ext uri="{BB962C8B-B14F-4D97-AF65-F5344CB8AC3E}">
        <p14:creationId xmlns:p14="http://schemas.microsoft.com/office/powerpoint/2010/main" val="126849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EF071EF-5BD6-24B6-6CFF-5E7C5C030729}"/>
              </a:ext>
            </a:extLst>
          </p:cNvPr>
          <p:cNvSpPr txBox="1"/>
          <p:nvPr/>
        </p:nvSpPr>
        <p:spPr>
          <a:xfrm>
            <a:off x="835069" y="2218151"/>
            <a:ext cx="6096000" cy="37959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0" indent="-228600" rtl="0">
              <a:lnSpc>
                <a:spcPts val="225"/>
              </a:lnSpc>
              <a:buFont typeface=""/>
              <a:buChar char="•"/>
            </a:pPr>
            <a:r>
              <a:rPr lang="en-GB" baseline="30000">
                <a:latin typeface="Arial"/>
                <a:ea typeface="Arial"/>
                <a:cs typeface="Arial"/>
              </a:rPr>
              <a:t>NHS App (2025) Digital general practice. Available atengland.nhs.uk.( Accessed on 20 February 2026).</a:t>
            </a:r>
            <a:r>
              <a:rPr lang="en-GB">
                <a:latin typeface="Arial"/>
                <a:ea typeface="Arial"/>
                <a:cs typeface="Arial"/>
              </a:rPr>
              <a:t>​</a:t>
            </a:r>
            <a:endParaRPr lang="en-GB" dirty="0">
              <a:latin typeface="Arial"/>
              <a:ea typeface="Arial"/>
              <a:cs typeface="Arial"/>
            </a:endParaRPr>
          </a:p>
          <a:p>
            <a:pPr marL="228600" indent="-228600">
              <a:lnSpc>
                <a:spcPts val="225"/>
              </a:lnSpc>
              <a:buFont typeface=""/>
              <a:buChar char="•"/>
            </a:pPr>
            <a:endParaRPr lang="en-GB" sz="1200" dirty="0">
              <a:latin typeface="Arial"/>
              <a:ea typeface="Arial"/>
              <a:cs typeface="Arial"/>
            </a:endParaRPr>
          </a:p>
          <a:p>
            <a:pPr marL="228600" lvl="0" indent="-228600" rtl="0">
              <a:buFont typeface=""/>
              <a:buChar char="•"/>
            </a:pPr>
            <a:r>
              <a:rPr lang="en-GB" sz="1200" baseline="0" dirty="0">
                <a:highlight>
                  <a:srgbClr val="FFFFFF"/>
                </a:highlight>
                <a:latin typeface="Arial"/>
                <a:ea typeface="Arial"/>
                <a:cs typeface="Arial"/>
              </a:rPr>
              <a:t>NHS App England (2023) </a:t>
            </a:r>
            <a:r>
              <a:rPr lang="en-GB" sz="1200" i="1" baseline="0" dirty="0">
                <a:highlight>
                  <a:srgbClr val="FFFFFF"/>
                </a:highlight>
                <a:latin typeface="Arial"/>
                <a:ea typeface="Arial"/>
                <a:cs typeface="Arial"/>
              </a:rPr>
              <a:t>Inclusive digital healthcare: a framework of NHS action on digital inclusion. </a:t>
            </a:r>
            <a:r>
              <a:rPr lang="en-GB" sz="1200" baseline="0" dirty="0">
                <a:highlight>
                  <a:srgbClr val="FFFFFF"/>
                </a:highlight>
                <a:latin typeface="Arial"/>
                <a:ea typeface="Arial"/>
                <a:cs typeface="Arial"/>
              </a:rPr>
              <a:t>Available at: </a:t>
            </a:r>
            <a:r>
              <a:rPr lang="en-GB" sz="1200" baseline="0" dirty="0" err="1">
                <a:highlight>
                  <a:srgbClr val="FFFFFF"/>
                </a:highlight>
                <a:latin typeface="Arial"/>
                <a:ea typeface="Arial"/>
                <a:cs typeface="Arial"/>
              </a:rPr>
              <a:t>england</a:t>
            </a:r>
            <a:r>
              <a:rPr lang="en-GB" sz="1200" baseline="0" dirty="0">
                <a:highlight>
                  <a:srgbClr val="FFFFFF"/>
                </a:highlight>
                <a:latin typeface="Arial"/>
                <a:ea typeface="Arial"/>
                <a:cs typeface="Arial"/>
              </a:rPr>
              <a:t> .nhs.uk. (Accessed on 17 February 2026).</a:t>
            </a:r>
            <a:r>
              <a:rPr lang="en-US" sz="1200" dirty="0">
                <a:latin typeface="Arial"/>
                <a:ea typeface="Arial"/>
                <a:cs typeface="Arial"/>
              </a:rPr>
              <a:t>​</a:t>
            </a:r>
          </a:p>
          <a:p>
            <a:pPr marL="228600" lvl="0" indent="-228600">
              <a:buFont typeface=""/>
              <a:buChar char="•"/>
            </a:pPr>
            <a:endParaRPr lang="en-US" sz="1200" dirty="0">
              <a:latin typeface="Arial"/>
              <a:ea typeface="Arial"/>
              <a:cs typeface="Arial"/>
            </a:endParaRPr>
          </a:p>
          <a:p>
            <a:pPr marL="228600" lvl="0" indent="-228600" rtl="0">
              <a:buFont typeface=""/>
              <a:buChar char="•"/>
            </a:pPr>
            <a:r>
              <a:rPr lang="en-GB" sz="1200" baseline="0">
                <a:highlight>
                  <a:srgbClr val="FFFFFF"/>
                </a:highlight>
                <a:latin typeface="Arial"/>
                <a:ea typeface="Arial"/>
                <a:cs typeface="Arial"/>
              </a:rPr>
              <a:t>NHS App privacy policy (2023) </a:t>
            </a:r>
            <a:r>
              <a:rPr lang="en-GB" sz="1200" i="1" baseline="0">
                <a:highlight>
                  <a:srgbClr val="FFFFFF"/>
                </a:highlight>
                <a:latin typeface="Arial"/>
                <a:ea typeface="Arial"/>
                <a:cs typeface="Arial"/>
              </a:rPr>
              <a:t>Persona</a:t>
            </a:r>
            <a:r>
              <a:rPr lang="en-GB" sz="1200" baseline="0">
                <a:highlight>
                  <a:srgbClr val="FFFFFF"/>
                </a:highlight>
                <a:latin typeface="Arial"/>
                <a:ea typeface="Arial"/>
                <a:cs typeface="Arial"/>
              </a:rPr>
              <a:t>l</a:t>
            </a:r>
            <a:r>
              <a:rPr lang="en-GB" sz="1200" i="1" baseline="0">
                <a:highlight>
                  <a:srgbClr val="FFFFFF"/>
                </a:highlight>
                <a:latin typeface="Arial"/>
                <a:ea typeface="Arial"/>
                <a:cs typeface="Arial"/>
              </a:rPr>
              <a:t> health records services,</a:t>
            </a:r>
            <a:r>
              <a:rPr lang="en-GB" sz="1200" baseline="0">
                <a:highlight>
                  <a:srgbClr val="FFFFFF"/>
                </a:highlight>
                <a:latin typeface="Arial"/>
                <a:ea typeface="Arial"/>
                <a:cs typeface="Arial"/>
              </a:rPr>
              <a:t> Available at: </a:t>
            </a:r>
            <a:r>
              <a:rPr lang="en-GB" sz="1200" u="sng" strike="noStrike" baseline="0" dirty="0">
                <a:solidFill>
                  <a:srgbClr val="467886"/>
                </a:solidFill>
                <a:highlight>
                  <a:srgbClr val="FFFFFF"/>
                </a:highlight>
                <a:latin typeface="Arial"/>
                <a:ea typeface="Arial"/>
                <a:cs typeface="Arial"/>
                <a:hlinkClick r:id="rId2"/>
              </a:rPr>
              <a:t>www.nhs.uk/</a:t>
            </a:r>
            <a:r>
              <a:rPr lang="en-GB" sz="1200" baseline="0">
                <a:highlight>
                  <a:srgbClr val="FFFFFF"/>
                </a:highlight>
                <a:latin typeface="Arial"/>
                <a:ea typeface="Arial"/>
                <a:cs typeface="Arial"/>
              </a:rPr>
              <a:t> ( Accessed on 25 February 2026).</a:t>
            </a:r>
            <a:r>
              <a:rPr lang="en-US" sz="1200">
                <a:latin typeface="Arial"/>
                <a:ea typeface="Arial"/>
                <a:cs typeface="Arial"/>
              </a:rPr>
              <a:t>​</a:t>
            </a:r>
            <a:endParaRPr lang="en-US" sz="1200" dirty="0">
              <a:latin typeface="Arial"/>
              <a:ea typeface="Arial"/>
              <a:cs typeface="Arial"/>
            </a:endParaRPr>
          </a:p>
          <a:p>
            <a:pPr marL="228600" indent="-228600">
              <a:buFont typeface=""/>
              <a:buChar char="•"/>
            </a:pPr>
            <a:endParaRPr lang="en-US" sz="1200" dirty="0">
              <a:solidFill>
                <a:srgbClr val="000000"/>
              </a:solidFill>
              <a:latin typeface="Arial"/>
              <a:ea typeface="Arial"/>
              <a:cs typeface="Arial"/>
            </a:endParaRPr>
          </a:p>
          <a:p>
            <a:pPr marL="228600" lvl="0" indent="-228600" rtl="0">
              <a:buFont typeface=""/>
              <a:buChar char="•"/>
            </a:pPr>
            <a:r>
              <a:rPr lang="en-GB" sz="1200" baseline="0">
                <a:solidFill>
                  <a:srgbClr val="0B0C0C"/>
                </a:solidFill>
                <a:highlight>
                  <a:srgbClr val="FFFFFF"/>
                </a:highlight>
                <a:latin typeface="Arial"/>
                <a:ea typeface="Arial"/>
                <a:cs typeface="Arial"/>
              </a:rPr>
              <a:t>NHS England Digital. (2025) Available at </a:t>
            </a:r>
            <a:r>
              <a:rPr lang="en-GB" sz="1200" u="sng" strike="noStrike" baseline="0" dirty="0">
                <a:solidFill>
                  <a:srgbClr val="467886"/>
                </a:solidFill>
                <a:highlight>
                  <a:srgbClr val="FFFFFF"/>
                </a:highlight>
                <a:latin typeface="Arial"/>
                <a:ea typeface="Arial"/>
                <a:cs typeface="Arial"/>
                <a:hlinkClick r:id="rId3"/>
              </a:rPr>
              <a:t>https://digital.nhs.uk/services/nhs-app/nhs-app-features/contact-your-gp-surgery-in-the-nhs-app/</a:t>
            </a:r>
            <a:r>
              <a:rPr lang="en-GB" sz="1200" baseline="0">
                <a:solidFill>
                  <a:srgbClr val="0B0C0C"/>
                </a:solidFill>
                <a:highlight>
                  <a:srgbClr val="FFFFFF"/>
                </a:highlight>
                <a:latin typeface="Arial"/>
                <a:ea typeface="Arial"/>
                <a:cs typeface="Arial"/>
              </a:rPr>
              <a:t> (Accessed on 20 February 2026)</a:t>
            </a:r>
            <a:r>
              <a:rPr lang="en-GB" sz="1200" baseline="0">
                <a:highlight>
                  <a:srgbClr val="FFFFFF"/>
                </a:highlight>
                <a:latin typeface="Arial"/>
                <a:ea typeface="Arial"/>
                <a:cs typeface="Arial"/>
              </a:rPr>
              <a:t>NHS England (2025) </a:t>
            </a:r>
            <a:r>
              <a:rPr lang="en-GB" sz="1200" i="1" baseline="0">
                <a:highlight>
                  <a:srgbClr val="FFFFFF"/>
                </a:highlight>
                <a:latin typeface="Arial"/>
                <a:ea typeface="Arial"/>
                <a:cs typeface="Arial"/>
              </a:rPr>
              <a:t>Record numbers using the NHS App to manage health.</a:t>
            </a:r>
            <a:r>
              <a:rPr lang="en-GB" sz="1200" baseline="0">
                <a:highlight>
                  <a:srgbClr val="FFFFFF"/>
                </a:highlight>
                <a:latin typeface="Arial"/>
                <a:ea typeface="Arial"/>
                <a:cs typeface="Arial"/>
              </a:rPr>
              <a:t> Available at: https// </a:t>
            </a:r>
            <a:r>
              <a:rPr lang="en-US" sz="1200">
                <a:latin typeface="Arial"/>
                <a:ea typeface="Arial"/>
                <a:cs typeface="Arial"/>
              </a:rPr>
              <a:t>​</a:t>
            </a:r>
            <a:endParaRPr lang="en-US" sz="1200" dirty="0">
              <a:latin typeface="Arial"/>
              <a:ea typeface="Arial"/>
              <a:cs typeface="Arial"/>
            </a:endParaRPr>
          </a:p>
          <a:p>
            <a:pPr marL="228600" indent="-228600">
              <a:buFont typeface=""/>
              <a:buChar char="•"/>
            </a:pPr>
            <a:endParaRPr lang="en-US" sz="1200" dirty="0">
              <a:latin typeface="Arial"/>
              <a:ea typeface="Arial"/>
              <a:cs typeface="Arial"/>
            </a:endParaRPr>
          </a:p>
          <a:p>
            <a:pPr marL="228600" lvl="0" indent="-228600" rtl="0">
              <a:buFont typeface=""/>
              <a:buChar char="•"/>
            </a:pPr>
            <a:r>
              <a:rPr lang="en-GB" sz="1200" baseline="0" dirty="0">
                <a:highlight>
                  <a:srgbClr val="FFFFFF"/>
                </a:highlight>
                <a:latin typeface="Arial"/>
                <a:ea typeface="Arial"/>
                <a:cs typeface="Arial"/>
              </a:rPr>
              <a:t>Salina, T. et al. (2022) An observational study of uptake and </a:t>
            </a:r>
            <a:r>
              <a:rPr lang="en-GB" sz="1200" baseline="0" dirty="0" err="1">
                <a:highlight>
                  <a:srgbClr val="FFFFFF"/>
                </a:highlight>
                <a:latin typeface="Arial"/>
                <a:ea typeface="Arial"/>
                <a:cs typeface="Arial"/>
              </a:rPr>
              <a:t>adoptation</a:t>
            </a:r>
            <a:r>
              <a:rPr lang="en-GB" sz="1200" baseline="0" dirty="0">
                <a:highlight>
                  <a:srgbClr val="FFFFFF"/>
                </a:highlight>
                <a:latin typeface="Arial"/>
                <a:ea typeface="Arial"/>
                <a:cs typeface="Arial"/>
              </a:rPr>
              <a:t> of the NHS App in England. Available at Doi: </a:t>
            </a:r>
            <a:r>
              <a:rPr lang="en-GB" sz="1200" u="sng" strike="noStrike" baseline="0" dirty="0">
                <a:solidFill>
                  <a:srgbClr val="467886"/>
                </a:solidFill>
                <a:highlight>
                  <a:srgbClr val="FFFFFF"/>
                </a:highlight>
                <a:latin typeface="Arial"/>
                <a:ea typeface="Arial"/>
                <a:cs typeface="Arial"/>
                <a:hlinkClick r:id="rId4"/>
              </a:rPr>
              <a:t>https://doi.org/10.1101/2022.03.16.22272200</a:t>
            </a:r>
            <a:r>
              <a:rPr lang="en-GB" sz="1200" baseline="0" dirty="0">
                <a:highlight>
                  <a:srgbClr val="FFFFFF"/>
                </a:highlight>
                <a:latin typeface="Arial"/>
                <a:ea typeface="Arial"/>
                <a:cs typeface="Arial"/>
                <a:hlinkClick r:id="rId4"/>
              </a:rPr>
              <a:t>.</a:t>
            </a:r>
            <a:r>
              <a:rPr lang="en-US" sz="1200" dirty="0">
                <a:latin typeface="Arial"/>
                <a:ea typeface="Arial"/>
                <a:cs typeface="Arial"/>
                <a:hlinkClick r:id="rId4"/>
              </a:rPr>
              <a:t>​</a:t>
            </a:r>
            <a:endParaRPr lang="en-US" sz="1200" dirty="0">
              <a:latin typeface="Arial"/>
              <a:ea typeface="Arial"/>
              <a:cs typeface="Arial"/>
            </a:endParaRPr>
          </a:p>
          <a:p>
            <a:pPr marL="228600" indent="-228600">
              <a:buFont typeface=""/>
              <a:buChar char="•"/>
            </a:pPr>
            <a:endParaRPr lang="en-US" sz="1200" dirty="0">
              <a:latin typeface="Arial"/>
              <a:ea typeface="Arial"/>
              <a:cs typeface="Arial"/>
            </a:endParaRPr>
          </a:p>
          <a:p>
            <a:pPr marL="228600" lvl="0" indent="-228600" rtl="0">
              <a:lnSpc>
                <a:spcPts val="225"/>
              </a:lnSpc>
              <a:buFont typeface=""/>
              <a:buChar char="•"/>
            </a:pPr>
            <a:r>
              <a:rPr lang="en-GB" sz="1200" baseline="30000" dirty="0">
                <a:latin typeface="Arial"/>
                <a:ea typeface="Arial"/>
                <a:cs typeface="Arial"/>
              </a:rPr>
              <a:t>Susie, Day(2023) The MHS App after the pandemic. Available </a:t>
            </a:r>
            <a:r>
              <a:rPr lang="en-GB" sz="1200" baseline="30000" dirty="0" err="1">
                <a:latin typeface="Arial"/>
                <a:ea typeface="Arial"/>
                <a:cs typeface="Arial"/>
              </a:rPr>
              <a:t>at:digital.nhs.uk</a:t>
            </a:r>
            <a:r>
              <a:rPr lang="en-GB" sz="1200" baseline="30000" dirty="0">
                <a:latin typeface="Arial"/>
                <a:ea typeface="Arial"/>
                <a:cs typeface="Arial"/>
              </a:rPr>
              <a:t>. (Accessed on 20 February 2026).</a:t>
            </a:r>
            <a:r>
              <a:rPr lang="en-US" sz="1200" dirty="0">
                <a:latin typeface="Arial"/>
                <a:ea typeface="Arial"/>
                <a:cs typeface="Arial"/>
              </a:rPr>
              <a:t>​</a:t>
            </a:r>
          </a:p>
          <a:p>
            <a:pPr marL="228600" indent="-228600">
              <a:lnSpc>
                <a:spcPts val="225"/>
              </a:lnSpc>
              <a:buFont typeface=""/>
              <a:buChar char="•"/>
            </a:pPr>
            <a:endParaRPr lang="en-US" sz="1200" dirty="0">
              <a:solidFill>
                <a:srgbClr val="000000"/>
              </a:solidFill>
              <a:latin typeface="Arial"/>
              <a:ea typeface="Arial"/>
              <a:cs typeface="Arial"/>
            </a:endParaRPr>
          </a:p>
          <a:p>
            <a:pPr marL="228600" lvl="0" indent="-228600" rtl="0">
              <a:buFont typeface=""/>
              <a:buChar char="•"/>
            </a:pPr>
            <a:r>
              <a:rPr lang="en-GB" sz="1200" u="sng" strike="noStrike" baseline="0" dirty="0">
                <a:solidFill>
                  <a:srgbClr val="467886"/>
                </a:solidFill>
                <a:highlight>
                  <a:srgbClr val="FFFFFF"/>
                </a:highlight>
                <a:latin typeface="Arial"/>
                <a:ea typeface="Arial"/>
                <a:cs typeface="Arial"/>
                <a:hlinkClick r:id="rId5">
                  <a:extLst>
                    <a:ext uri="{A12FA001-AC4F-418D-AE19-62706E023703}">
                      <ahyp:hlinkClr xmlns:ahyp="http://schemas.microsoft.com/office/drawing/2018/hyperlinkcolor" val="tx"/>
                    </a:ext>
                  </a:extLst>
                </a:hlinkClick>
              </a:rPr>
              <a:t>www.england.nhs.uk</a:t>
            </a:r>
            <a:r>
              <a:rPr lang="en-GB" sz="1200" baseline="0">
                <a:highlight>
                  <a:srgbClr val="FFFFFF"/>
                </a:highlight>
                <a:latin typeface="Arial"/>
                <a:ea typeface="Arial"/>
                <a:cs typeface="Arial"/>
              </a:rPr>
              <a:t>.( Accessed on 17 February 2026).NHS .UK (2025) </a:t>
            </a:r>
            <a:r>
              <a:rPr lang="en-GB" sz="1200" i="1" baseline="0">
                <a:highlight>
                  <a:srgbClr val="FFFFFF"/>
                </a:highlight>
                <a:latin typeface="Arial"/>
                <a:ea typeface="Arial"/>
                <a:cs typeface="Arial"/>
              </a:rPr>
              <a:t>NHS App privacy policy:</a:t>
            </a:r>
            <a:r>
              <a:rPr lang="en-GB" sz="1200" baseline="0">
                <a:highlight>
                  <a:srgbClr val="FFFFFF"/>
                </a:highlight>
                <a:latin typeface="Arial"/>
                <a:ea typeface="Arial"/>
                <a:cs typeface="Arial"/>
              </a:rPr>
              <a:t> available at </a:t>
            </a:r>
            <a:r>
              <a:rPr lang="en-GB" sz="1200" u="sng" strike="noStrike" baseline="0" dirty="0">
                <a:solidFill>
                  <a:srgbClr val="467886"/>
                </a:solidFill>
                <a:highlight>
                  <a:srgbClr val="FFFFFF"/>
                </a:highlight>
                <a:latin typeface="Arial"/>
                <a:ea typeface="Arial"/>
                <a:cs typeface="Arial"/>
                <a:hlinkClick r:id="rId2"/>
              </a:rPr>
              <a:t>www.nhs.uk</a:t>
            </a:r>
            <a:r>
              <a:rPr lang="en-GB" sz="1200" baseline="0">
                <a:highlight>
                  <a:srgbClr val="FFFFFF"/>
                </a:highlight>
                <a:latin typeface="Arial"/>
                <a:ea typeface="Arial"/>
                <a:cs typeface="Arial"/>
              </a:rPr>
              <a:t>. (Accessed on 17</a:t>
            </a:r>
            <a:r>
              <a:rPr lang="en-US" sz="1200">
                <a:latin typeface="Arial"/>
                <a:ea typeface="Arial"/>
                <a:cs typeface="Arial"/>
              </a:rPr>
              <a:t>​</a:t>
            </a:r>
            <a:endParaRPr lang="en-US" sz="1200" dirty="0">
              <a:latin typeface="Arial"/>
              <a:ea typeface="Arial"/>
              <a:cs typeface="Arial"/>
            </a:endParaRPr>
          </a:p>
          <a:p>
            <a:pPr marL="228600" indent="-228600">
              <a:buFont typeface=""/>
              <a:buChar char="•"/>
            </a:pPr>
            <a:endParaRPr lang="en-US" sz="1200" dirty="0">
              <a:latin typeface="Arial"/>
              <a:ea typeface="Arial"/>
              <a:cs typeface="Arial"/>
            </a:endParaRPr>
          </a:p>
          <a:p>
            <a:pPr marL="228600" lvl="0" indent="-228600" rtl="0">
              <a:buFont typeface=""/>
              <a:buChar char="•"/>
            </a:pPr>
            <a:r>
              <a:rPr lang="en-GB" sz="1200" baseline="0">
                <a:highlight>
                  <a:srgbClr val="FFFFFF"/>
                </a:highlight>
                <a:latin typeface="Arial"/>
                <a:ea typeface="Arial"/>
                <a:cs typeface="Arial"/>
              </a:rPr>
              <a:t>February 2026).</a:t>
            </a:r>
            <a:endParaRPr lang="en-GB" sz="1200" baseline="0" dirty="0">
              <a:highlight>
                <a:srgbClr val="FFFFFF"/>
              </a:highlight>
              <a:latin typeface="Arial"/>
              <a:ea typeface="Arial"/>
              <a:cs typeface="Arial"/>
            </a:endParaRPr>
          </a:p>
          <a:p>
            <a:pPr algn="ctr"/>
            <a:endParaRPr lang="en-GB"/>
          </a:p>
        </p:txBody>
      </p:sp>
      <p:sp>
        <p:nvSpPr>
          <p:cNvPr id="6" name="Title 1">
            <a:extLst>
              <a:ext uri="{FF2B5EF4-FFF2-40B4-BE49-F238E27FC236}">
                <a16:creationId xmlns:a16="http://schemas.microsoft.com/office/drawing/2014/main" id="{1CED2C30-7933-DE97-4C77-D1FA65E0FCFB}"/>
              </a:ext>
            </a:extLst>
          </p:cNvPr>
          <p:cNvSpPr>
            <a:spLocks noGrp="1"/>
          </p:cNvSpPr>
          <p:nvPr>
            <p:ph type="title"/>
          </p:nvPr>
        </p:nvSpPr>
        <p:spPr>
          <a:xfrm>
            <a:off x="838200" y="365125"/>
            <a:ext cx="10515600" cy="1325563"/>
          </a:xfrm>
        </p:spPr>
        <p:txBody>
          <a:bodyPr/>
          <a:lstStyle/>
          <a:p>
            <a:r>
              <a:rPr lang="en-GB"/>
              <a:t>REFERENCES</a:t>
            </a:r>
          </a:p>
        </p:txBody>
      </p:sp>
    </p:spTree>
    <p:extLst>
      <p:ext uri="{BB962C8B-B14F-4D97-AF65-F5344CB8AC3E}">
        <p14:creationId xmlns:p14="http://schemas.microsoft.com/office/powerpoint/2010/main" val="40630119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29AA6-4D9F-3C83-C8AF-B842F355FFA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CC4740E-66BE-7553-85E4-3A210B82B53B}"/>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8526617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18</Slides>
  <Notes>0</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 Module:  Digital transformation in the Health and Social care professions</vt:lpstr>
      <vt:lpstr>Introduction to the choosing innovation and why it matters</vt:lpstr>
      <vt:lpstr>Where and how the NHS App it has been implemented.</vt:lpstr>
      <vt:lpstr>PowerPoint Presentation</vt:lpstr>
      <vt:lpstr>IMPACT ON WORKFORCE AND SERVICES</vt:lpstr>
      <vt:lpstr>CHALENGES OF NHS APP</vt:lpstr>
      <vt:lpstr>PowerPoint Presentation</vt:lpstr>
      <vt:lpstr>PATIENT/SERVICE USER</vt:lpstr>
      <vt:lpstr>PowerPoint Presentation</vt:lpstr>
      <vt:lpstr>CHALENGES OT PATIENT</vt:lpstr>
      <vt:lpstr>PowerPoint Presentation</vt:lpstr>
      <vt:lpstr>CONCLUSION</vt:lpstr>
      <vt:lpstr>CONCLUSION</vt:lpstr>
      <vt:lpstr>RECOMMENDATIONS</vt:lpstr>
      <vt:lpstr>RECOMMENDATIONS</vt:lpstr>
      <vt:lpstr>REFERENCIES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242</cp:revision>
  <dcterms:created xsi:type="dcterms:W3CDTF">2026-02-18T20:33:48Z</dcterms:created>
  <dcterms:modified xsi:type="dcterms:W3CDTF">2026-03-06T15:48:16Z</dcterms:modified>
</cp:coreProperties>
</file>