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5" r:id="rId3"/>
    <p:sldId id="259" r:id="rId4"/>
    <p:sldId id="261" r:id="rId5"/>
    <p:sldId id="270" r:id="rId6"/>
    <p:sldId id="263" r:id="rId7"/>
    <p:sldId id="264" r:id="rId8"/>
    <p:sldId id="266" r:id="rId9"/>
    <p:sldId id="272" r:id="rId10"/>
    <p:sldId id="267" r:id="rId11"/>
    <p:sldId id="269" r:id="rId12"/>
    <p:sldId id="271"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4450D-6F54-486F-9923-D234292A7F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3AA7EA-3E2B-4F36-9C17-CB1307C131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FC450F-3305-4BE0-AA18-452A1BE5F7D2}"/>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5" name="Footer Placeholder 4">
            <a:extLst>
              <a:ext uri="{FF2B5EF4-FFF2-40B4-BE49-F238E27FC236}">
                <a16:creationId xmlns:a16="http://schemas.microsoft.com/office/drawing/2014/main" id="{C327A827-6282-46CB-80B4-71E46F64B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882A09-28E4-41FD-8E0C-73AF738729AE}"/>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700804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2E8CD-A7AA-45BD-890A-4B341D947C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55B5CA-8D3F-42AB-8662-DFD94145573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82D58C-E511-484E-ABCC-0F6615E40AFF}"/>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5" name="Footer Placeholder 4">
            <a:extLst>
              <a:ext uri="{FF2B5EF4-FFF2-40B4-BE49-F238E27FC236}">
                <a16:creationId xmlns:a16="http://schemas.microsoft.com/office/drawing/2014/main" id="{A33A4924-C32A-4487-92A2-D990D45A8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872B4-1E31-493A-BF39-D089EFE63269}"/>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1340788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7D55D-5219-4AEE-A65C-A4B5F578E7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7A22BE-3BF2-471F-9933-62F3B14FD5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4573E11-ADBF-4940-BD6B-E8DC2163F890}"/>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5" name="Footer Placeholder 4">
            <a:extLst>
              <a:ext uri="{FF2B5EF4-FFF2-40B4-BE49-F238E27FC236}">
                <a16:creationId xmlns:a16="http://schemas.microsoft.com/office/drawing/2014/main" id="{8DF0C2A2-777F-4E42-B0FD-D89315143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A9380F-E5F7-48B7-B4B5-D8A8AC154FBC}"/>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1104230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14DE3-931D-4AB7-9F98-A796E53D0B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A95A01-AE92-4DEF-A3FD-E279B27C588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BF5C68-FF8E-4382-9B2F-279AE685206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11B073-522D-418B-9204-1F49E765A3A3}"/>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6" name="Footer Placeholder 5">
            <a:extLst>
              <a:ext uri="{FF2B5EF4-FFF2-40B4-BE49-F238E27FC236}">
                <a16:creationId xmlns:a16="http://schemas.microsoft.com/office/drawing/2014/main" id="{22ADB7AF-DB5B-4D0C-801C-E566D60EAD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5752A3-215E-4805-93FA-B1A43F5F0ED4}"/>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2208315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2345-C829-4E59-8A73-3CABD48B9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E0CA16-8738-4AE2-B389-1742C33093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117655D-4B72-4DE7-93C5-304E507A3DC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F4EF6A-8B14-4B32-9701-E40149CDC7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9195D6D-C717-498B-988D-9A3E4AE6455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DD8F00-92E4-422A-A8B1-4C110490FB3F}"/>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8" name="Footer Placeholder 7">
            <a:extLst>
              <a:ext uri="{FF2B5EF4-FFF2-40B4-BE49-F238E27FC236}">
                <a16:creationId xmlns:a16="http://schemas.microsoft.com/office/drawing/2014/main" id="{17617A80-7D08-473D-AFF4-CED9310CC3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2EA855-6BF0-4E39-AF16-8955FD3F0414}"/>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216940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8B3EA-0FA3-4605-AB17-B0B223B2CC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0198F1F-B262-4F62-B36D-146B2D5FD146}"/>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4" name="Footer Placeholder 3">
            <a:extLst>
              <a:ext uri="{FF2B5EF4-FFF2-40B4-BE49-F238E27FC236}">
                <a16:creationId xmlns:a16="http://schemas.microsoft.com/office/drawing/2014/main" id="{D4F8874C-A7EA-4219-A818-27EC5F2B7E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D4CC1D-0722-49E6-ABA6-2FACDEED8A2B}"/>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2318834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096BC9-6BAA-43DF-8C46-E82AA4721CAF}"/>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3" name="Footer Placeholder 2">
            <a:extLst>
              <a:ext uri="{FF2B5EF4-FFF2-40B4-BE49-F238E27FC236}">
                <a16:creationId xmlns:a16="http://schemas.microsoft.com/office/drawing/2014/main" id="{1E083258-5337-4F01-AE63-CC23E02EC5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F82320-65D2-4107-BF63-ECCF927D052C}"/>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2117705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CB9F-4001-43A6-A156-39D67CC74A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BE78AB-34A9-4DFC-8322-6C41ABE5B5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9F9CBC-C623-4852-9B2C-C765A2DBB0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0CDB9DA-75B0-4EEE-8FB5-BA40266BE828}"/>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6" name="Footer Placeholder 5">
            <a:extLst>
              <a:ext uri="{FF2B5EF4-FFF2-40B4-BE49-F238E27FC236}">
                <a16:creationId xmlns:a16="http://schemas.microsoft.com/office/drawing/2014/main" id="{EAA42027-B4F7-4829-98F8-C4495123C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35B1E4-2864-4115-95D2-002F7259F8C3}"/>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4009719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92C54-2E02-492C-B911-949CD6F156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A4EBF1-EFC8-478B-86E4-10A1563F62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26B89C-76DF-4C3F-94CF-362EB1E25C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9F8A4FA-87B5-4B6E-A24A-AAC4B2FA4AC7}"/>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6" name="Footer Placeholder 5">
            <a:extLst>
              <a:ext uri="{FF2B5EF4-FFF2-40B4-BE49-F238E27FC236}">
                <a16:creationId xmlns:a16="http://schemas.microsoft.com/office/drawing/2014/main" id="{C8E626B5-E948-4F55-8EDE-58D6E2242E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1CCD9-2E87-4198-8543-5E51D25B6CF5}"/>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3296531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1AEB-90CD-4529-867E-E7FF7FF82F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19CF52-6EE7-4932-9FFA-7989EBE231D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DBC4F4-B171-4FD8-A53D-15ED3368DAAA}"/>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5" name="Footer Placeholder 4">
            <a:extLst>
              <a:ext uri="{FF2B5EF4-FFF2-40B4-BE49-F238E27FC236}">
                <a16:creationId xmlns:a16="http://schemas.microsoft.com/office/drawing/2014/main" id="{5F1A25F6-3AFC-4E68-A975-07A1ABD550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E40E97-6071-4C0D-935D-410C4C092356}"/>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3571632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185E8F-1A4A-47B3-A38C-10804105B0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112E0-BA18-41D8-BD97-F765409EEE0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E47DB-E717-4598-9DE9-42E64092EF25}"/>
              </a:ext>
            </a:extLst>
          </p:cNvPr>
          <p:cNvSpPr>
            <a:spLocks noGrp="1"/>
          </p:cNvSpPr>
          <p:nvPr>
            <p:ph type="dt" sz="half" idx="10"/>
          </p:nvPr>
        </p:nvSpPr>
        <p:spPr/>
        <p:txBody>
          <a:bodyPr/>
          <a:lstStyle/>
          <a:p>
            <a:fld id="{72E9FC73-C266-4283-983F-F3639C3B7551}" type="datetimeFigureOut">
              <a:rPr lang="en-GB" smtClean="0"/>
              <a:t>16/01/2019</a:t>
            </a:fld>
            <a:endParaRPr lang="en-GB"/>
          </a:p>
        </p:txBody>
      </p:sp>
      <p:sp>
        <p:nvSpPr>
          <p:cNvPr id="5" name="Footer Placeholder 4">
            <a:extLst>
              <a:ext uri="{FF2B5EF4-FFF2-40B4-BE49-F238E27FC236}">
                <a16:creationId xmlns:a16="http://schemas.microsoft.com/office/drawing/2014/main" id="{D6A38DA6-2015-4BD9-AF06-CC6CE637A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D1243-E144-477C-B73F-2BBFF8871E9A}"/>
              </a:ext>
            </a:extLst>
          </p:cNvPr>
          <p:cNvSpPr>
            <a:spLocks noGrp="1"/>
          </p:cNvSpPr>
          <p:nvPr>
            <p:ph type="sldNum" sz="quarter" idx="12"/>
          </p:nvPr>
        </p:nvSpPr>
        <p:spPr/>
        <p:txBody>
          <a:bodyPr/>
          <a:lstStyle/>
          <a:p>
            <a:fld id="{7731FDFA-2267-496B-A543-0C78017C8DCD}" type="slidenum">
              <a:rPr lang="en-GB" smtClean="0"/>
              <a:t>‹#›</a:t>
            </a:fld>
            <a:endParaRPr lang="en-GB"/>
          </a:p>
        </p:txBody>
      </p:sp>
    </p:spTree>
    <p:extLst>
      <p:ext uri="{BB962C8B-B14F-4D97-AF65-F5344CB8AC3E}">
        <p14:creationId xmlns:p14="http://schemas.microsoft.com/office/powerpoint/2010/main" val="3204457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FD1E2-1E92-4BA2-ABCA-BEAF716A99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4E100A-BC6D-4870-8519-B3EA9933E0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2B4D88-E7AA-4CF0-8843-64EE990D6B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E9FC73-C266-4283-983F-F3639C3B7551}" type="datetimeFigureOut">
              <a:rPr lang="en-GB" smtClean="0"/>
              <a:t>16/01/2019</a:t>
            </a:fld>
            <a:endParaRPr lang="en-GB"/>
          </a:p>
        </p:txBody>
      </p:sp>
      <p:sp>
        <p:nvSpPr>
          <p:cNvPr id="5" name="Footer Placeholder 4">
            <a:extLst>
              <a:ext uri="{FF2B5EF4-FFF2-40B4-BE49-F238E27FC236}">
                <a16:creationId xmlns:a16="http://schemas.microsoft.com/office/drawing/2014/main" id="{676FB5FE-2357-45D1-BA18-0305D49E69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94B376-C8FF-4909-99D2-9271C11A5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31FDFA-2267-496B-A543-0C78017C8DCD}" type="slidenum">
              <a:rPr lang="en-GB" smtClean="0"/>
              <a:t>‹#›</a:t>
            </a:fld>
            <a:endParaRPr lang="en-GB"/>
          </a:p>
        </p:txBody>
      </p:sp>
    </p:spTree>
    <p:extLst>
      <p:ext uri="{BB962C8B-B14F-4D97-AF65-F5344CB8AC3E}">
        <p14:creationId xmlns:p14="http://schemas.microsoft.com/office/powerpoint/2010/main" val="33221485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onstadt.wordpress.com/2015/04/10/social-isolation/"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isbg6/5029147286/" TargetMode="External"/><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opendemocracy.net/ournhs/julia-jones/help-us-help-our-relatives-with-dementia" TargetMode="External"/><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campaign/"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A018B-57C5-43E5-8C37-71FBFFA98E74}"/>
              </a:ext>
            </a:extLst>
          </p:cNvPr>
          <p:cNvSpPr>
            <a:spLocks noGrp="1"/>
          </p:cNvSpPr>
          <p:nvPr>
            <p:ph type="ctrTitle"/>
          </p:nvPr>
        </p:nvSpPr>
        <p:spPr/>
        <p:txBody>
          <a:bodyPr/>
          <a:lstStyle/>
          <a:p>
            <a:r>
              <a:rPr lang="en-GB" dirty="0"/>
              <a:t>Isolation</a:t>
            </a:r>
            <a:br>
              <a:rPr lang="en-GB" dirty="0"/>
            </a:br>
            <a:endParaRPr lang="en-GB" dirty="0"/>
          </a:p>
        </p:txBody>
      </p:sp>
      <p:pic>
        <p:nvPicPr>
          <p:cNvPr id="5" name="Picture 4">
            <a:extLst>
              <a:ext uri="{FF2B5EF4-FFF2-40B4-BE49-F238E27FC236}">
                <a16:creationId xmlns:a16="http://schemas.microsoft.com/office/drawing/2014/main" id="{600065EA-A7F1-49BE-978C-B02863D10E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63754" y="2868888"/>
            <a:ext cx="2676525" cy="3267075"/>
          </a:xfrm>
          <a:prstGeom prst="rect">
            <a:avLst/>
          </a:prstGeom>
        </p:spPr>
      </p:pic>
    </p:spTree>
    <p:extLst>
      <p:ext uri="{BB962C8B-B14F-4D97-AF65-F5344CB8AC3E}">
        <p14:creationId xmlns:p14="http://schemas.microsoft.com/office/powerpoint/2010/main" val="50978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C350D9-58B5-4B0A-BE5F-59886AAD6B17}"/>
              </a:ext>
            </a:extLst>
          </p:cNvPr>
          <p:cNvSpPr txBox="1"/>
          <p:nvPr/>
        </p:nvSpPr>
        <p:spPr>
          <a:xfrm>
            <a:off x="2040835" y="1497496"/>
            <a:ext cx="6970643" cy="5693866"/>
          </a:xfrm>
          <a:prstGeom prst="rect">
            <a:avLst/>
          </a:prstGeom>
          <a:noFill/>
        </p:spPr>
        <p:txBody>
          <a:bodyPr wrap="square" rtlCol="0">
            <a:spAutoFit/>
          </a:bodyPr>
          <a:lstStyle/>
          <a:p>
            <a:r>
              <a:rPr lang="en-GB" sz="2800" dirty="0"/>
              <a:t>Statistics on older people and loneliness</a:t>
            </a:r>
          </a:p>
          <a:p>
            <a:r>
              <a:rPr lang="en-GB" sz="2800" dirty="0"/>
              <a:t>1 in 5 older people are alone for more than 12 hours a day </a:t>
            </a:r>
          </a:p>
          <a:p>
            <a:r>
              <a:rPr lang="en-GB" sz="2800" dirty="0"/>
              <a:t>Those over 65 are twice as likely to be alone for more than 21 hours a day</a:t>
            </a:r>
          </a:p>
          <a:p>
            <a:r>
              <a:rPr lang="en-GB" sz="2800" dirty="0"/>
              <a:t>These people are at a high risk of depression caused by isolation and loneliness</a:t>
            </a:r>
          </a:p>
          <a:p>
            <a:r>
              <a:rPr lang="en-GB" sz="2800" dirty="0"/>
              <a:t>Over 3.5 million people live alone without regular visitors</a:t>
            </a:r>
          </a:p>
          <a:p>
            <a:r>
              <a:rPr lang="en-GB" sz="2800" dirty="0"/>
              <a:t>A third of people see going to the supermarket as a place to socialise</a:t>
            </a:r>
          </a:p>
          <a:p>
            <a:r>
              <a:rPr lang="en-GB" sz="2800" dirty="0"/>
              <a:t>(Johns 2011)</a:t>
            </a:r>
          </a:p>
          <a:p>
            <a:endParaRPr lang="en-GB" sz="2800" dirty="0"/>
          </a:p>
        </p:txBody>
      </p:sp>
    </p:spTree>
    <p:extLst>
      <p:ext uri="{BB962C8B-B14F-4D97-AF65-F5344CB8AC3E}">
        <p14:creationId xmlns:p14="http://schemas.microsoft.com/office/powerpoint/2010/main" val="1239423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41CAF0-4112-4EB7-A32E-9F72F4E7C60F}"/>
              </a:ext>
            </a:extLst>
          </p:cNvPr>
          <p:cNvSpPr txBox="1"/>
          <p:nvPr/>
        </p:nvSpPr>
        <p:spPr>
          <a:xfrm>
            <a:off x="1868556" y="1152939"/>
            <a:ext cx="9541565" cy="1815882"/>
          </a:xfrm>
          <a:prstGeom prst="rect">
            <a:avLst/>
          </a:prstGeom>
          <a:noFill/>
        </p:spPr>
        <p:txBody>
          <a:bodyPr wrap="square" rtlCol="0">
            <a:spAutoFit/>
          </a:bodyPr>
          <a:lstStyle/>
          <a:p>
            <a:endParaRPr lang="en-GB" sz="2800" dirty="0"/>
          </a:p>
          <a:p>
            <a:r>
              <a:rPr lang="en-GB" sz="2800" dirty="0"/>
              <a:t>               Definition of isolation</a:t>
            </a:r>
          </a:p>
          <a:p>
            <a:endParaRPr lang="en-GB" sz="2800" dirty="0"/>
          </a:p>
          <a:p>
            <a:endParaRPr lang="en-GB" sz="2800" dirty="0"/>
          </a:p>
        </p:txBody>
      </p:sp>
      <p:sp>
        <p:nvSpPr>
          <p:cNvPr id="3" name="TextBox 2">
            <a:extLst>
              <a:ext uri="{FF2B5EF4-FFF2-40B4-BE49-F238E27FC236}">
                <a16:creationId xmlns:a16="http://schemas.microsoft.com/office/drawing/2014/main" id="{DBB58460-D493-4058-A3B5-297FD421E490}"/>
              </a:ext>
            </a:extLst>
          </p:cNvPr>
          <p:cNvSpPr txBox="1"/>
          <p:nvPr/>
        </p:nvSpPr>
        <p:spPr>
          <a:xfrm>
            <a:off x="980661" y="2597426"/>
            <a:ext cx="8481391" cy="2246769"/>
          </a:xfrm>
          <a:prstGeom prst="rect">
            <a:avLst/>
          </a:prstGeom>
          <a:noFill/>
        </p:spPr>
        <p:txBody>
          <a:bodyPr wrap="square" rtlCol="0">
            <a:spAutoFit/>
          </a:bodyPr>
          <a:lstStyle/>
          <a:p>
            <a:r>
              <a:rPr lang="en-GB" sz="2800" dirty="0"/>
              <a:t>Social isolation is lacking in  adequate social relations with other people at the levels that human interaction takes place. This could be as an individual, group, community and the larger social environment.</a:t>
            </a:r>
          </a:p>
          <a:p>
            <a:r>
              <a:rPr lang="en-GB" sz="2800" dirty="0"/>
              <a:t>(</a:t>
            </a:r>
            <a:r>
              <a:rPr lang="en-GB" sz="2800" dirty="0" err="1"/>
              <a:t>Zavaleta</a:t>
            </a:r>
            <a:r>
              <a:rPr lang="en-GB" sz="2800" dirty="0"/>
              <a:t> et al. 2014)</a:t>
            </a:r>
          </a:p>
        </p:txBody>
      </p:sp>
    </p:spTree>
    <p:extLst>
      <p:ext uri="{BB962C8B-B14F-4D97-AF65-F5344CB8AC3E}">
        <p14:creationId xmlns:p14="http://schemas.microsoft.com/office/powerpoint/2010/main" val="1528510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7EBC55-D25D-444A-8F2A-02EFFF27C26E}"/>
              </a:ext>
            </a:extLst>
          </p:cNvPr>
          <p:cNvSpPr txBox="1"/>
          <p:nvPr/>
        </p:nvSpPr>
        <p:spPr>
          <a:xfrm>
            <a:off x="1974575" y="1258956"/>
            <a:ext cx="9395792" cy="5693866"/>
          </a:xfrm>
          <a:prstGeom prst="rect">
            <a:avLst/>
          </a:prstGeom>
          <a:noFill/>
        </p:spPr>
        <p:txBody>
          <a:bodyPr wrap="square" rtlCol="0">
            <a:spAutoFit/>
          </a:bodyPr>
          <a:lstStyle/>
          <a:p>
            <a:r>
              <a:rPr lang="en-GB" sz="2800" u="sng" dirty="0"/>
              <a:t>Impact of social isolation in Wales</a:t>
            </a:r>
          </a:p>
          <a:p>
            <a:r>
              <a:rPr lang="en-GB" sz="2800" dirty="0"/>
              <a:t>One of the most significant risks to public health</a:t>
            </a:r>
          </a:p>
          <a:p>
            <a:r>
              <a:rPr lang="en-GB" sz="2800" dirty="0"/>
              <a:t>Impacts 1 in 5 already </a:t>
            </a:r>
          </a:p>
          <a:p>
            <a:r>
              <a:rPr lang="en-GB" sz="2800" dirty="0"/>
              <a:t>Becoming a mental and physical health risk</a:t>
            </a:r>
          </a:p>
          <a:p>
            <a:r>
              <a:rPr lang="en-GB" sz="2800" dirty="0"/>
              <a:t>Younger  people are more likely to feel lonely</a:t>
            </a:r>
          </a:p>
          <a:p>
            <a:r>
              <a:rPr lang="en-GB" sz="2800" dirty="0"/>
              <a:t>Puts pressure on National health service</a:t>
            </a:r>
          </a:p>
          <a:p>
            <a:r>
              <a:rPr lang="en-GB" sz="2800" dirty="0"/>
              <a:t>Significant economical cost </a:t>
            </a:r>
          </a:p>
          <a:p>
            <a:r>
              <a:rPr lang="en-GB" sz="2800" dirty="0"/>
              <a:t>Need to intervene early to prevent chronic loneliness</a:t>
            </a:r>
          </a:p>
          <a:p>
            <a:r>
              <a:rPr lang="en-GB" sz="2800" dirty="0"/>
              <a:t>Support those who already are chronically lonely </a:t>
            </a:r>
          </a:p>
          <a:p>
            <a:endParaRPr lang="en-GB" sz="2800" dirty="0"/>
          </a:p>
          <a:p>
            <a:endParaRPr lang="en-GB" sz="2800" dirty="0"/>
          </a:p>
          <a:p>
            <a:endParaRPr lang="en-GB" sz="2800" dirty="0"/>
          </a:p>
          <a:p>
            <a:r>
              <a:rPr lang="en-GB" sz="2800" dirty="0"/>
              <a:t>(welsh government 2018)</a:t>
            </a:r>
          </a:p>
        </p:txBody>
      </p:sp>
    </p:spTree>
    <p:extLst>
      <p:ext uri="{BB962C8B-B14F-4D97-AF65-F5344CB8AC3E}">
        <p14:creationId xmlns:p14="http://schemas.microsoft.com/office/powerpoint/2010/main" val="4034506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406AC-E87C-4009-9265-C3F062924C7B}"/>
              </a:ext>
            </a:extLst>
          </p:cNvPr>
          <p:cNvSpPr>
            <a:spLocks noGrp="1"/>
          </p:cNvSpPr>
          <p:nvPr>
            <p:ph type="title"/>
          </p:nvPr>
        </p:nvSpPr>
        <p:spPr/>
        <p:txBody>
          <a:bodyPr/>
          <a:lstStyle/>
          <a:p>
            <a:r>
              <a:rPr lang="en-GB" dirty="0"/>
              <a:t>What effects can isolation have on mental health ?</a:t>
            </a:r>
          </a:p>
        </p:txBody>
      </p:sp>
      <p:sp>
        <p:nvSpPr>
          <p:cNvPr id="3" name="Content Placeholder 2">
            <a:extLst>
              <a:ext uri="{FF2B5EF4-FFF2-40B4-BE49-F238E27FC236}">
                <a16:creationId xmlns:a16="http://schemas.microsoft.com/office/drawing/2014/main" id="{7222F7E4-6BF1-4BCD-BEE5-976D4CE8F10C}"/>
              </a:ext>
            </a:extLst>
          </p:cNvPr>
          <p:cNvSpPr>
            <a:spLocks noGrp="1"/>
          </p:cNvSpPr>
          <p:nvPr>
            <p:ph idx="1"/>
          </p:nvPr>
        </p:nvSpPr>
        <p:spPr/>
        <p:txBody>
          <a:bodyPr>
            <a:normAutofit fontScale="92500" lnSpcReduction="20000"/>
          </a:bodyPr>
          <a:lstStyle/>
          <a:p>
            <a:r>
              <a:rPr lang="en-GB" dirty="0"/>
              <a:t>Impaired sense of identity</a:t>
            </a:r>
          </a:p>
          <a:p>
            <a:r>
              <a:rPr lang="en-GB" dirty="0"/>
              <a:t>Hypersensitivity to stimuli</a:t>
            </a:r>
          </a:p>
          <a:p>
            <a:r>
              <a:rPr lang="en-GB" dirty="0"/>
              <a:t>Cognitive dysfunction (confusion, memory loss, ruminations)</a:t>
            </a:r>
          </a:p>
          <a:p>
            <a:r>
              <a:rPr lang="en-GB" dirty="0"/>
              <a:t>Change in behaviour (</a:t>
            </a:r>
            <a:r>
              <a:rPr lang="en-GB" dirty="0" err="1"/>
              <a:t>Iritable</a:t>
            </a:r>
            <a:r>
              <a:rPr lang="en-GB" dirty="0"/>
              <a:t>, angry, aggressive or get into a rage).</a:t>
            </a:r>
          </a:p>
          <a:p>
            <a:r>
              <a:rPr lang="en-GB" dirty="0"/>
              <a:t> Feelings of helplessness and </a:t>
            </a:r>
            <a:r>
              <a:rPr lang="en-GB" dirty="0" err="1"/>
              <a:t>hoplessness</a:t>
            </a:r>
            <a:endParaRPr lang="en-GB" dirty="0"/>
          </a:p>
          <a:p>
            <a:pPr marL="0" indent="0">
              <a:buNone/>
            </a:pPr>
            <a:r>
              <a:rPr lang="en-GB" dirty="0"/>
              <a:t>Chronic depression</a:t>
            </a:r>
          </a:p>
          <a:p>
            <a:pPr marL="0" indent="0">
              <a:buNone/>
            </a:pPr>
            <a:r>
              <a:rPr lang="en-GB" dirty="0"/>
              <a:t>Self mutilation and/or suicidal ideation</a:t>
            </a:r>
          </a:p>
          <a:p>
            <a:pPr marL="0" indent="0">
              <a:buNone/>
            </a:pPr>
            <a:r>
              <a:rPr lang="en-GB" dirty="0"/>
              <a:t>Anxiety or panic attacks</a:t>
            </a:r>
          </a:p>
          <a:p>
            <a:pPr marL="0" indent="0">
              <a:buNone/>
            </a:pPr>
            <a:r>
              <a:rPr lang="en-GB" dirty="0"/>
              <a:t>Hallucinations, </a:t>
            </a:r>
            <a:r>
              <a:rPr lang="en-GB" dirty="0" err="1"/>
              <a:t>phsycosis</a:t>
            </a:r>
            <a:r>
              <a:rPr lang="en-GB" dirty="0"/>
              <a:t>, and/or paranoia</a:t>
            </a:r>
          </a:p>
          <a:p>
            <a:pPr marL="0" indent="0">
              <a:buNone/>
            </a:pPr>
            <a:r>
              <a:rPr lang="en-GB" dirty="0"/>
              <a:t>(Szalavitz and Perry 2010)</a:t>
            </a:r>
          </a:p>
        </p:txBody>
      </p:sp>
    </p:spTree>
    <p:extLst>
      <p:ext uri="{BB962C8B-B14F-4D97-AF65-F5344CB8AC3E}">
        <p14:creationId xmlns:p14="http://schemas.microsoft.com/office/powerpoint/2010/main" val="704535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888353-0874-4536-8B64-273A28DB3B44}"/>
              </a:ext>
            </a:extLst>
          </p:cNvPr>
          <p:cNvSpPr txBox="1"/>
          <p:nvPr/>
        </p:nvSpPr>
        <p:spPr>
          <a:xfrm>
            <a:off x="1696278" y="1311965"/>
            <a:ext cx="9660835" cy="7109639"/>
          </a:xfrm>
          <a:prstGeom prst="rect">
            <a:avLst/>
          </a:prstGeom>
          <a:noFill/>
        </p:spPr>
        <p:txBody>
          <a:bodyPr wrap="square" rtlCol="0">
            <a:spAutoFit/>
          </a:bodyPr>
          <a:lstStyle/>
          <a:p>
            <a:r>
              <a:rPr lang="en-GB" sz="3200" dirty="0"/>
              <a:t>Social cohesion</a:t>
            </a:r>
          </a:p>
          <a:p>
            <a:r>
              <a:rPr lang="en-GB" sz="2800" dirty="0"/>
              <a:t>Individuals can not achieve a goal alone , so get together with others to achieve it. This results in goal satisfaction and mutual sense of reward with interpersonal attraction (Hogg,1993)</a:t>
            </a:r>
          </a:p>
          <a:p>
            <a:endParaRPr lang="en-GB" sz="2800" dirty="0"/>
          </a:p>
          <a:p>
            <a:r>
              <a:rPr lang="en-GB" sz="2800" dirty="0"/>
              <a:t>Social capital</a:t>
            </a:r>
          </a:p>
          <a:p>
            <a:r>
              <a:rPr lang="en-GB" sz="2800" dirty="0"/>
              <a:t>This is when shared values, links and understanding is shared between people in a community, enabling individuals and groups to trust </a:t>
            </a:r>
            <a:r>
              <a:rPr lang="en-GB" sz="2800" dirty="0" err="1"/>
              <a:t>eachother</a:t>
            </a:r>
            <a:r>
              <a:rPr lang="en-GB" sz="2800" dirty="0"/>
              <a:t>, and work together </a:t>
            </a:r>
          </a:p>
          <a:p>
            <a:r>
              <a:rPr lang="en-GB" sz="2800" dirty="0"/>
              <a:t>(OECD, 2018)</a:t>
            </a:r>
          </a:p>
          <a:p>
            <a:r>
              <a:rPr lang="en-GB" sz="2800" dirty="0"/>
              <a:t>When </a:t>
            </a:r>
          </a:p>
          <a:p>
            <a:r>
              <a:rPr lang="en-GB" sz="2800" dirty="0"/>
              <a:t>Social exclusion</a:t>
            </a:r>
          </a:p>
          <a:p>
            <a:r>
              <a:rPr lang="en-GB" sz="2800" dirty="0"/>
              <a:t>When individuals feel that they are being excluded from a group </a:t>
            </a:r>
          </a:p>
          <a:p>
            <a:r>
              <a:rPr lang="en-GB" sz="2800" dirty="0"/>
              <a:t>(Baron, Nyla and Byrne 2009)</a:t>
            </a:r>
          </a:p>
          <a:p>
            <a:endParaRPr lang="en-GB" sz="2800" dirty="0"/>
          </a:p>
          <a:p>
            <a:endParaRPr lang="en-GB" sz="3200" dirty="0"/>
          </a:p>
        </p:txBody>
      </p:sp>
    </p:spTree>
    <p:extLst>
      <p:ext uri="{BB962C8B-B14F-4D97-AF65-F5344CB8AC3E}">
        <p14:creationId xmlns:p14="http://schemas.microsoft.com/office/powerpoint/2010/main" val="334450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5FBD5D-97E7-4AA7-B18C-8F7DFCC5605B}"/>
              </a:ext>
            </a:extLst>
          </p:cNvPr>
          <p:cNvSpPr txBox="1"/>
          <p:nvPr/>
        </p:nvSpPr>
        <p:spPr>
          <a:xfrm>
            <a:off x="1616763" y="1842052"/>
            <a:ext cx="8587409" cy="3539430"/>
          </a:xfrm>
          <a:prstGeom prst="rect">
            <a:avLst/>
          </a:prstGeom>
          <a:noFill/>
        </p:spPr>
        <p:txBody>
          <a:bodyPr wrap="square" rtlCol="0">
            <a:spAutoFit/>
          </a:bodyPr>
          <a:lstStyle/>
          <a:p>
            <a:r>
              <a:rPr lang="en-GB" sz="2800" dirty="0"/>
              <a:t>How does social capital help?</a:t>
            </a:r>
          </a:p>
          <a:p>
            <a:r>
              <a:rPr lang="en-GB" sz="2800" dirty="0"/>
              <a:t>Strong Sense of community </a:t>
            </a:r>
          </a:p>
          <a:p>
            <a:r>
              <a:rPr lang="en-GB" sz="2800" dirty="0"/>
              <a:t>Increased life satisfaction</a:t>
            </a:r>
          </a:p>
          <a:p>
            <a:r>
              <a:rPr lang="en-GB" sz="2800" dirty="0"/>
              <a:t>Providing older people with social roles keeps them as active members </a:t>
            </a:r>
          </a:p>
          <a:p>
            <a:r>
              <a:rPr lang="en-GB" sz="2800" dirty="0"/>
              <a:t>Could promote healthy ageing</a:t>
            </a:r>
          </a:p>
          <a:p>
            <a:r>
              <a:rPr lang="en-GB" sz="2800" dirty="0"/>
              <a:t>(</a:t>
            </a:r>
            <a:r>
              <a:rPr lang="en-GB" sz="2800" dirty="0" err="1"/>
              <a:t>Theurer</a:t>
            </a:r>
            <a:r>
              <a:rPr lang="en-GB" sz="2800" dirty="0"/>
              <a:t> and Wister 2010)</a:t>
            </a:r>
          </a:p>
          <a:p>
            <a:endParaRPr lang="en-GB" sz="2800" dirty="0"/>
          </a:p>
        </p:txBody>
      </p:sp>
    </p:spTree>
    <p:extLst>
      <p:ext uri="{BB962C8B-B14F-4D97-AF65-F5344CB8AC3E}">
        <p14:creationId xmlns:p14="http://schemas.microsoft.com/office/powerpoint/2010/main" val="1675494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5F8FE0-B15E-4514-A0E5-1558E2DBB0AC}"/>
              </a:ext>
            </a:extLst>
          </p:cNvPr>
          <p:cNvSpPr txBox="1"/>
          <p:nvPr/>
        </p:nvSpPr>
        <p:spPr>
          <a:xfrm>
            <a:off x="2266122" y="1828800"/>
            <a:ext cx="8282608" cy="3539430"/>
          </a:xfrm>
          <a:prstGeom prst="rect">
            <a:avLst/>
          </a:prstGeom>
          <a:noFill/>
        </p:spPr>
        <p:txBody>
          <a:bodyPr wrap="square" rtlCol="0">
            <a:spAutoFit/>
          </a:bodyPr>
          <a:lstStyle/>
          <a:p>
            <a:r>
              <a:rPr lang="en-GB" sz="2800" dirty="0"/>
              <a:t>What is important to prevent feeling isolated?</a:t>
            </a:r>
          </a:p>
          <a:p>
            <a:r>
              <a:rPr lang="en-GB" sz="2800" dirty="0"/>
              <a:t>Attention  as a valued community member</a:t>
            </a:r>
          </a:p>
          <a:p>
            <a:r>
              <a:rPr lang="en-GB" sz="2800" dirty="0"/>
              <a:t>Strong connections with family and friends</a:t>
            </a:r>
          </a:p>
          <a:p>
            <a:r>
              <a:rPr lang="en-GB" sz="2800" dirty="0"/>
              <a:t>Being part of a wider community</a:t>
            </a:r>
          </a:p>
          <a:p>
            <a:r>
              <a:rPr lang="en-GB" sz="2800" dirty="0"/>
              <a:t>Sense of status within a social group</a:t>
            </a:r>
          </a:p>
          <a:p>
            <a:r>
              <a:rPr lang="en-GB" sz="2800" dirty="0"/>
              <a:t>Sense of competence</a:t>
            </a:r>
          </a:p>
          <a:p>
            <a:r>
              <a:rPr lang="en-GB" sz="2800" dirty="0"/>
              <a:t>Meaning and purpose</a:t>
            </a:r>
          </a:p>
          <a:p>
            <a:r>
              <a:rPr lang="en-GB" sz="2800" dirty="0"/>
              <a:t>(Johns 2011)</a:t>
            </a:r>
          </a:p>
        </p:txBody>
      </p:sp>
      <p:pic>
        <p:nvPicPr>
          <p:cNvPr id="4" name="Picture 3">
            <a:extLst>
              <a:ext uri="{FF2B5EF4-FFF2-40B4-BE49-F238E27FC236}">
                <a16:creationId xmlns:a16="http://schemas.microsoft.com/office/drawing/2014/main" id="{6BB757B4-A0D2-4E4B-9479-7309BEA30D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41920" y="2794148"/>
            <a:ext cx="2183958" cy="2153551"/>
          </a:xfrm>
          <a:prstGeom prst="rect">
            <a:avLst/>
          </a:prstGeom>
        </p:spPr>
      </p:pic>
    </p:spTree>
    <p:extLst>
      <p:ext uri="{BB962C8B-B14F-4D97-AF65-F5344CB8AC3E}">
        <p14:creationId xmlns:p14="http://schemas.microsoft.com/office/powerpoint/2010/main" val="80077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8DFBE6-B742-4C61-8F24-76E8A8364AE4}"/>
              </a:ext>
            </a:extLst>
          </p:cNvPr>
          <p:cNvSpPr txBox="1"/>
          <p:nvPr/>
        </p:nvSpPr>
        <p:spPr>
          <a:xfrm>
            <a:off x="1338470" y="0"/>
            <a:ext cx="8547652" cy="6370975"/>
          </a:xfrm>
          <a:prstGeom prst="rect">
            <a:avLst/>
          </a:prstGeom>
          <a:noFill/>
        </p:spPr>
        <p:txBody>
          <a:bodyPr wrap="square" rtlCol="0">
            <a:spAutoFit/>
          </a:bodyPr>
          <a:lstStyle/>
          <a:p>
            <a:endParaRPr lang="en-GB" sz="2400" dirty="0"/>
          </a:p>
          <a:p>
            <a:r>
              <a:rPr lang="en-GB" sz="2400" dirty="0"/>
              <a:t>Harlow’s monkeys</a:t>
            </a:r>
          </a:p>
          <a:p>
            <a:r>
              <a:rPr lang="en-GB" sz="2400" dirty="0"/>
              <a:t>Monkeys were separated from their mothers and raised in isolation for 12 months </a:t>
            </a:r>
          </a:p>
          <a:p>
            <a:r>
              <a:rPr lang="en-GB" sz="2400" dirty="0"/>
              <a:t>Choice of two artificial surrogate mothers. One was just a wire frame that lactated, and the other wrapped in a cloth with a primitive face</a:t>
            </a:r>
          </a:p>
          <a:p>
            <a:r>
              <a:rPr lang="en-GB" sz="2400" dirty="0"/>
              <a:t>Baby monkey preferred a soft , dry surrogate to a wire lactating one.</a:t>
            </a:r>
          </a:p>
          <a:p>
            <a:r>
              <a:rPr lang="en-GB" sz="2400" dirty="0"/>
              <a:t>Consequences</a:t>
            </a:r>
          </a:p>
          <a:p>
            <a:r>
              <a:rPr lang="en-GB" sz="2400" dirty="0"/>
              <a:t>Monkeys would huddle in corner</a:t>
            </a:r>
          </a:p>
          <a:p>
            <a:r>
              <a:rPr lang="en-GB" sz="2400" dirty="0"/>
              <a:t>Rock back and forth repetitively and bite themselves</a:t>
            </a:r>
          </a:p>
          <a:p>
            <a:r>
              <a:rPr lang="en-GB" sz="2400" dirty="0"/>
              <a:t>When later exposed to peers didn’t engage in rough and tumble </a:t>
            </a:r>
          </a:p>
          <a:p>
            <a:r>
              <a:rPr lang="en-GB" sz="2400" dirty="0"/>
              <a:t>Couldn’t defend themselves</a:t>
            </a:r>
          </a:p>
          <a:p>
            <a:r>
              <a:rPr lang="en-GB" sz="2400" dirty="0"/>
              <a:t>As parents they didn’t have the normal parenting behaviour and Show signs of child abuse and would sometimes kill their babies</a:t>
            </a:r>
          </a:p>
          <a:p>
            <a:r>
              <a:rPr lang="en-GB" sz="2400" dirty="0"/>
              <a:t>(Hogg and Vaughan 2002)</a:t>
            </a:r>
          </a:p>
        </p:txBody>
      </p:sp>
      <p:sp>
        <p:nvSpPr>
          <p:cNvPr id="3" name="TextBox 2">
            <a:extLst>
              <a:ext uri="{FF2B5EF4-FFF2-40B4-BE49-F238E27FC236}">
                <a16:creationId xmlns:a16="http://schemas.microsoft.com/office/drawing/2014/main" id="{9D76D755-E113-4361-A7F1-9C653F43FCCE}"/>
              </a:ext>
            </a:extLst>
          </p:cNvPr>
          <p:cNvSpPr txBox="1"/>
          <p:nvPr/>
        </p:nvSpPr>
        <p:spPr>
          <a:xfrm flipH="1" flipV="1">
            <a:off x="529288" y="1130323"/>
            <a:ext cx="7554538" cy="369332"/>
          </a:xfrm>
          <a:prstGeom prst="rect">
            <a:avLst/>
          </a:prstGeom>
          <a:noFill/>
        </p:spPr>
        <p:txBody>
          <a:bodyPr wrap="square" rtlCol="0">
            <a:spAutoFit/>
          </a:bodyPr>
          <a:lstStyle/>
          <a:p>
            <a:r>
              <a:rPr lang="en-GB" dirty="0"/>
              <a:t>  </a:t>
            </a:r>
          </a:p>
        </p:txBody>
      </p:sp>
    </p:spTree>
    <p:extLst>
      <p:ext uri="{BB962C8B-B14F-4D97-AF65-F5344CB8AC3E}">
        <p14:creationId xmlns:p14="http://schemas.microsoft.com/office/powerpoint/2010/main" val="3842873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07A936-8877-4C4F-A451-92FA03BE4731}"/>
              </a:ext>
            </a:extLst>
          </p:cNvPr>
          <p:cNvSpPr txBox="1"/>
          <p:nvPr/>
        </p:nvSpPr>
        <p:spPr>
          <a:xfrm>
            <a:off x="2888974" y="1417983"/>
            <a:ext cx="6891131" cy="5693866"/>
          </a:xfrm>
          <a:prstGeom prst="rect">
            <a:avLst/>
          </a:prstGeom>
          <a:noFill/>
        </p:spPr>
        <p:txBody>
          <a:bodyPr wrap="square" rtlCol="0">
            <a:spAutoFit/>
          </a:bodyPr>
          <a:lstStyle/>
          <a:p>
            <a:r>
              <a:rPr lang="en-GB" sz="2800" dirty="0"/>
              <a:t>Problems facing the elderly in rural areas making them feel isolated</a:t>
            </a:r>
          </a:p>
          <a:p>
            <a:r>
              <a:rPr lang="en-GB" sz="2800" dirty="0"/>
              <a:t>Lack of public transport</a:t>
            </a:r>
          </a:p>
          <a:p>
            <a:r>
              <a:rPr lang="en-GB" sz="2800" dirty="0"/>
              <a:t>Difficulties getting broad band</a:t>
            </a:r>
          </a:p>
          <a:p>
            <a:r>
              <a:rPr lang="en-GB" sz="2800" dirty="0"/>
              <a:t>Post offices, pubs and village  shop closures</a:t>
            </a:r>
          </a:p>
          <a:p>
            <a:r>
              <a:rPr lang="en-GB" sz="2800" dirty="0"/>
              <a:t>Lack of health and social care</a:t>
            </a:r>
          </a:p>
          <a:p>
            <a:r>
              <a:rPr lang="en-GB" sz="2800" dirty="0"/>
              <a:t>Advice services such as </a:t>
            </a:r>
            <a:r>
              <a:rPr lang="en-GB" sz="2800" dirty="0" err="1"/>
              <a:t>leaflets,websites</a:t>
            </a:r>
            <a:r>
              <a:rPr lang="en-GB" sz="2800" dirty="0"/>
              <a:t> and notice boards</a:t>
            </a:r>
          </a:p>
          <a:p>
            <a:r>
              <a:rPr lang="en-GB" sz="2800" dirty="0"/>
              <a:t>Less Social  activities  to attend such as lunch clubs, befriending services and faith groups</a:t>
            </a:r>
          </a:p>
          <a:p>
            <a:r>
              <a:rPr lang="en-GB" sz="2800" dirty="0"/>
              <a:t>(age </a:t>
            </a:r>
            <a:r>
              <a:rPr lang="en-GB" sz="2800" dirty="0" err="1"/>
              <a:t>uk</a:t>
            </a:r>
            <a:r>
              <a:rPr lang="en-GB" sz="2800" dirty="0"/>
              <a:t> 2013)</a:t>
            </a:r>
          </a:p>
          <a:p>
            <a:endParaRPr lang="en-GB" sz="2800" dirty="0"/>
          </a:p>
          <a:p>
            <a:endParaRPr lang="en-GB" sz="2800" dirty="0"/>
          </a:p>
        </p:txBody>
      </p:sp>
    </p:spTree>
    <p:extLst>
      <p:ext uri="{BB962C8B-B14F-4D97-AF65-F5344CB8AC3E}">
        <p14:creationId xmlns:p14="http://schemas.microsoft.com/office/powerpoint/2010/main" val="1778958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7DAD0F-0633-4E84-BF2A-83E4E9C84A9C}"/>
              </a:ext>
            </a:extLst>
          </p:cNvPr>
          <p:cNvSpPr txBox="1"/>
          <p:nvPr/>
        </p:nvSpPr>
        <p:spPr>
          <a:xfrm>
            <a:off x="2663687" y="781878"/>
            <a:ext cx="7487478" cy="6494085"/>
          </a:xfrm>
          <a:prstGeom prst="rect">
            <a:avLst/>
          </a:prstGeom>
          <a:noFill/>
        </p:spPr>
        <p:txBody>
          <a:bodyPr wrap="square" rtlCol="0">
            <a:spAutoFit/>
          </a:bodyPr>
          <a:lstStyle/>
          <a:p>
            <a:r>
              <a:rPr lang="en-GB" sz="3200" dirty="0"/>
              <a:t>Campaign to end loneliness and isolation</a:t>
            </a:r>
          </a:p>
          <a:p>
            <a:pPr marL="514350" indent="-514350">
              <a:buAutoNum type="arabicPeriod"/>
            </a:pPr>
            <a:r>
              <a:rPr lang="en-GB" sz="3200" dirty="0"/>
              <a:t>Reaching- Identifying and getting in to contact with those who are lonely</a:t>
            </a:r>
          </a:p>
          <a:p>
            <a:pPr marL="514350" indent="-514350">
              <a:buAutoNum type="arabicPeriod"/>
            </a:pPr>
            <a:r>
              <a:rPr lang="en-GB" sz="3200" dirty="0"/>
              <a:t> Understanding- Looking into the circumstances of someone’s loneliness, and establishing which help would benefit the individual</a:t>
            </a:r>
          </a:p>
          <a:p>
            <a:r>
              <a:rPr lang="en-GB" sz="3200" dirty="0"/>
              <a:t>3. Supporting – Helping individuals to seek support from the services that are available to them</a:t>
            </a:r>
          </a:p>
          <a:p>
            <a:r>
              <a:rPr lang="en-GB" sz="3200" dirty="0"/>
              <a:t>(campaign to end loneliness 2018)</a:t>
            </a:r>
          </a:p>
          <a:p>
            <a:pPr marL="514350" indent="-514350">
              <a:buAutoNum type="arabicPeriod"/>
            </a:pPr>
            <a:endParaRPr lang="en-GB" sz="3200" dirty="0"/>
          </a:p>
          <a:p>
            <a:endParaRPr lang="en-GB" sz="3200" dirty="0"/>
          </a:p>
        </p:txBody>
      </p:sp>
    </p:spTree>
    <p:extLst>
      <p:ext uri="{BB962C8B-B14F-4D97-AF65-F5344CB8AC3E}">
        <p14:creationId xmlns:p14="http://schemas.microsoft.com/office/powerpoint/2010/main" val="1114008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6EDECD-288A-4456-BFF4-BABE47802B9B}"/>
              </a:ext>
            </a:extLst>
          </p:cNvPr>
          <p:cNvSpPr txBox="1"/>
          <p:nvPr/>
        </p:nvSpPr>
        <p:spPr>
          <a:xfrm>
            <a:off x="1099930" y="1351722"/>
            <a:ext cx="8865705" cy="4401205"/>
          </a:xfrm>
          <a:prstGeom prst="rect">
            <a:avLst/>
          </a:prstGeom>
          <a:noFill/>
        </p:spPr>
        <p:txBody>
          <a:bodyPr wrap="square" rtlCol="0">
            <a:spAutoFit/>
          </a:bodyPr>
          <a:lstStyle/>
          <a:p>
            <a:r>
              <a:rPr lang="en-GB" sz="2800" dirty="0"/>
              <a:t>Things that are being done in Wales to address loneliness and isolation </a:t>
            </a:r>
          </a:p>
          <a:p>
            <a:r>
              <a:rPr lang="en-GB" sz="2800" dirty="0"/>
              <a:t>Befriending schemes</a:t>
            </a:r>
          </a:p>
          <a:p>
            <a:r>
              <a:rPr lang="en-GB" sz="2800" dirty="0"/>
              <a:t>Group activities</a:t>
            </a:r>
          </a:p>
          <a:p>
            <a:r>
              <a:rPr lang="en-GB" sz="2800" dirty="0"/>
              <a:t>Volunteering</a:t>
            </a:r>
          </a:p>
          <a:p>
            <a:r>
              <a:rPr lang="en-GB" sz="2800" dirty="0"/>
              <a:t>The role of primary care</a:t>
            </a:r>
          </a:p>
          <a:p>
            <a:r>
              <a:rPr lang="en-GB" sz="2800" dirty="0"/>
              <a:t>Use of social prescribing</a:t>
            </a:r>
          </a:p>
          <a:p>
            <a:r>
              <a:rPr lang="en-GB" sz="2800" dirty="0"/>
              <a:t>Counselling and therapy</a:t>
            </a:r>
          </a:p>
          <a:p>
            <a:r>
              <a:rPr lang="en-GB" sz="2800" dirty="0"/>
              <a:t>Loneliness mapping</a:t>
            </a:r>
          </a:p>
          <a:p>
            <a:r>
              <a:rPr lang="en-GB" sz="2800" dirty="0"/>
              <a:t>(National assembly for Wales 2017)</a:t>
            </a:r>
          </a:p>
        </p:txBody>
      </p:sp>
      <p:pic>
        <p:nvPicPr>
          <p:cNvPr id="4" name="Picture 3">
            <a:extLst>
              <a:ext uri="{FF2B5EF4-FFF2-40B4-BE49-F238E27FC236}">
                <a16:creationId xmlns:a16="http://schemas.microsoft.com/office/drawing/2014/main" id="{5F870505-CA00-40D8-AC06-B635861B33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03135" y="1761711"/>
            <a:ext cx="4762500" cy="2857500"/>
          </a:xfrm>
          <a:prstGeom prst="rect">
            <a:avLst/>
          </a:prstGeom>
        </p:spPr>
      </p:pic>
      <p:sp>
        <p:nvSpPr>
          <p:cNvPr id="5" name="TextBox 4">
            <a:extLst>
              <a:ext uri="{FF2B5EF4-FFF2-40B4-BE49-F238E27FC236}">
                <a16:creationId xmlns:a16="http://schemas.microsoft.com/office/drawing/2014/main" id="{8F410EB2-41B8-4D48-A4C2-FA0BEBDEDA17}"/>
              </a:ext>
            </a:extLst>
          </p:cNvPr>
          <p:cNvSpPr txBox="1"/>
          <p:nvPr/>
        </p:nvSpPr>
        <p:spPr>
          <a:xfrm>
            <a:off x="5203135" y="4619211"/>
            <a:ext cx="4762500" cy="230832"/>
          </a:xfrm>
          <a:prstGeom prst="rect">
            <a:avLst/>
          </a:prstGeom>
          <a:noFill/>
        </p:spPr>
        <p:txBody>
          <a:bodyPr wrap="square" rtlCol="0">
            <a:spAutoFit/>
          </a:bodyPr>
          <a:lstStyle/>
          <a:p>
            <a:r>
              <a:rPr lang="en-GB" sz="900">
                <a:hlinkClick r:id="rId3" tooltip="https://www.opendemocracy.net/ournhs/julia-jones/help-us-help-our-relatives-with-dementia"/>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249884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529800-D0F3-45A3-AED1-E302697004E3}"/>
              </a:ext>
            </a:extLst>
          </p:cNvPr>
          <p:cNvSpPr txBox="1"/>
          <p:nvPr/>
        </p:nvSpPr>
        <p:spPr>
          <a:xfrm>
            <a:off x="1842052" y="119269"/>
            <a:ext cx="8719931" cy="6186309"/>
          </a:xfrm>
          <a:prstGeom prst="rect">
            <a:avLst/>
          </a:prstGeom>
          <a:noFill/>
        </p:spPr>
        <p:txBody>
          <a:bodyPr wrap="square" rtlCol="0">
            <a:spAutoFit/>
          </a:bodyPr>
          <a:lstStyle/>
          <a:p>
            <a:r>
              <a:rPr lang="en-GB" dirty="0"/>
              <a:t>R</a:t>
            </a:r>
            <a:r>
              <a:rPr lang="en-GB" u="sng" dirty="0"/>
              <a:t>eference list</a:t>
            </a:r>
          </a:p>
          <a:p>
            <a:r>
              <a:rPr lang="en-GB" u="sng" dirty="0"/>
              <a:t>Age </a:t>
            </a:r>
            <a:r>
              <a:rPr lang="en-GB" u="sng" dirty="0" err="1"/>
              <a:t>uk</a:t>
            </a:r>
            <a:r>
              <a:rPr lang="en-GB" u="sng" dirty="0"/>
              <a:t> (2013) </a:t>
            </a:r>
            <a:r>
              <a:rPr lang="en-GB" i="1" u="sng" dirty="0"/>
              <a:t>The challenges of rural living for older people. </a:t>
            </a:r>
            <a:r>
              <a:rPr lang="en-GB" u="sng" dirty="0"/>
              <a:t>Available at https://www.ageuk.org.uk&gt;later-life</a:t>
            </a:r>
          </a:p>
          <a:p>
            <a:r>
              <a:rPr lang="en-GB" u="sng" dirty="0" err="1"/>
              <a:t>Baron,R.a</a:t>
            </a:r>
            <a:r>
              <a:rPr lang="en-GB" u="sng" dirty="0"/>
              <a:t>, </a:t>
            </a:r>
            <a:r>
              <a:rPr lang="en-GB" u="sng" dirty="0" err="1"/>
              <a:t>Branscombe</a:t>
            </a:r>
            <a:r>
              <a:rPr lang="en-GB" u="sng" dirty="0"/>
              <a:t> ,N.R and </a:t>
            </a:r>
            <a:r>
              <a:rPr lang="en-GB" u="sng" dirty="0" err="1"/>
              <a:t>Byrne,D</a:t>
            </a:r>
            <a:r>
              <a:rPr lang="en-GB" u="sng" dirty="0"/>
              <a:t>. (2010) </a:t>
            </a:r>
            <a:r>
              <a:rPr lang="en-GB" i="1" u="sng" dirty="0"/>
              <a:t>Social psychology.</a:t>
            </a:r>
            <a:r>
              <a:rPr lang="en-GB" u="sng" dirty="0"/>
              <a:t>12</a:t>
            </a:r>
            <a:r>
              <a:rPr lang="en-GB" u="sng" baseline="30000" dirty="0"/>
              <a:t>th</a:t>
            </a:r>
            <a:r>
              <a:rPr lang="en-GB" u="sng" dirty="0"/>
              <a:t> </a:t>
            </a:r>
            <a:r>
              <a:rPr lang="en-GB" u="sng" dirty="0" err="1"/>
              <a:t>edition.United</a:t>
            </a:r>
            <a:r>
              <a:rPr lang="en-GB" u="sng" dirty="0"/>
              <a:t> states of </a:t>
            </a:r>
            <a:r>
              <a:rPr lang="en-GB" u="sng" dirty="0" err="1"/>
              <a:t>America:Nk</a:t>
            </a:r>
            <a:r>
              <a:rPr lang="en-GB" u="sng" dirty="0"/>
              <a:t>/Black dot.</a:t>
            </a:r>
          </a:p>
          <a:p>
            <a:r>
              <a:rPr lang="en-GB" u="sng" dirty="0"/>
              <a:t>Ca</a:t>
            </a:r>
            <a:r>
              <a:rPr lang="en-GB" dirty="0"/>
              <a:t>mpaign to end loneliness.(2018) </a:t>
            </a:r>
            <a:r>
              <a:rPr lang="en-GB" i="1" dirty="0"/>
              <a:t>Loneliness and </a:t>
            </a:r>
            <a:r>
              <a:rPr lang="en-GB" i="1" dirty="0" err="1"/>
              <a:t>isolation:Guidance</a:t>
            </a:r>
            <a:r>
              <a:rPr lang="en-GB" i="1" dirty="0"/>
              <a:t> for local authorities and </a:t>
            </a:r>
            <a:r>
              <a:rPr lang="en-GB" i="1" dirty="0" err="1"/>
              <a:t>commissioners.</a:t>
            </a:r>
            <a:r>
              <a:rPr lang="en-GB" dirty="0" err="1"/>
              <a:t>Available</a:t>
            </a:r>
            <a:r>
              <a:rPr lang="en-GB" dirty="0"/>
              <a:t> at </a:t>
            </a:r>
            <a:r>
              <a:rPr lang="en-GB" dirty="0">
                <a:hlinkClick r:id="rId2"/>
              </a:rPr>
              <a:t>https://campaign</a:t>
            </a:r>
            <a:r>
              <a:rPr lang="en-GB" dirty="0"/>
              <a:t>toendloneliness.org/guidance/foundation-services/</a:t>
            </a:r>
            <a:endParaRPr lang="en-GB" u="sng" dirty="0"/>
          </a:p>
          <a:p>
            <a:r>
              <a:rPr lang="en-GB" u="sng" dirty="0" err="1"/>
              <a:t>Hogg,M.A</a:t>
            </a:r>
            <a:r>
              <a:rPr lang="en-GB" u="sng" dirty="0"/>
              <a:t>,(2005).</a:t>
            </a:r>
            <a:r>
              <a:rPr lang="en-GB" i="1" u="sng" dirty="0"/>
              <a:t>Social phsycology,</a:t>
            </a:r>
            <a:r>
              <a:rPr lang="en-GB" u="sng" dirty="0"/>
              <a:t>4</a:t>
            </a:r>
            <a:r>
              <a:rPr lang="en-GB" u="sng" baseline="30000" dirty="0"/>
              <a:t>th</a:t>
            </a:r>
            <a:r>
              <a:rPr lang="en-GB" u="sng" dirty="0"/>
              <a:t> ed</a:t>
            </a:r>
          </a:p>
          <a:p>
            <a:r>
              <a:rPr lang="en-GB" u="sng" dirty="0" err="1"/>
              <a:t>Hogg,M.A</a:t>
            </a:r>
            <a:r>
              <a:rPr lang="en-GB" u="sng" dirty="0"/>
              <a:t> and </a:t>
            </a:r>
            <a:r>
              <a:rPr lang="en-GB" u="sng" dirty="0" err="1"/>
              <a:t>Vaughan,G.M</a:t>
            </a:r>
            <a:r>
              <a:rPr lang="en-GB" u="sng" dirty="0"/>
              <a:t> (2002) </a:t>
            </a:r>
            <a:r>
              <a:rPr lang="en-GB" i="1" u="sng" dirty="0"/>
              <a:t>Social </a:t>
            </a:r>
            <a:r>
              <a:rPr lang="en-GB" i="1" u="sng" dirty="0" err="1"/>
              <a:t>phsychology</a:t>
            </a:r>
            <a:r>
              <a:rPr lang="en-GB" i="1" u="sng" dirty="0"/>
              <a:t>.</a:t>
            </a:r>
            <a:r>
              <a:rPr lang="en-GB" u="sng" dirty="0"/>
              <a:t> 3</a:t>
            </a:r>
            <a:r>
              <a:rPr lang="en-GB" u="sng" baseline="30000" dirty="0"/>
              <a:t>rd</a:t>
            </a:r>
            <a:r>
              <a:rPr lang="en-GB" u="sng" dirty="0"/>
              <a:t> </a:t>
            </a:r>
            <a:r>
              <a:rPr lang="en-GB" u="sng" dirty="0" err="1"/>
              <a:t>Ed.Essex:</a:t>
            </a:r>
            <a:r>
              <a:rPr lang="en-GB" i="1" u="sng" dirty="0" err="1"/>
              <a:t>Ashford</a:t>
            </a:r>
            <a:r>
              <a:rPr lang="en-GB" i="1" u="sng" dirty="0"/>
              <a:t> colour press Ltd.</a:t>
            </a:r>
            <a:endParaRPr lang="en-GB" u="sng" dirty="0"/>
          </a:p>
          <a:p>
            <a:r>
              <a:rPr lang="en-GB" u="sng" dirty="0" err="1"/>
              <a:t>Johns,R</a:t>
            </a:r>
            <a:r>
              <a:rPr lang="en-GB" u="sng" dirty="0"/>
              <a:t>,(2011).</a:t>
            </a:r>
            <a:r>
              <a:rPr lang="en-GB" i="1" dirty="0"/>
              <a:t>Social </a:t>
            </a:r>
            <a:r>
              <a:rPr lang="en-GB" i="1" dirty="0" err="1"/>
              <a:t>work,social</a:t>
            </a:r>
            <a:r>
              <a:rPr lang="en-GB" i="1" dirty="0"/>
              <a:t> policy and older people, thinking through social work. Great </a:t>
            </a:r>
            <a:r>
              <a:rPr lang="en-GB" i="1" dirty="0" err="1"/>
              <a:t>Britain:Learning</a:t>
            </a:r>
            <a:r>
              <a:rPr lang="en-GB" i="1" dirty="0"/>
              <a:t> matters ltd</a:t>
            </a:r>
          </a:p>
          <a:p>
            <a:r>
              <a:rPr lang="en-GB" i="1" u="sng" dirty="0"/>
              <a:t>National assembly for Wales (2017) Inquiry into loneliness and isolation. Available at</a:t>
            </a:r>
            <a:endParaRPr lang="en-GB" u="sng" dirty="0"/>
          </a:p>
          <a:p>
            <a:r>
              <a:rPr lang="en-GB" dirty="0"/>
              <a:t>Welsh government (2018)”</a:t>
            </a:r>
            <a:r>
              <a:rPr lang="en-GB" i="1" dirty="0"/>
              <a:t>Loneliness and social isolation is a growing threat to public </a:t>
            </a:r>
            <a:r>
              <a:rPr lang="en-GB" i="1" dirty="0" err="1"/>
              <a:t>health:we</a:t>
            </a:r>
            <a:r>
              <a:rPr lang="en-GB" i="1" dirty="0"/>
              <a:t> must tackle it together”. </a:t>
            </a:r>
            <a:r>
              <a:rPr lang="en-GB" dirty="0"/>
              <a:t>Available at https://gov.wales&gt;newsroom&gt;loneliness</a:t>
            </a:r>
          </a:p>
          <a:p>
            <a:r>
              <a:rPr lang="en-GB" dirty="0" err="1"/>
              <a:t>Szalavitz,M</a:t>
            </a:r>
            <a:r>
              <a:rPr lang="en-GB" dirty="0"/>
              <a:t> and </a:t>
            </a:r>
            <a:r>
              <a:rPr lang="en-GB" dirty="0" err="1"/>
              <a:t>Perry,M.D</a:t>
            </a:r>
            <a:r>
              <a:rPr lang="en-GB" dirty="0"/>
              <a:t> (2010)</a:t>
            </a:r>
            <a:r>
              <a:rPr lang="en-GB" i="1" dirty="0"/>
              <a:t>Born for love, why empathy is </a:t>
            </a:r>
            <a:r>
              <a:rPr lang="en-GB" i="1" dirty="0" err="1"/>
              <a:t>endangered.</a:t>
            </a:r>
            <a:r>
              <a:rPr lang="en-GB" dirty="0" err="1"/>
              <a:t>United</a:t>
            </a:r>
            <a:r>
              <a:rPr lang="en-GB" dirty="0"/>
              <a:t> states of America :Harper Collins publisher.</a:t>
            </a:r>
          </a:p>
          <a:p>
            <a:r>
              <a:rPr lang="en-GB" dirty="0" err="1"/>
              <a:t>Theurer</a:t>
            </a:r>
            <a:r>
              <a:rPr lang="en-GB" dirty="0"/>
              <a:t> &amp;Wister, (2010) </a:t>
            </a:r>
            <a:r>
              <a:rPr lang="en-GB" i="1" dirty="0"/>
              <a:t>Social </a:t>
            </a:r>
            <a:r>
              <a:rPr lang="en-GB" i="1" dirty="0" err="1"/>
              <a:t>work,social</a:t>
            </a:r>
            <a:r>
              <a:rPr lang="en-GB" i="1" dirty="0"/>
              <a:t> policy and older people thinking through social </a:t>
            </a:r>
            <a:r>
              <a:rPr lang="en-GB" i="1" dirty="0" err="1"/>
              <a:t>work.Great</a:t>
            </a:r>
            <a:r>
              <a:rPr lang="en-GB" i="1" dirty="0"/>
              <a:t> Britain :Learning matters ltd</a:t>
            </a:r>
          </a:p>
          <a:p>
            <a:r>
              <a:rPr lang="en-GB" dirty="0" err="1"/>
              <a:t>Zavaleta,D</a:t>
            </a:r>
            <a:r>
              <a:rPr lang="en-GB" dirty="0"/>
              <a:t>, </a:t>
            </a:r>
            <a:r>
              <a:rPr lang="en-GB" dirty="0" err="1"/>
              <a:t>Samuel,K</a:t>
            </a:r>
            <a:r>
              <a:rPr lang="en-GB" dirty="0"/>
              <a:t> and </a:t>
            </a:r>
            <a:r>
              <a:rPr lang="en-GB" dirty="0" err="1"/>
              <a:t>Mills,c</a:t>
            </a:r>
            <a:r>
              <a:rPr lang="en-GB" dirty="0"/>
              <a:t>(2014)</a:t>
            </a:r>
            <a:r>
              <a:rPr lang="en-GB" i="1" dirty="0"/>
              <a:t>Social Isolation: A conceptual and measured proposal. (OPHI). Oxford. University of Oxford.</a:t>
            </a:r>
            <a:endParaRPr lang="en-GB" dirty="0"/>
          </a:p>
        </p:txBody>
      </p:sp>
    </p:spTree>
    <p:extLst>
      <p:ext uri="{BB962C8B-B14F-4D97-AF65-F5344CB8AC3E}">
        <p14:creationId xmlns:p14="http://schemas.microsoft.com/office/powerpoint/2010/main" val="444438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2929</TotalTime>
  <Words>1015</Words>
  <Application>Microsoft Office PowerPoint</Application>
  <PresentationFormat>Widescreen</PresentationFormat>
  <Paragraphs>108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Isolation </vt:lpstr>
      <vt:lpstr>PowerPoint Presentation</vt:lpstr>
      <vt:lpstr>PowerPoint Presentation</vt:lpstr>
      <vt:lpstr>PowerPoint Presentation</vt:lpstr>
      <vt:lpstr>What effects can isolation have on mental health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Isolation</dc:title>
  <dc:creator>Gwen Morris</dc:creator>
  <cp:lastModifiedBy>Gwen Morris</cp:lastModifiedBy>
  <cp:revision>41</cp:revision>
  <dcterms:created xsi:type="dcterms:W3CDTF">2019-01-14T11:24:12Z</dcterms:created>
  <dcterms:modified xsi:type="dcterms:W3CDTF">2019-01-18T00:22:35Z</dcterms:modified>
</cp:coreProperties>
</file>