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theme/theme2.xml" ContentType="application/vnd.openxmlformats-officedocument.theme+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3.xml" ContentType="application/vnd.openxmlformats-officedocument.theme+xml"/>
  <Override PartName="/ppt/slideLayouts/slideLayout6.xml" ContentType="application/vnd.openxmlformats-officedocument.presentationml.slideLayout+xml"/>
  <Override PartName="/ppt/theme/theme4.xml" ContentType="application/vnd.openxmlformats-officedocument.theme+xml"/>
  <Override PartName="/ppt/slideLayouts/slideLayout7.xml" ContentType="application/vnd.openxmlformats-officedocument.presentationml.slideLayout+xml"/>
  <Override PartName="/ppt/theme/theme5.xml" ContentType="application/vnd.openxmlformats-officedocument.theme+xml"/>
  <Override PartName="/ppt/theme/theme6.xml" ContentType="application/vnd.openxmlformats-officedocument.theme+xml"/>
  <Override PartName="/ppt/tags/tag1.xml" ContentType="application/vnd.openxmlformats-officedocument.presentationml.tags+xml"/>
  <Override PartName="/ppt/notesSlides/notesSlide1.xml" ContentType="application/vnd.openxmlformats-officedocument.presentationml.notesSlide+xml"/>
  <Override PartName="/ppt/tags/tag2.xml" ContentType="application/vnd.openxmlformats-officedocument.presentationml.tags+xml"/>
  <Override PartName="/ppt/notesSlides/notesSlide2.xml" ContentType="application/vnd.openxmlformats-officedocument.presentationml.notesSlide+xml"/>
  <Override PartName="/ppt/tags/tag3.xml" ContentType="application/vnd.openxmlformats-officedocument.presentationml.tags+xml"/>
  <Override PartName="/ppt/notesSlides/notesSlide3.xml" ContentType="application/vnd.openxmlformats-officedocument.presentationml.notesSlide+xml"/>
  <Override PartName="/ppt/tags/tag4.xml" ContentType="application/vnd.openxmlformats-officedocument.presentationml.tags+xml"/>
  <Override PartName="/ppt/notesSlides/notesSlide4.xml" ContentType="application/vnd.openxmlformats-officedocument.presentationml.notesSlide+xml"/>
  <Override PartName="/ppt/tags/tag5.xml" ContentType="application/vnd.openxmlformats-officedocument.presentationml.tags+xml"/>
  <Override PartName="/ppt/notesSlides/notesSlide5.xml" ContentType="application/vnd.openxmlformats-officedocument.presentationml.notesSlide+xml"/>
  <Override PartName="/ppt/tags/tag6.xml" ContentType="application/vnd.openxmlformats-officedocument.presentationml.tags+xml"/>
  <Override PartName="/ppt/notesSlides/notesSlide6.xml" ContentType="application/vnd.openxmlformats-officedocument.presentationml.notesSlide+xml"/>
  <Override PartName="/ppt/tags/tag7.xml" ContentType="application/vnd.openxmlformats-officedocument.presentationml.tags+xml"/>
  <Override PartName="/ppt/notesSlides/notesSlide7.xml" ContentType="application/vnd.openxmlformats-officedocument.presentationml.notesSlide+xml"/>
  <Override PartName="/ppt/tags/tag8.xml" ContentType="application/vnd.openxmlformats-officedocument.presentationml.tags+xml"/>
  <Override PartName="/ppt/notesSlides/notesSlide8.xml" ContentType="application/vnd.openxmlformats-officedocument.presentationml.notesSlide+xml"/>
  <Override PartName="/ppt/tags/tag9.xml" ContentType="application/vnd.openxmlformats-officedocument.presentationml.tags+xml"/>
  <Override PartName="/ppt/notesSlides/notesSlide9.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3" r:id="rId4"/>
    <p:sldMasterId id="2147483676" r:id="rId5"/>
    <p:sldMasterId id="2147483678" r:id="rId6"/>
    <p:sldMasterId id="2147483680" r:id="rId7"/>
    <p:sldMasterId id="2147483682" r:id="rId8"/>
  </p:sldMasterIdLst>
  <p:notesMasterIdLst>
    <p:notesMasterId r:id="rId23"/>
  </p:notesMasterIdLst>
  <p:sldIdLst>
    <p:sldId id="292" r:id="rId9"/>
    <p:sldId id="294" r:id="rId10"/>
    <p:sldId id="295" r:id="rId11"/>
    <p:sldId id="400" r:id="rId12"/>
    <p:sldId id="406" r:id="rId13"/>
    <p:sldId id="276" r:id="rId14"/>
    <p:sldId id="409" r:id="rId15"/>
    <p:sldId id="410" r:id="rId16"/>
    <p:sldId id="411" r:id="rId17"/>
    <p:sldId id="413" r:id="rId18"/>
    <p:sldId id="414" r:id="rId19"/>
    <p:sldId id="415" r:id="rId20"/>
    <p:sldId id="416" r:id="rId21"/>
    <p:sldId id="405" r:id="rId2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E1BC4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25F51F01-21E5-4D0A-90CA-12E17138B80C}" v="1" dt="2024-02-02T10:07:27.064"/>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8FD4443E-F989-4FC4-A0C8-D5A2AF1F390B}" styleName="Dark Style 1 - Accent 5">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accent5"/>
          </a:solidFill>
        </a:fill>
      </a:tcStyle>
    </a:wholeTbl>
    <a:band1H>
      <a:tcStyle>
        <a:tcBdr/>
        <a:fill>
          <a:solidFill>
            <a:schemeClr val="accent5">
              <a:shade val="60000"/>
            </a:schemeClr>
          </a:solidFill>
        </a:fill>
      </a:tcStyle>
    </a:band1H>
    <a:band1V>
      <a:tcStyle>
        <a:tcBdr/>
        <a:fill>
          <a:solidFill>
            <a:schemeClr val="accent5">
              <a:shade val="60000"/>
            </a:schemeClr>
          </a:solidFill>
        </a:fill>
      </a:tcStyle>
    </a:band1V>
    <a:lastCol>
      <a:tcTxStyle b="on"/>
      <a:tcStyle>
        <a:tcBdr>
          <a:left>
            <a:ln w="25400" cmpd="sng">
              <a:solidFill>
                <a:schemeClr val="lt1"/>
              </a:solidFill>
            </a:ln>
          </a:left>
        </a:tcBdr>
        <a:fill>
          <a:solidFill>
            <a:schemeClr val="accent5">
              <a:shade val="60000"/>
            </a:schemeClr>
          </a:solidFill>
        </a:fill>
      </a:tcStyle>
    </a:lastCol>
    <a:firstCol>
      <a:tcTxStyle b="on"/>
      <a:tcStyle>
        <a:tcBdr>
          <a:right>
            <a:ln w="25400" cmpd="sng">
              <a:solidFill>
                <a:schemeClr val="lt1"/>
              </a:solidFill>
            </a:ln>
          </a:right>
        </a:tcBdr>
        <a:fill>
          <a:solidFill>
            <a:schemeClr val="accent5">
              <a:shade val="60000"/>
            </a:schemeClr>
          </a:solidFill>
        </a:fill>
      </a:tcStyle>
    </a:firstCol>
    <a:lastRow>
      <a:tcTxStyle b="on"/>
      <a:tcStyle>
        <a:tcBdr>
          <a:top>
            <a:ln w="25400" cmpd="sng">
              <a:solidFill>
                <a:schemeClr val="lt1"/>
              </a:solidFill>
            </a:ln>
          </a:top>
        </a:tcBdr>
        <a:fill>
          <a:solidFill>
            <a:schemeClr val="accent5">
              <a:shade val="4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8003" autoAdjust="0"/>
    <p:restoredTop sz="86741" autoAdjust="0"/>
  </p:normalViewPr>
  <p:slideViewPr>
    <p:cSldViewPr snapToGrid="0">
      <p:cViewPr varScale="1">
        <p:scale>
          <a:sx n="72" d="100"/>
          <a:sy n="72" d="100"/>
        </p:scale>
        <p:origin x="593" y="5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Master" Target="slideMasters/slideMaster5.xml"/><Relationship Id="rId13" Type="http://schemas.openxmlformats.org/officeDocument/2006/relationships/slide" Target="slides/slide5.xml"/><Relationship Id="rId18" Type="http://schemas.openxmlformats.org/officeDocument/2006/relationships/slide" Target="slides/slide10.xml"/><Relationship Id="rId26" Type="http://schemas.openxmlformats.org/officeDocument/2006/relationships/theme" Target="theme/theme1.xml"/><Relationship Id="rId3" Type="http://schemas.openxmlformats.org/officeDocument/2006/relationships/customXml" Target="../customXml/item3.xml"/><Relationship Id="rId21" Type="http://schemas.openxmlformats.org/officeDocument/2006/relationships/slide" Target="slides/slide13.xml"/><Relationship Id="rId7" Type="http://schemas.openxmlformats.org/officeDocument/2006/relationships/slideMaster" Target="slideMasters/slideMaster4.xml"/><Relationship Id="rId12" Type="http://schemas.openxmlformats.org/officeDocument/2006/relationships/slide" Target="slides/slide4.xml"/><Relationship Id="rId17" Type="http://schemas.openxmlformats.org/officeDocument/2006/relationships/slide" Target="slides/slide9.xml"/><Relationship Id="rId25" Type="http://schemas.openxmlformats.org/officeDocument/2006/relationships/viewProps" Target="viewProps.xml"/><Relationship Id="rId2" Type="http://schemas.openxmlformats.org/officeDocument/2006/relationships/customXml" Target="../customXml/item2.xml"/><Relationship Id="rId16" Type="http://schemas.openxmlformats.org/officeDocument/2006/relationships/slide" Target="slides/slide8.xml"/><Relationship Id="rId20" Type="http://schemas.openxmlformats.org/officeDocument/2006/relationships/slide" Target="slides/slide12.xml"/><Relationship Id="rId1" Type="http://schemas.openxmlformats.org/officeDocument/2006/relationships/customXml" Target="../customXml/item1.xml"/><Relationship Id="rId6" Type="http://schemas.openxmlformats.org/officeDocument/2006/relationships/slideMaster" Target="slideMasters/slideMaster3.xml"/><Relationship Id="rId11" Type="http://schemas.openxmlformats.org/officeDocument/2006/relationships/slide" Target="slides/slide3.xml"/><Relationship Id="rId24" Type="http://schemas.openxmlformats.org/officeDocument/2006/relationships/presProps" Target="presProps.xml"/><Relationship Id="rId5" Type="http://schemas.openxmlformats.org/officeDocument/2006/relationships/slideMaster" Target="slideMasters/slideMaster2.xml"/><Relationship Id="rId15" Type="http://schemas.openxmlformats.org/officeDocument/2006/relationships/slide" Target="slides/slide7.xml"/><Relationship Id="rId23" Type="http://schemas.openxmlformats.org/officeDocument/2006/relationships/notesMaster" Target="notesMasters/notesMaster1.xml"/><Relationship Id="rId28" Type="http://schemas.microsoft.com/office/2015/10/relationships/revisionInfo" Target="revisionInfo.xml"/><Relationship Id="rId10" Type="http://schemas.openxmlformats.org/officeDocument/2006/relationships/slide" Target="slides/slide2.xml"/><Relationship Id="rId19" Type="http://schemas.openxmlformats.org/officeDocument/2006/relationships/slide" Target="slides/slide11.xml"/><Relationship Id="rId4" Type="http://schemas.openxmlformats.org/officeDocument/2006/relationships/slideMaster" Target="slideMasters/slideMaster1.xml"/><Relationship Id="rId9" Type="http://schemas.openxmlformats.org/officeDocument/2006/relationships/slide" Target="slides/slide1.xml"/><Relationship Id="rId14" Type="http://schemas.openxmlformats.org/officeDocument/2006/relationships/slide" Target="slides/slide6.xml"/><Relationship Id="rId22" Type="http://schemas.openxmlformats.org/officeDocument/2006/relationships/slide" Target="slides/slide14.xml"/><Relationship Id="rId27"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6.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A61D25BA-BC0B-4BCE-8F5B-DB902A0C47E0}" type="datetimeFigureOut">
              <a:rPr lang="en-GB" smtClean="0"/>
              <a:t>02/02/2024</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FD43D11-169C-403B-AE90-DBA81AF33F77}" type="slidenum">
              <a:rPr lang="en-GB" smtClean="0"/>
              <a:t>‹#›</a:t>
            </a:fld>
            <a:endParaRPr lang="en-GB"/>
          </a:p>
        </p:txBody>
      </p:sp>
    </p:spTree>
    <p:extLst>
      <p:ext uri="{BB962C8B-B14F-4D97-AF65-F5344CB8AC3E}">
        <p14:creationId xmlns:p14="http://schemas.microsoft.com/office/powerpoint/2010/main" val="331773721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5641018C-6CAF-B84E-B92C-ECB119457FBA}" type="slidenum">
              <a:rPr lang="en-US" smtClean="0"/>
              <a:t>4</a:t>
            </a:fld>
            <a:endParaRPr lang="en-US" dirty="0"/>
          </a:p>
        </p:txBody>
      </p:sp>
    </p:spTree>
    <p:extLst>
      <p:ext uri="{BB962C8B-B14F-4D97-AF65-F5344CB8AC3E}">
        <p14:creationId xmlns:p14="http://schemas.microsoft.com/office/powerpoint/2010/main" val="88454941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5641018C-6CAF-B84E-B92C-ECB119457FBA}" type="slidenum">
              <a:rPr lang="en-US" smtClean="0"/>
              <a:t>5</a:t>
            </a:fld>
            <a:endParaRPr lang="en-US" dirty="0"/>
          </a:p>
        </p:txBody>
      </p:sp>
    </p:spTree>
    <p:extLst>
      <p:ext uri="{BB962C8B-B14F-4D97-AF65-F5344CB8AC3E}">
        <p14:creationId xmlns:p14="http://schemas.microsoft.com/office/powerpoint/2010/main" val="114983289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342900" indent="-342900" algn="just">
              <a:buFont typeface="Wingdings" panose="05000000000000000000" pitchFamily="2" charset="2"/>
              <a:buChar char="ü"/>
            </a:pPr>
            <a:r>
              <a:rPr lang="en-US" dirty="0">
                <a:solidFill>
                  <a:schemeClr val="tx2"/>
                </a:solidFill>
                <a:latin typeface="Arial" panose="020B0604020202020204" pitchFamily="34" charset="0"/>
                <a:cs typeface="Arial" panose="020B0604020202020204" pitchFamily="34" charset="0"/>
              </a:rPr>
              <a:t>Using the American Standard Code for Information Interchange (ASCII), each character is represented by eight bits. For example:</a:t>
            </a:r>
          </a:p>
          <a:p>
            <a:pPr algn="just"/>
            <a:endParaRPr lang="en-US" dirty="0">
              <a:solidFill>
                <a:schemeClr val="tx2"/>
              </a:solidFill>
              <a:latin typeface="Arial" panose="020B0604020202020204" pitchFamily="34" charset="0"/>
              <a:cs typeface="Arial" panose="020B0604020202020204" pitchFamily="34" charset="0"/>
            </a:endParaRPr>
          </a:p>
          <a:p>
            <a:pPr algn="just"/>
            <a:r>
              <a:rPr lang="en-US" dirty="0">
                <a:solidFill>
                  <a:schemeClr val="tx2"/>
                </a:solidFill>
                <a:latin typeface="Arial" panose="020B0604020202020204" pitchFamily="34" charset="0"/>
                <a:cs typeface="Arial" panose="020B0604020202020204" pitchFamily="34" charset="0"/>
              </a:rPr>
              <a:t>    Capital letter: A = 01000001</a:t>
            </a:r>
          </a:p>
          <a:p>
            <a:pPr algn="just"/>
            <a:r>
              <a:rPr lang="en-US" dirty="0">
                <a:solidFill>
                  <a:schemeClr val="tx2"/>
                </a:solidFill>
                <a:latin typeface="Arial" panose="020B0604020202020204" pitchFamily="34" charset="0"/>
                <a:cs typeface="Arial" panose="020B0604020202020204" pitchFamily="34" charset="0"/>
              </a:rPr>
              <a:t>    Number: 9 = 00111001</a:t>
            </a:r>
          </a:p>
          <a:p>
            <a:pPr algn="just"/>
            <a:r>
              <a:rPr lang="en-US" dirty="0">
                <a:solidFill>
                  <a:schemeClr val="tx2"/>
                </a:solidFill>
                <a:latin typeface="Arial" panose="020B0604020202020204" pitchFamily="34" charset="0"/>
                <a:cs typeface="Arial" panose="020B0604020202020204" pitchFamily="34" charset="0"/>
              </a:rPr>
              <a:t>    Special character: # = 00100011</a:t>
            </a:r>
          </a:p>
        </p:txBody>
      </p:sp>
      <p:sp>
        <p:nvSpPr>
          <p:cNvPr id="4" name="Slide Number Placeholder 3"/>
          <p:cNvSpPr>
            <a:spLocks noGrp="1"/>
          </p:cNvSpPr>
          <p:nvPr>
            <p:ph type="sldNum" sz="quarter" idx="5"/>
          </p:nvPr>
        </p:nvSpPr>
        <p:spPr/>
        <p:txBody>
          <a:bodyPr/>
          <a:lstStyle/>
          <a:p>
            <a:fld id="{5641018C-6CAF-B84E-B92C-ECB119457FBA}" type="slidenum">
              <a:rPr lang="en-US" smtClean="0"/>
              <a:t>7</a:t>
            </a:fld>
            <a:endParaRPr lang="en-US" dirty="0"/>
          </a:p>
        </p:txBody>
      </p:sp>
    </p:spTree>
    <p:extLst>
      <p:ext uri="{BB962C8B-B14F-4D97-AF65-F5344CB8AC3E}">
        <p14:creationId xmlns:p14="http://schemas.microsoft.com/office/powerpoint/2010/main" val="274112319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342900" indent="-342900" algn="just">
              <a:buFont typeface="Wingdings" panose="05000000000000000000" pitchFamily="2" charset="2"/>
              <a:buChar char="ü"/>
            </a:pPr>
            <a:endParaRPr lang="en-US" dirty="0">
              <a:solidFill>
                <a:schemeClr val="tx2"/>
              </a:solidFill>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5"/>
          </p:nvPr>
        </p:nvSpPr>
        <p:spPr/>
        <p:txBody>
          <a:bodyPr/>
          <a:lstStyle/>
          <a:p>
            <a:fld id="{5641018C-6CAF-B84E-B92C-ECB119457FBA}" type="slidenum">
              <a:rPr lang="en-US" smtClean="0"/>
              <a:t>8</a:t>
            </a:fld>
            <a:endParaRPr lang="en-US" dirty="0"/>
          </a:p>
        </p:txBody>
      </p:sp>
    </p:spTree>
    <p:extLst>
      <p:ext uri="{BB962C8B-B14F-4D97-AF65-F5344CB8AC3E}">
        <p14:creationId xmlns:p14="http://schemas.microsoft.com/office/powerpoint/2010/main" val="397742391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342900" indent="-342900" algn="just">
              <a:buFont typeface="Wingdings" panose="05000000000000000000" pitchFamily="2" charset="2"/>
              <a:buChar char="ü"/>
            </a:pPr>
            <a:endParaRPr lang="en-US" dirty="0">
              <a:solidFill>
                <a:schemeClr val="tx2"/>
              </a:solidFill>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5"/>
          </p:nvPr>
        </p:nvSpPr>
        <p:spPr/>
        <p:txBody>
          <a:bodyPr/>
          <a:lstStyle/>
          <a:p>
            <a:fld id="{5641018C-6CAF-B84E-B92C-ECB119457FBA}" type="slidenum">
              <a:rPr lang="en-US" smtClean="0"/>
              <a:t>9</a:t>
            </a:fld>
            <a:endParaRPr lang="en-US" dirty="0"/>
          </a:p>
        </p:txBody>
      </p:sp>
    </p:spTree>
    <p:extLst>
      <p:ext uri="{BB962C8B-B14F-4D97-AF65-F5344CB8AC3E}">
        <p14:creationId xmlns:p14="http://schemas.microsoft.com/office/powerpoint/2010/main" val="362534100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342900" indent="-342900" algn="just">
              <a:buFont typeface="Wingdings" panose="05000000000000000000" pitchFamily="2" charset="2"/>
              <a:buChar char="ü"/>
            </a:pPr>
            <a:endParaRPr lang="en-US" dirty="0">
              <a:solidFill>
                <a:schemeClr val="tx2"/>
              </a:solidFill>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5"/>
          </p:nvPr>
        </p:nvSpPr>
        <p:spPr/>
        <p:txBody>
          <a:bodyPr/>
          <a:lstStyle/>
          <a:p>
            <a:fld id="{5641018C-6CAF-B84E-B92C-ECB119457FBA}" type="slidenum">
              <a:rPr lang="en-US" smtClean="0"/>
              <a:t>10</a:t>
            </a:fld>
            <a:endParaRPr lang="en-US" dirty="0"/>
          </a:p>
        </p:txBody>
      </p:sp>
    </p:spTree>
    <p:extLst>
      <p:ext uri="{BB962C8B-B14F-4D97-AF65-F5344CB8AC3E}">
        <p14:creationId xmlns:p14="http://schemas.microsoft.com/office/powerpoint/2010/main" val="94304342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342900" indent="-342900" algn="just">
              <a:buFont typeface="Wingdings" panose="05000000000000000000" pitchFamily="2" charset="2"/>
              <a:buChar char="ü"/>
            </a:pPr>
            <a:endParaRPr lang="en-US" dirty="0">
              <a:solidFill>
                <a:schemeClr val="tx2"/>
              </a:solidFill>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5"/>
          </p:nvPr>
        </p:nvSpPr>
        <p:spPr/>
        <p:txBody>
          <a:bodyPr/>
          <a:lstStyle/>
          <a:p>
            <a:fld id="{5641018C-6CAF-B84E-B92C-ECB119457FBA}" type="slidenum">
              <a:rPr lang="en-US" smtClean="0"/>
              <a:t>11</a:t>
            </a:fld>
            <a:endParaRPr lang="en-US" dirty="0"/>
          </a:p>
        </p:txBody>
      </p:sp>
    </p:spTree>
    <p:extLst>
      <p:ext uri="{BB962C8B-B14F-4D97-AF65-F5344CB8AC3E}">
        <p14:creationId xmlns:p14="http://schemas.microsoft.com/office/powerpoint/2010/main" val="299080900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342900" indent="-342900" algn="just">
              <a:buFont typeface="Wingdings" panose="05000000000000000000" pitchFamily="2" charset="2"/>
              <a:buChar char="ü"/>
            </a:pPr>
            <a:endParaRPr lang="en-US" dirty="0">
              <a:solidFill>
                <a:schemeClr val="tx2"/>
              </a:solidFill>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5"/>
          </p:nvPr>
        </p:nvSpPr>
        <p:spPr/>
        <p:txBody>
          <a:bodyPr/>
          <a:lstStyle/>
          <a:p>
            <a:fld id="{5641018C-6CAF-B84E-B92C-ECB119457FBA}" type="slidenum">
              <a:rPr lang="en-US" smtClean="0"/>
              <a:t>12</a:t>
            </a:fld>
            <a:endParaRPr lang="en-US" dirty="0"/>
          </a:p>
        </p:txBody>
      </p:sp>
    </p:spTree>
    <p:extLst>
      <p:ext uri="{BB962C8B-B14F-4D97-AF65-F5344CB8AC3E}">
        <p14:creationId xmlns:p14="http://schemas.microsoft.com/office/powerpoint/2010/main" val="32364581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342900" indent="-342900" algn="just">
              <a:buFont typeface="Wingdings" panose="05000000000000000000" pitchFamily="2" charset="2"/>
              <a:buChar char="ü"/>
            </a:pPr>
            <a:endParaRPr lang="en-US" dirty="0">
              <a:solidFill>
                <a:schemeClr val="tx2"/>
              </a:solidFill>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5"/>
          </p:nvPr>
        </p:nvSpPr>
        <p:spPr/>
        <p:txBody>
          <a:bodyPr/>
          <a:lstStyle/>
          <a:p>
            <a:fld id="{5641018C-6CAF-B84E-B92C-ECB119457FBA}" type="slidenum">
              <a:rPr lang="en-US" smtClean="0"/>
              <a:t>13</a:t>
            </a:fld>
            <a:endParaRPr lang="en-US" dirty="0"/>
          </a:p>
        </p:txBody>
      </p:sp>
    </p:spTree>
    <p:extLst>
      <p:ext uri="{BB962C8B-B14F-4D97-AF65-F5344CB8AC3E}">
        <p14:creationId xmlns:p14="http://schemas.microsoft.com/office/powerpoint/2010/main" val="17366315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371382233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Tree>
    <p:extLst>
      <p:ext uri="{BB962C8B-B14F-4D97-AF65-F5344CB8AC3E}">
        <p14:creationId xmlns:p14="http://schemas.microsoft.com/office/powerpoint/2010/main" val="422323593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itle Placeholder 1">
            <a:extLst>
              <a:ext uri="{FF2B5EF4-FFF2-40B4-BE49-F238E27FC236}">
                <a16:creationId xmlns:a16="http://schemas.microsoft.com/office/drawing/2014/main" id="{594AE048-867B-9A4B-9A50-CA9AED7B45BD}"/>
              </a:ext>
            </a:extLst>
          </p:cNvPr>
          <p:cNvSpPr>
            <a:spLocks noGrp="1"/>
          </p:cNvSpPr>
          <p:nvPr>
            <p:ph type="title"/>
          </p:nvPr>
        </p:nvSpPr>
        <p:spPr>
          <a:xfrm>
            <a:off x="358219" y="365125"/>
            <a:ext cx="11481847"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4" name="Text Placeholder 2">
            <a:extLst>
              <a:ext uri="{FF2B5EF4-FFF2-40B4-BE49-F238E27FC236}">
                <a16:creationId xmlns:a16="http://schemas.microsoft.com/office/drawing/2014/main" id="{4F9D5FEE-F4AC-D64A-9EE2-89DD7CCAA62A}"/>
              </a:ext>
            </a:extLst>
          </p:cNvPr>
          <p:cNvSpPr>
            <a:spLocks noGrp="1"/>
          </p:cNvSpPr>
          <p:nvPr>
            <p:ph idx="1"/>
          </p:nvPr>
        </p:nvSpPr>
        <p:spPr>
          <a:xfrm>
            <a:off x="358219" y="1825625"/>
            <a:ext cx="11481847" cy="3575934"/>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365704060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cSld name="Multi_Slide">
    <p:spTree>
      <p:nvGrpSpPr>
        <p:cNvPr id="1" name=""/>
        <p:cNvGrpSpPr/>
        <p:nvPr/>
      </p:nvGrpSpPr>
      <p:grpSpPr>
        <a:xfrm>
          <a:off x="0" y="0"/>
          <a:ext cx="0" cy="0"/>
          <a:chOff x="0" y="0"/>
          <a:chExt cx="0" cy="0"/>
        </a:xfrm>
      </p:grpSpPr>
      <p:sp>
        <p:nvSpPr>
          <p:cNvPr id="5" name="Content Placeholder 2"/>
          <p:cNvSpPr>
            <a:spLocks noGrp="1"/>
          </p:cNvSpPr>
          <p:nvPr>
            <p:ph idx="1"/>
          </p:nvPr>
        </p:nvSpPr>
        <p:spPr>
          <a:xfrm>
            <a:off x="632885" y="1797052"/>
            <a:ext cx="11040076" cy="4098595"/>
          </a:xfrm>
          <a:prstGeom prst="rect">
            <a:avLst/>
          </a:prstGeom>
        </p:spPr>
        <p:txBody>
          <a:bodyPr lIns="91420" tIns="45710" rIns="91420" bIns="45710">
            <a:noAutofit/>
          </a:bodyPr>
          <a:lstStyle>
            <a:lvl1pPr marL="285690" marR="0" indent="-285690" algn="ctr" defTabSz="457105" rtl="0" eaLnBrk="1" fontAlgn="auto" latinLnBrk="0" hangingPunct="1">
              <a:lnSpc>
                <a:spcPct val="100000"/>
              </a:lnSpc>
              <a:spcBef>
                <a:spcPct val="20000"/>
              </a:spcBef>
              <a:spcAft>
                <a:spcPts val="0"/>
              </a:spcAft>
              <a:buClrTx/>
              <a:buSzTx/>
              <a:buFont typeface="Arial"/>
              <a:buNone/>
              <a:tabLst/>
              <a:defRPr sz="2000" b="0" i="0" baseline="0">
                <a:solidFill>
                  <a:schemeClr val="bg1"/>
                </a:solidFill>
                <a:latin typeface="+mn-lt"/>
                <a:cs typeface="CiscoSans ExtraLight"/>
              </a:defRPr>
            </a:lvl1pPr>
          </a:lstStyle>
          <a:p>
            <a:pPr lvl="0"/>
            <a:r>
              <a:rPr lang="en-US"/>
              <a:t>Click to edit Master text styles</a:t>
            </a:r>
          </a:p>
        </p:txBody>
      </p:sp>
      <p:sp>
        <p:nvSpPr>
          <p:cNvPr id="4" name="Title Placeholder 5"/>
          <p:cNvSpPr>
            <a:spLocks noGrp="1"/>
          </p:cNvSpPr>
          <p:nvPr>
            <p:ph type="title"/>
          </p:nvPr>
        </p:nvSpPr>
        <p:spPr bwMode="auto">
          <a:xfrm>
            <a:off x="583688" y="455085"/>
            <a:ext cx="11127317" cy="97578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rgbClr val="004C69"/>
                </a:solidFill>
              </a:defRPr>
            </a:lvl1pPr>
          </a:lstStyle>
          <a:p>
            <a:pPr lvl="0"/>
            <a:r>
              <a:rPr lang="en-US"/>
              <a:t>Click to edit Master title style</a:t>
            </a:r>
            <a:endParaRPr lang="en-GB" dirty="0"/>
          </a:p>
        </p:txBody>
      </p:sp>
    </p:spTree>
    <p:extLst>
      <p:ext uri="{BB962C8B-B14F-4D97-AF65-F5344CB8AC3E}">
        <p14:creationId xmlns:p14="http://schemas.microsoft.com/office/powerpoint/2010/main" val="249711719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xmlns:p14="http://schemas.microsoft.com/office/powerpoint/2010/main" spd="med">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p:cNvSpPr>
            <a:spLocks noGrp="1"/>
          </p:cNvSpPr>
          <p:nvPr>
            <p:ph type="dt" sz="half" idx="10"/>
          </p:nvPr>
        </p:nvSpPr>
        <p:spPr/>
        <p:txBody>
          <a:bodyPr/>
          <a:lstStyle/>
          <a:p>
            <a:fld id="{C24DB0B7-81AE-AF47-96A2-2F5370D3CE9C}" type="datetimeFigureOut">
              <a:rPr lang="en-US" smtClean="0"/>
              <a:pPr/>
              <a:t>2/2/2024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465DFF1-0632-DC41-8079-D9882AFED7B7}" type="slidenum">
              <a:rPr lang="en-US" smtClean="0"/>
              <a:pPr/>
              <a:t>‹#›</a:t>
            </a:fld>
            <a:endParaRPr lang="en-US"/>
          </a:p>
        </p:txBody>
      </p:sp>
    </p:spTree>
    <p:extLst>
      <p:ext uri="{BB962C8B-B14F-4D97-AF65-F5344CB8AC3E}">
        <p14:creationId xmlns:p14="http://schemas.microsoft.com/office/powerpoint/2010/main" val="241228131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DF497BB8-93F1-3841-8173-4DF1241A59EB}"/>
              </a:ext>
            </a:extLst>
          </p:cNvPr>
          <p:cNvSpPr>
            <a:spLocks noGrp="1"/>
          </p:cNvSpPr>
          <p:nvPr>
            <p:ph idx="1"/>
          </p:nvPr>
        </p:nvSpPr>
        <p:spPr>
          <a:xfrm>
            <a:off x="630810" y="1470581"/>
            <a:ext cx="4535079" cy="3864989"/>
          </a:xfrm>
          <a:prstGeom prst="rect">
            <a:avLst/>
          </a:prstGeom>
        </p:spPr>
        <p:txBody>
          <a:bodyPr vert="horz" wrap="none" lIns="0" tIns="0" rIns="0" bIns="0" rtlCol="0" anchor="t" anchorCtr="0">
            <a:noAutofit/>
          </a:bodyPr>
          <a:lstStyle>
            <a:lvl1pPr>
              <a:defRPr>
                <a:solidFill>
                  <a:schemeClr val="bg1"/>
                </a:solidFill>
              </a:defRPr>
            </a:lvl1pPr>
          </a:lstStyle>
          <a:p>
            <a:pPr lvl="0"/>
            <a:r>
              <a:rPr lang="en-GB"/>
              <a:t>Click to edit Master text styles</a:t>
            </a:r>
          </a:p>
        </p:txBody>
      </p:sp>
      <p:sp>
        <p:nvSpPr>
          <p:cNvPr id="4" name="Text Placeholder 2">
            <a:extLst>
              <a:ext uri="{FF2B5EF4-FFF2-40B4-BE49-F238E27FC236}">
                <a16:creationId xmlns:a16="http://schemas.microsoft.com/office/drawing/2014/main" id="{01F42012-9474-4F46-BD54-028036C91EB5}"/>
              </a:ext>
            </a:extLst>
          </p:cNvPr>
          <p:cNvSpPr>
            <a:spLocks noGrp="1"/>
          </p:cNvSpPr>
          <p:nvPr>
            <p:ph idx="10"/>
          </p:nvPr>
        </p:nvSpPr>
        <p:spPr>
          <a:xfrm>
            <a:off x="7026111" y="1470581"/>
            <a:ext cx="4535079" cy="3864989"/>
          </a:xfrm>
          <a:prstGeom prst="rect">
            <a:avLst/>
          </a:prstGeom>
        </p:spPr>
        <p:txBody>
          <a:bodyPr vert="horz" wrap="none" lIns="0" tIns="0" rIns="0" bIns="0" rtlCol="0" anchor="t" anchorCtr="0">
            <a:noAutofit/>
          </a:bodyPr>
          <a:lstStyle>
            <a:lvl1pPr>
              <a:defRPr>
                <a:solidFill>
                  <a:schemeClr val="bg1"/>
                </a:solidFill>
              </a:defRPr>
            </a:lvl1pPr>
          </a:lstStyle>
          <a:p>
            <a:pPr lvl="0"/>
            <a:r>
              <a:rPr lang="en-GB"/>
              <a:t>Click to edit Master text styles</a:t>
            </a:r>
          </a:p>
        </p:txBody>
      </p:sp>
    </p:spTree>
    <p:extLst>
      <p:ext uri="{BB962C8B-B14F-4D97-AF65-F5344CB8AC3E}">
        <p14:creationId xmlns:p14="http://schemas.microsoft.com/office/powerpoint/2010/main" val="153636905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2BAABAF2-22C1-AC4B-8333-FD1A2385CB98}"/>
              </a:ext>
            </a:extLst>
          </p:cNvPr>
          <p:cNvSpPr>
            <a:spLocks noGrp="1"/>
          </p:cNvSpPr>
          <p:nvPr>
            <p:ph idx="1"/>
          </p:nvPr>
        </p:nvSpPr>
        <p:spPr>
          <a:xfrm>
            <a:off x="630810" y="1470581"/>
            <a:ext cx="4535079" cy="3864989"/>
          </a:xfrm>
          <a:prstGeom prst="rect">
            <a:avLst/>
          </a:prstGeom>
        </p:spPr>
        <p:txBody>
          <a:bodyPr vert="horz" wrap="none" lIns="0" tIns="0" rIns="0" bIns="0" rtlCol="0" anchor="t" anchorCtr="0">
            <a:noAutofit/>
          </a:bodyPr>
          <a:lstStyle/>
          <a:p>
            <a:pPr lvl="0"/>
            <a:r>
              <a:rPr lang="en-GB"/>
              <a:t>Click to edit Master text styles</a:t>
            </a:r>
          </a:p>
        </p:txBody>
      </p:sp>
      <p:sp>
        <p:nvSpPr>
          <p:cNvPr id="4" name="Text Placeholder 2">
            <a:extLst>
              <a:ext uri="{FF2B5EF4-FFF2-40B4-BE49-F238E27FC236}">
                <a16:creationId xmlns:a16="http://schemas.microsoft.com/office/drawing/2014/main" id="{BDBEAAAA-701D-1142-BD3E-4627645949BB}"/>
              </a:ext>
            </a:extLst>
          </p:cNvPr>
          <p:cNvSpPr>
            <a:spLocks noGrp="1"/>
          </p:cNvSpPr>
          <p:nvPr>
            <p:ph idx="10"/>
          </p:nvPr>
        </p:nvSpPr>
        <p:spPr>
          <a:xfrm>
            <a:off x="7026111" y="1470581"/>
            <a:ext cx="4535079" cy="3864989"/>
          </a:xfrm>
          <a:prstGeom prst="rect">
            <a:avLst/>
          </a:prstGeom>
        </p:spPr>
        <p:txBody>
          <a:bodyPr vert="horz" wrap="none" lIns="0" tIns="0" rIns="0" bIns="0" rtlCol="0" anchor="t" anchorCtr="0">
            <a:noAutofit/>
          </a:bodyPr>
          <a:lstStyle>
            <a:lvl1pPr>
              <a:defRPr>
                <a:solidFill>
                  <a:schemeClr val="tx1"/>
                </a:solidFill>
              </a:defRPr>
            </a:lvl1pPr>
          </a:lstStyle>
          <a:p>
            <a:pPr lvl="0"/>
            <a:r>
              <a:rPr lang="en-GB"/>
              <a:t>Click to edit Master text styles</a:t>
            </a:r>
          </a:p>
        </p:txBody>
      </p:sp>
    </p:spTree>
    <p:extLst>
      <p:ext uri="{BB962C8B-B14F-4D97-AF65-F5344CB8AC3E}">
        <p14:creationId xmlns:p14="http://schemas.microsoft.com/office/powerpoint/2010/main" val="2879567952"/>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theme" Target="../theme/theme1.xml"/><Relationship Id="rId1" Type="http://schemas.openxmlformats.org/officeDocument/2006/relationships/slideLayout" Target="../slideLayouts/slideLayout1.xml"/></Relationships>
</file>

<file path=ppt/slideMasters/_rels/slideMaster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theme" Target="../theme/theme2.xml"/><Relationship Id="rId1" Type="http://schemas.openxmlformats.org/officeDocument/2006/relationships/slideLayout" Target="../slideLayouts/slideLayout2.xml"/></Relationships>
</file>

<file path=ppt/slideMasters/_rels/slideMaster3.xml.rels><?xml version="1.0" encoding="UTF-8" standalone="yes"?>
<Relationships xmlns="http://schemas.openxmlformats.org/package/2006/relationships"><Relationship Id="rId3" Type="http://schemas.openxmlformats.org/officeDocument/2006/relationships/slideLayout" Target="../slideLayouts/slideLayout5.xml"/><Relationship Id="rId2" Type="http://schemas.openxmlformats.org/officeDocument/2006/relationships/slideLayout" Target="../slideLayouts/slideLayout4.xml"/><Relationship Id="rId1" Type="http://schemas.openxmlformats.org/officeDocument/2006/relationships/slideLayout" Target="../slideLayouts/slideLayout3.xml"/><Relationship Id="rId5" Type="http://schemas.openxmlformats.org/officeDocument/2006/relationships/image" Target="../media/image3.png"/><Relationship Id="rId4" Type="http://schemas.openxmlformats.org/officeDocument/2006/relationships/theme" Target="../theme/theme3.xml"/></Relationships>
</file>

<file path=ppt/slideMasters/_rels/slideMaster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theme" Target="../theme/theme4.xml"/><Relationship Id="rId1" Type="http://schemas.openxmlformats.org/officeDocument/2006/relationships/slideLayout" Target="../slideLayouts/slideLayout6.xml"/></Relationships>
</file>

<file path=ppt/slideMasters/_rels/slideMaster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theme" Target="../theme/theme5.xml"/><Relationship Id="rId1" Type="http://schemas.openxmlformats.org/officeDocument/2006/relationships/slideLayout" Target="../slideLayouts/slideLayout7.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ACB22E8A-2C50-AF4C-A53B-9FE993FD6475}"/>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a:extLst>
              <a:ext uri="{FF2B5EF4-FFF2-40B4-BE49-F238E27FC236}">
                <a16:creationId xmlns:a16="http://schemas.microsoft.com/office/drawing/2014/main" id="{4458BCFA-3574-8B4C-9AEE-81F9601D6860}"/>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CEEB10D2-CA13-2643-B658-FFD9F6492BD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E540C29-F910-6D43-9045-53D256484F6D}" type="datetimeFigureOut">
              <a:rPr lang="en-US" smtClean="0"/>
              <a:t>2/2/2024</a:t>
            </a:fld>
            <a:endParaRPr lang="en-US"/>
          </a:p>
        </p:txBody>
      </p:sp>
      <p:sp>
        <p:nvSpPr>
          <p:cNvPr id="5" name="Footer Placeholder 4">
            <a:extLst>
              <a:ext uri="{FF2B5EF4-FFF2-40B4-BE49-F238E27FC236}">
                <a16:creationId xmlns:a16="http://schemas.microsoft.com/office/drawing/2014/main" id="{79DF4703-3493-3B42-BBD9-E9BB85FDC834}"/>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6CB9E5F2-30AB-A84C-8130-66352CCDFF27}"/>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FF188F3-1707-3C44-A904-58D86E3FE638}" type="slidenum">
              <a:rPr lang="en-US" smtClean="0"/>
              <a:t>‹#›</a:t>
            </a:fld>
            <a:endParaRPr lang="en-US"/>
          </a:p>
        </p:txBody>
      </p:sp>
      <p:pic>
        <p:nvPicPr>
          <p:cNvPr id="8" name="Picture 7" descr="Logo&#10;&#10;Description automatically generated">
            <a:extLst>
              <a:ext uri="{FF2B5EF4-FFF2-40B4-BE49-F238E27FC236}">
                <a16:creationId xmlns:a16="http://schemas.microsoft.com/office/drawing/2014/main" id="{8EA94852-2BA4-0A45-840B-96DCEE0E009D}"/>
              </a:ext>
            </a:extLst>
          </p:cNvPr>
          <p:cNvPicPr>
            <a:picLocks noChangeAspect="1"/>
          </p:cNvPicPr>
          <p:nvPr userDrawn="1"/>
        </p:nvPicPr>
        <p:blipFill>
          <a:blip r:embed="rId3"/>
          <a:stretch>
            <a:fillRect/>
          </a:stretch>
        </p:blipFill>
        <p:spPr>
          <a:xfrm>
            <a:off x="0" y="0"/>
            <a:ext cx="12192000" cy="6858000"/>
          </a:xfrm>
          <a:prstGeom prst="rect">
            <a:avLst/>
          </a:prstGeom>
        </p:spPr>
      </p:pic>
    </p:spTree>
    <p:extLst>
      <p:ext uri="{BB962C8B-B14F-4D97-AF65-F5344CB8AC3E}">
        <p14:creationId xmlns:p14="http://schemas.microsoft.com/office/powerpoint/2010/main" val="3149329868"/>
      </p:ext>
    </p:extLst>
  </p:cSld>
  <p:clrMap bg1="lt1" tx1="dk1" bg2="lt2" tx2="dk2" accent1="accent1" accent2="accent2" accent3="accent3" accent4="accent4" accent5="accent5" accent6="accent6" hlink="hlink" folHlink="folHlink"/>
  <p:sldLayoutIdLst>
    <p:sldLayoutId id="2147483674"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F0FD76DA-018B-3547-8990-82DB73013FC5}"/>
              </a:ext>
            </a:extLst>
          </p:cNvPr>
          <p:cNvPicPr>
            <a:picLocks noChangeAspect="1"/>
          </p:cNvPicPr>
          <p:nvPr userDrawn="1"/>
        </p:nvPicPr>
        <p:blipFill>
          <a:blip r:embed="rId3"/>
          <a:stretch>
            <a:fillRect/>
          </a:stretch>
        </p:blipFill>
        <p:spPr>
          <a:xfrm>
            <a:off x="0" y="0"/>
            <a:ext cx="12192000" cy="6858000"/>
          </a:xfrm>
          <a:prstGeom prst="rect">
            <a:avLst/>
          </a:prstGeom>
        </p:spPr>
      </p:pic>
    </p:spTree>
    <p:extLst>
      <p:ext uri="{BB962C8B-B14F-4D97-AF65-F5344CB8AC3E}">
        <p14:creationId xmlns:p14="http://schemas.microsoft.com/office/powerpoint/2010/main" val="2257813984"/>
      </p:ext>
    </p:extLst>
  </p:cSld>
  <p:clrMap bg1="lt1" tx1="dk1" bg2="lt2" tx2="dk2" accent1="accent1" accent2="accent2" accent3="accent3" accent4="accent4" accent5="accent5" accent6="accent6" hlink="hlink" folHlink="folHlink"/>
  <p:sldLayoutIdLst>
    <p:sldLayoutId id="2147483677"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Graphical user interface&#10;&#10;Description automatically generated with medium confidence">
            <a:extLst>
              <a:ext uri="{FF2B5EF4-FFF2-40B4-BE49-F238E27FC236}">
                <a16:creationId xmlns:a16="http://schemas.microsoft.com/office/drawing/2014/main" id="{4939C035-3B3A-3141-87AF-3CED54A86634}"/>
              </a:ext>
            </a:extLst>
          </p:cNvPr>
          <p:cNvPicPr>
            <a:picLocks noChangeAspect="1"/>
          </p:cNvPicPr>
          <p:nvPr userDrawn="1"/>
        </p:nvPicPr>
        <p:blipFill>
          <a:blip r:embed="rId5"/>
          <a:stretch>
            <a:fillRect/>
          </a:stretch>
        </p:blipFill>
        <p:spPr>
          <a:xfrm>
            <a:off x="0" y="0"/>
            <a:ext cx="12192000" cy="6858000"/>
          </a:xfrm>
          <a:prstGeom prst="rect">
            <a:avLst/>
          </a:prstGeom>
        </p:spPr>
      </p:pic>
      <p:sp>
        <p:nvSpPr>
          <p:cNvPr id="2" name="Title Placeholder 1">
            <a:extLst>
              <a:ext uri="{FF2B5EF4-FFF2-40B4-BE49-F238E27FC236}">
                <a16:creationId xmlns:a16="http://schemas.microsoft.com/office/drawing/2014/main" id="{29291BCB-9C09-E24A-899A-13554DBEFA2E}"/>
              </a:ext>
            </a:extLst>
          </p:cNvPr>
          <p:cNvSpPr>
            <a:spLocks noGrp="1"/>
          </p:cNvSpPr>
          <p:nvPr>
            <p:ph type="title"/>
          </p:nvPr>
        </p:nvSpPr>
        <p:spPr>
          <a:xfrm>
            <a:off x="358219" y="365125"/>
            <a:ext cx="11481847"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a:extLst>
              <a:ext uri="{FF2B5EF4-FFF2-40B4-BE49-F238E27FC236}">
                <a16:creationId xmlns:a16="http://schemas.microsoft.com/office/drawing/2014/main" id="{E6273185-EDC6-2448-AE66-1EE933FA5C73}"/>
              </a:ext>
            </a:extLst>
          </p:cNvPr>
          <p:cNvSpPr>
            <a:spLocks noGrp="1"/>
          </p:cNvSpPr>
          <p:nvPr>
            <p:ph type="body" idx="1"/>
          </p:nvPr>
        </p:nvSpPr>
        <p:spPr>
          <a:xfrm>
            <a:off x="358219" y="1825625"/>
            <a:ext cx="11481847" cy="3575934"/>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4118905666"/>
      </p:ext>
    </p:extLst>
  </p:cSld>
  <p:clrMap bg1="lt1" tx1="dk1" bg2="lt2" tx2="dk2" accent1="accent1" accent2="accent2" accent3="accent3" accent4="accent4" accent5="accent5" accent6="accent6" hlink="hlink" folHlink="folHlink"/>
  <p:sldLayoutIdLst>
    <p:sldLayoutId id="2147483679" r:id="rId1"/>
    <p:sldLayoutId id="2147483684" r:id="rId2"/>
    <p:sldLayoutId id="2147483685" r:id="rId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Graphical user interface, application&#10;&#10;Description automatically generated">
            <a:extLst>
              <a:ext uri="{FF2B5EF4-FFF2-40B4-BE49-F238E27FC236}">
                <a16:creationId xmlns:a16="http://schemas.microsoft.com/office/drawing/2014/main" id="{DBBAB934-017A-D042-9617-3501BD1449E9}"/>
              </a:ext>
            </a:extLst>
          </p:cNvPr>
          <p:cNvPicPr>
            <a:picLocks noChangeAspect="1"/>
          </p:cNvPicPr>
          <p:nvPr userDrawn="1"/>
        </p:nvPicPr>
        <p:blipFill>
          <a:blip r:embed="rId3"/>
          <a:stretch>
            <a:fillRect/>
          </a:stretch>
        </p:blipFill>
        <p:spPr>
          <a:xfrm>
            <a:off x="0" y="12111"/>
            <a:ext cx="12192000" cy="6858000"/>
          </a:xfrm>
          <a:prstGeom prst="rect">
            <a:avLst/>
          </a:prstGeom>
        </p:spPr>
      </p:pic>
    </p:spTree>
    <p:extLst>
      <p:ext uri="{BB962C8B-B14F-4D97-AF65-F5344CB8AC3E}">
        <p14:creationId xmlns:p14="http://schemas.microsoft.com/office/powerpoint/2010/main" val="1072181288"/>
      </p:ext>
    </p:extLst>
  </p:cSld>
  <p:clrMap bg1="lt1" tx1="dk1" bg2="lt2" tx2="dk2" accent1="accent1" accent2="accent2" accent3="accent3" accent4="accent4" accent5="accent5" accent6="accent6" hlink="hlink" folHlink="folHlink"/>
  <p:sldLayoutIdLst>
    <p:sldLayoutId id="2147483681"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0" indent="0" algn="l" defTabSz="914400" rtl="0" eaLnBrk="1" latinLnBrk="0" hangingPunct="1">
        <a:lnSpc>
          <a:spcPct val="90000"/>
        </a:lnSpc>
        <a:spcBef>
          <a:spcPts val="1000"/>
        </a:spcBef>
        <a:buFont typeface="Arial" panose="020B0604020202020204" pitchFamily="34" charset="0"/>
        <a:buNone/>
        <a:defRPr sz="2800" kern="1200">
          <a:solidFill>
            <a:schemeClr val="bg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Graphical user interface, application&#10;&#10;Description automatically generated">
            <a:extLst>
              <a:ext uri="{FF2B5EF4-FFF2-40B4-BE49-F238E27FC236}">
                <a16:creationId xmlns:a16="http://schemas.microsoft.com/office/drawing/2014/main" id="{251BAB70-5F78-8E45-BF3D-7FB372DD419C}"/>
              </a:ext>
            </a:extLst>
          </p:cNvPr>
          <p:cNvPicPr>
            <a:picLocks noChangeAspect="1"/>
          </p:cNvPicPr>
          <p:nvPr userDrawn="1"/>
        </p:nvPicPr>
        <p:blipFill>
          <a:blip r:embed="rId3"/>
          <a:stretch>
            <a:fillRect/>
          </a:stretch>
        </p:blipFill>
        <p:spPr>
          <a:xfrm>
            <a:off x="0" y="0"/>
            <a:ext cx="12192000" cy="6858000"/>
          </a:xfrm>
          <a:prstGeom prst="rect">
            <a:avLst/>
          </a:prstGeom>
        </p:spPr>
      </p:pic>
      <p:sp>
        <p:nvSpPr>
          <p:cNvPr id="9" name="Text Placeholder 2">
            <a:extLst>
              <a:ext uri="{FF2B5EF4-FFF2-40B4-BE49-F238E27FC236}">
                <a16:creationId xmlns:a16="http://schemas.microsoft.com/office/drawing/2014/main" id="{5E0E4F28-8131-874E-B467-742C87EEE44C}"/>
              </a:ext>
            </a:extLst>
          </p:cNvPr>
          <p:cNvSpPr>
            <a:spLocks noGrp="1"/>
          </p:cNvSpPr>
          <p:nvPr>
            <p:ph type="body" idx="1"/>
          </p:nvPr>
        </p:nvSpPr>
        <p:spPr>
          <a:xfrm>
            <a:off x="630810" y="1470581"/>
            <a:ext cx="4535079" cy="3864989"/>
          </a:xfrm>
          <a:prstGeom prst="rect">
            <a:avLst/>
          </a:prstGeom>
        </p:spPr>
        <p:txBody>
          <a:bodyPr vert="horz" wrap="none" lIns="0" tIns="0" rIns="0" bIns="0" rtlCol="0" anchor="t" anchorCtr="0">
            <a:noAutofit/>
          </a:bodyPr>
          <a:lstStyle/>
          <a:p>
            <a:pPr lvl="0"/>
            <a:r>
              <a:rPr lang="en-GB"/>
              <a:t>Click to edit Master text styles</a:t>
            </a:r>
          </a:p>
        </p:txBody>
      </p:sp>
    </p:spTree>
    <p:extLst>
      <p:ext uri="{BB962C8B-B14F-4D97-AF65-F5344CB8AC3E}">
        <p14:creationId xmlns:p14="http://schemas.microsoft.com/office/powerpoint/2010/main" val="3393168259"/>
      </p:ext>
    </p:extLst>
  </p:cSld>
  <p:clrMap bg1="lt1" tx1="dk1" bg2="lt2" tx2="dk2" accent1="accent1" accent2="accent2" accent3="accent3" accent4="accent4" accent5="accent5" accent6="accent6" hlink="hlink" folHlink="folHlink"/>
  <p:sldLayoutIdLst>
    <p:sldLayoutId id="2147483683"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0" indent="0" algn="l" defTabSz="914400" rtl="0" eaLnBrk="1" latinLnBrk="0" hangingPunct="1">
        <a:lnSpc>
          <a:spcPct val="90000"/>
        </a:lnSpc>
        <a:spcBef>
          <a:spcPts val="1000"/>
        </a:spcBef>
        <a:buFont typeface="Arial" panose="020B0604020202020204" pitchFamily="34" charset="0"/>
        <a:buNone/>
        <a:defRPr sz="2800" kern="1200">
          <a:solidFill>
            <a:schemeClr val="bg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notesSlide" Target="../notesSlides/notesSlide1.xml"/><Relationship Id="rId7" Type="http://schemas.openxmlformats.org/officeDocument/2006/relationships/image" Target="../media/image10.png"/><Relationship Id="rId2" Type="http://schemas.openxmlformats.org/officeDocument/2006/relationships/slideLayout" Target="../slideLayouts/slideLayout4.xml"/><Relationship Id="rId1" Type="http://schemas.openxmlformats.org/officeDocument/2006/relationships/tags" Target="../tags/tag1.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5.xml.rels><?xml version="1.0" encoding="UTF-8" standalone="yes"?>
<Relationships xmlns="http://schemas.openxmlformats.org/package/2006/relationships"><Relationship Id="rId8" Type="http://schemas.openxmlformats.org/officeDocument/2006/relationships/image" Target="../media/image15.png"/><Relationship Id="rId3" Type="http://schemas.openxmlformats.org/officeDocument/2006/relationships/notesSlide" Target="../notesSlides/notesSlide2.xml"/><Relationship Id="rId7" Type="http://schemas.openxmlformats.org/officeDocument/2006/relationships/image" Target="../media/image14.png"/><Relationship Id="rId12" Type="http://schemas.openxmlformats.org/officeDocument/2006/relationships/image" Target="../media/image19.png"/><Relationship Id="rId2" Type="http://schemas.openxmlformats.org/officeDocument/2006/relationships/slideLayout" Target="../slideLayouts/slideLayout4.xml"/><Relationship Id="rId1" Type="http://schemas.openxmlformats.org/officeDocument/2006/relationships/tags" Target="../tags/tag2.xml"/><Relationship Id="rId6" Type="http://schemas.openxmlformats.org/officeDocument/2006/relationships/image" Target="../media/image13.png"/><Relationship Id="rId11" Type="http://schemas.openxmlformats.org/officeDocument/2006/relationships/image" Target="../media/image18.png"/><Relationship Id="rId5" Type="http://schemas.openxmlformats.org/officeDocument/2006/relationships/image" Target="../media/image12.png"/><Relationship Id="rId10" Type="http://schemas.openxmlformats.org/officeDocument/2006/relationships/image" Target="../media/image17.png"/><Relationship Id="rId4" Type="http://schemas.openxmlformats.org/officeDocument/2006/relationships/image" Target="../media/image11.png"/><Relationship Id="rId9" Type="http://schemas.openxmlformats.org/officeDocument/2006/relationships/image" Target="../media/image16.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7.xml.rels><?xml version="1.0" encoding="UTF-8" standalone="yes"?>
<Relationships xmlns="http://schemas.openxmlformats.org/package/2006/relationships"><Relationship Id="rId3" Type="http://schemas.openxmlformats.org/officeDocument/2006/relationships/notesSlide" Target="../notesSlides/notesSlide3.xml"/><Relationship Id="rId2" Type="http://schemas.openxmlformats.org/officeDocument/2006/relationships/slideLayout" Target="../slideLayouts/slideLayout4.xml"/><Relationship Id="rId1" Type="http://schemas.openxmlformats.org/officeDocument/2006/relationships/tags" Target="../tags/tag3.xml"/><Relationship Id="rId4" Type="http://schemas.openxmlformats.org/officeDocument/2006/relationships/image" Target="../media/image20.png"/></Relationships>
</file>

<file path=ppt/slides/_rels/slide8.xml.rels><?xml version="1.0" encoding="UTF-8" standalone="yes"?>
<Relationships xmlns="http://schemas.openxmlformats.org/package/2006/relationships"><Relationship Id="rId3" Type="http://schemas.openxmlformats.org/officeDocument/2006/relationships/notesSlide" Target="../notesSlides/notesSlide4.xml"/><Relationship Id="rId2" Type="http://schemas.openxmlformats.org/officeDocument/2006/relationships/slideLayout" Target="../slideLayouts/slideLayout4.xml"/><Relationship Id="rId1" Type="http://schemas.openxmlformats.org/officeDocument/2006/relationships/tags" Target="../tags/tag4.xml"/></Relationships>
</file>

<file path=ppt/slides/_rels/slide9.xml.rels><?xml version="1.0" encoding="UTF-8" standalone="yes"?>
<Relationships xmlns="http://schemas.openxmlformats.org/package/2006/relationships"><Relationship Id="rId3" Type="http://schemas.openxmlformats.org/officeDocument/2006/relationships/notesSlide" Target="../notesSlides/notesSlide5.xml"/><Relationship Id="rId2" Type="http://schemas.openxmlformats.org/officeDocument/2006/relationships/slideLayout" Target="../slideLayouts/slideLayout4.xml"/><Relationship Id="rId1" Type="http://schemas.openxmlformats.org/officeDocument/2006/relationships/tags" Target="../tags/tag5.xml"/><Relationship Id="rId6" Type="http://schemas.openxmlformats.org/officeDocument/2006/relationships/image" Target="../media/image23.png"/><Relationship Id="rId5" Type="http://schemas.openxmlformats.org/officeDocument/2006/relationships/image" Target="../media/image22.png"/><Relationship Id="rId4" Type="http://schemas.openxmlformats.org/officeDocument/2006/relationships/image" Target="../media/image21.png"/></Relationships>
</file>

<file path=ppt/slides/_rels/slide10.xml.rels><?xml version="1.0" encoding="UTF-8" standalone="yes"?>
<Relationships xmlns="http://schemas.openxmlformats.org/package/2006/relationships"><Relationship Id="rId3" Type="http://schemas.openxmlformats.org/officeDocument/2006/relationships/notesSlide" Target="../notesSlides/notesSlide6.xml"/><Relationship Id="rId2" Type="http://schemas.openxmlformats.org/officeDocument/2006/relationships/slideLayout" Target="../slideLayouts/slideLayout4.xml"/><Relationship Id="rId1" Type="http://schemas.openxmlformats.org/officeDocument/2006/relationships/tags" Target="../tags/tag6.xml"/><Relationship Id="rId4" Type="http://schemas.openxmlformats.org/officeDocument/2006/relationships/image" Target="../media/image8.png"/></Relationships>
</file>

<file path=ppt/slides/_rels/slide11.xml.rels><?xml version="1.0" encoding="UTF-8" standalone="yes"?>
<Relationships xmlns="http://schemas.openxmlformats.org/package/2006/relationships"><Relationship Id="rId3" Type="http://schemas.openxmlformats.org/officeDocument/2006/relationships/notesSlide" Target="../notesSlides/notesSlide7.xml"/><Relationship Id="rId2" Type="http://schemas.openxmlformats.org/officeDocument/2006/relationships/slideLayout" Target="../slideLayouts/slideLayout4.xml"/><Relationship Id="rId1" Type="http://schemas.openxmlformats.org/officeDocument/2006/relationships/tags" Target="../tags/tag7.xml"/><Relationship Id="rId6" Type="http://schemas.openxmlformats.org/officeDocument/2006/relationships/image" Target="../media/image26.png"/><Relationship Id="rId5" Type="http://schemas.openxmlformats.org/officeDocument/2006/relationships/image" Target="../media/image25.png"/><Relationship Id="rId4" Type="http://schemas.openxmlformats.org/officeDocument/2006/relationships/image" Target="../media/image24.png"/></Relationships>
</file>

<file path=ppt/slides/_rels/slide12.xml.rels><?xml version="1.0" encoding="UTF-8" standalone="yes"?>
<Relationships xmlns="http://schemas.openxmlformats.org/package/2006/relationships"><Relationship Id="rId3" Type="http://schemas.openxmlformats.org/officeDocument/2006/relationships/notesSlide" Target="../notesSlides/notesSlide8.xml"/><Relationship Id="rId2" Type="http://schemas.openxmlformats.org/officeDocument/2006/relationships/slideLayout" Target="../slideLayouts/slideLayout4.xml"/><Relationship Id="rId1" Type="http://schemas.openxmlformats.org/officeDocument/2006/relationships/tags" Target="../tags/tag8.xml"/><Relationship Id="rId5" Type="http://schemas.openxmlformats.org/officeDocument/2006/relationships/image" Target="../media/image28.png"/><Relationship Id="rId4" Type="http://schemas.openxmlformats.org/officeDocument/2006/relationships/image" Target="../media/image27.png"/></Relationships>
</file>

<file path=ppt/slides/_rels/slide13.xml.rels><?xml version="1.0" encoding="UTF-8" standalone="yes"?>
<Relationships xmlns="http://schemas.openxmlformats.org/package/2006/relationships"><Relationship Id="rId3" Type="http://schemas.openxmlformats.org/officeDocument/2006/relationships/notesSlide" Target="../notesSlides/notesSlide9.xml"/><Relationship Id="rId2" Type="http://schemas.openxmlformats.org/officeDocument/2006/relationships/slideLayout" Target="../slideLayouts/slideLayout4.xml"/><Relationship Id="rId1" Type="http://schemas.openxmlformats.org/officeDocument/2006/relationships/tags" Target="../tags/tag9.xml"/><Relationship Id="rId5" Type="http://schemas.openxmlformats.org/officeDocument/2006/relationships/image" Target="../media/image30.png"/><Relationship Id="rId4" Type="http://schemas.openxmlformats.org/officeDocument/2006/relationships/image" Target="../media/image29.pn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43614513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EDD4C10A-E4A0-4C54-98D4-C13432B17C16}"/>
              </a:ext>
            </a:extLst>
          </p:cNvPr>
          <p:cNvSpPr>
            <a:spLocks noGrp="1"/>
          </p:cNvSpPr>
          <p:nvPr>
            <p:ph idx="1"/>
          </p:nvPr>
        </p:nvSpPr>
        <p:spPr>
          <a:xfrm>
            <a:off x="282468" y="1470581"/>
            <a:ext cx="5042202" cy="3864989"/>
          </a:xfrm>
        </p:spPr>
        <p:txBody>
          <a:bodyPr/>
          <a:lstStyle/>
          <a:p>
            <a:r>
              <a:rPr lang="en-GB" sz="4000" b="1" dirty="0">
                <a:effectLst>
                  <a:outerShdw blurRad="38100" dist="38100" dir="2700000" algn="tl">
                    <a:srgbClr val="000000">
                      <a:alpha val="43137"/>
                    </a:srgbClr>
                  </a:outerShdw>
                </a:effectLst>
              </a:rPr>
              <a:t>Networks</a:t>
            </a:r>
          </a:p>
          <a:p>
            <a:endParaRPr lang="en-GB" dirty="0"/>
          </a:p>
        </p:txBody>
      </p:sp>
      <p:sp>
        <p:nvSpPr>
          <p:cNvPr id="3" name="Content Placeholder 2">
            <a:extLst>
              <a:ext uri="{FF2B5EF4-FFF2-40B4-BE49-F238E27FC236}">
                <a16:creationId xmlns:a16="http://schemas.microsoft.com/office/drawing/2014/main" id="{8A24508A-09F8-407C-BCEE-EED5957725C5}"/>
              </a:ext>
            </a:extLst>
          </p:cNvPr>
          <p:cNvSpPr>
            <a:spLocks noGrp="1"/>
          </p:cNvSpPr>
          <p:nvPr>
            <p:ph idx="10"/>
          </p:nvPr>
        </p:nvSpPr>
        <p:spPr/>
        <p:txBody>
          <a:bodyPr/>
          <a:lstStyle/>
          <a:p>
            <a:endParaRPr lang="en-GB" dirty="0"/>
          </a:p>
          <a:p>
            <a:endParaRPr lang="en-GB" dirty="0"/>
          </a:p>
          <a:p>
            <a:endParaRPr lang="en-GB" dirty="0"/>
          </a:p>
          <a:p>
            <a:endParaRPr lang="en-GB" dirty="0"/>
          </a:p>
          <a:p>
            <a:r>
              <a:rPr lang="en-GB" b="1" i="1" dirty="0"/>
              <a:t>Network and Cybersecurity </a:t>
            </a:r>
          </a:p>
          <a:p>
            <a:r>
              <a:rPr lang="en-GB" b="1" i="1" dirty="0"/>
              <a:t>Essentials </a:t>
            </a:r>
            <a:r>
              <a:rPr lang="en-GB" i="1" dirty="0"/>
              <a:t>(ACCA4024)</a:t>
            </a:r>
            <a:br>
              <a:rPr lang="en-GB" i="1" dirty="0"/>
            </a:br>
            <a:endParaRPr lang="en-GB" i="1" dirty="0"/>
          </a:p>
          <a:p>
            <a:r>
              <a:rPr lang="en-GB" dirty="0"/>
              <a:t>Applied Computing - WISA</a:t>
            </a:r>
          </a:p>
        </p:txBody>
      </p:sp>
    </p:spTree>
    <p:extLst>
      <p:ext uri="{BB962C8B-B14F-4D97-AF65-F5344CB8AC3E}">
        <p14:creationId xmlns:p14="http://schemas.microsoft.com/office/powerpoint/2010/main" val="405960307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6604000" y="1694915"/>
            <a:ext cx="5152571" cy="3693319"/>
          </a:xfrm>
          <a:prstGeom prst="rect">
            <a:avLst/>
          </a:prstGeom>
        </p:spPr>
        <p:txBody>
          <a:bodyPr wrap="square">
            <a:spAutoFit/>
          </a:bodyPr>
          <a:lstStyle/>
          <a:p>
            <a:pPr algn="just">
              <a:spcBef>
                <a:spcPts val="0"/>
              </a:spcBef>
            </a:pPr>
            <a:r>
              <a:rPr lang="en-US" i="1" dirty="0">
                <a:solidFill>
                  <a:schemeClr val="tx1">
                    <a:lumMod val="50000"/>
                  </a:schemeClr>
                </a:solidFill>
              </a:rPr>
              <a:t>This session, you will understand the concept of network, its entities (data, devices), metrics (bandwidth, throughput), roles (server, client/host) and components.  </a:t>
            </a:r>
          </a:p>
          <a:p>
            <a:pPr algn="just">
              <a:spcBef>
                <a:spcPts val="0"/>
              </a:spcBef>
            </a:pPr>
            <a:endParaRPr lang="en-US" i="1" dirty="0">
              <a:solidFill>
                <a:schemeClr val="tx1">
                  <a:lumMod val="50000"/>
                </a:schemeClr>
              </a:solidFill>
            </a:endParaRPr>
          </a:p>
          <a:p>
            <a:pPr algn="just">
              <a:spcBef>
                <a:spcPts val="0"/>
              </a:spcBef>
            </a:pPr>
            <a:r>
              <a:rPr lang="en-US" i="1" dirty="0">
                <a:solidFill>
                  <a:schemeClr val="tx1">
                    <a:lumMod val="50000"/>
                  </a:schemeClr>
                </a:solidFill>
              </a:rPr>
              <a:t>You will also understand the importance of documenting the network.</a:t>
            </a:r>
          </a:p>
          <a:p>
            <a:pPr algn="just">
              <a:spcBef>
                <a:spcPts val="0"/>
              </a:spcBef>
            </a:pPr>
            <a:endParaRPr lang="en-US" i="1" dirty="0">
              <a:solidFill>
                <a:schemeClr val="tx1">
                  <a:lumMod val="50000"/>
                </a:schemeClr>
              </a:solidFill>
            </a:endParaRPr>
          </a:p>
          <a:p>
            <a:pPr algn="just">
              <a:spcBef>
                <a:spcPts val="0"/>
              </a:spcBef>
            </a:pPr>
            <a:r>
              <a:rPr lang="en-US" i="1" dirty="0">
                <a:solidFill>
                  <a:srgbClr val="FF0000"/>
                </a:solidFill>
              </a:rPr>
              <a:t>Tutorial session: Sign up to Introduction to Packet Tracer Course, Download the latest packet tracer file, Install and complete a simple activity. Simultaneously, complete the 10 hours independent learning and get your certificate/ digital badge.</a:t>
            </a:r>
          </a:p>
        </p:txBody>
      </p:sp>
      <p:pic>
        <p:nvPicPr>
          <p:cNvPr id="5" name="Picture 4">
            <a:extLst>
              <a:ext uri="{FF2B5EF4-FFF2-40B4-BE49-F238E27FC236}">
                <a16:creationId xmlns:a16="http://schemas.microsoft.com/office/drawing/2014/main" id="{961390BA-6482-4793-8E13-AAF02E89961F}"/>
              </a:ext>
            </a:extLst>
          </p:cNvPr>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1049558" y="202158"/>
            <a:ext cx="707013" cy="699398"/>
          </a:xfrm>
          <a:prstGeom prst="rect">
            <a:avLst/>
          </a:prstGeom>
          <a:noFill/>
          <a:ln>
            <a:noFill/>
          </a:ln>
        </p:spPr>
      </p:pic>
      <p:sp>
        <p:nvSpPr>
          <p:cNvPr id="3" name="Rectangle 2"/>
          <p:cNvSpPr/>
          <p:nvPr/>
        </p:nvSpPr>
        <p:spPr>
          <a:xfrm>
            <a:off x="291921" y="1370252"/>
            <a:ext cx="5670997" cy="3693319"/>
          </a:xfrm>
          <a:prstGeom prst="rect">
            <a:avLst/>
          </a:prstGeom>
        </p:spPr>
        <p:txBody>
          <a:bodyPr wrap="square">
            <a:spAutoFit/>
          </a:bodyPr>
          <a:lstStyle/>
          <a:p>
            <a:pPr marL="285750" indent="-285750" fontAlgn="t">
              <a:buFont typeface="Wingdings" panose="05000000000000000000" pitchFamily="2" charset="2"/>
              <a:buChar char="ü"/>
            </a:pPr>
            <a:r>
              <a:rPr lang="en-US" b="1" dirty="0">
                <a:solidFill>
                  <a:schemeClr val="bg1"/>
                </a:solidFill>
              </a:rPr>
              <a:t>Network Types</a:t>
            </a:r>
            <a:endParaRPr lang="en-GB" b="1" dirty="0">
              <a:solidFill>
                <a:schemeClr val="bg1"/>
              </a:solidFill>
            </a:endParaRPr>
          </a:p>
          <a:p>
            <a:pPr marL="285750" indent="-285750" fontAlgn="t">
              <a:buFont typeface="Wingdings" panose="05000000000000000000" pitchFamily="2" charset="2"/>
              <a:buChar char="ü"/>
            </a:pPr>
            <a:r>
              <a:rPr lang="en-US" b="1" dirty="0">
                <a:solidFill>
                  <a:schemeClr val="bg1"/>
                </a:solidFill>
              </a:rPr>
              <a:t>Data Transmission</a:t>
            </a:r>
            <a:endParaRPr lang="en-GB" b="1" dirty="0">
              <a:solidFill>
                <a:schemeClr val="bg1"/>
              </a:solidFill>
            </a:endParaRPr>
          </a:p>
          <a:p>
            <a:pPr marL="285750" indent="-285750" fontAlgn="t">
              <a:buFont typeface="Wingdings" panose="05000000000000000000" pitchFamily="2" charset="2"/>
              <a:buChar char="ü"/>
            </a:pPr>
            <a:r>
              <a:rPr lang="en-US" b="1" dirty="0">
                <a:solidFill>
                  <a:schemeClr val="bg1"/>
                </a:solidFill>
              </a:rPr>
              <a:t>Bandwidth and Throughput</a:t>
            </a:r>
            <a:endParaRPr lang="en-GB" b="1" dirty="0">
              <a:solidFill>
                <a:schemeClr val="bg1"/>
              </a:solidFill>
            </a:endParaRPr>
          </a:p>
          <a:p>
            <a:pPr marL="285750" indent="-285750" fontAlgn="t">
              <a:buFont typeface="Wingdings" panose="05000000000000000000" pitchFamily="2" charset="2"/>
              <a:buChar char="ü"/>
            </a:pPr>
            <a:r>
              <a:rPr lang="en-US" b="1" dirty="0">
                <a:solidFill>
                  <a:schemeClr val="bg1"/>
                </a:solidFill>
              </a:rPr>
              <a:t>Clients and Servers</a:t>
            </a:r>
            <a:endParaRPr lang="en-GB" b="1" dirty="0">
              <a:solidFill>
                <a:schemeClr val="bg1"/>
              </a:solidFill>
            </a:endParaRPr>
          </a:p>
          <a:p>
            <a:pPr marL="285750" indent="-285750" fontAlgn="t">
              <a:buFont typeface="Wingdings" panose="05000000000000000000" pitchFamily="2" charset="2"/>
              <a:buChar char="ü"/>
            </a:pPr>
            <a:r>
              <a:rPr lang="en-US" b="1" dirty="0">
                <a:solidFill>
                  <a:schemeClr val="bg1"/>
                </a:solidFill>
              </a:rPr>
              <a:t>Network Components</a:t>
            </a:r>
          </a:p>
          <a:p>
            <a:pPr marL="285750" indent="-285750" fontAlgn="t">
              <a:buFont typeface="Wingdings" panose="05000000000000000000" pitchFamily="2" charset="2"/>
              <a:buChar char="ü"/>
            </a:pPr>
            <a:r>
              <a:rPr lang="en-US" b="1">
                <a:solidFill>
                  <a:schemeClr val="bg1"/>
                </a:solidFill>
              </a:rPr>
              <a:t>Local </a:t>
            </a:r>
            <a:r>
              <a:rPr lang="en-US" b="1" dirty="0">
                <a:solidFill>
                  <a:schemeClr val="bg1"/>
                </a:solidFill>
              </a:rPr>
              <a:t>Network Connections</a:t>
            </a:r>
            <a:endParaRPr lang="en-GB" b="1" dirty="0">
              <a:solidFill>
                <a:schemeClr val="bg1"/>
              </a:solidFill>
            </a:endParaRPr>
          </a:p>
          <a:p>
            <a:pPr marL="285750" indent="-285750" fontAlgn="t">
              <a:buFont typeface="Wingdings" panose="05000000000000000000" pitchFamily="2" charset="2"/>
              <a:buChar char="ü"/>
            </a:pPr>
            <a:r>
              <a:rPr lang="en-US" b="1" dirty="0">
                <a:solidFill>
                  <a:schemeClr val="bg1"/>
                </a:solidFill>
              </a:rPr>
              <a:t>Network Documentation</a:t>
            </a:r>
          </a:p>
          <a:p>
            <a:pPr marL="285750" indent="-285750" fontAlgn="t">
              <a:buFont typeface="Wingdings" panose="05000000000000000000" pitchFamily="2" charset="2"/>
              <a:buChar char="ü"/>
            </a:pPr>
            <a:endParaRPr lang="en-US" b="1" dirty="0">
              <a:solidFill>
                <a:schemeClr val="bg1"/>
              </a:solidFill>
            </a:endParaRPr>
          </a:p>
          <a:p>
            <a:pPr marL="285750" indent="-285750" fontAlgn="t">
              <a:buFont typeface="Wingdings" panose="05000000000000000000" pitchFamily="2" charset="2"/>
              <a:buChar char="ü"/>
            </a:pPr>
            <a:r>
              <a:rPr lang="en-US" b="1" dirty="0">
                <a:solidFill>
                  <a:schemeClr val="bg1"/>
                </a:solidFill>
              </a:rPr>
              <a:t>This week’s Tutorial and </a:t>
            </a:r>
            <a:r>
              <a:rPr lang="en-GB" b="1" dirty="0">
                <a:solidFill>
                  <a:schemeClr val="bg1"/>
                </a:solidFill>
              </a:rPr>
              <a:t>Independent learning</a:t>
            </a:r>
          </a:p>
          <a:p>
            <a:pPr marL="742950" lvl="1" indent="-285750" fontAlgn="t">
              <a:buFont typeface="Wingdings" panose="05000000000000000000" pitchFamily="2" charset="2"/>
              <a:buChar char="§"/>
            </a:pPr>
            <a:r>
              <a:rPr lang="en-US" i="1" dirty="0">
                <a:solidFill>
                  <a:schemeClr val="accent6">
                    <a:lumMod val="75000"/>
                  </a:schemeClr>
                </a:solidFill>
              </a:rPr>
              <a:t>https://www.netacad.com/courses/packet-tracer/introduction-packet-tracer</a:t>
            </a:r>
            <a:endParaRPr lang="en-US" sz="2800" i="1" dirty="0">
              <a:solidFill>
                <a:schemeClr val="accent6">
                  <a:lumMod val="75000"/>
                </a:schemeClr>
              </a:solidFill>
            </a:endParaRPr>
          </a:p>
          <a:p>
            <a:pPr marL="285750" indent="-285750" fontAlgn="t">
              <a:buFont typeface="Wingdings" panose="05000000000000000000" pitchFamily="2" charset="2"/>
              <a:buChar char="ü"/>
            </a:pPr>
            <a:endParaRPr lang="en-GB" b="1" dirty="0">
              <a:solidFill>
                <a:schemeClr val="bg1"/>
              </a:solidFill>
            </a:endParaRPr>
          </a:p>
          <a:p>
            <a:pPr marL="285750" indent="-285750" fontAlgn="t">
              <a:buFont typeface="Wingdings" panose="05000000000000000000" pitchFamily="2" charset="2"/>
              <a:buChar char="ü"/>
            </a:pPr>
            <a:endParaRPr lang="en-GB" b="1" dirty="0">
              <a:solidFill>
                <a:schemeClr val="bg1"/>
              </a:solidFill>
            </a:endParaRPr>
          </a:p>
        </p:txBody>
      </p:sp>
    </p:spTree>
    <p:extLst>
      <p:ext uri="{BB962C8B-B14F-4D97-AF65-F5344CB8AC3E}">
        <p14:creationId xmlns:p14="http://schemas.microsoft.com/office/powerpoint/2010/main" val="322939823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C02AA8F8-1E43-384B-8982-C0BB94049B5C}"/>
              </a:ext>
            </a:extLst>
          </p:cNvPr>
          <p:cNvSpPr>
            <a:spLocks noGrp="1"/>
          </p:cNvSpPr>
          <p:nvPr>
            <p:ph type="title"/>
          </p:nvPr>
        </p:nvSpPr>
        <p:spPr>
          <a:xfrm>
            <a:off x="0" y="1"/>
            <a:ext cx="11127317" cy="975783"/>
          </a:xfrm>
        </p:spPr>
        <p:txBody>
          <a:bodyPr/>
          <a:lstStyle/>
          <a:p>
            <a:r>
              <a:rPr lang="en-US" sz="2133" dirty="0"/>
              <a:t>Network Types</a:t>
            </a:r>
            <a:endParaRPr lang="en-US" sz="3200" dirty="0"/>
          </a:p>
        </p:txBody>
      </p:sp>
      <p:sp>
        <p:nvSpPr>
          <p:cNvPr id="5" name="Content Placeholder 4">
            <a:extLst>
              <a:ext uri="{FF2B5EF4-FFF2-40B4-BE49-F238E27FC236}">
                <a16:creationId xmlns:a16="http://schemas.microsoft.com/office/drawing/2014/main" id="{70EF733A-51C9-4841-81B5-FF55AEB4CF5A}"/>
              </a:ext>
            </a:extLst>
          </p:cNvPr>
          <p:cNvSpPr>
            <a:spLocks noGrp="1"/>
          </p:cNvSpPr>
          <p:nvPr>
            <p:ph idx="1"/>
          </p:nvPr>
        </p:nvSpPr>
        <p:spPr>
          <a:xfrm>
            <a:off x="364526" y="866454"/>
            <a:ext cx="11468009" cy="4455952"/>
          </a:xfrm>
        </p:spPr>
        <p:txBody>
          <a:bodyPr/>
          <a:lstStyle/>
          <a:p>
            <a:pPr marL="342900" indent="-342900" algn="just">
              <a:buFont typeface="Wingdings" panose="05000000000000000000" pitchFamily="2" charset="2"/>
              <a:buChar char="ü"/>
            </a:pPr>
            <a:r>
              <a:rPr lang="en-GB" dirty="0">
                <a:solidFill>
                  <a:srgbClr val="002060"/>
                </a:solidFill>
              </a:rPr>
              <a:t>Everything is Online – “Internet”</a:t>
            </a:r>
          </a:p>
          <a:p>
            <a:pPr marL="743010" lvl="1" indent="-342900" algn="just">
              <a:buFont typeface="Wingdings" panose="05000000000000000000" pitchFamily="2" charset="2"/>
              <a:buChar char="ü"/>
            </a:pPr>
            <a:r>
              <a:rPr lang="en-US" sz="2000" dirty="0">
                <a:solidFill>
                  <a:srgbClr val="002060"/>
                </a:solidFill>
              </a:rPr>
              <a:t>The internet is a worldwide collection of </a:t>
            </a:r>
            <a:r>
              <a:rPr lang="en-US" sz="2000" b="1" dirty="0">
                <a:solidFill>
                  <a:srgbClr val="002060"/>
                </a:solidFill>
              </a:rPr>
              <a:t>interconnected networks</a:t>
            </a:r>
            <a:r>
              <a:rPr lang="en-US" sz="2000" dirty="0">
                <a:solidFill>
                  <a:srgbClr val="002060"/>
                </a:solidFill>
              </a:rPr>
              <a:t>, cooperating with each other to exchange information using common standards. </a:t>
            </a:r>
          </a:p>
          <a:p>
            <a:pPr marL="342900" indent="-342900" algn="just">
              <a:buFont typeface="Wingdings" panose="05000000000000000000" pitchFamily="2" charset="2"/>
              <a:buChar char="ü"/>
            </a:pPr>
            <a:r>
              <a:rPr lang="en-US" dirty="0">
                <a:solidFill>
                  <a:srgbClr val="002060"/>
                </a:solidFill>
                <a:cs typeface="+mn-cs"/>
              </a:rPr>
              <a:t>Local Networks</a:t>
            </a:r>
          </a:p>
          <a:p>
            <a:pPr marL="342900" indent="-342900" algn="just">
              <a:buFont typeface="Wingdings" panose="05000000000000000000" pitchFamily="2" charset="2"/>
              <a:buChar char="ü"/>
            </a:pPr>
            <a:endParaRPr lang="en-GB" dirty="0">
              <a:solidFill>
                <a:srgbClr val="002060"/>
              </a:solidFill>
            </a:endParaRPr>
          </a:p>
          <a:p>
            <a:pPr marL="743010" lvl="1" indent="-342900" algn="just">
              <a:buFont typeface="Wingdings" panose="05000000000000000000" pitchFamily="2" charset="2"/>
              <a:buChar char="ü"/>
            </a:pPr>
            <a:endParaRPr lang="en-US" sz="2000" dirty="0">
              <a:solidFill>
                <a:srgbClr val="002060"/>
              </a:solidFill>
            </a:endParaRPr>
          </a:p>
          <a:p>
            <a:pPr marL="342900" indent="-342900" algn="just">
              <a:buFont typeface="Wingdings" panose="05000000000000000000" pitchFamily="2" charset="2"/>
              <a:buChar char="ü"/>
            </a:pPr>
            <a:endParaRPr lang="en-GB" dirty="0">
              <a:solidFill>
                <a:srgbClr val="002060"/>
              </a:solidFill>
            </a:endParaRPr>
          </a:p>
        </p:txBody>
      </p:sp>
      <p:sp>
        <p:nvSpPr>
          <p:cNvPr id="7" name="TextBox 6">
            <a:extLst>
              <a:ext uri="{FF2B5EF4-FFF2-40B4-BE49-F238E27FC236}">
                <a16:creationId xmlns:a16="http://schemas.microsoft.com/office/drawing/2014/main" id="{0FFDCF18-2205-49E5-B425-A662C07C6C86}"/>
              </a:ext>
            </a:extLst>
          </p:cNvPr>
          <p:cNvSpPr txBox="1"/>
          <p:nvPr/>
        </p:nvSpPr>
        <p:spPr>
          <a:xfrm>
            <a:off x="810689" y="4423762"/>
            <a:ext cx="2168793" cy="830997"/>
          </a:xfrm>
          <a:prstGeom prst="rect">
            <a:avLst/>
          </a:prstGeom>
          <a:noFill/>
        </p:spPr>
        <p:txBody>
          <a:bodyPr wrap="square" rtlCol="0">
            <a:spAutoFit/>
          </a:bodyPr>
          <a:lstStyle/>
          <a:p>
            <a:pPr algn="just"/>
            <a:r>
              <a:rPr lang="en-US" sz="1200" dirty="0">
                <a:latin typeface="Arial" panose="020B0604020202020204" pitchFamily="34" charset="0"/>
                <a:cs typeface="Arial" panose="020B0604020202020204" pitchFamily="34" charset="0"/>
              </a:rPr>
              <a:t>Small home networks connect a few computers to each other and to the internet.</a:t>
            </a:r>
          </a:p>
        </p:txBody>
      </p:sp>
      <p:pic>
        <p:nvPicPr>
          <p:cNvPr id="8" name="Picture 7">
            <a:extLst>
              <a:ext uri="{FF2B5EF4-FFF2-40B4-BE49-F238E27FC236}">
                <a16:creationId xmlns:a16="http://schemas.microsoft.com/office/drawing/2014/main" id="{B8DD30A8-2F57-406C-9C2D-59D4B123AEDD}"/>
              </a:ext>
            </a:extLst>
          </p:cNvPr>
          <p:cNvPicPr>
            <a:picLocks noChangeAspect="1"/>
          </p:cNvPicPr>
          <p:nvPr/>
        </p:nvPicPr>
        <p:blipFill>
          <a:blip r:embed="rId4"/>
          <a:stretch>
            <a:fillRect/>
          </a:stretch>
        </p:blipFill>
        <p:spPr>
          <a:xfrm>
            <a:off x="887058" y="2302410"/>
            <a:ext cx="2092424" cy="2078350"/>
          </a:xfrm>
          <a:prstGeom prst="rect">
            <a:avLst/>
          </a:prstGeom>
        </p:spPr>
      </p:pic>
      <p:sp>
        <p:nvSpPr>
          <p:cNvPr id="9" name="TextBox 8">
            <a:extLst>
              <a:ext uri="{FF2B5EF4-FFF2-40B4-BE49-F238E27FC236}">
                <a16:creationId xmlns:a16="http://schemas.microsoft.com/office/drawing/2014/main" id="{E04CF48C-4881-4665-B6F5-C4AB7BBFF2D8}"/>
              </a:ext>
            </a:extLst>
          </p:cNvPr>
          <p:cNvSpPr txBox="1"/>
          <p:nvPr/>
        </p:nvSpPr>
        <p:spPr>
          <a:xfrm>
            <a:off x="3097736" y="4473602"/>
            <a:ext cx="3047447" cy="830997"/>
          </a:xfrm>
          <a:prstGeom prst="rect">
            <a:avLst/>
          </a:prstGeom>
          <a:noFill/>
        </p:spPr>
        <p:txBody>
          <a:bodyPr wrap="square" rtlCol="0">
            <a:spAutoFit/>
          </a:bodyPr>
          <a:lstStyle/>
          <a:p>
            <a:pPr algn="just"/>
            <a:r>
              <a:rPr lang="en-US" sz="1200" dirty="0">
                <a:latin typeface="Arial" panose="020B0604020202020204" pitchFamily="34" charset="0"/>
                <a:cs typeface="Arial" panose="020B0604020202020204" pitchFamily="34" charset="0"/>
              </a:rPr>
              <a:t>The SOHO network allows computers in a home office or a remote office to connect to a corporate network, or access centralized, shared resources.</a:t>
            </a:r>
          </a:p>
        </p:txBody>
      </p:sp>
      <p:pic>
        <p:nvPicPr>
          <p:cNvPr id="10" name="Picture 9">
            <a:extLst>
              <a:ext uri="{FF2B5EF4-FFF2-40B4-BE49-F238E27FC236}">
                <a16:creationId xmlns:a16="http://schemas.microsoft.com/office/drawing/2014/main" id="{FF29B573-2FEE-4ACD-90D3-681E5E3E03F5}"/>
              </a:ext>
            </a:extLst>
          </p:cNvPr>
          <p:cNvPicPr>
            <a:picLocks noChangeAspect="1"/>
          </p:cNvPicPr>
          <p:nvPr/>
        </p:nvPicPr>
        <p:blipFill>
          <a:blip r:embed="rId5"/>
          <a:stretch>
            <a:fillRect/>
          </a:stretch>
        </p:blipFill>
        <p:spPr>
          <a:xfrm>
            <a:off x="3206366" y="2302410"/>
            <a:ext cx="2830186" cy="2078350"/>
          </a:xfrm>
          <a:prstGeom prst="rect">
            <a:avLst/>
          </a:prstGeom>
        </p:spPr>
      </p:pic>
      <p:sp>
        <p:nvSpPr>
          <p:cNvPr id="11" name="TextBox 10">
            <a:extLst>
              <a:ext uri="{FF2B5EF4-FFF2-40B4-BE49-F238E27FC236}">
                <a16:creationId xmlns:a16="http://schemas.microsoft.com/office/drawing/2014/main" id="{0FFDCF18-2205-49E5-B425-A662C07C6C86}"/>
              </a:ext>
            </a:extLst>
          </p:cNvPr>
          <p:cNvSpPr txBox="1"/>
          <p:nvPr/>
        </p:nvSpPr>
        <p:spPr>
          <a:xfrm>
            <a:off x="6196999" y="4473601"/>
            <a:ext cx="2122053" cy="1200329"/>
          </a:xfrm>
          <a:prstGeom prst="rect">
            <a:avLst/>
          </a:prstGeom>
          <a:noFill/>
        </p:spPr>
        <p:txBody>
          <a:bodyPr wrap="square" rtlCol="0">
            <a:spAutoFit/>
          </a:bodyPr>
          <a:lstStyle/>
          <a:p>
            <a:pPr algn="just"/>
            <a:r>
              <a:rPr lang="en-US" sz="1200" dirty="0">
                <a:latin typeface="Arial" panose="020B0604020202020204" pitchFamily="34" charset="0"/>
                <a:cs typeface="Arial" panose="020B0604020202020204" pitchFamily="34" charset="0"/>
              </a:rPr>
              <a:t>Medium to large networks, such as those used by corporations and schools, can have many locations with hundreds or thousands of interconnected hosts.</a:t>
            </a:r>
          </a:p>
        </p:txBody>
      </p:sp>
      <p:pic>
        <p:nvPicPr>
          <p:cNvPr id="12" name="Picture 11">
            <a:extLst>
              <a:ext uri="{FF2B5EF4-FFF2-40B4-BE49-F238E27FC236}">
                <a16:creationId xmlns:a16="http://schemas.microsoft.com/office/drawing/2014/main" id="{07A99760-6949-49B0-969F-107173DC1B5A}"/>
              </a:ext>
            </a:extLst>
          </p:cNvPr>
          <p:cNvPicPr>
            <a:picLocks noChangeAspect="1"/>
          </p:cNvPicPr>
          <p:nvPr/>
        </p:nvPicPr>
        <p:blipFill>
          <a:blip r:embed="rId6"/>
          <a:stretch>
            <a:fillRect/>
          </a:stretch>
        </p:blipFill>
        <p:spPr>
          <a:xfrm>
            <a:off x="6249458" y="2302410"/>
            <a:ext cx="2014929" cy="2081355"/>
          </a:xfrm>
          <a:prstGeom prst="rect">
            <a:avLst/>
          </a:prstGeom>
        </p:spPr>
      </p:pic>
      <p:sp>
        <p:nvSpPr>
          <p:cNvPr id="13" name="TextBox 12">
            <a:extLst>
              <a:ext uri="{FF2B5EF4-FFF2-40B4-BE49-F238E27FC236}">
                <a16:creationId xmlns:a16="http://schemas.microsoft.com/office/drawing/2014/main" id="{E04CF48C-4881-4665-B6F5-C4AB7BBFF2D8}"/>
              </a:ext>
            </a:extLst>
          </p:cNvPr>
          <p:cNvSpPr txBox="1"/>
          <p:nvPr/>
        </p:nvSpPr>
        <p:spPr>
          <a:xfrm>
            <a:off x="8491532" y="4516094"/>
            <a:ext cx="3206826" cy="646331"/>
          </a:xfrm>
          <a:prstGeom prst="rect">
            <a:avLst/>
          </a:prstGeom>
          <a:noFill/>
        </p:spPr>
        <p:txBody>
          <a:bodyPr wrap="square" rtlCol="0">
            <a:spAutoFit/>
          </a:bodyPr>
          <a:lstStyle/>
          <a:p>
            <a:pPr algn="just"/>
            <a:r>
              <a:rPr lang="en-US" sz="1200" dirty="0">
                <a:latin typeface="Arial" panose="020B0604020202020204" pitchFamily="34" charset="0"/>
                <a:cs typeface="Arial" panose="020B0604020202020204" pitchFamily="34" charset="0"/>
              </a:rPr>
              <a:t>The internet is a network of networks that connects hundreds of millions of computers world-wide.</a:t>
            </a:r>
          </a:p>
        </p:txBody>
      </p:sp>
      <p:pic>
        <p:nvPicPr>
          <p:cNvPr id="14" name="Picture 13">
            <a:extLst>
              <a:ext uri="{FF2B5EF4-FFF2-40B4-BE49-F238E27FC236}">
                <a16:creationId xmlns:a16="http://schemas.microsoft.com/office/drawing/2014/main" id="{5DD5E01D-2ACE-40A4-8015-D65605172618}"/>
              </a:ext>
            </a:extLst>
          </p:cNvPr>
          <p:cNvPicPr>
            <a:picLocks noChangeAspect="1"/>
          </p:cNvPicPr>
          <p:nvPr/>
        </p:nvPicPr>
        <p:blipFill>
          <a:blip r:embed="rId7"/>
          <a:stretch>
            <a:fillRect/>
          </a:stretch>
        </p:blipFill>
        <p:spPr>
          <a:xfrm>
            <a:off x="8544123" y="2302410"/>
            <a:ext cx="3159843" cy="2078349"/>
          </a:xfrm>
          <a:prstGeom prst="rect">
            <a:avLst/>
          </a:prstGeom>
        </p:spPr>
      </p:pic>
    </p:spTree>
    <p:custDataLst>
      <p:tags r:id="rId1"/>
    </p:custDataLst>
    <p:extLst>
      <p:ext uri="{BB962C8B-B14F-4D97-AF65-F5344CB8AC3E}">
        <p14:creationId xmlns:p14="http://schemas.microsoft.com/office/powerpoint/2010/main" val="203503429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xmlns:p14="http://schemas.microsoft.com/office/powerpoint/2010/main" spd="med">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C02AA8F8-1E43-384B-8982-C0BB94049B5C}"/>
              </a:ext>
            </a:extLst>
          </p:cNvPr>
          <p:cNvSpPr>
            <a:spLocks noGrp="1"/>
          </p:cNvSpPr>
          <p:nvPr>
            <p:ph type="title"/>
          </p:nvPr>
        </p:nvSpPr>
        <p:spPr>
          <a:xfrm>
            <a:off x="0" y="1"/>
            <a:ext cx="11127317" cy="975783"/>
          </a:xfrm>
        </p:spPr>
        <p:txBody>
          <a:bodyPr/>
          <a:lstStyle/>
          <a:p>
            <a:r>
              <a:rPr lang="en-US" sz="2133" dirty="0"/>
              <a:t>Networks and its Entities </a:t>
            </a:r>
            <a:endParaRPr lang="en-US" sz="3200" dirty="0"/>
          </a:p>
        </p:txBody>
      </p:sp>
      <p:sp>
        <p:nvSpPr>
          <p:cNvPr id="5" name="Content Placeholder 4">
            <a:extLst>
              <a:ext uri="{FF2B5EF4-FFF2-40B4-BE49-F238E27FC236}">
                <a16:creationId xmlns:a16="http://schemas.microsoft.com/office/drawing/2014/main" id="{70EF733A-51C9-4841-81B5-FF55AEB4CF5A}"/>
              </a:ext>
            </a:extLst>
          </p:cNvPr>
          <p:cNvSpPr>
            <a:spLocks noGrp="1"/>
          </p:cNvSpPr>
          <p:nvPr>
            <p:ph idx="1"/>
          </p:nvPr>
        </p:nvSpPr>
        <p:spPr>
          <a:xfrm>
            <a:off x="364526" y="866454"/>
            <a:ext cx="11468009" cy="4455952"/>
          </a:xfrm>
        </p:spPr>
        <p:txBody>
          <a:bodyPr/>
          <a:lstStyle/>
          <a:p>
            <a:pPr marL="342900" indent="-342900" algn="just">
              <a:buFont typeface="Wingdings" panose="05000000000000000000" pitchFamily="2" charset="2"/>
              <a:buChar char="ü"/>
            </a:pPr>
            <a:r>
              <a:rPr lang="en-GB" dirty="0">
                <a:solidFill>
                  <a:srgbClr val="002060"/>
                </a:solidFill>
              </a:rPr>
              <a:t>Mobile devices and Smart devices</a:t>
            </a:r>
          </a:p>
          <a:p>
            <a:pPr marL="342900" indent="-342900" algn="just">
              <a:buFont typeface="Wingdings" panose="05000000000000000000" pitchFamily="2" charset="2"/>
              <a:buChar char="ü"/>
            </a:pPr>
            <a:r>
              <a:rPr lang="en-GB" dirty="0">
                <a:solidFill>
                  <a:srgbClr val="002060"/>
                </a:solidFill>
              </a:rPr>
              <a:t>Connected home devices</a:t>
            </a:r>
          </a:p>
        </p:txBody>
      </p:sp>
      <p:sp>
        <p:nvSpPr>
          <p:cNvPr id="15" name="TextBox 14">
            <a:extLst>
              <a:ext uri="{FF2B5EF4-FFF2-40B4-BE49-F238E27FC236}">
                <a16:creationId xmlns:a16="http://schemas.microsoft.com/office/drawing/2014/main" id="{3057944C-56F6-449E-9890-CD800D6D8FE5}"/>
              </a:ext>
            </a:extLst>
          </p:cNvPr>
          <p:cNvSpPr txBox="1"/>
          <p:nvPr/>
        </p:nvSpPr>
        <p:spPr>
          <a:xfrm>
            <a:off x="261464" y="4368298"/>
            <a:ext cx="5819373" cy="738664"/>
          </a:xfrm>
          <a:prstGeom prst="rect">
            <a:avLst/>
          </a:prstGeom>
          <a:noFill/>
        </p:spPr>
        <p:txBody>
          <a:bodyPr wrap="square" rtlCol="0">
            <a:spAutoFit/>
          </a:bodyPr>
          <a:lstStyle/>
          <a:p>
            <a:pPr algn="just"/>
            <a:r>
              <a:rPr lang="en-US" sz="1400" dirty="0">
                <a:latin typeface="Arial" panose="020B0604020202020204" pitchFamily="34" charset="0"/>
                <a:cs typeface="Arial" panose="020B0604020202020204" pitchFamily="34" charset="0"/>
              </a:rPr>
              <a:t>Smart phones combine the functions of many different products together, such as a telephone, camera, GPS receiver, media player, and touch screen computer.</a:t>
            </a:r>
          </a:p>
        </p:txBody>
      </p:sp>
      <p:pic>
        <p:nvPicPr>
          <p:cNvPr id="16" name="Picture 15">
            <a:extLst>
              <a:ext uri="{FF2B5EF4-FFF2-40B4-BE49-F238E27FC236}">
                <a16:creationId xmlns:a16="http://schemas.microsoft.com/office/drawing/2014/main" id="{13206885-FD45-49F4-8D3E-C06C712728F5}"/>
              </a:ext>
            </a:extLst>
          </p:cNvPr>
          <p:cNvPicPr>
            <a:picLocks noChangeAspect="1"/>
          </p:cNvPicPr>
          <p:nvPr/>
        </p:nvPicPr>
        <p:blipFill>
          <a:blip r:embed="rId4"/>
          <a:stretch>
            <a:fillRect/>
          </a:stretch>
        </p:blipFill>
        <p:spPr>
          <a:xfrm>
            <a:off x="274183" y="1797848"/>
            <a:ext cx="1194751" cy="2247901"/>
          </a:xfrm>
          <a:prstGeom prst="rect">
            <a:avLst/>
          </a:prstGeom>
        </p:spPr>
      </p:pic>
      <p:pic>
        <p:nvPicPr>
          <p:cNvPr id="19" name="Picture 18">
            <a:extLst>
              <a:ext uri="{FF2B5EF4-FFF2-40B4-BE49-F238E27FC236}">
                <a16:creationId xmlns:a16="http://schemas.microsoft.com/office/drawing/2014/main" id="{0FAC7CB3-A5F6-4DC7-BC64-BD8E148E337B}"/>
              </a:ext>
            </a:extLst>
          </p:cNvPr>
          <p:cNvPicPr>
            <a:picLocks noChangeAspect="1"/>
          </p:cNvPicPr>
          <p:nvPr/>
        </p:nvPicPr>
        <p:blipFill>
          <a:blip r:embed="rId5"/>
          <a:stretch>
            <a:fillRect/>
          </a:stretch>
        </p:blipFill>
        <p:spPr>
          <a:xfrm>
            <a:off x="2456715" y="3025000"/>
            <a:ext cx="826775" cy="1127855"/>
          </a:xfrm>
          <a:prstGeom prst="rect">
            <a:avLst/>
          </a:prstGeom>
        </p:spPr>
      </p:pic>
      <p:pic>
        <p:nvPicPr>
          <p:cNvPr id="20" name="Picture 19">
            <a:extLst>
              <a:ext uri="{FF2B5EF4-FFF2-40B4-BE49-F238E27FC236}">
                <a16:creationId xmlns:a16="http://schemas.microsoft.com/office/drawing/2014/main" id="{88BB6926-86F9-410A-BB41-98C61175F064}"/>
              </a:ext>
            </a:extLst>
          </p:cNvPr>
          <p:cNvPicPr>
            <a:picLocks noChangeAspect="1"/>
          </p:cNvPicPr>
          <p:nvPr/>
        </p:nvPicPr>
        <p:blipFill>
          <a:blip r:embed="rId6"/>
          <a:stretch>
            <a:fillRect/>
          </a:stretch>
        </p:blipFill>
        <p:spPr>
          <a:xfrm>
            <a:off x="1637556" y="1797848"/>
            <a:ext cx="1055948" cy="1134066"/>
          </a:xfrm>
          <a:prstGeom prst="rect">
            <a:avLst/>
          </a:prstGeom>
        </p:spPr>
      </p:pic>
      <p:pic>
        <p:nvPicPr>
          <p:cNvPr id="21" name="Picture 20">
            <a:extLst>
              <a:ext uri="{FF2B5EF4-FFF2-40B4-BE49-F238E27FC236}">
                <a16:creationId xmlns:a16="http://schemas.microsoft.com/office/drawing/2014/main" id="{1204535C-85D1-4990-9013-93BAD3E75A34}"/>
              </a:ext>
            </a:extLst>
          </p:cNvPr>
          <p:cNvPicPr>
            <a:picLocks noChangeAspect="1"/>
          </p:cNvPicPr>
          <p:nvPr/>
        </p:nvPicPr>
        <p:blipFill>
          <a:blip r:embed="rId7"/>
          <a:stretch>
            <a:fillRect/>
          </a:stretch>
        </p:blipFill>
        <p:spPr>
          <a:xfrm>
            <a:off x="6158472" y="162615"/>
            <a:ext cx="1557530" cy="1001467"/>
          </a:xfrm>
          <a:prstGeom prst="rect">
            <a:avLst/>
          </a:prstGeom>
        </p:spPr>
      </p:pic>
      <p:pic>
        <p:nvPicPr>
          <p:cNvPr id="22" name="Picture 21">
            <a:extLst>
              <a:ext uri="{FF2B5EF4-FFF2-40B4-BE49-F238E27FC236}">
                <a16:creationId xmlns:a16="http://schemas.microsoft.com/office/drawing/2014/main" id="{F2F4E62D-6820-40E2-8A21-5678F1B45DB5}"/>
              </a:ext>
            </a:extLst>
          </p:cNvPr>
          <p:cNvPicPr>
            <a:picLocks noChangeAspect="1"/>
          </p:cNvPicPr>
          <p:nvPr/>
        </p:nvPicPr>
        <p:blipFill>
          <a:blip r:embed="rId8"/>
          <a:stretch>
            <a:fillRect/>
          </a:stretch>
        </p:blipFill>
        <p:spPr>
          <a:xfrm>
            <a:off x="6158473" y="1265570"/>
            <a:ext cx="1547902" cy="779642"/>
          </a:xfrm>
          <a:prstGeom prst="rect">
            <a:avLst/>
          </a:prstGeom>
        </p:spPr>
      </p:pic>
      <p:sp>
        <p:nvSpPr>
          <p:cNvPr id="23" name="TextBox 22">
            <a:extLst>
              <a:ext uri="{FF2B5EF4-FFF2-40B4-BE49-F238E27FC236}">
                <a16:creationId xmlns:a16="http://schemas.microsoft.com/office/drawing/2014/main" id="{E81BF50A-ACFA-4712-BF59-C7413459B497}"/>
              </a:ext>
            </a:extLst>
          </p:cNvPr>
          <p:cNvSpPr txBox="1"/>
          <p:nvPr/>
        </p:nvSpPr>
        <p:spPr>
          <a:xfrm>
            <a:off x="7890463" y="231613"/>
            <a:ext cx="3883924" cy="954107"/>
          </a:xfrm>
          <a:prstGeom prst="rect">
            <a:avLst/>
          </a:prstGeom>
          <a:noFill/>
        </p:spPr>
        <p:txBody>
          <a:bodyPr wrap="square" rtlCol="0">
            <a:spAutoFit/>
          </a:bodyPr>
          <a:lstStyle/>
          <a:p>
            <a:pPr algn="just"/>
            <a:r>
              <a:rPr lang="en-US" sz="1400" dirty="0">
                <a:latin typeface="Arial" panose="020B0604020202020204" pitchFamily="34" charset="0"/>
                <a:cs typeface="Arial" panose="020B0604020202020204" pitchFamily="34" charset="0"/>
              </a:rPr>
              <a:t>With a connected security system, many items in a home, such as lighting and climate controls, can be monitored and configured remotely using a mobile device.</a:t>
            </a:r>
          </a:p>
        </p:txBody>
      </p:sp>
      <p:sp>
        <p:nvSpPr>
          <p:cNvPr id="24" name="TextBox 23">
            <a:extLst>
              <a:ext uri="{FF2B5EF4-FFF2-40B4-BE49-F238E27FC236}">
                <a16:creationId xmlns:a16="http://schemas.microsoft.com/office/drawing/2014/main" id="{C928D95C-98C9-434A-A123-05E5C8BDE982}"/>
              </a:ext>
            </a:extLst>
          </p:cNvPr>
          <p:cNvSpPr txBox="1"/>
          <p:nvPr/>
        </p:nvSpPr>
        <p:spPr>
          <a:xfrm>
            <a:off x="7890463" y="1269854"/>
            <a:ext cx="3922689" cy="738664"/>
          </a:xfrm>
          <a:prstGeom prst="rect">
            <a:avLst/>
          </a:prstGeom>
          <a:noFill/>
        </p:spPr>
        <p:txBody>
          <a:bodyPr wrap="square" rtlCol="0">
            <a:spAutoFit/>
          </a:bodyPr>
          <a:lstStyle/>
          <a:p>
            <a:pPr algn="just"/>
            <a:r>
              <a:rPr lang="en-US" sz="1400" dirty="0">
                <a:latin typeface="Arial" panose="020B0604020202020204" pitchFamily="34" charset="0"/>
                <a:cs typeface="Arial" panose="020B0604020202020204" pitchFamily="34" charset="0"/>
              </a:rPr>
              <a:t>Household appliances such as refrigerators, ovens, and dishwashers can be connected to the internet. </a:t>
            </a:r>
          </a:p>
        </p:txBody>
      </p:sp>
      <p:sp>
        <p:nvSpPr>
          <p:cNvPr id="25" name="TextBox 24">
            <a:extLst>
              <a:ext uri="{FF2B5EF4-FFF2-40B4-BE49-F238E27FC236}">
                <a16:creationId xmlns:a16="http://schemas.microsoft.com/office/drawing/2014/main" id="{1C03E58D-EE9B-4263-948A-5479E5100C82}"/>
              </a:ext>
            </a:extLst>
          </p:cNvPr>
          <p:cNvSpPr txBox="1"/>
          <p:nvPr/>
        </p:nvSpPr>
        <p:spPr>
          <a:xfrm>
            <a:off x="7893827" y="2176786"/>
            <a:ext cx="3938708" cy="954107"/>
          </a:xfrm>
          <a:prstGeom prst="rect">
            <a:avLst/>
          </a:prstGeom>
          <a:noFill/>
        </p:spPr>
        <p:txBody>
          <a:bodyPr wrap="square" rtlCol="0">
            <a:spAutoFit/>
          </a:bodyPr>
          <a:lstStyle/>
          <a:p>
            <a:pPr algn="just"/>
            <a:r>
              <a:rPr lang="en-US" sz="1400" dirty="0">
                <a:latin typeface="Arial" panose="020B0604020202020204" pitchFamily="34" charset="0"/>
                <a:cs typeface="Arial" panose="020B0604020202020204" pitchFamily="34" charset="0"/>
              </a:rPr>
              <a:t>Many modern cars, known as Smart Cars, can connect to the internet to access maps, audio and video content, or information about a destination. </a:t>
            </a:r>
          </a:p>
        </p:txBody>
      </p:sp>
      <p:pic>
        <p:nvPicPr>
          <p:cNvPr id="26" name="Picture 25">
            <a:extLst>
              <a:ext uri="{FF2B5EF4-FFF2-40B4-BE49-F238E27FC236}">
                <a16:creationId xmlns:a16="http://schemas.microsoft.com/office/drawing/2014/main" id="{AF5D3D66-7029-4116-AE1E-1F4745CE4DF5}"/>
              </a:ext>
            </a:extLst>
          </p:cNvPr>
          <p:cNvPicPr>
            <a:picLocks noChangeAspect="1"/>
          </p:cNvPicPr>
          <p:nvPr/>
        </p:nvPicPr>
        <p:blipFill>
          <a:blip r:embed="rId9"/>
          <a:stretch>
            <a:fillRect/>
          </a:stretch>
        </p:blipFill>
        <p:spPr>
          <a:xfrm>
            <a:off x="6158472" y="2233510"/>
            <a:ext cx="1557530" cy="1044122"/>
          </a:xfrm>
          <a:prstGeom prst="rect">
            <a:avLst/>
          </a:prstGeom>
        </p:spPr>
      </p:pic>
      <p:sp>
        <p:nvSpPr>
          <p:cNvPr id="27" name="TextBox 26">
            <a:extLst>
              <a:ext uri="{FF2B5EF4-FFF2-40B4-BE49-F238E27FC236}">
                <a16:creationId xmlns:a16="http://schemas.microsoft.com/office/drawing/2014/main" id="{68617F2F-C05D-4418-98CC-E4B196AD8257}"/>
              </a:ext>
            </a:extLst>
          </p:cNvPr>
          <p:cNvSpPr txBox="1"/>
          <p:nvPr/>
        </p:nvSpPr>
        <p:spPr>
          <a:xfrm>
            <a:off x="7913210" y="3564602"/>
            <a:ext cx="3938708" cy="738664"/>
          </a:xfrm>
          <a:prstGeom prst="rect">
            <a:avLst/>
          </a:prstGeom>
          <a:noFill/>
        </p:spPr>
        <p:txBody>
          <a:bodyPr wrap="square" rtlCol="0">
            <a:spAutoFit/>
          </a:bodyPr>
          <a:lstStyle/>
          <a:p>
            <a:pPr algn="just"/>
            <a:r>
              <a:rPr lang="en-US" sz="1400" dirty="0">
                <a:latin typeface="Arial" panose="020B0604020202020204" pitchFamily="34" charset="0"/>
                <a:cs typeface="Arial" panose="020B0604020202020204" pitchFamily="34" charset="0"/>
              </a:rPr>
              <a:t>Radio frequency identification (RFIDs) tags can be placed in or on objects to track them or monitor sensors for many conditions.</a:t>
            </a:r>
          </a:p>
        </p:txBody>
      </p:sp>
      <p:pic>
        <p:nvPicPr>
          <p:cNvPr id="28" name="Picture 27">
            <a:extLst>
              <a:ext uri="{FF2B5EF4-FFF2-40B4-BE49-F238E27FC236}">
                <a16:creationId xmlns:a16="http://schemas.microsoft.com/office/drawing/2014/main" id="{7DAABEE8-DB9B-4496-B4B5-CDFF5F6ED141}"/>
              </a:ext>
            </a:extLst>
          </p:cNvPr>
          <p:cNvPicPr>
            <a:picLocks noChangeAspect="1"/>
          </p:cNvPicPr>
          <p:nvPr/>
        </p:nvPicPr>
        <p:blipFill>
          <a:blip r:embed="rId10"/>
          <a:stretch>
            <a:fillRect/>
          </a:stretch>
        </p:blipFill>
        <p:spPr>
          <a:xfrm>
            <a:off x="6158472" y="3435475"/>
            <a:ext cx="1557530" cy="1022591"/>
          </a:xfrm>
          <a:prstGeom prst="rect">
            <a:avLst/>
          </a:prstGeom>
        </p:spPr>
      </p:pic>
      <p:pic>
        <p:nvPicPr>
          <p:cNvPr id="29" name="Picture 28">
            <a:extLst>
              <a:ext uri="{FF2B5EF4-FFF2-40B4-BE49-F238E27FC236}">
                <a16:creationId xmlns:a16="http://schemas.microsoft.com/office/drawing/2014/main" id="{39A85FD3-3E85-465B-A2A8-A517E570C063}"/>
              </a:ext>
            </a:extLst>
          </p:cNvPr>
          <p:cNvPicPr>
            <a:picLocks noChangeAspect="1"/>
          </p:cNvPicPr>
          <p:nvPr/>
        </p:nvPicPr>
        <p:blipFill>
          <a:blip r:embed="rId11"/>
          <a:stretch>
            <a:fillRect/>
          </a:stretch>
        </p:blipFill>
        <p:spPr>
          <a:xfrm>
            <a:off x="3648016" y="1593712"/>
            <a:ext cx="2303274" cy="1431288"/>
          </a:xfrm>
          <a:prstGeom prst="rect">
            <a:avLst/>
          </a:prstGeom>
        </p:spPr>
      </p:pic>
      <p:pic>
        <p:nvPicPr>
          <p:cNvPr id="30" name="Picture 29">
            <a:extLst>
              <a:ext uri="{FF2B5EF4-FFF2-40B4-BE49-F238E27FC236}">
                <a16:creationId xmlns:a16="http://schemas.microsoft.com/office/drawing/2014/main" id="{283226F1-EF7A-47F7-86BA-589C9AFDB710}"/>
              </a:ext>
            </a:extLst>
          </p:cNvPr>
          <p:cNvPicPr>
            <a:picLocks noChangeAspect="1"/>
          </p:cNvPicPr>
          <p:nvPr/>
        </p:nvPicPr>
        <p:blipFill>
          <a:blip r:embed="rId12"/>
          <a:stretch>
            <a:fillRect/>
          </a:stretch>
        </p:blipFill>
        <p:spPr>
          <a:xfrm>
            <a:off x="6158472" y="4534686"/>
            <a:ext cx="1580085" cy="1077524"/>
          </a:xfrm>
          <a:prstGeom prst="rect">
            <a:avLst/>
          </a:prstGeom>
        </p:spPr>
      </p:pic>
      <p:sp>
        <p:nvSpPr>
          <p:cNvPr id="31" name="TextBox 30">
            <a:extLst>
              <a:ext uri="{FF2B5EF4-FFF2-40B4-BE49-F238E27FC236}">
                <a16:creationId xmlns:a16="http://schemas.microsoft.com/office/drawing/2014/main" id="{68617F2F-C05D-4418-98CC-E4B196AD8257}"/>
              </a:ext>
            </a:extLst>
          </p:cNvPr>
          <p:cNvSpPr txBox="1"/>
          <p:nvPr/>
        </p:nvSpPr>
        <p:spPr>
          <a:xfrm>
            <a:off x="7893827" y="4596394"/>
            <a:ext cx="3919325" cy="954107"/>
          </a:xfrm>
          <a:prstGeom prst="rect">
            <a:avLst/>
          </a:prstGeom>
          <a:noFill/>
        </p:spPr>
        <p:txBody>
          <a:bodyPr wrap="square" rtlCol="0">
            <a:spAutoFit/>
          </a:bodyPr>
          <a:lstStyle/>
          <a:p>
            <a:pPr algn="just"/>
            <a:r>
              <a:rPr lang="en-US" sz="1400" dirty="0">
                <a:latin typeface="Arial" panose="020B0604020202020204" pitchFamily="34" charset="0"/>
                <a:cs typeface="Arial" panose="020B0604020202020204" pitchFamily="34" charset="0"/>
              </a:rPr>
              <a:t>Medical devices such as pacemakers, insulin pumps, and hospital monitors provide users or medical professionals with direct feedback or alerts when vital signs are at specific levels.</a:t>
            </a:r>
          </a:p>
        </p:txBody>
      </p:sp>
    </p:spTree>
    <p:custDataLst>
      <p:tags r:id="rId1"/>
    </p:custDataLst>
    <p:extLst>
      <p:ext uri="{BB962C8B-B14F-4D97-AF65-F5344CB8AC3E}">
        <p14:creationId xmlns:p14="http://schemas.microsoft.com/office/powerpoint/2010/main" val="409311846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xmlns:p14="http://schemas.microsoft.com/office/powerpoint/2010/main" spd="med">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49767" y="338958"/>
            <a:ext cx="6300104" cy="563562"/>
          </a:xfrm>
        </p:spPr>
        <p:txBody>
          <a:bodyPr>
            <a:noAutofit/>
          </a:bodyPr>
          <a:lstStyle/>
          <a:p>
            <a:pPr algn="l"/>
            <a:r>
              <a:rPr lang="en-US" sz="4171" b="1" dirty="0">
                <a:solidFill>
                  <a:srgbClr val="FF0000"/>
                </a:solidFill>
              </a:rPr>
              <a:t>IP Terminology</a:t>
            </a:r>
          </a:p>
        </p:txBody>
      </p:sp>
      <p:sp>
        <p:nvSpPr>
          <p:cNvPr id="3" name="Content Placeholder 2"/>
          <p:cNvSpPr>
            <a:spLocks noGrp="1"/>
          </p:cNvSpPr>
          <p:nvPr>
            <p:ph idx="1"/>
          </p:nvPr>
        </p:nvSpPr>
        <p:spPr>
          <a:xfrm>
            <a:off x="1429590" y="902520"/>
            <a:ext cx="8723221" cy="4830763"/>
          </a:xfrm>
        </p:spPr>
        <p:txBody>
          <a:bodyPr>
            <a:normAutofit/>
          </a:bodyPr>
          <a:lstStyle/>
          <a:p>
            <a:r>
              <a:rPr lang="en-US" sz="2400" b="1" dirty="0"/>
              <a:t>Bit </a:t>
            </a:r>
            <a:r>
              <a:rPr lang="en-US" sz="2400" dirty="0"/>
              <a:t>A </a:t>
            </a:r>
            <a:r>
              <a:rPr lang="en-US" sz="2400" i="1" dirty="0"/>
              <a:t>bit </a:t>
            </a:r>
            <a:r>
              <a:rPr lang="en-US" sz="2400" dirty="0"/>
              <a:t>is one digit, either a 1 or a 0.</a:t>
            </a:r>
          </a:p>
          <a:p>
            <a:r>
              <a:rPr lang="en-US" sz="2400" b="1" dirty="0"/>
              <a:t>Byte </a:t>
            </a:r>
            <a:r>
              <a:rPr lang="en-US" sz="2400" dirty="0"/>
              <a:t>A </a:t>
            </a:r>
            <a:r>
              <a:rPr lang="en-US" sz="2400" i="1" dirty="0"/>
              <a:t>byte </a:t>
            </a:r>
            <a:r>
              <a:rPr lang="en-US" sz="2400" dirty="0"/>
              <a:t>is 8 bits,</a:t>
            </a:r>
          </a:p>
          <a:p>
            <a:r>
              <a:rPr lang="en-US" sz="2400" b="1" dirty="0"/>
              <a:t>IP Address </a:t>
            </a:r>
            <a:r>
              <a:rPr lang="en-US" sz="2400" dirty="0"/>
              <a:t> Al logical address used to define a single host.</a:t>
            </a:r>
          </a:p>
          <a:p>
            <a:r>
              <a:rPr lang="en-US" sz="2400" dirty="0"/>
              <a:t>For example, 10.0.0.0, 172.16.0.0, and 192.168.10.0.</a:t>
            </a:r>
          </a:p>
          <a:p>
            <a:pPr marL="0" indent="0">
              <a:buNone/>
            </a:pPr>
            <a:endParaRPr lang="en-US" sz="2000" dirty="0"/>
          </a:p>
          <a:p>
            <a:pPr marL="0" indent="0">
              <a:buNone/>
            </a:pPr>
            <a:r>
              <a:rPr lang="en-US" dirty="0"/>
              <a:t>Dotted-decimal , as in 172.16.30.56</a:t>
            </a:r>
          </a:p>
          <a:p>
            <a:pPr marL="0" indent="0">
              <a:buNone/>
            </a:pPr>
            <a:r>
              <a:rPr lang="en-US" dirty="0"/>
              <a:t>Binary, as in 10101100.00010000.00011110.00111000</a:t>
            </a:r>
          </a:p>
          <a:p>
            <a:pPr marL="0" indent="0">
              <a:buNone/>
            </a:pPr>
            <a:r>
              <a:rPr lang="en-US" dirty="0"/>
              <a:t>Hexadecimal , as AC. 10. 1E. 38</a:t>
            </a:r>
          </a:p>
          <a:p>
            <a:pPr marL="0" indent="0">
              <a:buNone/>
            </a:pPr>
            <a:r>
              <a:rPr lang="en-US" dirty="0"/>
              <a:t>Mac Address  AA12:23bb:56bb</a:t>
            </a:r>
          </a:p>
          <a:p>
            <a:pPr marL="0" indent="0">
              <a:buNone/>
            </a:pPr>
            <a:endParaRPr lang="en-US" sz="2000" b="1" dirty="0"/>
          </a:p>
          <a:p>
            <a:endParaRPr lang="en-US" sz="2358" dirty="0">
              <a:solidFill>
                <a:schemeClr val="accent1"/>
              </a:solidFill>
            </a:endParaRPr>
          </a:p>
        </p:txBody>
      </p:sp>
    </p:spTree>
    <p:extLst>
      <p:ext uri="{BB962C8B-B14F-4D97-AF65-F5344CB8AC3E}">
        <p14:creationId xmlns:p14="http://schemas.microsoft.com/office/powerpoint/2010/main" val="341412272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C02AA8F8-1E43-384B-8982-C0BB94049B5C}"/>
              </a:ext>
            </a:extLst>
          </p:cNvPr>
          <p:cNvSpPr>
            <a:spLocks noGrp="1"/>
          </p:cNvSpPr>
          <p:nvPr>
            <p:ph type="title"/>
          </p:nvPr>
        </p:nvSpPr>
        <p:spPr>
          <a:xfrm>
            <a:off x="0" y="1"/>
            <a:ext cx="11127317" cy="975783"/>
          </a:xfrm>
        </p:spPr>
        <p:txBody>
          <a:bodyPr/>
          <a:lstStyle/>
          <a:p>
            <a:r>
              <a:rPr lang="en-US" sz="2133" dirty="0"/>
              <a:t>Data Transmission </a:t>
            </a:r>
            <a:endParaRPr lang="en-US" sz="3200" dirty="0"/>
          </a:p>
        </p:txBody>
      </p:sp>
      <p:sp>
        <p:nvSpPr>
          <p:cNvPr id="5" name="Content Placeholder 4">
            <a:extLst>
              <a:ext uri="{FF2B5EF4-FFF2-40B4-BE49-F238E27FC236}">
                <a16:creationId xmlns:a16="http://schemas.microsoft.com/office/drawing/2014/main" id="{70EF733A-51C9-4841-81B5-FF55AEB4CF5A}"/>
              </a:ext>
            </a:extLst>
          </p:cNvPr>
          <p:cNvSpPr>
            <a:spLocks noGrp="1"/>
          </p:cNvSpPr>
          <p:nvPr>
            <p:ph idx="1"/>
          </p:nvPr>
        </p:nvSpPr>
        <p:spPr>
          <a:xfrm>
            <a:off x="364526" y="866454"/>
            <a:ext cx="5716311" cy="4455952"/>
          </a:xfrm>
        </p:spPr>
        <p:txBody>
          <a:bodyPr/>
          <a:lstStyle/>
          <a:p>
            <a:pPr marL="342900" indent="-342900" algn="just">
              <a:buFont typeface="Wingdings" panose="05000000000000000000" pitchFamily="2" charset="2"/>
              <a:buChar char="ü"/>
            </a:pPr>
            <a:r>
              <a:rPr lang="en-GB" dirty="0">
                <a:solidFill>
                  <a:schemeClr val="tx2"/>
                </a:solidFill>
              </a:rPr>
              <a:t>The data you look/talk about, is different from how a computer looks/works with.</a:t>
            </a:r>
          </a:p>
          <a:p>
            <a:pPr marL="342900" indent="-342900" algn="just">
              <a:buFont typeface="Wingdings" panose="05000000000000000000" pitchFamily="2" charset="2"/>
              <a:buChar char="ü"/>
            </a:pPr>
            <a:r>
              <a:rPr lang="en-US" dirty="0">
                <a:solidFill>
                  <a:schemeClr val="tx2"/>
                </a:solidFill>
                <a:latin typeface="Arial" panose="020B0604020202020204" pitchFamily="34" charset="0"/>
                <a:cs typeface="Arial" panose="020B0604020202020204" pitchFamily="34" charset="0"/>
              </a:rPr>
              <a:t>Computers and networks only work with binary digits, zeros and ones? </a:t>
            </a:r>
          </a:p>
          <a:p>
            <a:pPr marL="342900" indent="-342900" algn="just">
              <a:buFont typeface="Wingdings" panose="05000000000000000000" pitchFamily="2" charset="2"/>
              <a:buChar char="ü"/>
            </a:pPr>
            <a:r>
              <a:rPr lang="en-US" dirty="0">
                <a:solidFill>
                  <a:schemeClr val="tx2"/>
                </a:solidFill>
                <a:latin typeface="Arial" panose="020B0604020202020204" pitchFamily="34" charset="0"/>
                <a:cs typeface="Arial" panose="020B0604020202020204" pitchFamily="34" charset="0"/>
              </a:rPr>
              <a:t>Each bit can only have one of two possible values, 0 or 1. </a:t>
            </a:r>
          </a:p>
          <a:p>
            <a:pPr marL="342900" indent="-342900" algn="just">
              <a:buFont typeface="Wingdings" panose="05000000000000000000" pitchFamily="2" charset="2"/>
              <a:buChar char="ü"/>
            </a:pPr>
            <a:r>
              <a:rPr lang="en-US" dirty="0">
                <a:solidFill>
                  <a:schemeClr val="tx2"/>
                </a:solidFill>
                <a:latin typeface="Arial" panose="020B0604020202020204" pitchFamily="34" charset="0"/>
                <a:cs typeface="Arial" panose="020B0604020202020204" pitchFamily="34" charset="0"/>
              </a:rPr>
              <a:t>The term bit is an abbreviation of “binary digit” and represents the smallest piece of data. </a:t>
            </a:r>
          </a:p>
          <a:p>
            <a:pPr marL="342900" indent="-342900" algn="just">
              <a:buFont typeface="Wingdings" panose="05000000000000000000" pitchFamily="2" charset="2"/>
              <a:buChar char="ü"/>
            </a:pPr>
            <a:r>
              <a:rPr lang="en-US" dirty="0">
                <a:solidFill>
                  <a:schemeClr val="tx2"/>
                </a:solidFill>
                <a:latin typeface="Arial" panose="020B0604020202020204" pitchFamily="34" charset="0"/>
                <a:cs typeface="Arial" panose="020B0604020202020204" pitchFamily="34" charset="0"/>
              </a:rPr>
              <a:t>Humans interpret words and pictures, computers interpret only patterns of bits. </a:t>
            </a:r>
          </a:p>
          <a:p>
            <a:pPr marL="342900" indent="-342900" algn="just">
              <a:buFont typeface="Wingdings" panose="05000000000000000000" pitchFamily="2" charset="2"/>
              <a:buChar char="ü"/>
            </a:pPr>
            <a:r>
              <a:rPr lang="en-US" dirty="0">
                <a:solidFill>
                  <a:schemeClr val="tx2"/>
                </a:solidFill>
                <a:latin typeface="Arial" panose="020B0604020202020204" pitchFamily="34" charset="0"/>
                <a:cs typeface="Arial" panose="020B0604020202020204" pitchFamily="34" charset="0"/>
              </a:rPr>
              <a:t>Each group of eight bits, such as the representations of letters and numbers, is known as a byte.</a:t>
            </a:r>
          </a:p>
        </p:txBody>
      </p:sp>
      <p:sp>
        <p:nvSpPr>
          <p:cNvPr id="23" name="TextBox 22">
            <a:extLst>
              <a:ext uri="{FF2B5EF4-FFF2-40B4-BE49-F238E27FC236}">
                <a16:creationId xmlns:a16="http://schemas.microsoft.com/office/drawing/2014/main" id="{E81BF50A-ACFA-4712-BF59-C7413459B497}"/>
              </a:ext>
            </a:extLst>
          </p:cNvPr>
          <p:cNvSpPr txBox="1"/>
          <p:nvPr/>
        </p:nvSpPr>
        <p:spPr>
          <a:xfrm>
            <a:off x="7940602" y="587379"/>
            <a:ext cx="3883924" cy="738664"/>
          </a:xfrm>
          <a:prstGeom prst="rect">
            <a:avLst/>
          </a:prstGeom>
          <a:noFill/>
        </p:spPr>
        <p:txBody>
          <a:bodyPr wrap="square" rtlCol="0">
            <a:spAutoFit/>
          </a:bodyPr>
          <a:lstStyle/>
          <a:p>
            <a:pPr algn="just"/>
            <a:r>
              <a:rPr lang="en-US" sz="1400" b="1" dirty="0">
                <a:latin typeface="Arial" panose="020B0604020202020204" pitchFamily="34" charset="0"/>
                <a:cs typeface="Arial" panose="020B0604020202020204" pitchFamily="34" charset="0"/>
              </a:rPr>
              <a:t>Electrical signals </a:t>
            </a:r>
            <a:r>
              <a:rPr lang="en-US" sz="1400" dirty="0">
                <a:latin typeface="Arial" panose="020B0604020202020204" pitchFamily="34" charset="0"/>
                <a:cs typeface="Arial" panose="020B0604020202020204" pitchFamily="34" charset="0"/>
              </a:rPr>
              <a:t>- Transmission is achieved by representing data as electrical pulses on copper wire.</a:t>
            </a:r>
          </a:p>
        </p:txBody>
      </p:sp>
      <p:sp>
        <p:nvSpPr>
          <p:cNvPr id="25" name="TextBox 24">
            <a:extLst>
              <a:ext uri="{FF2B5EF4-FFF2-40B4-BE49-F238E27FC236}">
                <a16:creationId xmlns:a16="http://schemas.microsoft.com/office/drawing/2014/main" id="{1C03E58D-EE9B-4263-948A-5479E5100C82}"/>
              </a:ext>
            </a:extLst>
          </p:cNvPr>
          <p:cNvSpPr txBox="1"/>
          <p:nvPr/>
        </p:nvSpPr>
        <p:spPr>
          <a:xfrm>
            <a:off x="7940602" y="2355766"/>
            <a:ext cx="3938708" cy="738664"/>
          </a:xfrm>
          <a:prstGeom prst="rect">
            <a:avLst/>
          </a:prstGeom>
          <a:noFill/>
        </p:spPr>
        <p:txBody>
          <a:bodyPr wrap="square" rtlCol="0">
            <a:spAutoFit/>
          </a:bodyPr>
          <a:lstStyle/>
          <a:p>
            <a:pPr algn="just"/>
            <a:r>
              <a:rPr lang="en-US" sz="1400" b="1" dirty="0">
                <a:latin typeface="Arial" panose="020B0604020202020204" pitchFamily="34" charset="0"/>
                <a:cs typeface="Arial" panose="020B0604020202020204" pitchFamily="34" charset="0"/>
              </a:rPr>
              <a:t>Optical signals </a:t>
            </a:r>
            <a:r>
              <a:rPr lang="en-US" sz="1400" dirty="0">
                <a:latin typeface="Arial" panose="020B0604020202020204" pitchFamily="34" charset="0"/>
                <a:cs typeface="Arial" panose="020B0604020202020204" pitchFamily="34" charset="0"/>
              </a:rPr>
              <a:t>- Transmission is achieved by converting the electrical signals into light pulses.</a:t>
            </a:r>
          </a:p>
        </p:txBody>
      </p:sp>
      <p:sp>
        <p:nvSpPr>
          <p:cNvPr id="27" name="TextBox 26">
            <a:extLst>
              <a:ext uri="{FF2B5EF4-FFF2-40B4-BE49-F238E27FC236}">
                <a16:creationId xmlns:a16="http://schemas.microsoft.com/office/drawing/2014/main" id="{68617F2F-C05D-4418-98CC-E4B196AD8257}"/>
              </a:ext>
            </a:extLst>
          </p:cNvPr>
          <p:cNvSpPr txBox="1"/>
          <p:nvPr/>
        </p:nvSpPr>
        <p:spPr>
          <a:xfrm>
            <a:off x="7940602" y="4227061"/>
            <a:ext cx="3938708" cy="738664"/>
          </a:xfrm>
          <a:prstGeom prst="rect">
            <a:avLst/>
          </a:prstGeom>
          <a:noFill/>
        </p:spPr>
        <p:txBody>
          <a:bodyPr wrap="square" rtlCol="0">
            <a:spAutoFit/>
          </a:bodyPr>
          <a:lstStyle/>
          <a:p>
            <a:pPr algn="just"/>
            <a:r>
              <a:rPr lang="en-US" sz="1400" b="1" dirty="0">
                <a:latin typeface="Arial" panose="020B0604020202020204" pitchFamily="34" charset="0"/>
                <a:cs typeface="Arial" panose="020B0604020202020204" pitchFamily="34" charset="0"/>
              </a:rPr>
              <a:t>Wireless signals </a:t>
            </a:r>
            <a:r>
              <a:rPr lang="en-US" sz="1400" dirty="0">
                <a:latin typeface="Arial" panose="020B0604020202020204" pitchFamily="34" charset="0"/>
                <a:cs typeface="Arial" panose="020B0604020202020204" pitchFamily="34" charset="0"/>
              </a:rPr>
              <a:t>- Transmission is achieved by using infrared, microwave, or radio waves through the air.</a:t>
            </a:r>
          </a:p>
        </p:txBody>
      </p:sp>
      <p:pic>
        <p:nvPicPr>
          <p:cNvPr id="32" name="Picture 31"/>
          <p:cNvPicPr>
            <a:picLocks noChangeAspect="1"/>
          </p:cNvPicPr>
          <p:nvPr/>
        </p:nvPicPr>
        <p:blipFill rotWithShape="1">
          <a:blip r:embed="rId4"/>
          <a:srcRect r="75468"/>
          <a:stretch/>
        </p:blipFill>
        <p:spPr>
          <a:xfrm>
            <a:off x="6938979" y="283763"/>
            <a:ext cx="608828" cy="1569885"/>
          </a:xfrm>
          <a:prstGeom prst="rect">
            <a:avLst/>
          </a:prstGeom>
        </p:spPr>
      </p:pic>
      <p:pic>
        <p:nvPicPr>
          <p:cNvPr id="33" name="Picture 32"/>
          <p:cNvPicPr>
            <a:picLocks noChangeAspect="1"/>
          </p:cNvPicPr>
          <p:nvPr/>
        </p:nvPicPr>
        <p:blipFill rotWithShape="1">
          <a:blip r:embed="rId4"/>
          <a:srcRect l="40752" r="38954"/>
          <a:stretch/>
        </p:blipFill>
        <p:spPr>
          <a:xfrm>
            <a:off x="6992488" y="1968254"/>
            <a:ext cx="501810" cy="1564159"/>
          </a:xfrm>
          <a:prstGeom prst="rect">
            <a:avLst/>
          </a:prstGeom>
        </p:spPr>
      </p:pic>
      <p:pic>
        <p:nvPicPr>
          <p:cNvPr id="34" name="Picture 33"/>
          <p:cNvPicPr>
            <a:picLocks noChangeAspect="1"/>
          </p:cNvPicPr>
          <p:nvPr/>
        </p:nvPicPr>
        <p:blipFill rotWithShape="1">
          <a:blip r:embed="rId4"/>
          <a:srcRect l="80637" r="2651"/>
          <a:stretch/>
        </p:blipFill>
        <p:spPr>
          <a:xfrm>
            <a:off x="7032740" y="3799078"/>
            <a:ext cx="421306" cy="1594631"/>
          </a:xfrm>
          <a:prstGeom prst="rect">
            <a:avLst/>
          </a:prstGeom>
        </p:spPr>
      </p:pic>
    </p:spTree>
    <p:custDataLst>
      <p:tags r:id="rId1"/>
    </p:custDataLst>
    <p:extLst>
      <p:ext uri="{BB962C8B-B14F-4D97-AF65-F5344CB8AC3E}">
        <p14:creationId xmlns:p14="http://schemas.microsoft.com/office/powerpoint/2010/main" val="225297751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xmlns:p14="http://schemas.microsoft.com/office/powerpoint/2010/main" spd="med">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C02AA8F8-1E43-384B-8982-C0BB94049B5C}"/>
              </a:ext>
            </a:extLst>
          </p:cNvPr>
          <p:cNvSpPr>
            <a:spLocks noGrp="1"/>
          </p:cNvSpPr>
          <p:nvPr>
            <p:ph type="title"/>
          </p:nvPr>
        </p:nvSpPr>
        <p:spPr>
          <a:xfrm>
            <a:off x="0" y="1"/>
            <a:ext cx="11127317" cy="975783"/>
          </a:xfrm>
        </p:spPr>
        <p:txBody>
          <a:bodyPr/>
          <a:lstStyle/>
          <a:p>
            <a:r>
              <a:rPr lang="en-US" sz="2133" dirty="0"/>
              <a:t>Bandwidth and Throughput</a:t>
            </a:r>
            <a:endParaRPr lang="en-US" sz="3200" dirty="0"/>
          </a:p>
        </p:txBody>
      </p:sp>
      <p:sp>
        <p:nvSpPr>
          <p:cNvPr id="5" name="Content Placeholder 4">
            <a:extLst>
              <a:ext uri="{FF2B5EF4-FFF2-40B4-BE49-F238E27FC236}">
                <a16:creationId xmlns:a16="http://schemas.microsoft.com/office/drawing/2014/main" id="{70EF733A-51C9-4841-81B5-FF55AEB4CF5A}"/>
              </a:ext>
            </a:extLst>
          </p:cNvPr>
          <p:cNvSpPr>
            <a:spLocks noGrp="1"/>
          </p:cNvSpPr>
          <p:nvPr>
            <p:ph idx="1"/>
          </p:nvPr>
        </p:nvSpPr>
        <p:spPr>
          <a:xfrm>
            <a:off x="364527" y="866454"/>
            <a:ext cx="11622064" cy="4455952"/>
          </a:xfrm>
        </p:spPr>
        <p:txBody>
          <a:bodyPr/>
          <a:lstStyle/>
          <a:p>
            <a:pPr marL="342900" indent="-342900" algn="just">
              <a:buFont typeface="Wingdings" panose="05000000000000000000" pitchFamily="2" charset="2"/>
              <a:buChar char="§"/>
            </a:pPr>
            <a:r>
              <a:rPr lang="en-US" dirty="0">
                <a:solidFill>
                  <a:schemeClr val="tx2"/>
                </a:solidFill>
                <a:latin typeface="Arial" panose="020B0604020202020204" pitchFamily="34" charset="0"/>
                <a:cs typeface="Arial" panose="020B0604020202020204" pitchFamily="34" charset="0"/>
              </a:rPr>
              <a:t>Bandwidth is the capacity of a medium to carry data. Digital bandwidth measures the amount of data that can flow from one place to another in a given amount of time. Bandwidth is typically measured in the number of bits that (theoretically) can be sent across the media in a second.</a:t>
            </a:r>
          </a:p>
          <a:p>
            <a:pPr marL="342900" indent="-342900" algn="just">
              <a:buFont typeface="Wingdings" panose="05000000000000000000" pitchFamily="2" charset="2"/>
              <a:buChar char="§"/>
            </a:pPr>
            <a:r>
              <a:rPr lang="en-US" dirty="0">
                <a:solidFill>
                  <a:schemeClr val="tx2"/>
                </a:solidFill>
                <a:latin typeface="Arial" panose="020B0604020202020204" pitchFamily="34" charset="0"/>
                <a:cs typeface="Arial" panose="020B0604020202020204" pitchFamily="34" charset="0"/>
              </a:rPr>
              <a:t>Like bandwidth, throughput is the measure of the transfer of bits across the media over a given period of time. </a:t>
            </a:r>
          </a:p>
        </p:txBody>
      </p:sp>
      <p:graphicFrame>
        <p:nvGraphicFramePr>
          <p:cNvPr id="10" name="Table 9"/>
          <p:cNvGraphicFramePr>
            <a:graphicFrameLocks noGrp="1"/>
          </p:cNvGraphicFramePr>
          <p:nvPr>
            <p:extLst>
              <p:ext uri="{D42A27DB-BD31-4B8C-83A1-F6EECF244321}">
                <p14:modId xmlns:p14="http://schemas.microsoft.com/office/powerpoint/2010/main" val="2231271004"/>
              </p:ext>
            </p:extLst>
          </p:nvPr>
        </p:nvGraphicFramePr>
        <p:xfrm>
          <a:off x="771115" y="2826028"/>
          <a:ext cx="7011225" cy="2590800"/>
        </p:xfrm>
        <a:graphic>
          <a:graphicData uri="http://schemas.openxmlformats.org/drawingml/2006/table">
            <a:tbl>
              <a:tblPr/>
              <a:tblGrid>
                <a:gridCol w="2337075">
                  <a:extLst>
                    <a:ext uri="{9D8B030D-6E8A-4147-A177-3AD203B41FA5}">
                      <a16:colId xmlns:a16="http://schemas.microsoft.com/office/drawing/2014/main" val="20000"/>
                    </a:ext>
                  </a:extLst>
                </a:gridCol>
                <a:gridCol w="1144121">
                  <a:extLst>
                    <a:ext uri="{9D8B030D-6E8A-4147-A177-3AD203B41FA5}">
                      <a16:colId xmlns:a16="http://schemas.microsoft.com/office/drawing/2014/main" val="20001"/>
                    </a:ext>
                  </a:extLst>
                </a:gridCol>
                <a:gridCol w="3530029">
                  <a:extLst>
                    <a:ext uri="{9D8B030D-6E8A-4147-A177-3AD203B41FA5}">
                      <a16:colId xmlns:a16="http://schemas.microsoft.com/office/drawing/2014/main" val="20002"/>
                    </a:ext>
                  </a:extLst>
                </a:gridCol>
              </a:tblGrid>
              <a:tr h="247835">
                <a:tc>
                  <a:txBody>
                    <a:bodyPr/>
                    <a:lstStyle/>
                    <a:p>
                      <a:r>
                        <a:rPr lang="en-US" sz="1400" dirty="0">
                          <a:solidFill>
                            <a:srgbClr val="FFFFFF"/>
                          </a:solidFill>
                        </a:rPr>
                        <a:t>Unit of Bandwidth</a:t>
                      </a:r>
                      <a:endParaRPr lang="en-US" sz="1400" dirty="0"/>
                    </a:p>
                  </a:txBody>
                  <a:tcPr marL="38100" marR="38100" marT="38100" marB="38100">
                    <a:lnL w="25400" cap="flat" cmpd="sng" algn="ctr">
                      <a:solidFill>
                        <a:srgbClr val="FFFFFF"/>
                      </a:solidFill>
                      <a:prstDash val="solid"/>
                      <a:round/>
                      <a:headEnd type="none" w="med" len="med"/>
                      <a:tailEnd type="none" w="med" len="med"/>
                    </a:lnL>
                    <a:lnR w="25400" cap="flat" cmpd="sng" algn="ctr">
                      <a:solidFill>
                        <a:srgbClr val="FFFFFF"/>
                      </a:solidFill>
                      <a:prstDash val="solid"/>
                      <a:round/>
                      <a:headEnd type="none" w="med" len="med"/>
                      <a:tailEnd type="none" w="med" len="med"/>
                    </a:lnR>
                    <a:lnT w="25400" cap="flat" cmpd="sng" algn="ctr">
                      <a:solidFill>
                        <a:srgbClr val="FFFFFF"/>
                      </a:solidFill>
                      <a:prstDash val="solid"/>
                      <a:round/>
                      <a:headEnd type="none" w="med" len="med"/>
                      <a:tailEnd type="none" w="med" len="med"/>
                    </a:lnT>
                    <a:lnB w="25400" cap="flat" cmpd="sng" algn="ctr">
                      <a:solidFill>
                        <a:srgbClr val="FFFFFF"/>
                      </a:solidFill>
                      <a:prstDash val="solid"/>
                      <a:round/>
                      <a:headEnd type="none" w="med" len="med"/>
                      <a:tailEnd type="none" w="med" len="med"/>
                    </a:lnB>
                    <a:solidFill>
                      <a:srgbClr val="4472C4"/>
                    </a:solidFill>
                  </a:tcPr>
                </a:tc>
                <a:tc>
                  <a:txBody>
                    <a:bodyPr/>
                    <a:lstStyle/>
                    <a:p>
                      <a:r>
                        <a:rPr lang="en-US" sz="1400" dirty="0">
                          <a:solidFill>
                            <a:srgbClr val="FFFFFF"/>
                          </a:solidFill>
                        </a:rPr>
                        <a:t>Abbreviation</a:t>
                      </a:r>
                      <a:endParaRPr lang="en-US" sz="1400" dirty="0"/>
                    </a:p>
                  </a:txBody>
                  <a:tcPr marL="38100" marR="38100" marT="38100" marB="38100">
                    <a:lnL w="25400" cap="flat" cmpd="sng" algn="ctr">
                      <a:solidFill>
                        <a:srgbClr val="FFFFFF"/>
                      </a:solidFill>
                      <a:prstDash val="solid"/>
                      <a:round/>
                      <a:headEnd type="none" w="med" len="med"/>
                      <a:tailEnd type="none" w="med" len="med"/>
                    </a:lnL>
                    <a:lnR w="25400" cap="flat" cmpd="sng" algn="ctr">
                      <a:solidFill>
                        <a:srgbClr val="FFFFFF"/>
                      </a:solidFill>
                      <a:prstDash val="solid"/>
                      <a:round/>
                      <a:headEnd type="none" w="med" len="med"/>
                      <a:tailEnd type="none" w="med" len="med"/>
                    </a:lnR>
                    <a:lnT w="25400" cap="flat" cmpd="sng" algn="ctr">
                      <a:solidFill>
                        <a:srgbClr val="FFFFFF"/>
                      </a:solidFill>
                      <a:prstDash val="solid"/>
                      <a:round/>
                      <a:headEnd type="none" w="med" len="med"/>
                      <a:tailEnd type="none" w="med" len="med"/>
                    </a:lnT>
                    <a:lnB w="25400" cap="flat" cmpd="sng" algn="ctr">
                      <a:solidFill>
                        <a:srgbClr val="FFFFFF"/>
                      </a:solidFill>
                      <a:prstDash val="solid"/>
                      <a:round/>
                      <a:headEnd type="none" w="med" len="med"/>
                      <a:tailEnd type="none" w="med" len="med"/>
                    </a:lnB>
                    <a:solidFill>
                      <a:srgbClr val="4472C4"/>
                    </a:solidFill>
                  </a:tcPr>
                </a:tc>
                <a:tc>
                  <a:txBody>
                    <a:bodyPr/>
                    <a:lstStyle/>
                    <a:p>
                      <a:r>
                        <a:rPr lang="en-US" sz="1400" dirty="0">
                          <a:solidFill>
                            <a:srgbClr val="FFFFFF"/>
                          </a:solidFill>
                        </a:rPr>
                        <a:t>Equivalence</a:t>
                      </a:r>
                      <a:endParaRPr lang="en-US" sz="1400" dirty="0"/>
                    </a:p>
                  </a:txBody>
                  <a:tcPr marL="38100" marR="38100" marT="38100" marB="38100">
                    <a:lnL w="25400" cap="flat" cmpd="sng" algn="ctr">
                      <a:solidFill>
                        <a:srgbClr val="FFFFFF"/>
                      </a:solidFill>
                      <a:prstDash val="solid"/>
                      <a:round/>
                      <a:headEnd type="none" w="med" len="med"/>
                      <a:tailEnd type="none" w="med" len="med"/>
                    </a:lnL>
                    <a:lnR w="25400" cap="flat" cmpd="sng" algn="ctr">
                      <a:solidFill>
                        <a:srgbClr val="FFFFFF"/>
                      </a:solidFill>
                      <a:prstDash val="solid"/>
                      <a:round/>
                      <a:headEnd type="none" w="med" len="med"/>
                      <a:tailEnd type="none" w="med" len="med"/>
                    </a:lnR>
                    <a:lnT w="25400" cap="flat" cmpd="sng" algn="ctr">
                      <a:solidFill>
                        <a:srgbClr val="FFFFFF"/>
                      </a:solidFill>
                      <a:prstDash val="solid"/>
                      <a:round/>
                      <a:headEnd type="none" w="med" len="med"/>
                      <a:tailEnd type="none" w="med" len="med"/>
                    </a:lnT>
                    <a:lnB w="25400" cap="flat" cmpd="sng" algn="ctr">
                      <a:solidFill>
                        <a:srgbClr val="FFFFFF"/>
                      </a:solidFill>
                      <a:prstDash val="solid"/>
                      <a:round/>
                      <a:headEnd type="none" w="med" len="med"/>
                      <a:tailEnd type="none" w="med" len="med"/>
                    </a:lnB>
                    <a:solidFill>
                      <a:srgbClr val="4472C4"/>
                    </a:solidFill>
                  </a:tcPr>
                </a:tc>
                <a:extLst>
                  <a:ext uri="{0D108BD9-81ED-4DB2-BD59-A6C34878D82A}">
                    <a16:rowId xmlns:a16="http://schemas.microsoft.com/office/drawing/2014/main" val="10000"/>
                  </a:ext>
                </a:extLst>
              </a:tr>
              <a:tr h="247835">
                <a:tc>
                  <a:txBody>
                    <a:bodyPr/>
                    <a:lstStyle/>
                    <a:p>
                      <a:r>
                        <a:rPr lang="en-US" sz="1400" dirty="0">
                          <a:solidFill>
                            <a:srgbClr val="58585B"/>
                          </a:solidFill>
                        </a:rPr>
                        <a:t>Bits per second</a:t>
                      </a:r>
                      <a:endParaRPr lang="en-US" sz="1400" dirty="0"/>
                    </a:p>
                  </a:txBody>
                  <a:tcPr marL="38100" marR="38100" marT="38100" marB="38100">
                    <a:lnL w="25400" cap="flat" cmpd="sng" algn="ctr">
                      <a:solidFill>
                        <a:srgbClr val="FFFFFF"/>
                      </a:solidFill>
                      <a:prstDash val="solid"/>
                      <a:round/>
                      <a:headEnd type="none" w="med" len="med"/>
                      <a:tailEnd type="none" w="med" len="med"/>
                    </a:lnL>
                    <a:lnR w="25400" cap="flat" cmpd="sng" algn="ctr">
                      <a:solidFill>
                        <a:srgbClr val="FFFFFF"/>
                      </a:solidFill>
                      <a:prstDash val="solid"/>
                      <a:round/>
                      <a:headEnd type="none" w="med" len="med"/>
                      <a:tailEnd type="none" w="med" len="med"/>
                    </a:lnR>
                    <a:lnT w="25400" cap="flat" cmpd="sng" algn="ctr">
                      <a:solidFill>
                        <a:srgbClr val="FFFFFF"/>
                      </a:solidFill>
                      <a:prstDash val="solid"/>
                      <a:round/>
                      <a:headEnd type="none" w="med" len="med"/>
                      <a:tailEnd type="none" w="med" len="med"/>
                    </a:lnT>
                    <a:lnB w="25400" cap="flat" cmpd="sng" algn="ctr">
                      <a:solidFill>
                        <a:srgbClr val="FFFFFF"/>
                      </a:solidFill>
                      <a:prstDash val="solid"/>
                      <a:round/>
                      <a:headEnd type="none" w="med" len="med"/>
                      <a:tailEnd type="none" w="med" len="med"/>
                    </a:lnB>
                    <a:solidFill>
                      <a:srgbClr val="CFD5EA"/>
                    </a:solidFill>
                  </a:tcPr>
                </a:tc>
                <a:tc>
                  <a:txBody>
                    <a:bodyPr/>
                    <a:lstStyle/>
                    <a:p>
                      <a:r>
                        <a:rPr lang="en-US" sz="1400" dirty="0">
                          <a:solidFill>
                            <a:srgbClr val="58585B"/>
                          </a:solidFill>
                        </a:rPr>
                        <a:t>bps</a:t>
                      </a:r>
                      <a:endParaRPr lang="en-US" sz="1400" dirty="0"/>
                    </a:p>
                  </a:txBody>
                  <a:tcPr marL="38100" marR="38100" marT="38100" marB="38100">
                    <a:lnL w="25400" cap="flat" cmpd="sng" algn="ctr">
                      <a:solidFill>
                        <a:srgbClr val="FFFFFF"/>
                      </a:solidFill>
                      <a:prstDash val="solid"/>
                      <a:round/>
                      <a:headEnd type="none" w="med" len="med"/>
                      <a:tailEnd type="none" w="med" len="med"/>
                    </a:lnL>
                    <a:lnR w="25400" cap="flat" cmpd="sng" algn="ctr">
                      <a:solidFill>
                        <a:srgbClr val="FFFFFF"/>
                      </a:solidFill>
                      <a:prstDash val="solid"/>
                      <a:round/>
                      <a:headEnd type="none" w="med" len="med"/>
                      <a:tailEnd type="none" w="med" len="med"/>
                    </a:lnR>
                    <a:lnT w="25400" cap="flat" cmpd="sng" algn="ctr">
                      <a:solidFill>
                        <a:srgbClr val="FFFFFF"/>
                      </a:solidFill>
                      <a:prstDash val="solid"/>
                      <a:round/>
                      <a:headEnd type="none" w="med" len="med"/>
                      <a:tailEnd type="none" w="med" len="med"/>
                    </a:lnT>
                    <a:lnB w="25400" cap="flat" cmpd="sng" algn="ctr">
                      <a:solidFill>
                        <a:srgbClr val="FFFFFF"/>
                      </a:solidFill>
                      <a:prstDash val="solid"/>
                      <a:round/>
                      <a:headEnd type="none" w="med" len="med"/>
                      <a:tailEnd type="none" w="med" len="med"/>
                    </a:lnB>
                    <a:solidFill>
                      <a:srgbClr val="CFD5EA"/>
                    </a:solidFill>
                  </a:tcPr>
                </a:tc>
                <a:tc>
                  <a:txBody>
                    <a:bodyPr/>
                    <a:lstStyle/>
                    <a:p>
                      <a:r>
                        <a:rPr lang="en-US" sz="1400" dirty="0">
                          <a:solidFill>
                            <a:srgbClr val="58585B"/>
                          </a:solidFill>
                        </a:rPr>
                        <a:t>1 bps = fundamental unit of bandwidth</a:t>
                      </a:r>
                      <a:endParaRPr lang="en-US" sz="1400" dirty="0"/>
                    </a:p>
                  </a:txBody>
                  <a:tcPr marL="38100" marR="38100" marT="38100" marB="38100">
                    <a:lnL w="25400" cap="flat" cmpd="sng" algn="ctr">
                      <a:solidFill>
                        <a:srgbClr val="FFFFFF"/>
                      </a:solidFill>
                      <a:prstDash val="solid"/>
                      <a:round/>
                      <a:headEnd type="none" w="med" len="med"/>
                      <a:tailEnd type="none" w="med" len="med"/>
                    </a:lnL>
                    <a:lnR w="25400" cap="flat" cmpd="sng" algn="ctr">
                      <a:solidFill>
                        <a:srgbClr val="FFFFFF"/>
                      </a:solidFill>
                      <a:prstDash val="solid"/>
                      <a:round/>
                      <a:headEnd type="none" w="med" len="med"/>
                      <a:tailEnd type="none" w="med" len="med"/>
                    </a:lnR>
                    <a:lnT w="25400" cap="flat" cmpd="sng" algn="ctr">
                      <a:solidFill>
                        <a:srgbClr val="FFFFFF"/>
                      </a:solidFill>
                      <a:prstDash val="solid"/>
                      <a:round/>
                      <a:headEnd type="none" w="med" len="med"/>
                      <a:tailEnd type="none" w="med" len="med"/>
                    </a:lnT>
                    <a:lnB w="25400" cap="flat" cmpd="sng" algn="ctr">
                      <a:solidFill>
                        <a:srgbClr val="FFFFFF"/>
                      </a:solidFill>
                      <a:prstDash val="solid"/>
                      <a:round/>
                      <a:headEnd type="none" w="med" len="med"/>
                      <a:tailEnd type="none" w="med" len="med"/>
                    </a:lnB>
                    <a:solidFill>
                      <a:srgbClr val="CFD5EA"/>
                    </a:solidFill>
                  </a:tcPr>
                </a:tc>
                <a:extLst>
                  <a:ext uri="{0D108BD9-81ED-4DB2-BD59-A6C34878D82A}">
                    <a16:rowId xmlns:a16="http://schemas.microsoft.com/office/drawing/2014/main" val="10001"/>
                  </a:ext>
                </a:extLst>
              </a:tr>
              <a:tr h="247835">
                <a:tc>
                  <a:txBody>
                    <a:bodyPr/>
                    <a:lstStyle/>
                    <a:p>
                      <a:r>
                        <a:rPr lang="en-US" sz="1400" dirty="0">
                          <a:solidFill>
                            <a:srgbClr val="58585B"/>
                          </a:solidFill>
                        </a:rPr>
                        <a:t>Kilobyte: Thousands of bits per second</a:t>
                      </a:r>
                      <a:endParaRPr lang="en-US" sz="1400" dirty="0"/>
                    </a:p>
                  </a:txBody>
                  <a:tcPr marL="38100" marR="38100" marT="38100" marB="38100">
                    <a:lnL w="25400" cap="flat" cmpd="sng" algn="ctr">
                      <a:solidFill>
                        <a:srgbClr val="FFFFFF"/>
                      </a:solidFill>
                      <a:prstDash val="solid"/>
                      <a:round/>
                      <a:headEnd type="none" w="med" len="med"/>
                      <a:tailEnd type="none" w="med" len="med"/>
                    </a:lnL>
                    <a:lnR w="25400" cap="flat" cmpd="sng" algn="ctr">
                      <a:solidFill>
                        <a:srgbClr val="FFFFFF"/>
                      </a:solidFill>
                      <a:prstDash val="solid"/>
                      <a:round/>
                      <a:headEnd type="none" w="med" len="med"/>
                      <a:tailEnd type="none" w="med" len="med"/>
                    </a:lnR>
                    <a:lnT w="25400" cap="flat" cmpd="sng" algn="ctr">
                      <a:solidFill>
                        <a:srgbClr val="FFFFFF"/>
                      </a:solidFill>
                      <a:prstDash val="solid"/>
                      <a:round/>
                      <a:headEnd type="none" w="med" len="med"/>
                      <a:tailEnd type="none" w="med" len="med"/>
                    </a:lnT>
                    <a:lnB w="25400" cap="flat" cmpd="sng" algn="ctr">
                      <a:solidFill>
                        <a:srgbClr val="FFFFFF"/>
                      </a:solidFill>
                      <a:prstDash val="solid"/>
                      <a:round/>
                      <a:headEnd type="none" w="med" len="med"/>
                      <a:tailEnd type="none" w="med" len="med"/>
                    </a:lnB>
                    <a:solidFill>
                      <a:srgbClr val="E9EBF5"/>
                    </a:solidFill>
                  </a:tcPr>
                </a:tc>
                <a:tc>
                  <a:txBody>
                    <a:bodyPr/>
                    <a:lstStyle/>
                    <a:p>
                      <a:r>
                        <a:rPr lang="en-US" sz="1400" dirty="0">
                          <a:solidFill>
                            <a:srgbClr val="58585B"/>
                          </a:solidFill>
                        </a:rPr>
                        <a:t>kbps</a:t>
                      </a:r>
                      <a:endParaRPr lang="en-US" sz="1400" dirty="0"/>
                    </a:p>
                  </a:txBody>
                  <a:tcPr marL="38100" marR="38100" marT="38100" marB="38100">
                    <a:lnL w="25400" cap="flat" cmpd="sng" algn="ctr">
                      <a:solidFill>
                        <a:srgbClr val="FFFFFF"/>
                      </a:solidFill>
                      <a:prstDash val="solid"/>
                      <a:round/>
                      <a:headEnd type="none" w="med" len="med"/>
                      <a:tailEnd type="none" w="med" len="med"/>
                    </a:lnL>
                    <a:lnR w="25400" cap="flat" cmpd="sng" algn="ctr">
                      <a:solidFill>
                        <a:srgbClr val="FFFFFF"/>
                      </a:solidFill>
                      <a:prstDash val="solid"/>
                      <a:round/>
                      <a:headEnd type="none" w="med" len="med"/>
                      <a:tailEnd type="none" w="med" len="med"/>
                    </a:lnR>
                    <a:lnT w="25400" cap="flat" cmpd="sng" algn="ctr">
                      <a:solidFill>
                        <a:srgbClr val="FFFFFF"/>
                      </a:solidFill>
                      <a:prstDash val="solid"/>
                      <a:round/>
                      <a:headEnd type="none" w="med" len="med"/>
                      <a:tailEnd type="none" w="med" len="med"/>
                    </a:lnT>
                    <a:lnB w="25400" cap="flat" cmpd="sng" algn="ctr">
                      <a:solidFill>
                        <a:srgbClr val="FFFFFF"/>
                      </a:solidFill>
                      <a:prstDash val="solid"/>
                      <a:round/>
                      <a:headEnd type="none" w="med" len="med"/>
                      <a:tailEnd type="none" w="med" len="med"/>
                    </a:lnB>
                    <a:solidFill>
                      <a:srgbClr val="E9EBF5"/>
                    </a:solidFill>
                  </a:tcPr>
                </a:tc>
                <a:tc>
                  <a:txBody>
                    <a:bodyPr/>
                    <a:lstStyle/>
                    <a:p>
                      <a:r>
                        <a:rPr lang="en-US" sz="1400" dirty="0">
                          <a:solidFill>
                            <a:srgbClr val="58585B"/>
                          </a:solidFill>
                        </a:rPr>
                        <a:t>1 kbps = 1,000 bps = 10</a:t>
                      </a:r>
                      <a:r>
                        <a:rPr lang="en-US" sz="1400" baseline="30000" dirty="0">
                          <a:solidFill>
                            <a:srgbClr val="58585B"/>
                          </a:solidFill>
                        </a:rPr>
                        <a:t>3</a:t>
                      </a:r>
                      <a:r>
                        <a:rPr lang="en-US" sz="1400" dirty="0">
                          <a:solidFill>
                            <a:srgbClr val="58585B"/>
                          </a:solidFill>
                        </a:rPr>
                        <a:t> bps</a:t>
                      </a:r>
                      <a:endParaRPr lang="en-US" sz="1400" dirty="0"/>
                    </a:p>
                  </a:txBody>
                  <a:tcPr marL="38100" marR="38100" marT="38100" marB="38100">
                    <a:lnL w="25400" cap="flat" cmpd="sng" algn="ctr">
                      <a:solidFill>
                        <a:srgbClr val="FFFFFF"/>
                      </a:solidFill>
                      <a:prstDash val="solid"/>
                      <a:round/>
                      <a:headEnd type="none" w="med" len="med"/>
                      <a:tailEnd type="none" w="med" len="med"/>
                    </a:lnL>
                    <a:lnR w="25400" cap="flat" cmpd="sng" algn="ctr">
                      <a:solidFill>
                        <a:srgbClr val="FFFFFF"/>
                      </a:solidFill>
                      <a:prstDash val="solid"/>
                      <a:round/>
                      <a:headEnd type="none" w="med" len="med"/>
                      <a:tailEnd type="none" w="med" len="med"/>
                    </a:lnR>
                    <a:lnT w="25400" cap="flat" cmpd="sng" algn="ctr">
                      <a:solidFill>
                        <a:srgbClr val="FFFFFF"/>
                      </a:solidFill>
                      <a:prstDash val="solid"/>
                      <a:round/>
                      <a:headEnd type="none" w="med" len="med"/>
                      <a:tailEnd type="none" w="med" len="med"/>
                    </a:lnT>
                    <a:lnB w="25400" cap="flat" cmpd="sng" algn="ctr">
                      <a:solidFill>
                        <a:srgbClr val="FFFFFF"/>
                      </a:solidFill>
                      <a:prstDash val="solid"/>
                      <a:round/>
                      <a:headEnd type="none" w="med" len="med"/>
                      <a:tailEnd type="none" w="med" len="med"/>
                    </a:lnB>
                    <a:solidFill>
                      <a:srgbClr val="E9EBF5"/>
                    </a:solidFill>
                  </a:tcPr>
                </a:tc>
                <a:extLst>
                  <a:ext uri="{0D108BD9-81ED-4DB2-BD59-A6C34878D82A}">
                    <a16:rowId xmlns:a16="http://schemas.microsoft.com/office/drawing/2014/main" val="10002"/>
                  </a:ext>
                </a:extLst>
              </a:tr>
              <a:tr h="247835">
                <a:tc>
                  <a:txBody>
                    <a:bodyPr/>
                    <a:lstStyle/>
                    <a:p>
                      <a:r>
                        <a:rPr lang="en-US" sz="1400" dirty="0">
                          <a:solidFill>
                            <a:srgbClr val="58585B"/>
                          </a:solidFill>
                        </a:rPr>
                        <a:t>Megabyte: Millions of bits per second</a:t>
                      </a:r>
                      <a:endParaRPr lang="en-US" sz="1400" dirty="0"/>
                    </a:p>
                  </a:txBody>
                  <a:tcPr marL="38100" marR="38100" marT="38100" marB="38100">
                    <a:lnL w="25400" cap="flat" cmpd="sng" algn="ctr">
                      <a:solidFill>
                        <a:srgbClr val="FFFFFF"/>
                      </a:solidFill>
                      <a:prstDash val="solid"/>
                      <a:round/>
                      <a:headEnd type="none" w="med" len="med"/>
                      <a:tailEnd type="none" w="med" len="med"/>
                    </a:lnL>
                    <a:lnR w="25400" cap="flat" cmpd="sng" algn="ctr">
                      <a:solidFill>
                        <a:srgbClr val="FFFFFF"/>
                      </a:solidFill>
                      <a:prstDash val="solid"/>
                      <a:round/>
                      <a:headEnd type="none" w="med" len="med"/>
                      <a:tailEnd type="none" w="med" len="med"/>
                    </a:lnR>
                    <a:lnT w="25400" cap="flat" cmpd="sng" algn="ctr">
                      <a:solidFill>
                        <a:srgbClr val="FFFFFF"/>
                      </a:solidFill>
                      <a:prstDash val="solid"/>
                      <a:round/>
                      <a:headEnd type="none" w="med" len="med"/>
                      <a:tailEnd type="none" w="med" len="med"/>
                    </a:lnT>
                    <a:lnB w="25400" cap="flat" cmpd="sng" algn="ctr">
                      <a:solidFill>
                        <a:srgbClr val="FFFFFF"/>
                      </a:solidFill>
                      <a:prstDash val="solid"/>
                      <a:round/>
                      <a:headEnd type="none" w="med" len="med"/>
                      <a:tailEnd type="none" w="med" len="med"/>
                    </a:lnB>
                    <a:solidFill>
                      <a:srgbClr val="CFD5EA"/>
                    </a:solidFill>
                  </a:tcPr>
                </a:tc>
                <a:tc>
                  <a:txBody>
                    <a:bodyPr/>
                    <a:lstStyle/>
                    <a:p>
                      <a:r>
                        <a:rPr lang="en-US" sz="1400" dirty="0">
                          <a:solidFill>
                            <a:srgbClr val="58585B"/>
                          </a:solidFill>
                        </a:rPr>
                        <a:t>Mbps</a:t>
                      </a:r>
                      <a:endParaRPr lang="en-US" sz="1400" dirty="0"/>
                    </a:p>
                  </a:txBody>
                  <a:tcPr marL="38100" marR="38100" marT="38100" marB="38100">
                    <a:lnL w="25400" cap="flat" cmpd="sng" algn="ctr">
                      <a:solidFill>
                        <a:srgbClr val="FFFFFF"/>
                      </a:solidFill>
                      <a:prstDash val="solid"/>
                      <a:round/>
                      <a:headEnd type="none" w="med" len="med"/>
                      <a:tailEnd type="none" w="med" len="med"/>
                    </a:lnL>
                    <a:lnR w="25400" cap="flat" cmpd="sng" algn="ctr">
                      <a:solidFill>
                        <a:srgbClr val="FFFFFF"/>
                      </a:solidFill>
                      <a:prstDash val="solid"/>
                      <a:round/>
                      <a:headEnd type="none" w="med" len="med"/>
                      <a:tailEnd type="none" w="med" len="med"/>
                    </a:lnR>
                    <a:lnT w="25400" cap="flat" cmpd="sng" algn="ctr">
                      <a:solidFill>
                        <a:srgbClr val="FFFFFF"/>
                      </a:solidFill>
                      <a:prstDash val="solid"/>
                      <a:round/>
                      <a:headEnd type="none" w="med" len="med"/>
                      <a:tailEnd type="none" w="med" len="med"/>
                    </a:lnT>
                    <a:lnB w="25400" cap="flat" cmpd="sng" algn="ctr">
                      <a:solidFill>
                        <a:srgbClr val="FFFFFF"/>
                      </a:solidFill>
                      <a:prstDash val="solid"/>
                      <a:round/>
                      <a:headEnd type="none" w="med" len="med"/>
                      <a:tailEnd type="none" w="med" len="med"/>
                    </a:lnB>
                    <a:solidFill>
                      <a:srgbClr val="CFD5EA"/>
                    </a:solidFill>
                  </a:tcPr>
                </a:tc>
                <a:tc>
                  <a:txBody>
                    <a:bodyPr/>
                    <a:lstStyle/>
                    <a:p>
                      <a:r>
                        <a:rPr lang="en-US" sz="1400" dirty="0">
                          <a:solidFill>
                            <a:srgbClr val="58585B"/>
                          </a:solidFill>
                        </a:rPr>
                        <a:t>1 Mbps = 1,000,000 bps = 10</a:t>
                      </a:r>
                      <a:r>
                        <a:rPr lang="en-US" sz="1400" baseline="30000" dirty="0">
                          <a:solidFill>
                            <a:srgbClr val="58585B"/>
                          </a:solidFill>
                        </a:rPr>
                        <a:t>6</a:t>
                      </a:r>
                      <a:r>
                        <a:rPr lang="en-US" sz="1400" dirty="0">
                          <a:solidFill>
                            <a:srgbClr val="58585B"/>
                          </a:solidFill>
                        </a:rPr>
                        <a:t> bps</a:t>
                      </a:r>
                      <a:endParaRPr lang="en-US" sz="1400" dirty="0"/>
                    </a:p>
                  </a:txBody>
                  <a:tcPr marL="38100" marR="38100" marT="38100" marB="38100">
                    <a:lnL w="25400" cap="flat" cmpd="sng" algn="ctr">
                      <a:solidFill>
                        <a:srgbClr val="FFFFFF"/>
                      </a:solidFill>
                      <a:prstDash val="solid"/>
                      <a:round/>
                      <a:headEnd type="none" w="med" len="med"/>
                      <a:tailEnd type="none" w="med" len="med"/>
                    </a:lnL>
                    <a:lnR w="25400" cap="flat" cmpd="sng" algn="ctr">
                      <a:solidFill>
                        <a:srgbClr val="FFFFFF"/>
                      </a:solidFill>
                      <a:prstDash val="solid"/>
                      <a:round/>
                      <a:headEnd type="none" w="med" len="med"/>
                      <a:tailEnd type="none" w="med" len="med"/>
                    </a:lnR>
                    <a:lnT w="25400" cap="flat" cmpd="sng" algn="ctr">
                      <a:solidFill>
                        <a:srgbClr val="FFFFFF"/>
                      </a:solidFill>
                      <a:prstDash val="solid"/>
                      <a:round/>
                      <a:headEnd type="none" w="med" len="med"/>
                      <a:tailEnd type="none" w="med" len="med"/>
                    </a:lnT>
                    <a:lnB w="25400" cap="flat" cmpd="sng" algn="ctr">
                      <a:solidFill>
                        <a:srgbClr val="FFFFFF"/>
                      </a:solidFill>
                      <a:prstDash val="solid"/>
                      <a:round/>
                      <a:headEnd type="none" w="med" len="med"/>
                      <a:tailEnd type="none" w="med" len="med"/>
                    </a:lnB>
                    <a:solidFill>
                      <a:srgbClr val="CFD5EA"/>
                    </a:solidFill>
                  </a:tcPr>
                </a:tc>
                <a:extLst>
                  <a:ext uri="{0D108BD9-81ED-4DB2-BD59-A6C34878D82A}">
                    <a16:rowId xmlns:a16="http://schemas.microsoft.com/office/drawing/2014/main" val="10003"/>
                  </a:ext>
                </a:extLst>
              </a:tr>
              <a:tr h="247835">
                <a:tc>
                  <a:txBody>
                    <a:bodyPr/>
                    <a:lstStyle/>
                    <a:p>
                      <a:r>
                        <a:rPr lang="en-US" sz="1400" dirty="0">
                          <a:solidFill>
                            <a:srgbClr val="58585B"/>
                          </a:solidFill>
                        </a:rPr>
                        <a:t>Gigabyte: Billions of bits per second</a:t>
                      </a:r>
                      <a:endParaRPr lang="en-US" sz="1400" dirty="0"/>
                    </a:p>
                  </a:txBody>
                  <a:tcPr marL="38100" marR="38100" marT="38100" marB="38100">
                    <a:lnL w="25400" cap="flat" cmpd="sng" algn="ctr">
                      <a:solidFill>
                        <a:srgbClr val="FFFFFF"/>
                      </a:solidFill>
                      <a:prstDash val="solid"/>
                      <a:round/>
                      <a:headEnd type="none" w="med" len="med"/>
                      <a:tailEnd type="none" w="med" len="med"/>
                    </a:lnL>
                    <a:lnR w="25400" cap="flat" cmpd="sng" algn="ctr">
                      <a:solidFill>
                        <a:srgbClr val="FFFFFF"/>
                      </a:solidFill>
                      <a:prstDash val="solid"/>
                      <a:round/>
                      <a:headEnd type="none" w="med" len="med"/>
                      <a:tailEnd type="none" w="med" len="med"/>
                    </a:lnR>
                    <a:lnT w="25400" cap="flat" cmpd="sng" algn="ctr">
                      <a:solidFill>
                        <a:srgbClr val="FFFFFF"/>
                      </a:solidFill>
                      <a:prstDash val="solid"/>
                      <a:round/>
                      <a:headEnd type="none" w="med" len="med"/>
                      <a:tailEnd type="none" w="med" len="med"/>
                    </a:lnT>
                    <a:lnB w="25400" cap="flat" cmpd="sng" algn="ctr">
                      <a:solidFill>
                        <a:srgbClr val="FFFFFF"/>
                      </a:solidFill>
                      <a:prstDash val="solid"/>
                      <a:round/>
                      <a:headEnd type="none" w="med" len="med"/>
                      <a:tailEnd type="none" w="med" len="med"/>
                    </a:lnB>
                    <a:solidFill>
                      <a:srgbClr val="E9EBF5"/>
                    </a:solidFill>
                  </a:tcPr>
                </a:tc>
                <a:tc>
                  <a:txBody>
                    <a:bodyPr/>
                    <a:lstStyle/>
                    <a:p>
                      <a:r>
                        <a:rPr lang="en-US" sz="1400" dirty="0">
                          <a:solidFill>
                            <a:srgbClr val="58585B"/>
                          </a:solidFill>
                        </a:rPr>
                        <a:t>Gbps</a:t>
                      </a:r>
                      <a:endParaRPr lang="en-US" sz="1400" dirty="0"/>
                    </a:p>
                  </a:txBody>
                  <a:tcPr marL="38100" marR="38100" marT="38100" marB="38100">
                    <a:lnL w="25400" cap="flat" cmpd="sng" algn="ctr">
                      <a:solidFill>
                        <a:srgbClr val="FFFFFF"/>
                      </a:solidFill>
                      <a:prstDash val="solid"/>
                      <a:round/>
                      <a:headEnd type="none" w="med" len="med"/>
                      <a:tailEnd type="none" w="med" len="med"/>
                    </a:lnL>
                    <a:lnR w="25400" cap="flat" cmpd="sng" algn="ctr">
                      <a:solidFill>
                        <a:srgbClr val="FFFFFF"/>
                      </a:solidFill>
                      <a:prstDash val="solid"/>
                      <a:round/>
                      <a:headEnd type="none" w="med" len="med"/>
                      <a:tailEnd type="none" w="med" len="med"/>
                    </a:lnR>
                    <a:lnT w="25400" cap="flat" cmpd="sng" algn="ctr">
                      <a:solidFill>
                        <a:srgbClr val="FFFFFF"/>
                      </a:solidFill>
                      <a:prstDash val="solid"/>
                      <a:round/>
                      <a:headEnd type="none" w="med" len="med"/>
                      <a:tailEnd type="none" w="med" len="med"/>
                    </a:lnT>
                    <a:lnB w="25400" cap="flat" cmpd="sng" algn="ctr">
                      <a:solidFill>
                        <a:srgbClr val="FFFFFF"/>
                      </a:solidFill>
                      <a:prstDash val="solid"/>
                      <a:round/>
                      <a:headEnd type="none" w="med" len="med"/>
                      <a:tailEnd type="none" w="med" len="med"/>
                    </a:lnB>
                    <a:solidFill>
                      <a:srgbClr val="E9EBF5"/>
                    </a:solidFill>
                  </a:tcPr>
                </a:tc>
                <a:tc>
                  <a:txBody>
                    <a:bodyPr/>
                    <a:lstStyle/>
                    <a:p>
                      <a:r>
                        <a:rPr lang="en-US" sz="1400" dirty="0">
                          <a:solidFill>
                            <a:srgbClr val="58585B"/>
                          </a:solidFill>
                        </a:rPr>
                        <a:t>1 Gbps = 1,000,000,000 bps = 10</a:t>
                      </a:r>
                      <a:r>
                        <a:rPr lang="en-US" sz="1400" baseline="30000" dirty="0">
                          <a:solidFill>
                            <a:srgbClr val="58585B"/>
                          </a:solidFill>
                        </a:rPr>
                        <a:t>9</a:t>
                      </a:r>
                      <a:r>
                        <a:rPr lang="en-US" sz="1400" dirty="0">
                          <a:solidFill>
                            <a:srgbClr val="58585B"/>
                          </a:solidFill>
                        </a:rPr>
                        <a:t> bps</a:t>
                      </a:r>
                      <a:endParaRPr lang="en-US" sz="1400" dirty="0"/>
                    </a:p>
                  </a:txBody>
                  <a:tcPr marL="38100" marR="38100" marT="38100" marB="38100">
                    <a:lnL w="25400" cap="flat" cmpd="sng" algn="ctr">
                      <a:solidFill>
                        <a:srgbClr val="FFFFFF"/>
                      </a:solidFill>
                      <a:prstDash val="solid"/>
                      <a:round/>
                      <a:headEnd type="none" w="med" len="med"/>
                      <a:tailEnd type="none" w="med" len="med"/>
                    </a:lnL>
                    <a:lnR w="25400" cap="flat" cmpd="sng" algn="ctr">
                      <a:solidFill>
                        <a:srgbClr val="FFFFFF"/>
                      </a:solidFill>
                      <a:prstDash val="solid"/>
                      <a:round/>
                      <a:headEnd type="none" w="med" len="med"/>
                      <a:tailEnd type="none" w="med" len="med"/>
                    </a:lnR>
                    <a:lnT w="25400" cap="flat" cmpd="sng" algn="ctr">
                      <a:solidFill>
                        <a:srgbClr val="FFFFFF"/>
                      </a:solidFill>
                      <a:prstDash val="solid"/>
                      <a:round/>
                      <a:headEnd type="none" w="med" len="med"/>
                      <a:tailEnd type="none" w="med" len="med"/>
                    </a:lnT>
                    <a:lnB w="25400" cap="flat" cmpd="sng" algn="ctr">
                      <a:solidFill>
                        <a:srgbClr val="FFFFFF"/>
                      </a:solidFill>
                      <a:prstDash val="solid"/>
                      <a:round/>
                      <a:headEnd type="none" w="med" len="med"/>
                      <a:tailEnd type="none" w="med" len="med"/>
                    </a:lnB>
                    <a:solidFill>
                      <a:srgbClr val="E9EBF5"/>
                    </a:solidFill>
                  </a:tcPr>
                </a:tc>
                <a:extLst>
                  <a:ext uri="{0D108BD9-81ED-4DB2-BD59-A6C34878D82A}">
                    <a16:rowId xmlns:a16="http://schemas.microsoft.com/office/drawing/2014/main" val="10004"/>
                  </a:ext>
                </a:extLst>
              </a:tr>
              <a:tr h="247835">
                <a:tc>
                  <a:txBody>
                    <a:bodyPr/>
                    <a:lstStyle/>
                    <a:p>
                      <a:r>
                        <a:rPr lang="en-US" sz="1400" dirty="0">
                          <a:solidFill>
                            <a:srgbClr val="58585B"/>
                          </a:solidFill>
                        </a:rPr>
                        <a:t>Terabyte: Trillions of bits per second</a:t>
                      </a:r>
                      <a:endParaRPr lang="en-US" sz="1400" dirty="0"/>
                    </a:p>
                  </a:txBody>
                  <a:tcPr marL="38100" marR="38100" marT="38100" marB="38100">
                    <a:lnL w="25400" cap="flat" cmpd="sng" algn="ctr">
                      <a:solidFill>
                        <a:srgbClr val="FFFFFF"/>
                      </a:solidFill>
                      <a:prstDash val="solid"/>
                      <a:round/>
                      <a:headEnd type="none" w="med" len="med"/>
                      <a:tailEnd type="none" w="med" len="med"/>
                    </a:lnL>
                    <a:lnR w="25400" cap="flat" cmpd="sng" algn="ctr">
                      <a:solidFill>
                        <a:srgbClr val="FFFFFF"/>
                      </a:solidFill>
                      <a:prstDash val="solid"/>
                      <a:round/>
                      <a:headEnd type="none" w="med" len="med"/>
                      <a:tailEnd type="none" w="med" len="med"/>
                    </a:lnR>
                    <a:lnT w="25400" cap="flat" cmpd="sng" algn="ctr">
                      <a:solidFill>
                        <a:srgbClr val="FFFFFF"/>
                      </a:solidFill>
                      <a:prstDash val="solid"/>
                      <a:round/>
                      <a:headEnd type="none" w="med" len="med"/>
                      <a:tailEnd type="none" w="med" len="med"/>
                    </a:lnT>
                    <a:lnB w="25400" cap="flat" cmpd="sng" algn="ctr">
                      <a:solidFill>
                        <a:srgbClr val="FFFFFF"/>
                      </a:solidFill>
                      <a:prstDash val="solid"/>
                      <a:round/>
                      <a:headEnd type="none" w="med" len="med"/>
                      <a:tailEnd type="none" w="med" len="med"/>
                    </a:lnB>
                    <a:solidFill>
                      <a:srgbClr val="CFD5EA"/>
                    </a:solidFill>
                  </a:tcPr>
                </a:tc>
                <a:tc>
                  <a:txBody>
                    <a:bodyPr/>
                    <a:lstStyle/>
                    <a:p>
                      <a:r>
                        <a:rPr lang="en-US" sz="1400" dirty="0">
                          <a:solidFill>
                            <a:srgbClr val="58585B"/>
                          </a:solidFill>
                        </a:rPr>
                        <a:t>Tbps</a:t>
                      </a:r>
                      <a:endParaRPr lang="en-US" sz="1400" dirty="0"/>
                    </a:p>
                  </a:txBody>
                  <a:tcPr marL="38100" marR="38100" marT="38100" marB="38100">
                    <a:lnL w="25400" cap="flat" cmpd="sng" algn="ctr">
                      <a:solidFill>
                        <a:srgbClr val="FFFFFF"/>
                      </a:solidFill>
                      <a:prstDash val="solid"/>
                      <a:round/>
                      <a:headEnd type="none" w="med" len="med"/>
                      <a:tailEnd type="none" w="med" len="med"/>
                    </a:lnL>
                    <a:lnR w="25400" cap="flat" cmpd="sng" algn="ctr">
                      <a:solidFill>
                        <a:srgbClr val="FFFFFF"/>
                      </a:solidFill>
                      <a:prstDash val="solid"/>
                      <a:round/>
                      <a:headEnd type="none" w="med" len="med"/>
                      <a:tailEnd type="none" w="med" len="med"/>
                    </a:lnR>
                    <a:lnT w="25400" cap="flat" cmpd="sng" algn="ctr">
                      <a:solidFill>
                        <a:srgbClr val="FFFFFF"/>
                      </a:solidFill>
                      <a:prstDash val="solid"/>
                      <a:round/>
                      <a:headEnd type="none" w="med" len="med"/>
                      <a:tailEnd type="none" w="med" len="med"/>
                    </a:lnT>
                    <a:lnB w="25400" cap="flat" cmpd="sng" algn="ctr">
                      <a:solidFill>
                        <a:srgbClr val="FFFFFF"/>
                      </a:solidFill>
                      <a:prstDash val="solid"/>
                      <a:round/>
                      <a:headEnd type="none" w="med" len="med"/>
                      <a:tailEnd type="none" w="med" len="med"/>
                    </a:lnB>
                    <a:solidFill>
                      <a:srgbClr val="CFD5EA"/>
                    </a:solidFill>
                  </a:tcPr>
                </a:tc>
                <a:tc>
                  <a:txBody>
                    <a:bodyPr/>
                    <a:lstStyle/>
                    <a:p>
                      <a:r>
                        <a:rPr lang="en-US" sz="1400" dirty="0">
                          <a:solidFill>
                            <a:srgbClr val="58585B"/>
                          </a:solidFill>
                        </a:rPr>
                        <a:t>1 Tbps = 1,000,000,000,000 bps = 10</a:t>
                      </a:r>
                      <a:r>
                        <a:rPr lang="en-US" sz="1400" baseline="30000" dirty="0">
                          <a:solidFill>
                            <a:srgbClr val="58585B"/>
                          </a:solidFill>
                        </a:rPr>
                        <a:t>12</a:t>
                      </a:r>
                      <a:r>
                        <a:rPr lang="en-US" sz="1400" dirty="0">
                          <a:solidFill>
                            <a:srgbClr val="58585B"/>
                          </a:solidFill>
                        </a:rPr>
                        <a:t> bps</a:t>
                      </a:r>
                      <a:endParaRPr lang="en-US" sz="1400" dirty="0"/>
                    </a:p>
                  </a:txBody>
                  <a:tcPr marL="38100" marR="38100" marT="38100" marB="38100">
                    <a:lnL w="25400" cap="flat" cmpd="sng" algn="ctr">
                      <a:solidFill>
                        <a:srgbClr val="FFFFFF"/>
                      </a:solidFill>
                      <a:prstDash val="solid"/>
                      <a:round/>
                      <a:headEnd type="none" w="med" len="med"/>
                      <a:tailEnd type="none" w="med" len="med"/>
                    </a:lnL>
                    <a:lnR w="25400" cap="flat" cmpd="sng" algn="ctr">
                      <a:solidFill>
                        <a:srgbClr val="FFFFFF"/>
                      </a:solidFill>
                      <a:prstDash val="solid"/>
                      <a:round/>
                      <a:headEnd type="none" w="med" len="med"/>
                      <a:tailEnd type="none" w="med" len="med"/>
                    </a:lnR>
                    <a:lnT w="25400" cap="flat" cmpd="sng" algn="ctr">
                      <a:solidFill>
                        <a:srgbClr val="FFFFFF"/>
                      </a:solidFill>
                      <a:prstDash val="solid"/>
                      <a:round/>
                      <a:headEnd type="none" w="med" len="med"/>
                      <a:tailEnd type="none" w="med" len="med"/>
                    </a:lnT>
                    <a:lnB w="25400" cap="flat" cmpd="sng" algn="ctr">
                      <a:solidFill>
                        <a:srgbClr val="FFFFFF"/>
                      </a:solidFill>
                      <a:prstDash val="solid"/>
                      <a:round/>
                      <a:headEnd type="none" w="med" len="med"/>
                      <a:tailEnd type="none" w="med" len="med"/>
                    </a:lnB>
                    <a:solidFill>
                      <a:srgbClr val="CFD5EA"/>
                    </a:solidFill>
                  </a:tcPr>
                </a:tc>
                <a:extLst>
                  <a:ext uri="{0D108BD9-81ED-4DB2-BD59-A6C34878D82A}">
                    <a16:rowId xmlns:a16="http://schemas.microsoft.com/office/drawing/2014/main" val="10005"/>
                  </a:ext>
                </a:extLst>
              </a:tr>
            </a:tbl>
          </a:graphicData>
        </a:graphic>
      </p:graphicFrame>
      <p:sp>
        <p:nvSpPr>
          <p:cNvPr id="2" name="Rectangle 1"/>
          <p:cNvSpPr/>
          <p:nvPr/>
        </p:nvSpPr>
        <p:spPr>
          <a:xfrm>
            <a:off x="7876761" y="2168745"/>
            <a:ext cx="4109830" cy="3539430"/>
          </a:xfrm>
          <a:prstGeom prst="rect">
            <a:avLst/>
          </a:prstGeom>
        </p:spPr>
        <p:txBody>
          <a:bodyPr wrap="square">
            <a:spAutoFit/>
          </a:bodyPr>
          <a:lstStyle/>
          <a:p>
            <a:pPr algn="just"/>
            <a:r>
              <a:rPr lang="en-US" sz="1400" dirty="0">
                <a:solidFill>
                  <a:schemeClr val="tx2"/>
                </a:solidFill>
                <a:latin typeface="Arial" panose="020B0604020202020204" pitchFamily="34" charset="0"/>
                <a:cs typeface="Arial" panose="020B0604020202020204" pitchFamily="34" charset="0"/>
              </a:rPr>
              <a:t>However, due to a number of factors, throughput does not usually match the specified bandwidth. Many factors influence throughput including:</a:t>
            </a:r>
          </a:p>
          <a:p>
            <a:pPr algn="just"/>
            <a:endParaRPr lang="en-US" sz="1400" dirty="0">
              <a:solidFill>
                <a:schemeClr val="tx2"/>
              </a:solidFill>
              <a:latin typeface="Arial" panose="020B0604020202020204" pitchFamily="34" charset="0"/>
              <a:cs typeface="Arial" panose="020B0604020202020204" pitchFamily="34" charset="0"/>
            </a:endParaRPr>
          </a:p>
          <a:p>
            <a:pPr algn="just"/>
            <a:r>
              <a:rPr lang="en-US" sz="1400" dirty="0">
                <a:solidFill>
                  <a:schemeClr val="tx2"/>
                </a:solidFill>
                <a:latin typeface="Arial" panose="020B0604020202020204" pitchFamily="34" charset="0"/>
                <a:cs typeface="Arial" panose="020B0604020202020204" pitchFamily="34" charset="0"/>
              </a:rPr>
              <a:t>The amount of data being sent and received over the connection</a:t>
            </a:r>
          </a:p>
          <a:p>
            <a:pPr algn="just"/>
            <a:endParaRPr lang="en-US" sz="1400" dirty="0">
              <a:solidFill>
                <a:schemeClr val="tx2"/>
              </a:solidFill>
              <a:latin typeface="Arial" panose="020B0604020202020204" pitchFamily="34" charset="0"/>
              <a:cs typeface="Arial" panose="020B0604020202020204" pitchFamily="34" charset="0"/>
            </a:endParaRPr>
          </a:p>
          <a:p>
            <a:pPr algn="just"/>
            <a:r>
              <a:rPr lang="en-US" sz="1400" dirty="0">
                <a:solidFill>
                  <a:schemeClr val="tx2"/>
                </a:solidFill>
                <a:latin typeface="Arial" panose="020B0604020202020204" pitchFamily="34" charset="0"/>
                <a:cs typeface="Arial" panose="020B0604020202020204" pitchFamily="34" charset="0"/>
              </a:rPr>
              <a:t>The types of data being transmitted</a:t>
            </a:r>
          </a:p>
          <a:p>
            <a:pPr algn="just"/>
            <a:endParaRPr lang="en-US" sz="1400" dirty="0">
              <a:solidFill>
                <a:schemeClr val="tx2"/>
              </a:solidFill>
              <a:latin typeface="Arial" panose="020B0604020202020204" pitchFamily="34" charset="0"/>
              <a:cs typeface="Arial" panose="020B0604020202020204" pitchFamily="34" charset="0"/>
            </a:endParaRPr>
          </a:p>
          <a:p>
            <a:pPr algn="just"/>
            <a:r>
              <a:rPr lang="en-US" sz="1400" dirty="0">
                <a:solidFill>
                  <a:schemeClr val="tx2"/>
                </a:solidFill>
                <a:latin typeface="Arial" panose="020B0604020202020204" pitchFamily="34" charset="0"/>
                <a:cs typeface="Arial" panose="020B0604020202020204" pitchFamily="34" charset="0"/>
              </a:rPr>
              <a:t>The latency created by the number of network devices encountered between source and destination</a:t>
            </a:r>
          </a:p>
          <a:p>
            <a:pPr algn="just"/>
            <a:endParaRPr lang="en-US" sz="1400" dirty="0">
              <a:solidFill>
                <a:schemeClr val="tx2"/>
              </a:solidFill>
              <a:latin typeface="Arial" panose="020B0604020202020204" pitchFamily="34" charset="0"/>
              <a:cs typeface="Arial" panose="020B0604020202020204" pitchFamily="34" charset="0"/>
            </a:endParaRPr>
          </a:p>
          <a:p>
            <a:pPr algn="just"/>
            <a:r>
              <a:rPr lang="en-US" sz="1400" dirty="0">
                <a:solidFill>
                  <a:schemeClr val="tx2"/>
                </a:solidFill>
                <a:latin typeface="Arial" panose="020B0604020202020204" pitchFamily="34" charset="0"/>
                <a:cs typeface="Arial" panose="020B0604020202020204" pitchFamily="34" charset="0"/>
              </a:rPr>
              <a:t>Latency refers to the amount of time, including delays, for data to travel from one given point to another.</a:t>
            </a:r>
          </a:p>
        </p:txBody>
      </p:sp>
      <p:sp>
        <p:nvSpPr>
          <p:cNvPr id="4" name="Rectangle 3"/>
          <p:cNvSpPr/>
          <p:nvPr/>
        </p:nvSpPr>
        <p:spPr>
          <a:xfrm>
            <a:off x="4924839" y="125701"/>
            <a:ext cx="7096540" cy="584775"/>
          </a:xfrm>
          <a:prstGeom prst="rect">
            <a:avLst/>
          </a:prstGeom>
        </p:spPr>
        <p:txBody>
          <a:bodyPr wrap="square">
            <a:spAutoFit/>
          </a:bodyPr>
          <a:lstStyle/>
          <a:p>
            <a:pPr algn="just"/>
            <a:r>
              <a:rPr lang="en-US" sz="1600" b="1" i="1" dirty="0">
                <a:solidFill>
                  <a:schemeClr val="tx2"/>
                </a:solidFill>
                <a:latin typeface="Arial" panose="020B0604020202020204" pitchFamily="34" charset="0"/>
                <a:cs typeface="Arial" panose="020B0604020202020204" pitchFamily="34" charset="0"/>
              </a:rPr>
              <a:t>Bandwidth (Like No. of Lanes in a Highway) and Throughput (No. of Vehicles, Type of commuters, Traffic Congestions </a:t>
            </a:r>
            <a:r>
              <a:rPr lang="en-US" sz="1600" b="1" i="1" dirty="0" err="1">
                <a:solidFill>
                  <a:schemeClr val="tx2"/>
                </a:solidFill>
                <a:latin typeface="Arial" panose="020B0604020202020204" pitchFamily="34" charset="0"/>
                <a:cs typeface="Arial" panose="020B0604020202020204" pitchFamily="34" charset="0"/>
              </a:rPr>
              <a:t>etc</a:t>
            </a:r>
            <a:r>
              <a:rPr lang="en-US" sz="1600" b="1" i="1" dirty="0">
                <a:solidFill>
                  <a:schemeClr val="tx2"/>
                </a:solidFill>
                <a:latin typeface="Arial" panose="020B0604020202020204" pitchFamily="34" charset="0"/>
                <a:cs typeface="Arial" panose="020B0604020202020204" pitchFamily="34" charset="0"/>
              </a:rPr>
              <a:t>)</a:t>
            </a:r>
          </a:p>
        </p:txBody>
      </p:sp>
    </p:spTree>
    <p:custDataLst>
      <p:tags r:id="rId1"/>
    </p:custDataLst>
    <p:extLst>
      <p:ext uri="{BB962C8B-B14F-4D97-AF65-F5344CB8AC3E}">
        <p14:creationId xmlns:p14="http://schemas.microsoft.com/office/powerpoint/2010/main" val="9375443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xmlns:p14="http://schemas.microsoft.com/office/powerpoint/2010/main" spd="med">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10"/>
          <p:cNvPicPr>
            <a:picLocks noChangeAspect="1"/>
          </p:cNvPicPr>
          <p:nvPr/>
        </p:nvPicPr>
        <p:blipFill>
          <a:blip r:embed="rId4"/>
          <a:stretch>
            <a:fillRect/>
          </a:stretch>
        </p:blipFill>
        <p:spPr>
          <a:xfrm>
            <a:off x="253448" y="121683"/>
            <a:ext cx="4931229" cy="1398184"/>
          </a:xfrm>
          <a:prstGeom prst="rect">
            <a:avLst/>
          </a:prstGeom>
        </p:spPr>
      </p:pic>
      <p:sp>
        <p:nvSpPr>
          <p:cNvPr id="3" name="Title 2">
            <a:extLst>
              <a:ext uri="{FF2B5EF4-FFF2-40B4-BE49-F238E27FC236}">
                <a16:creationId xmlns:a16="http://schemas.microsoft.com/office/drawing/2014/main" id="{C02AA8F8-1E43-384B-8982-C0BB94049B5C}"/>
              </a:ext>
            </a:extLst>
          </p:cNvPr>
          <p:cNvSpPr>
            <a:spLocks noGrp="1"/>
          </p:cNvSpPr>
          <p:nvPr>
            <p:ph type="title"/>
          </p:nvPr>
        </p:nvSpPr>
        <p:spPr>
          <a:xfrm>
            <a:off x="0" y="1"/>
            <a:ext cx="11127317" cy="975783"/>
          </a:xfrm>
        </p:spPr>
        <p:txBody>
          <a:bodyPr/>
          <a:lstStyle/>
          <a:p>
            <a:r>
              <a:rPr lang="en-US" sz="2133" dirty="0"/>
              <a:t>Client/Server</a:t>
            </a:r>
            <a:endParaRPr lang="en-US" sz="3200" dirty="0"/>
          </a:p>
        </p:txBody>
      </p:sp>
      <p:sp>
        <p:nvSpPr>
          <p:cNvPr id="5" name="Content Placeholder 4">
            <a:extLst>
              <a:ext uri="{FF2B5EF4-FFF2-40B4-BE49-F238E27FC236}">
                <a16:creationId xmlns:a16="http://schemas.microsoft.com/office/drawing/2014/main" id="{70EF733A-51C9-4841-81B5-FF55AEB4CF5A}"/>
              </a:ext>
            </a:extLst>
          </p:cNvPr>
          <p:cNvSpPr>
            <a:spLocks noGrp="1"/>
          </p:cNvSpPr>
          <p:nvPr>
            <p:ph idx="1"/>
          </p:nvPr>
        </p:nvSpPr>
        <p:spPr>
          <a:xfrm>
            <a:off x="7018682" y="1318685"/>
            <a:ext cx="5035192" cy="2512850"/>
          </a:xfrm>
        </p:spPr>
        <p:txBody>
          <a:bodyPr/>
          <a:lstStyle/>
          <a:p>
            <a:pPr marL="0" indent="0" algn="just"/>
            <a:r>
              <a:rPr lang="en-US" sz="1800" dirty="0">
                <a:solidFill>
                  <a:schemeClr val="tx2"/>
                </a:solidFill>
                <a:latin typeface="Arial" panose="020B0604020202020204" pitchFamily="34" charset="0"/>
                <a:cs typeface="Arial" panose="020B0604020202020204" pitchFamily="34" charset="0"/>
              </a:rPr>
              <a:t>Clients are computer hosts that have software installed that enables the hosts to request and display the information obtained from the server. </a:t>
            </a:r>
          </a:p>
          <a:p>
            <a:pPr marL="0" indent="0" algn="just"/>
            <a:r>
              <a:rPr lang="en-US" sz="1800" dirty="0">
                <a:solidFill>
                  <a:schemeClr val="tx2"/>
                </a:solidFill>
                <a:latin typeface="Arial" panose="020B0604020202020204" pitchFamily="34" charset="0"/>
                <a:cs typeface="Arial" panose="020B0604020202020204" pitchFamily="34" charset="0"/>
              </a:rPr>
              <a:t>Servers are hosts that have software installed which enable them to provide information, like email or web pages, to other hosts on the network. </a:t>
            </a:r>
          </a:p>
        </p:txBody>
      </p:sp>
      <p:pic>
        <p:nvPicPr>
          <p:cNvPr id="10" name="Picture 9"/>
          <p:cNvPicPr>
            <a:picLocks noChangeAspect="1"/>
          </p:cNvPicPr>
          <p:nvPr/>
        </p:nvPicPr>
        <p:blipFill>
          <a:blip r:embed="rId5"/>
          <a:stretch>
            <a:fillRect/>
          </a:stretch>
        </p:blipFill>
        <p:spPr>
          <a:xfrm>
            <a:off x="7766038" y="201647"/>
            <a:ext cx="4287836" cy="1058536"/>
          </a:xfrm>
          <a:prstGeom prst="rect">
            <a:avLst/>
          </a:prstGeom>
        </p:spPr>
      </p:pic>
      <p:sp>
        <p:nvSpPr>
          <p:cNvPr id="2" name="Rectangle 1"/>
          <p:cNvSpPr/>
          <p:nvPr/>
        </p:nvSpPr>
        <p:spPr>
          <a:xfrm>
            <a:off x="160682" y="1432659"/>
            <a:ext cx="6761922" cy="1477328"/>
          </a:xfrm>
          <a:prstGeom prst="rect">
            <a:avLst/>
          </a:prstGeom>
        </p:spPr>
        <p:txBody>
          <a:bodyPr wrap="square">
            <a:spAutoFit/>
          </a:bodyPr>
          <a:lstStyle/>
          <a:p>
            <a:pPr algn="just"/>
            <a:r>
              <a:rPr lang="en-US" dirty="0">
                <a:latin typeface="Arial" panose="020B0604020202020204" pitchFamily="34" charset="0"/>
                <a:cs typeface="Arial" panose="020B0604020202020204" pitchFamily="34" charset="0"/>
              </a:rPr>
              <a:t>In small businesses and homes, many computers function as the servers and clients on the network. This type of network is called a peer-to-peer (P2P) network. </a:t>
            </a:r>
          </a:p>
          <a:p>
            <a:pPr algn="just"/>
            <a:r>
              <a:rPr lang="en-US" dirty="0">
                <a:latin typeface="Arial" panose="020B0604020202020204" pitchFamily="34" charset="0"/>
                <a:cs typeface="Arial" panose="020B0604020202020204" pitchFamily="34" charset="0"/>
              </a:rPr>
              <a:t>The simplest P2P network consists of two directly connected computers using either a wired or wireless connection. </a:t>
            </a:r>
          </a:p>
        </p:txBody>
      </p:sp>
      <p:sp>
        <p:nvSpPr>
          <p:cNvPr id="4" name="Rectangle 3"/>
          <p:cNvSpPr/>
          <p:nvPr/>
        </p:nvSpPr>
        <p:spPr>
          <a:xfrm>
            <a:off x="160682" y="3185135"/>
            <a:ext cx="3869635" cy="2308324"/>
          </a:xfrm>
          <a:prstGeom prst="rect">
            <a:avLst/>
          </a:prstGeom>
        </p:spPr>
        <p:txBody>
          <a:bodyPr wrap="square">
            <a:spAutoFit/>
          </a:bodyPr>
          <a:lstStyle/>
          <a:p>
            <a:pPr algn="just"/>
            <a:r>
              <a:rPr lang="en-US" dirty="0">
                <a:latin typeface="Arial" panose="020B0604020202020204" pitchFamily="34" charset="0"/>
                <a:cs typeface="Arial" panose="020B0604020202020204" pitchFamily="34" charset="0"/>
              </a:rPr>
              <a:t>Advantages of P2P:</a:t>
            </a:r>
          </a:p>
          <a:p>
            <a:pPr marL="285750" indent="-285750" algn="just">
              <a:buFont typeface="Arial" panose="020B0604020202020204" pitchFamily="34" charset="0"/>
              <a:buChar char="•"/>
            </a:pPr>
            <a:r>
              <a:rPr lang="en-US" dirty="0">
                <a:latin typeface="Arial" panose="020B0604020202020204" pitchFamily="34" charset="0"/>
                <a:cs typeface="Arial" panose="020B0604020202020204" pitchFamily="34" charset="0"/>
              </a:rPr>
              <a:t>Easy to set up</a:t>
            </a:r>
          </a:p>
          <a:p>
            <a:pPr marL="285750" indent="-285750" algn="just">
              <a:buFont typeface="Arial" panose="020B0604020202020204" pitchFamily="34" charset="0"/>
              <a:buChar char="•"/>
            </a:pPr>
            <a:r>
              <a:rPr lang="en-US" dirty="0">
                <a:latin typeface="Arial" panose="020B0604020202020204" pitchFamily="34" charset="0"/>
                <a:cs typeface="Arial" panose="020B0604020202020204" pitchFamily="34" charset="0"/>
              </a:rPr>
              <a:t>Less complex than other networks</a:t>
            </a:r>
          </a:p>
          <a:p>
            <a:pPr marL="285750" indent="-285750" algn="just">
              <a:buFont typeface="Arial" panose="020B0604020202020204" pitchFamily="34" charset="0"/>
              <a:buChar char="•"/>
            </a:pPr>
            <a:r>
              <a:rPr lang="en-US" dirty="0">
                <a:latin typeface="Arial" panose="020B0604020202020204" pitchFamily="34" charset="0"/>
                <a:cs typeface="Arial" panose="020B0604020202020204" pitchFamily="34" charset="0"/>
              </a:rPr>
              <a:t>Lower cost </a:t>
            </a:r>
          </a:p>
          <a:p>
            <a:pPr marL="285750" indent="-285750" algn="just">
              <a:buFont typeface="Arial" panose="020B0604020202020204" pitchFamily="34" charset="0"/>
              <a:buChar char="•"/>
            </a:pPr>
            <a:r>
              <a:rPr lang="en-US" dirty="0">
                <a:latin typeface="Arial" panose="020B0604020202020204" pitchFamily="34" charset="0"/>
                <a:cs typeface="Arial" panose="020B0604020202020204" pitchFamily="34" charset="0"/>
              </a:rPr>
              <a:t>Can be used for simple tasks such as transferring files and sharing printers</a:t>
            </a:r>
          </a:p>
        </p:txBody>
      </p:sp>
      <p:sp>
        <p:nvSpPr>
          <p:cNvPr id="6" name="Rectangle 5"/>
          <p:cNvSpPr/>
          <p:nvPr/>
        </p:nvSpPr>
        <p:spPr>
          <a:xfrm>
            <a:off x="3982989" y="2908136"/>
            <a:ext cx="3317303" cy="2585323"/>
          </a:xfrm>
          <a:prstGeom prst="rect">
            <a:avLst/>
          </a:prstGeom>
        </p:spPr>
        <p:txBody>
          <a:bodyPr wrap="square">
            <a:spAutoFit/>
          </a:bodyPr>
          <a:lstStyle/>
          <a:p>
            <a:pPr marL="285750" indent="-285750" algn="just">
              <a:buFont typeface="Arial" panose="020B0604020202020204" pitchFamily="34" charset="0"/>
              <a:buChar char="•"/>
            </a:pPr>
            <a:endParaRPr lang="en-US" dirty="0">
              <a:latin typeface="Arial" panose="020B0604020202020204" pitchFamily="34" charset="0"/>
              <a:cs typeface="Arial" panose="020B0604020202020204" pitchFamily="34" charset="0"/>
            </a:endParaRPr>
          </a:p>
          <a:p>
            <a:pPr algn="just"/>
            <a:r>
              <a:rPr lang="en-US" dirty="0">
                <a:latin typeface="Arial" panose="020B0604020202020204" pitchFamily="34" charset="0"/>
                <a:cs typeface="Arial" panose="020B0604020202020204" pitchFamily="34" charset="0"/>
              </a:rPr>
              <a:t>Disadvantages of P2P:</a:t>
            </a:r>
          </a:p>
          <a:p>
            <a:pPr marL="285750" indent="-285750" algn="just">
              <a:buFont typeface="Arial" panose="020B0604020202020204" pitchFamily="34" charset="0"/>
              <a:buChar char="•"/>
            </a:pPr>
            <a:r>
              <a:rPr lang="en-US" dirty="0">
                <a:latin typeface="Arial" panose="020B0604020202020204" pitchFamily="34" charset="0"/>
                <a:cs typeface="Arial" panose="020B0604020202020204" pitchFamily="34" charset="0"/>
              </a:rPr>
              <a:t>No central administration</a:t>
            </a:r>
          </a:p>
          <a:p>
            <a:pPr marL="285750" indent="-285750" algn="just">
              <a:buFont typeface="Arial" panose="020B0604020202020204" pitchFamily="34" charset="0"/>
              <a:buChar char="•"/>
            </a:pPr>
            <a:r>
              <a:rPr lang="en-US" dirty="0">
                <a:latin typeface="Arial" panose="020B0604020202020204" pitchFamily="34" charset="0"/>
                <a:cs typeface="Arial" panose="020B0604020202020204" pitchFamily="34" charset="0"/>
              </a:rPr>
              <a:t>Not as secure as other networks</a:t>
            </a:r>
          </a:p>
          <a:p>
            <a:pPr marL="285750" indent="-285750" algn="just">
              <a:buFont typeface="Arial" panose="020B0604020202020204" pitchFamily="34" charset="0"/>
              <a:buChar char="•"/>
            </a:pPr>
            <a:r>
              <a:rPr lang="en-US" dirty="0">
                <a:latin typeface="Arial" panose="020B0604020202020204" pitchFamily="34" charset="0"/>
                <a:cs typeface="Arial" panose="020B0604020202020204" pitchFamily="34" charset="0"/>
              </a:rPr>
              <a:t>Not scalable</a:t>
            </a:r>
          </a:p>
          <a:p>
            <a:pPr marL="285750" indent="-285750" algn="just">
              <a:buFont typeface="Arial" panose="020B0604020202020204" pitchFamily="34" charset="0"/>
              <a:buChar char="•"/>
            </a:pPr>
            <a:r>
              <a:rPr lang="en-US" dirty="0">
                <a:latin typeface="Arial" panose="020B0604020202020204" pitchFamily="34" charset="0"/>
                <a:cs typeface="Arial" panose="020B0604020202020204" pitchFamily="34" charset="0"/>
              </a:rPr>
              <a:t>All devices may act as both clients and server which can slow their performance</a:t>
            </a:r>
          </a:p>
        </p:txBody>
      </p:sp>
      <p:pic>
        <p:nvPicPr>
          <p:cNvPr id="15" name="Picture 14">
            <a:extLst>
              <a:ext uri="{FF2B5EF4-FFF2-40B4-BE49-F238E27FC236}">
                <a16:creationId xmlns:a16="http://schemas.microsoft.com/office/drawing/2014/main" id="{8C1B8BFE-0DA0-46A7-A2FF-D34676E6155C}"/>
              </a:ext>
            </a:extLst>
          </p:cNvPr>
          <p:cNvPicPr>
            <a:picLocks noChangeAspect="1"/>
          </p:cNvPicPr>
          <p:nvPr/>
        </p:nvPicPr>
        <p:blipFill>
          <a:blip r:embed="rId6"/>
          <a:stretch>
            <a:fillRect/>
          </a:stretch>
        </p:blipFill>
        <p:spPr>
          <a:xfrm>
            <a:off x="7986092" y="3351870"/>
            <a:ext cx="2708413" cy="2349517"/>
          </a:xfrm>
          <a:prstGeom prst="rect">
            <a:avLst/>
          </a:prstGeom>
        </p:spPr>
      </p:pic>
    </p:spTree>
    <p:custDataLst>
      <p:tags r:id="rId1"/>
    </p:custDataLst>
    <p:extLst>
      <p:ext uri="{BB962C8B-B14F-4D97-AF65-F5344CB8AC3E}">
        <p14:creationId xmlns:p14="http://schemas.microsoft.com/office/powerpoint/2010/main" val="271340297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xmlns:p14="http://schemas.microsoft.com/office/powerpoint/2010/main" spd="med">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C02AA8F8-1E43-384B-8982-C0BB94049B5C}"/>
              </a:ext>
            </a:extLst>
          </p:cNvPr>
          <p:cNvSpPr>
            <a:spLocks noGrp="1"/>
          </p:cNvSpPr>
          <p:nvPr>
            <p:ph type="title"/>
          </p:nvPr>
        </p:nvSpPr>
        <p:spPr>
          <a:xfrm>
            <a:off x="0" y="1"/>
            <a:ext cx="11127317" cy="975783"/>
          </a:xfrm>
        </p:spPr>
        <p:txBody>
          <a:bodyPr/>
          <a:lstStyle/>
          <a:p>
            <a:r>
              <a:rPr lang="en-US" sz="2133" dirty="0"/>
              <a:t>LAN</a:t>
            </a:r>
            <a:endParaRPr lang="en-US" sz="3200" dirty="0"/>
          </a:p>
        </p:txBody>
      </p:sp>
      <p:sp>
        <p:nvSpPr>
          <p:cNvPr id="5" name="Content Placeholder 4">
            <a:extLst>
              <a:ext uri="{FF2B5EF4-FFF2-40B4-BE49-F238E27FC236}">
                <a16:creationId xmlns:a16="http://schemas.microsoft.com/office/drawing/2014/main" id="{70EF733A-51C9-4841-81B5-FF55AEB4CF5A}"/>
              </a:ext>
            </a:extLst>
          </p:cNvPr>
          <p:cNvSpPr>
            <a:spLocks noGrp="1"/>
          </p:cNvSpPr>
          <p:nvPr>
            <p:ph idx="1"/>
          </p:nvPr>
        </p:nvSpPr>
        <p:spPr>
          <a:xfrm>
            <a:off x="6980582" y="190166"/>
            <a:ext cx="5035192" cy="2512850"/>
          </a:xfrm>
        </p:spPr>
        <p:txBody>
          <a:bodyPr/>
          <a:lstStyle/>
          <a:p>
            <a:pPr marL="285750" indent="-285750" algn="just">
              <a:buFont typeface="Wingdings" panose="05000000000000000000" pitchFamily="2" charset="2"/>
              <a:buChar char="§"/>
            </a:pPr>
            <a:r>
              <a:rPr lang="en-US" sz="1600" b="1" dirty="0">
                <a:solidFill>
                  <a:schemeClr val="tx2"/>
                </a:solidFill>
                <a:latin typeface="Arial" panose="020B0604020202020204" pitchFamily="34" charset="0"/>
                <a:cs typeface="Arial" panose="020B0604020202020204" pitchFamily="34" charset="0"/>
              </a:rPr>
              <a:t>Hosts</a:t>
            </a:r>
            <a:r>
              <a:rPr lang="en-US" sz="1600" dirty="0">
                <a:solidFill>
                  <a:schemeClr val="tx2"/>
                </a:solidFill>
                <a:latin typeface="Arial" panose="020B0604020202020204" pitchFamily="34" charset="0"/>
                <a:cs typeface="Arial" panose="020B0604020202020204" pitchFamily="34" charset="0"/>
              </a:rPr>
              <a:t> - Hosts send and receive user traffic. A host is a generic name for most end-user devices. A host has an IP address. Examples of hosts are personal computers and network attached printers.</a:t>
            </a:r>
          </a:p>
          <a:p>
            <a:pPr marL="285750" indent="-285750" algn="just">
              <a:buFont typeface="Wingdings" panose="05000000000000000000" pitchFamily="2" charset="2"/>
              <a:buChar char="§"/>
            </a:pPr>
            <a:r>
              <a:rPr lang="en-US" sz="1600" b="1" dirty="0">
                <a:solidFill>
                  <a:schemeClr val="tx2"/>
                </a:solidFill>
                <a:latin typeface="Arial" panose="020B0604020202020204" pitchFamily="34" charset="0"/>
                <a:cs typeface="Arial" panose="020B0604020202020204" pitchFamily="34" charset="0"/>
              </a:rPr>
              <a:t>Peripherals</a:t>
            </a:r>
            <a:r>
              <a:rPr lang="en-US" sz="1600" dirty="0">
                <a:solidFill>
                  <a:schemeClr val="tx2"/>
                </a:solidFill>
                <a:latin typeface="Arial" panose="020B0604020202020204" pitchFamily="34" charset="0"/>
                <a:cs typeface="Arial" panose="020B0604020202020204" pitchFamily="34" charset="0"/>
              </a:rPr>
              <a:t> - Shared peripheral devices do not communicate directly on the network. Instead, peripherals rely on their connected host to perform all network operations. Examples of shared peripherals are cameras, scanners, and locally attached printers.</a:t>
            </a:r>
          </a:p>
          <a:p>
            <a:pPr marL="285750" indent="-285750" algn="just">
              <a:buFont typeface="Wingdings" panose="05000000000000000000" pitchFamily="2" charset="2"/>
              <a:buChar char="§"/>
            </a:pPr>
            <a:r>
              <a:rPr lang="en-US" sz="1600" b="1" dirty="0">
                <a:solidFill>
                  <a:schemeClr val="tx2"/>
                </a:solidFill>
                <a:latin typeface="Arial" panose="020B0604020202020204" pitchFamily="34" charset="0"/>
                <a:cs typeface="Arial" panose="020B0604020202020204" pitchFamily="34" charset="0"/>
              </a:rPr>
              <a:t>Network devices </a:t>
            </a:r>
            <a:r>
              <a:rPr lang="en-US" sz="1600" dirty="0">
                <a:solidFill>
                  <a:schemeClr val="tx2"/>
                </a:solidFill>
                <a:latin typeface="Arial" panose="020B0604020202020204" pitchFamily="34" charset="0"/>
                <a:cs typeface="Arial" panose="020B0604020202020204" pitchFamily="34" charset="0"/>
              </a:rPr>
              <a:t>- Networking devices connect other devices, mainly hosts. These devices move and control network traffic. Examples of network devices include hubs, switches, and routers.</a:t>
            </a:r>
          </a:p>
          <a:p>
            <a:pPr marL="285750" indent="-285750" algn="just">
              <a:buFont typeface="Wingdings" panose="05000000000000000000" pitchFamily="2" charset="2"/>
              <a:buChar char="§"/>
            </a:pPr>
            <a:r>
              <a:rPr lang="en-US" sz="1600" b="1" dirty="0">
                <a:solidFill>
                  <a:schemeClr val="tx2"/>
                </a:solidFill>
                <a:latin typeface="Arial" panose="020B0604020202020204" pitchFamily="34" charset="0"/>
                <a:cs typeface="Arial" panose="020B0604020202020204" pitchFamily="34" charset="0"/>
              </a:rPr>
              <a:t>Network media </a:t>
            </a:r>
            <a:r>
              <a:rPr lang="en-US" sz="1600" dirty="0">
                <a:solidFill>
                  <a:schemeClr val="tx2"/>
                </a:solidFill>
                <a:latin typeface="Arial" panose="020B0604020202020204" pitchFamily="34" charset="0"/>
                <a:cs typeface="Arial" panose="020B0604020202020204" pitchFamily="34" charset="0"/>
              </a:rPr>
              <a:t>- Network media provides connections between hosts and network devices. Network media can be wired, such as copper and fiber optic, or use wireless technologies.</a:t>
            </a:r>
          </a:p>
        </p:txBody>
      </p:sp>
      <p:sp>
        <p:nvSpPr>
          <p:cNvPr id="2" name="Rectangle 1"/>
          <p:cNvSpPr/>
          <p:nvPr/>
        </p:nvSpPr>
        <p:spPr>
          <a:xfrm>
            <a:off x="160682" y="671691"/>
            <a:ext cx="6761922" cy="2031325"/>
          </a:xfrm>
          <a:prstGeom prst="rect">
            <a:avLst/>
          </a:prstGeom>
        </p:spPr>
        <p:txBody>
          <a:bodyPr wrap="square">
            <a:spAutoFit/>
          </a:bodyPr>
          <a:lstStyle/>
          <a:p>
            <a:pPr algn="just"/>
            <a:r>
              <a:rPr lang="en-US" dirty="0">
                <a:latin typeface="Arial" panose="020B0604020202020204" pitchFamily="34" charset="0"/>
                <a:cs typeface="Arial" panose="020B0604020202020204" pitchFamily="34" charset="0"/>
              </a:rPr>
              <a:t>There are many components that can be part of a local area network (LAN). </a:t>
            </a:r>
          </a:p>
          <a:p>
            <a:pPr algn="just"/>
            <a:endParaRPr lang="en-US" dirty="0">
              <a:latin typeface="Arial" panose="020B0604020202020204" pitchFamily="34" charset="0"/>
              <a:cs typeface="Arial" panose="020B0604020202020204" pitchFamily="34" charset="0"/>
            </a:endParaRPr>
          </a:p>
          <a:p>
            <a:pPr algn="just"/>
            <a:r>
              <a:rPr lang="en-US" dirty="0">
                <a:latin typeface="Arial" panose="020B0604020202020204" pitchFamily="34" charset="0"/>
                <a:cs typeface="Arial" panose="020B0604020202020204" pitchFamily="34" charset="0"/>
              </a:rPr>
              <a:t>Some examples of network components are personal computers, servers, networking devices, and cabling. </a:t>
            </a:r>
          </a:p>
          <a:p>
            <a:pPr algn="just"/>
            <a:endParaRPr lang="en-US" dirty="0">
              <a:latin typeface="Arial" panose="020B0604020202020204" pitchFamily="34" charset="0"/>
              <a:cs typeface="Arial" panose="020B0604020202020204" pitchFamily="34" charset="0"/>
            </a:endParaRPr>
          </a:p>
          <a:p>
            <a:pPr algn="just"/>
            <a:r>
              <a:rPr lang="en-US" dirty="0">
                <a:latin typeface="Arial" panose="020B0604020202020204" pitchFamily="34" charset="0"/>
                <a:cs typeface="Arial" panose="020B0604020202020204" pitchFamily="34" charset="0"/>
              </a:rPr>
              <a:t>These components can be grouped into four main categories:</a:t>
            </a:r>
          </a:p>
        </p:txBody>
      </p:sp>
      <p:pic>
        <p:nvPicPr>
          <p:cNvPr id="13" name="Picture 12">
            <a:extLst>
              <a:ext uri="{FF2B5EF4-FFF2-40B4-BE49-F238E27FC236}">
                <a16:creationId xmlns:a16="http://schemas.microsoft.com/office/drawing/2014/main" id="{FF29B573-2FEE-4ACD-90D3-681E5E3E03F5}"/>
              </a:ext>
            </a:extLst>
          </p:cNvPr>
          <p:cNvPicPr>
            <a:picLocks noChangeAspect="1"/>
          </p:cNvPicPr>
          <p:nvPr/>
        </p:nvPicPr>
        <p:blipFill>
          <a:blip r:embed="rId4"/>
          <a:stretch>
            <a:fillRect/>
          </a:stretch>
        </p:blipFill>
        <p:spPr>
          <a:xfrm>
            <a:off x="1734752" y="2835808"/>
            <a:ext cx="3542097" cy="2601143"/>
          </a:xfrm>
          <a:prstGeom prst="rect">
            <a:avLst/>
          </a:prstGeom>
        </p:spPr>
      </p:pic>
    </p:spTree>
    <p:custDataLst>
      <p:tags r:id="rId1"/>
    </p:custDataLst>
    <p:extLst>
      <p:ext uri="{BB962C8B-B14F-4D97-AF65-F5344CB8AC3E}">
        <p14:creationId xmlns:p14="http://schemas.microsoft.com/office/powerpoint/2010/main" val="184570724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xmlns:p14="http://schemas.microsoft.com/office/powerpoint/2010/main" spd="med">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C02AA8F8-1E43-384B-8982-C0BB94049B5C}"/>
              </a:ext>
            </a:extLst>
          </p:cNvPr>
          <p:cNvSpPr>
            <a:spLocks noGrp="1"/>
          </p:cNvSpPr>
          <p:nvPr>
            <p:ph type="title"/>
          </p:nvPr>
        </p:nvSpPr>
        <p:spPr>
          <a:xfrm>
            <a:off x="0" y="1"/>
            <a:ext cx="11127317" cy="975783"/>
          </a:xfrm>
        </p:spPr>
        <p:txBody>
          <a:bodyPr/>
          <a:lstStyle/>
          <a:p>
            <a:r>
              <a:rPr lang="en-US" sz="2133" dirty="0"/>
              <a:t>LAN</a:t>
            </a:r>
            <a:endParaRPr lang="en-US" sz="3200" dirty="0"/>
          </a:p>
        </p:txBody>
      </p:sp>
      <p:sp>
        <p:nvSpPr>
          <p:cNvPr id="2" name="Rectangle 1"/>
          <p:cNvSpPr/>
          <p:nvPr/>
        </p:nvSpPr>
        <p:spPr>
          <a:xfrm>
            <a:off x="120510" y="597013"/>
            <a:ext cx="7285799" cy="2985433"/>
          </a:xfrm>
          <a:prstGeom prst="rect">
            <a:avLst/>
          </a:prstGeom>
        </p:spPr>
        <p:txBody>
          <a:bodyPr wrap="square">
            <a:spAutoFit/>
          </a:bodyPr>
          <a:lstStyle/>
          <a:p>
            <a:pPr algn="just"/>
            <a:r>
              <a:rPr lang="en-US" dirty="0">
                <a:latin typeface="Arial" panose="020B0604020202020204" pitchFamily="34" charset="0"/>
                <a:cs typeface="Arial" panose="020B0604020202020204" pitchFamily="34" charset="0"/>
              </a:rPr>
              <a:t>To physically connect to a network, an end-user device must have a network interface card (NIC) and some configuration of the operating system so that the device can participate in the network. </a:t>
            </a:r>
          </a:p>
          <a:p>
            <a:pPr algn="just"/>
            <a:endParaRPr lang="en-US" dirty="0">
              <a:latin typeface="Arial" panose="020B0604020202020204" pitchFamily="34" charset="0"/>
              <a:cs typeface="Arial" panose="020B0604020202020204" pitchFamily="34" charset="0"/>
            </a:endParaRPr>
          </a:p>
          <a:p>
            <a:pPr algn="just"/>
            <a:r>
              <a:rPr lang="en-US" dirty="0">
                <a:latin typeface="Arial" panose="020B0604020202020204" pitchFamily="34" charset="0"/>
                <a:cs typeface="Arial" panose="020B0604020202020204" pitchFamily="34" charset="0"/>
              </a:rPr>
              <a:t>There are three parts to the IP configuration which must be correct for the device to send and receive information on the network:</a:t>
            </a:r>
          </a:p>
          <a:p>
            <a:pPr marL="285750" indent="-285750" algn="just">
              <a:buFont typeface="Wingdings" panose="05000000000000000000" pitchFamily="2" charset="2"/>
              <a:buChar char="§"/>
            </a:pPr>
            <a:r>
              <a:rPr lang="en-US" sz="1600" b="1" dirty="0">
                <a:latin typeface="Arial" panose="020B0604020202020204" pitchFamily="34" charset="0"/>
                <a:cs typeface="Arial" panose="020B0604020202020204" pitchFamily="34" charset="0"/>
              </a:rPr>
              <a:t>IP address </a:t>
            </a:r>
            <a:r>
              <a:rPr lang="en-US" sz="1600" dirty="0">
                <a:latin typeface="Arial" panose="020B0604020202020204" pitchFamily="34" charset="0"/>
                <a:cs typeface="Arial" panose="020B0604020202020204" pitchFamily="34" charset="0"/>
              </a:rPr>
              <a:t>- This identifies the host on the network.</a:t>
            </a:r>
          </a:p>
          <a:p>
            <a:pPr marL="285750" indent="-285750" algn="just">
              <a:buFont typeface="Wingdings" panose="05000000000000000000" pitchFamily="2" charset="2"/>
              <a:buChar char="§"/>
            </a:pPr>
            <a:r>
              <a:rPr lang="en-US" sz="1600" b="1" dirty="0">
                <a:latin typeface="Arial" panose="020B0604020202020204" pitchFamily="34" charset="0"/>
                <a:cs typeface="Arial" panose="020B0604020202020204" pitchFamily="34" charset="0"/>
              </a:rPr>
              <a:t>Subnet mask </a:t>
            </a:r>
            <a:r>
              <a:rPr lang="en-US" sz="1600" dirty="0">
                <a:latin typeface="Arial" panose="020B0604020202020204" pitchFamily="34" charset="0"/>
                <a:cs typeface="Arial" panose="020B0604020202020204" pitchFamily="34" charset="0"/>
              </a:rPr>
              <a:t>- This is used to identify the network on which the host is connected.</a:t>
            </a:r>
          </a:p>
          <a:p>
            <a:pPr marL="285750" indent="-285750" algn="just">
              <a:buFont typeface="Wingdings" panose="05000000000000000000" pitchFamily="2" charset="2"/>
              <a:buChar char="§"/>
            </a:pPr>
            <a:r>
              <a:rPr lang="en-US" sz="1600" b="1" dirty="0">
                <a:latin typeface="Arial" panose="020B0604020202020204" pitchFamily="34" charset="0"/>
                <a:cs typeface="Arial" panose="020B0604020202020204" pitchFamily="34" charset="0"/>
              </a:rPr>
              <a:t>Default gateway </a:t>
            </a:r>
            <a:r>
              <a:rPr lang="en-US" sz="1600" dirty="0">
                <a:latin typeface="Arial" panose="020B0604020202020204" pitchFamily="34" charset="0"/>
                <a:cs typeface="Arial" panose="020B0604020202020204" pitchFamily="34" charset="0"/>
              </a:rPr>
              <a:t>- This identifies the networking device that the host uses to access the internet or another remote network. </a:t>
            </a:r>
          </a:p>
        </p:txBody>
      </p:sp>
      <p:pic>
        <p:nvPicPr>
          <p:cNvPr id="7" name="Picture 6">
            <a:extLst>
              <a:ext uri="{FF2B5EF4-FFF2-40B4-BE49-F238E27FC236}">
                <a16:creationId xmlns:a16="http://schemas.microsoft.com/office/drawing/2014/main" id="{47695F0C-45DE-41D1-B484-20E1F7748E3E}"/>
              </a:ext>
            </a:extLst>
          </p:cNvPr>
          <p:cNvPicPr>
            <a:picLocks noChangeAspect="1"/>
          </p:cNvPicPr>
          <p:nvPr/>
        </p:nvPicPr>
        <p:blipFill>
          <a:blip r:embed="rId4"/>
          <a:stretch>
            <a:fillRect/>
          </a:stretch>
        </p:blipFill>
        <p:spPr>
          <a:xfrm>
            <a:off x="7446480" y="913459"/>
            <a:ext cx="4588359" cy="3236878"/>
          </a:xfrm>
          <a:prstGeom prst="rect">
            <a:avLst/>
          </a:prstGeom>
        </p:spPr>
      </p:pic>
      <p:pic>
        <p:nvPicPr>
          <p:cNvPr id="12" name="Picture 11">
            <a:extLst>
              <a:ext uri="{FF2B5EF4-FFF2-40B4-BE49-F238E27FC236}">
                <a16:creationId xmlns:a16="http://schemas.microsoft.com/office/drawing/2014/main" id="{BE794C51-9B20-43C6-A9BB-76CC7272DDB4}"/>
              </a:ext>
            </a:extLst>
          </p:cNvPr>
          <p:cNvPicPr>
            <a:picLocks noChangeAspect="1"/>
          </p:cNvPicPr>
          <p:nvPr/>
        </p:nvPicPr>
        <p:blipFill rotWithShape="1">
          <a:blip r:embed="rId5"/>
          <a:srcRect t="43944" b="7235"/>
          <a:stretch/>
        </p:blipFill>
        <p:spPr>
          <a:xfrm>
            <a:off x="7083286" y="3357563"/>
            <a:ext cx="2783427" cy="2257424"/>
          </a:xfrm>
          <a:prstGeom prst="rect">
            <a:avLst/>
          </a:prstGeom>
        </p:spPr>
      </p:pic>
      <p:pic>
        <p:nvPicPr>
          <p:cNvPr id="8" name="Picture 7">
            <a:extLst>
              <a:ext uri="{FF2B5EF4-FFF2-40B4-BE49-F238E27FC236}">
                <a16:creationId xmlns:a16="http://schemas.microsoft.com/office/drawing/2014/main" id="{BE794C51-9B20-43C6-A9BB-76CC7272DDB4}"/>
              </a:ext>
            </a:extLst>
          </p:cNvPr>
          <p:cNvPicPr>
            <a:picLocks noChangeAspect="1"/>
          </p:cNvPicPr>
          <p:nvPr/>
        </p:nvPicPr>
        <p:blipFill rotWithShape="1">
          <a:blip r:embed="rId5"/>
          <a:srcRect l="15993" t="29995" r="23382" b="61408"/>
          <a:stretch/>
        </p:blipFill>
        <p:spPr>
          <a:xfrm>
            <a:off x="8958263" y="3357563"/>
            <a:ext cx="1071562" cy="252411"/>
          </a:xfrm>
          <a:prstGeom prst="rect">
            <a:avLst/>
          </a:prstGeom>
        </p:spPr>
      </p:pic>
      <p:pic>
        <p:nvPicPr>
          <p:cNvPr id="9" name="Picture 8">
            <a:extLst>
              <a:ext uri="{FF2B5EF4-FFF2-40B4-BE49-F238E27FC236}">
                <a16:creationId xmlns:a16="http://schemas.microsoft.com/office/drawing/2014/main" id="{646FCB63-E7D8-4CAD-93A8-E1FEA02DC993}"/>
              </a:ext>
            </a:extLst>
          </p:cNvPr>
          <p:cNvPicPr>
            <a:picLocks noChangeAspect="1"/>
          </p:cNvPicPr>
          <p:nvPr/>
        </p:nvPicPr>
        <p:blipFill rotWithShape="1">
          <a:blip r:embed="rId6"/>
          <a:srcRect t="27634"/>
          <a:stretch/>
        </p:blipFill>
        <p:spPr>
          <a:xfrm>
            <a:off x="5048979" y="3429001"/>
            <a:ext cx="2102262" cy="2185986"/>
          </a:xfrm>
          <a:prstGeom prst="rect">
            <a:avLst/>
          </a:prstGeom>
        </p:spPr>
      </p:pic>
      <p:sp>
        <p:nvSpPr>
          <p:cNvPr id="6" name="Rectangle 5"/>
          <p:cNvSpPr/>
          <p:nvPr/>
        </p:nvSpPr>
        <p:spPr>
          <a:xfrm>
            <a:off x="9663114" y="174795"/>
            <a:ext cx="2371725" cy="1754326"/>
          </a:xfrm>
          <a:prstGeom prst="rect">
            <a:avLst/>
          </a:prstGeom>
        </p:spPr>
        <p:txBody>
          <a:bodyPr wrap="square">
            <a:spAutoFit/>
          </a:bodyPr>
          <a:lstStyle/>
          <a:p>
            <a:pPr algn="just"/>
            <a:r>
              <a:rPr lang="en-US" dirty="0">
                <a:latin typeface="Arial" panose="020B0604020202020204" pitchFamily="34" charset="0"/>
                <a:cs typeface="Arial" panose="020B0604020202020204" pitchFamily="34" charset="0"/>
              </a:rPr>
              <a:t>The IP address that is entered is referred to as a </a:t>
            </a:r>
            <a:r>
              <a:rPr lang="en-US" b="1" dirty="0">
                <a:latin typeface="Arial" panose="020B0604020202020204" pitchFamily="34" charset="0"/>
                <a:cs typeface="Arial" panose="020B0604020202020204" pitchFamily="34" charset="0"/>
              </a:rPr>
              <a:t>static address </a:t>
            </a:r>
            <a:r>
              <a:rPr lang="en-US" dirty="0">
                <a:latin typeface="Arial" panose="020B0604020202020204" pitchFamily="34" charset="0"/>
                <a:cs typeface="Arial" panose="020B0604020202020204" pitchFamily="34" charset="0"/>
              </a:rPr>
              <a:t>and must be unique on the network.</a:t>
            </a:r>
            <a:endParaRPr lang="en-GB" dirty="0"/>
          </a:p>
        </p:txBody>
      </p:sp>
    </p:spTree>
    <p:custDataLst>
      <p:tags r:id="rId1"/>
    </p:custDataLst>
    <p:extLst>
      <p:ext uri="{BB962C8B-B14F-4D97-AF65-F5344CB8AC3E}">
        <p14:creationId xmlns:p14="http://schemas.microsoft.com/office/powerpoint/2010/main" val="310844821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xmlns:p14="http://schemas.microsoft.com/office/powerpoint/2010/main" spd="med">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C02AA8F8-1E43-384B-8982-C0BB94049B5C}"/>
              </a:ext>
            </a:extLst>
          </p:cNvPr>
          <p:cNvSpPr>
            <a:spLocks noGrp="1"/>
          </p:cNvSpPr>
          <p:nvPr>
            <p:ph type="title"/>
          </p:nvPr>
        </p:nvSpPr>
        <p:spPr>
          <a:xfrm>
            <a:off x="0" y="1"/>
            <a:ext cx="11127317" cy="975783"/>
          </a:xfrm>
        </p:spPr>
        <p:txBody>
          <a:bodyPr/>
          <a:lstStyle/>
          <a:p>
            <a:r>
              <a:rPr lang="en-US" sz="2133" dirty="0"/>
              <a:t>Documentation</a:t>
            </a:r>
            <a:endParaRPr lang="en-US" sz="3200" dirty="0"/>
          </a:p>
        </p:txBody>
      </p:sp>
      <p:sp>
        <p:nvSpPr>
          <p:cNvPr id="5" name="Content Placeholder 4">
            <a:extLst>
              <a:ext uri="{FF2B5EF4-FFF2-40B4-BE49-F238E27FC236}">
                <a16:creationId xmlns:a16="http://schemas.microsoft.com/office/drawing/2014/main" id="{70EF733A-51C9-4841-81B5-FF55AEB4CF5A}"/>
              </a:ext>
            </a:extLst>
          </p:cNvPr>
          <p:cNvSpPr>
            <a:spLocks noGrp="1"/>
          </p:cNvSpPr>
          <p:nvPr>
            <p:ph idx="1"/>
          </p:nvPr>
        </p:nvSpPr>
        <p:spPr>
          <a:xfrm>
            <a:off x="6922604" y="4252578"/>
            <a:ext cx="5035192" cy="1329072"/>
          </a:xfrm>
        </p:spPr>
        <p:txBody>
          <a:bodyPr/>
          <a:lstStyle/>
          <a:p>
            <a:pPr marL="0" indent="0" algn="just"/>
            <a:r>
              <a:rPr lang="en-US" sz="1600" dirty="0">
                <a:solidFill>
                  <a:schemeClr val="tx2"/>
                </a:solidFill>
                <a:latin typeface="Arial" panose="020B0604020202020204" pitchFamily="34" charset="0"/>
                <a:cs typeface="Arial" panose="020B0604020202020204" pitchFamily="34" charset="0"/>
              </a:rPr>
              <a:t>The physical topology shows where the wiring is installed and the locations of the networking devices that connect the hosts. These diagrams use symbols or icons to represent the different devices and connections that make up a network. </a:t>
            </a:r>
          </a:p>
        </p:txBody>
      </p:sp>
      <p:sp>
        <p:nvSpPr>
          <p:cNvPr id="2" name="Rectangle 1"/>
          <p:cNvSpPr/>
          <p:nvPr/>
        </p:nvSpPr>
        <p:spPr>
          <a:xfrm>
            <a:off x="160682" y="671691"/>
            <a:ext cx="6630643" cy="1200329"/>
          </a:xfrm>
          <a:prstGeom prst="rect">
            <a:avLst/>
          </a:prstGeom>
        </p:spPr>
        <p:txBody>
          <a:bodyPr wrap="square">
            <a:spAutoFit/>
          </a:bodyPr>
          <a:lstStyle/>
          <a:p>
            <a:pPr algn="just"/>
            <a:r>
              <a:rPr lang="en-US" dirty="0">
                <a:latin typeface="Arial" panose="020B0604020202020204" pitchFamily="34" charset="0"/>
                <a:cs typeface="Arial" panose="020B0604020202020204" pitchFamily="34" charset="0"/>
              </a:rPr>
              <a:t>The use of logical device naming and addressing conventions that are well documented can greatly simplify the task of training and network management and can help as well with troubleshooting when problems arise.</a:t>
            </a:r>
          </a:p>
        </p:txBody>
      </p:sp>
      <p:pic>
        <p:nvPicPr>
          <p:cNvPr id="6" name="Picture 5">
            <a:extLst>
              <a:ext uri="{FF2B5EF4-FFF2-40B4-BE49-F238E27FC236}">
                <a16:creationId xmlns:a16="http://schemas.microsoft.com/office/drawing/2014/main" id="{E3443B54-9C4F-4647-8076-B31485C3CA7B}"/>
              </a:ext>
            </a:extLst>
          </p:cNvPr>
          <p:cNvPicPr>
            <a:picLocks noChangeAspect="1"/>
          </p:cNvPicPr>
          <p:nvPr/>
        </p:nvPicPr>
        <p:blipFill>
          <a:blip r:embed="rId4"/>
          <a:stretch>
            <a:fillRect/>
          </a:stretch>
        </p:blipFill>
        <p:spPr>
          <a:xfrm>
            <a:off x="1708339" y="2051022"/>
            <a:ext cx="4450971" cy="3173440"/>
          </a:xfrm>
          <a:prstGeom prst="rect">
            <a:avLst/>
          </a:prstGeom>
        </p:spPr>
      </p:pic>
      <p:pic>
        <p:nvPicPr>
          <p:cNvPr id="7" name="Picture 6">
            <a:extLst>
              <a:ext uri="{FF2B5EF4-FFF2-40B4-BE49-F238E27FC236}">
                <a16:creationId xmlns:a16="http://schemas.microsoft.com/office/drawing/2014/main" id="{D39738AF-916A-461B-9053-4C202EE5E932}"/>
              </a:ext>
            </a:extLst>
          </p:cNvPr>
          <p:cNvPicPr>
            <a:picLocks noChangeAspect="1"/>
          </p:cNvPicPr>
          <p:nvPr/>
        </p:nvPicPr>
        <p:blipFill>
          <a:blip r:embed="rId5"/>
          <a:stretch>
            <a:fillRect/>
          </a:stretch>
        </p:blipFill>
        <p:spPr>
          <a:xfrm>
            <a:off x="6868616" y="343602"/>
            <a:ext cx="5242422" cy="3713656"/>
          </a:xfrm>
          <a:prstGeom prst="rect">
            <a:avLst/>
          </a:prstGeom>
        </p:spPr>
      </p:pic>
    </p:spTree>
    <p:custDataLst>
      <p:tags r:id="rId1"/>
    </p:custDataLst>
    <p:extLst>
      <p:ext uri="{BB962C8B-B14F-4D97-AF65-F5344CB8AC3E}">
        <p14:creationId xmlns:p14="http://schemas.microsoft.com/office/powerpoint/2010/main" val="245034856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xmlns:p14="http://schemas.microsoft.com/office/powerpoint/2010/main" spd="med">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C02AA8F8-1E43-384B-8982-C0BB94049B5C}"/>
              </a:ext>
            </a:extLst>
          </p:cNvPr>
          <p:cNvSpPr>
            <a:spLocks noGrp="1"/>
          </p:cNvSpPr>
          <p:nvPr>
            <p:ph type="title"/>
          </p:nvPr>
        </p:nvSpPr>
        <p:spPr>
          <a:xfrm>
            <a:off x="0" y="1"/>
            <a:ext cx="11127317" cy="975783"/>
          </a:xfrm>
        </p:spPr>
        <p:txBody>
          <a:bodyPr/>
          <a:lstStyle/>
          <a:p>
            <a:r>
              <a:rPr lang="en-US" sz="2133" dirty="0"/>
              <a:t>Documentation</a:t>
            </a:r>
            <a:endParaRPr lang="en-US" sz="3200" dirty="0"/>
          </a:p>
        </p:txBody>
      </p:sp>
      <p:sp>
        <p:nvSpPr>
          <p:cNvPr id="5" name="Content Placeholder 4">
            <a:extLst>
              <a:ext uri="{FF2B5EF4-FFF2-40B4-BE49-F238E27FC236}">
                <a16:creationId xmlns:a16="http://schemas.microsoft.com/office/drawing/2014/main" id="{70EF733A-51C9-4841-81B5-FF55AEB4CF5A}"/>
              </a:ext>
            </a:extLst>
          </p:cNvPr>
          <p:cNvSpPr>
            <a:spLocks noGrp="1"/>
          </p:cNvSpPr>
          <p:nvPr>
            <p:ph idx="1"/>
          </p:nvPr>
        </p:nvSpPr>
        <p:spPr>
          <a:xfrm>
            <a:off x="3274529" y="87593"/>
            <a:ext cx="5035192" cy="1329072"/>
          </a:xfrm>
        </p:spPr>
        <p:txBody>
          <a:bodyPr/>
          <a:lstStyle/>
          <a:p>
            <a:pPr marL="0" indent="0" algn="just"/>
            <a:r>
              <a:rPr lang="en-US" sz="1600" dirty="0">
                <a:solidFill>
                  <a:schemeClr val="tx2"/>
                </a:solidFill>
                <a:latin typeface="Arial" panose="020B0604020202020204" pitchFamily="34" charset="0"/>
                <a:cs typeface="Arial" panose="020B0604020202020204" pitchFamily="34" charset="0"/>
              </a:rPr>
              <a:t>A physical topology shows how network devices connect.</a:t>
            </a:r>
          </a:p>
          <a:p>
            <a:pPr marL="0" indent="0" algn="just"/>
            <a:r>
              <a:rPr lang="en-US" sz="1600" dirty="0">
                <a:solidFill>
                  <a:schemeClr val="tx2"/>
                </a:solidFill>
                <a:latin typeface="Arial" panose="020B0604020202020204" pitchFamily="34" charset="0"/>
                <a:cs typeface="Arial" panose="020B0604020202020204" pitchFamily="34" charset="0"/>
              </a:rPr>
              <a:t>A diagram called a logical topology illustrates the relevant network configuration information.</a:t>
            </a:r>
          </a:p>
        </p:txBody>
      </p:sp>
      <p:pic>
        <p:nvPicPr>
          <p:cNvPr id="9" name="Picture 8">
            <a:extLst>
              <a:ext uri="{FF2B5EF4-FFF2-40B4-BE49-F238E27FC236}">
                <a16:creationId xmlns:a16="http://schemas.microsoft.com/office/drawing/2014/main" id="{15BA7149-3B48-410A-ADB6-B75B8E9F450E}"/>
              </a:ext>
            </a:extLst>
          </p:cNvPr>
          <p:cNvPicPr>
            <a:picLocks noChangeAspect="1"/>
          </p:cNvPicPr>
          <p:nvPr/>
        </p:nvPicPr>
        <p:blipFill>
          <a:blip r:embed="rId4"/>
          <a:stretch>
            <a:fillRect/>
          </a:stretch>
        </p:blipFill>
        <p:spPr>
          <a:xfrm>
            <a:off x="321615" y="1416665"/>
            <a:ext cx="4558897" cy="3922098"/>
          </a:xfrm>
          <a:prstGeom prst="rect">
            <a:avLst/>
          </a:prstGeom>
        </p:spPr>
      </p:pic>
      <p:pic>
        <p:nvPicPr>
          <p:cNvPr id="10" name="Picture 9">
            <a:extLst>
              <a:ext uri="{FF2B5EF4-FFF2-40B4-BE49-F238E27FC236}">
                <a16:creationId xmlns:a16="http://schemas.microsoft.com/office/drawing/2014/main" id="{C56CBA22-6769-41A8-897D-5D0FF38E3F5B}"/>
              </a:ext>
            </a:extLst>
          </p:cNvPr>
          <p:cNvPicPr>
            <a:picLocks noChangeAspect="1"/>
          </p:cNvPicPr>
          <p:nvPr/>
        </p:nvPicPr>
        <p:blipFill>
          <a:blip r:embed="rId5"/>
          <a:stretch>
            <a:fillRect/>
          </a:stretch>
        </p:blipFill>
        <p:spPr>
          <a:xfrm>
            <a:off x="5685981" y="1947249"/>
            <a:ext cx="5665112" cy="3391514"/>
          </a:xfrm>
          <a:prstGeom prst="rect">
            <a:avLst/>
          </a:prstGeom>
        </p:spPr>
      </p:pic>
      <p:sp>
        <p:nvSpPr>
          <p:cNvPr id="11" name="TextBox 10">
            <a:extLst>
              <a:ext uri="{FF2B5EF4-FFF2-40B4-BE49-F238E27FC236}">
                <a16:creationId xmlns:a16="http://schemas.microsoft.com/office/drawing/2014/main" id="{C11F7499-4F10-4F21-825E-5D02E6790542}"/>
              </a:ext>
            </a:extLst>
          </p:cNvPr>
          <p:cNvSpPr txBox="1"/>
          <p:nvPr/>
        </p:nvSpPr>
        <p:spPr>
          <a:xfrm>
            <a:off x="1559908" y="5378934"/>
            <a:ext cx="1535805" cy="276999"/>
          </a:xfrm>
          <a:prstGeom prst="rect">
            <a:avLst/>
          </a:prstGeom>
          <a:noFill/>
        </p:spPr>
        <p:txBody>
          <a:bodyPr wrap="none" rtlCol="0">
            <a:spAutoFit/>
          </a:bodyPr>
          <a:lstStyle/>
          <a:p>
            <a:r>
              <a:rPr lang="en-US" sz="1200" b="1" dirty="0">
                <a:latin typeface="Arial" panose="020B0604020202020204" pitchFamily="34" charset="0"/>
                <a:cs typeface="Arial" panose="020B0604020202020204" pitchFamily="34" charset="0"/>
              </a:rPr>
              <a:t>Physical Topology</a:t>
            </a:r>
          </a:p>
        </p:txBody>
      </p:sp>
      <p:sp>
        <p:nvSpPr>
          <p:cNvPr id="12" name="TextBox 11">
            <a:extLst>
              <a:ext uri="{FF2B5EF4-FFF2-40B4-BE49-F238E27FC236}">
                <a16:creationId xmlns:a16="http://schemas.microsoft.com/office/drawing/2014/main" id="{31CC575D-9AF6-4897-9325-A1BA9FA67A7C}"/>
              </a:ext>
            </a:extLst>
          </p:cNvPr>
          <p:cNvSpPr txBox="1"/>
          <p:nvPr/>
        </p:nvSpPr>
        <p:spPr>
          <a:xfrm>
            <a:off x="8726819" y="5061764"/>
            <a:ext cx="1495730" cy="276999"/>
          </a:xfrm>
          <a:prstGeom prst="rect">
            <a:avLst/>
          </a:prstGeom>
          <a:noFill/>
        </p:spPr>
        <p:txBody>
          <a:bodyPr wrap="none" rtlCol="0">
            <a:spAutoFit/>
          </a:bodyPr>
          <a:lstStyle/>
          <a:p>
            <a:r>
              <a:rPr lang="en-US" sz="1200" b="1" dirty="0">
                <a:latin typeface="Arial" panose="020B0604020202020204" pitchFamily="34" charset="0"/>
                <a:cs typeface="Arial" panose="020B0604020202020204" pitchFamily="34" charset="0"/>
              </a:rPr>
              <a:t>Logical Topology</a:t>
            </a:r>
          </a:p>
        </p:txBody>
      </p:sp>
    </p:spTree>
    <p:custDataLst>
      <p:tags r:id="rId1"/>
    </p:custDataLst>
    <p:extLst>
      <p:ext uri="{BB962C8B-B14F-4D97-AF65-F5344CB8AC3E}">
        <p14:creationId xmlns:p14="http://schemas.microsoft.com/office/powerpoint/2010/main" val="426387966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xmlns:p14="http://schemas.microsoft.com/office/powerpoint/2010/main" spd="med">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95469" y="1188437"/>
            <a:ext cx="5544379" cy="4062651"/>
          </a:xfrm>
          <a:prstGeom prst="rect">
            <a:avLst/>
          </a:prstGeom>
        </p:spPr>
        <p:txBody>
          <a:bodyPr wrap="square">
            <a:spAutoFit/>
          </a:bodyPr>
          <a:lstStyle/>
          <a:p>
            <a:pPr algn="just"/>
            <a:r>
              <a:rPr lang="en-GB" sz="2400" b="1" dirty="0">
                <a:solidFill>
                  <a:schemeClr val="bg1"/>
                </a:solidFill>
                <a:effectLst>
                  <a:outerShdw blurRad="38100" dist="38100" dir="2700000" algn="tl">
                    <a:srgbClr val="000000">
                      <a:alpha val="43137"/>
                    </a:srgbClr>
                  </a:outerShdw>
                </a:effectLst>
              </a:rPr>
              <a:t>Summary</a:t>
            </a:r>
          </a:p>
          <a:p>
            <a:pPr marL="342900" indent="-342900" algn="just">
              <a:buFont typeface="Wingdings" panose="05000000000000000000" pitchFamily="2" charset="2"/>
              <a:buChar char="ü"/>
            </a:pPr>
            <a:r>
              <a:rPr lang="en-US" dirty="0">
                <a:solidFill>
                  <a:schemeClr val="bg1"/>
                </a:solidFill>
                <a:latin typeface="Arial" panose="020B0604020202020204" pitchFamily="34" charset="0"/>
                <a:cs typeface="Arial" panose="020B0604020202020204" pitchFamily="34" charset="0"/>
              </a:rPr>
              <a:t>The internet is a worldwide collection of interconnected networks cooperating with each other to exchange information using common standards. </a:t>
            </a:r>
          </a:p>
          <a:p>
            <a:pPr marL="342900" indent="-342900" algn="just">
              <a:buFont typeface="Wingdings" panose="05000000000000000000" pitchFamily="2" charset="2"/>
              <a:buChar char="ü"/>
            </a:pPr>
            <a:r>
              <a:rPr lang="en-US" dirty="0">
                <a:solidFill>
                  <a:schemeClr val="bg1"/>
                </a:solidFill>
                <a:latin typeface="Arial" panose="020B0604020202020204" pitchFamily="34" charset="0"/>
                <a:cs typeface="Arial" panose="020B0604020202020204" pitchFamily="34" charset="0"/>
              </a:rPr>
              <a:t>Some types of networks that you may use are small home, SOHO, medium to large networks such as those created by corporations and schools, and the internet.</a:t>
            </a:r>
          </a:p>
          <a:p>
            <a:pPr marL="342900" indent="-342900" algn="just">
              <a:buFont typeface="Wingdings" panose="05000000000000000000" pitchFamily="2" charset="2"/>
              <a:buChar char="ü"/>
            </a:pPr>
            <a:r>
              <a:rPr lang="en-US" dirty="0">
                <a:solidFill>
                  <a:schemeClr val="bg1"/>
                </a:solidFill>
                <a:latin typeface="Arial" panose="020B0604020202020204" pitchFamily="34" charset="0"/>
                <a:cs typeface="Arial" panose="020B0604020202020204" pitchFamily="34" charset="0"/>
              </a:rPr>
              <a:t>Mobile devices include smart phones, tablets, smart watches, and smart glasses.</a:t>
            </a:r>
          </a:p>
          <a:p>
            <a:pPr marL="342900" indent="-342900" algn="just">
              <a:buFont typeface="Wingdings" panose="05000000000000000000" pitchFamily="2" charset="2"/>
              <a:buChar char="ü"/>
            </a:pPr>
            <a:r>
              <a:rPr lang="en-US" dirty="0">
                <a:solidFill>
                  <a:schemeClr val="bg1"/>
                </a:solidFill>
                <a:latin typeface="Arial" panose="020B0604020202020204" pitchFamily="34" charset="0"/>
                <a:cs typeface="Arial" panose="020B0604020202020204" pitchFamily="34" charset="0"/>
              </a:rPr>
              <a:t>Connected home devices include security systems, smart appliances and TVs, and gaming consoles.</a:t>
            </a:r>
          </a:p>
        </p:txBody>
      </p:sp>
      <p:sp>
        <p:nvSpPr>
          <p:cNvPr id="6" name="Rectangle 5"/>
          <p:cNvSpPr/>
          <p:nvPr/>
        </p:nvSpPr>
        <p:spPr>
          <a:xfrm>
            <a:off x="6435587" y="1049161"/>
            <a:ext cx="5615608" cy="5632311"/>
          </a:xfrm>
          <a:prstGeom prst="rect">
            <a:avLst/>
          </a:prstGeom>
        </p:spPr>
        <p:txBody>
          <a:bodyPr wrap="square">
            <a:spAutoFit/>
          </a:bodyPr>
          <a:lstStyle/>
          <a:p>
            <a:pPr marL="342900" indent="-342900" algn="just">
              <a:buFont typeface="Wingdings" panose="05000000000000000000" pitchFamily="2" charset="2"/>
              <a:buChar char="ü"/>
            </a:pPr>
            <a:r>
              <a:rPr lang="en-US" dirty="0">
                <a:solidFill>
                  <a:srgbClr val="E1BC4C"/>
                </a:solidFill>
                <a:latin typeface="Arial" panose="020B0604020202020204" pitchFamily="34" charset="0"/>
                <a:cs typeface="Arial" panose="020B0604020202020204" pitchFamily="34" charset="0"/>
              </a:rPr>
              <a:t>Other connected devices include smart cars, RFIDs, sensors/actuators, and medical devices.</a:t>
            </a:r>
          </a:p>
          <a:p>
            <a:pPr marL="342900" indent="-342900" algn="just">
              <a:buFont typeface="Wingdings" panose="05000000000000000000" pitchFamily="2" charset="2"/>
              <a:buChar char="ü"/>
            </a:pPr>
            <a:r>
              <a:rPr lang="en-US" dirty="0">
                <a:solidFill>
                  <a:srgbClr val="E1BC4C"/>
                </a:solidFill>
                <a:latin typeface="Arial" panose="020B0604020202020204" pitchFamily="34" charset="0"/>
                <a:cs typeface="Arial" panose="020B0604020202020204" pitchFamily="34" charset="0"/>
              </a:rPr>
              <a:t>Types of personal data are categorized as volunteered, observed, and inferred.</a:t>
            </a:r>
          </a:p>
          <a:p>
            <a:pPr marL="342900" indent="-342900" algn="just">
              <a:buFont typeface="Wingdings" panose="05000000000000000000" pitchFamily="2" charset="2"/>
              <a:buChar char="ü"/>
            </a:pPr>
            <a:r>
              <a:rPr lang="en-US" dirty="0">
                <a:solidFill>
                  <a:srgbClr val="E1BC4C"/>
                </a:solidFill>
                <a:latin typeface="Arial" panose="020B0604020202020204" pitchFamily="34" charset="0"/>
                <a:cs typeface="Arial" panose="020B0604020202020204" pitchFamily="34" charset="0"/>
              </a:rPr>
              <a:t>Each bit can only have one of two possible values, 0 or 1. Each group of eight bits is known as a byte.</a:t>
            </a:r>
          </a:p>
          <a:p>
            <a:pPr marL="342900" indent="-342900" algn="just">
              <a:buFont typeface="Wingdings" panose="05000000000000000000" pitchFamily="2" charset="2"/>
              <a:buChar char="ü"/>
            </a:pPr>
            <a:r>
              <a:rPr lang="en-US" dirty="0">
                <a:solidFill>
                  <a:srgbClr val="E1BC4C"/>
                </a:solidFill>
                <a:latin typeface="Arial" panose="020B0604020202020204" pitchFamily="34" charset="0"/>
                <a:cs typeface="Arial" panose="020B0604020202020204" pitchFamily="34" charset="0"/>
              </a:rPr>
              <a:t>There are three common methods of signal transmission used in networks: electrical signals, optical signals, and wireless signals.</a:t>
            </a:r>
          </a:p>
          <a:p>
            <a:pPr marL="342900" indent="-342900" algn="just">
              <a:buFont typeface="Wingdings" panose="05000000000000000000" pitchFamily="2" charset="2"/>
              <a:buChar char="ü"/>
            </a:pPr>
            <a:r>
              <a:rPr lang="en-US" dirty="0">
                <a:solidFill>
                  <a:srgbClr val="E1BC4C"/>
                </a:solidFill>
                <a:latin typeface="Arial" panose="020B0604020202020204" pitchFamily="34" charset="0"/>
                <a:cs typeface="Arial" panose="020B0604020202020204" pitchFamily="34" charset="0"/>
              </a:rPr>
              <a:t>Bandwidth is typically measured in the number of bits that (theoretically) can be sent across the media in a second.</a:t>
            </a:r>
          </a:p>
          <a:p>
            <a:pPr marL="342900" indent="-342900" algn="just">
              <a:buFont typeface="Wingdings" panose="05000000000000000000" pitchFamily="2" charset="2"/>
              <a:buChar char="ü"/>
            </a:pPr>
            <a:r>
              <a:rPr lang="en-US" dirty="0">
                <a:solidFill>
                  <a:srgbClr val="E1BC4C"/>
                </a:solidFill>
                <a:latin typeface="Arial" panose="020B0604020202020204" pitchFamily="34" charset="0"/>
                <a:cs typeface="Arial" panose="020B0604020202020204" pitchFamily="34" charset="0"/>
              </a:rPr>
              <a:t>Many factors influence throughput including: the amount of data being sent and received over the connection, the types of data being transmitted, and the latency created by the number of network devices encountered between source and destination. You can measure your throughput by going to speedtest.net. </a:t>
            </a:r>
          </a:p>
        </p:txBody>
      </p:sp>
    </p:spTree>
    <p:extLst>
      <p:ext uri="{BB962C8B-B14F-4D97-AF65-F5344CB8AC3E}">
        <p14:creationId xmlns:p14="http://schemas.microsoft.com/office/powerpoint/2010/main" val="840170834"/>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2.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3.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4.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5.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6.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7.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8.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9.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heme/theme1.xml><?xml version="1.0" encoding="utf-8"?>
<a:theme xmlns:a="http://schemas.openxmlformats.org/drawingml/2006/main" name="UWTSD 200 Holding Pag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UWTSD 200_Title Pag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UWTSD 200_Text 1">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UWTSD 200_Title Page 2">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5.xml><?xml version="1.0" encoding="utf-8"?>
<a:theme xmlns:a="http://schemas.openxmlformats.org/drawingml/2006/main" name="UWTSD 200_Subtitle 4">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6.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56E7CA236AE83B4C8AACB9AE9F32993B" ma:contentTypeVersion="12" ma:contentTypeDescription="Create a new document." ma:contentTypeScope="" ma:versionID="306ca519e0234e55f0db5327c9abd10d">
  <xsd:schema xmlns:xsd="http://www.w3.org/2001/XMLSchema" xmlns:xs="http://www.w3.org/2001/XMLSchema" xmlns:p="http://schemas.microsoft.com/office/2006/metadata/properties" xmlns:ns3="9902240c-f584-4322-946e-7b0be23bca91" xmlns:ns4="d2ec016d-25cf-4c07-aa6b-c53e267faa6f" targetNamespace="http://schemas.microsoft.com/office/2006/metadata/properties" ma:root="true" ma:fieldsID="aab3a6059c4a725442d881e109f899a3" ns3:_="" ns4:_="">
    <xsd:import namespace="9902240c-f584-4322-946e-7b0be23bca91"/>
    <xsd:import namespace="d2ec016d-25cf-4c07-aa6b-c53e267faa6f"/>
    <xsd:element name="properties">
      <xsd:complexType>
        <xsd:sequence>
          <xsd:element name="documentManagement">
            <xsd:complexType>
              <xsd:all>
                <xsd:element ref="ns3:MediaServiceMetadata" minOccurs="0"/>
                <xsd:element ref="ns3:MediaServiceFastMetadata" minOccurs="0"/>
                <xsd:element ref="ns3:MediaServiceAutoTags" minOccurs="0"/>
                <xsd:element ref="ns3:MediaServiceOCR" minOccurs="0"/>
                <xsd:element ref="ns3:MediaServiceGenerationTime" minOccurs="0"/>
                <xsd:element ref="ns3:MediaServiceEventHashCode" minOccurs="0"/>
                <xsd:element ref="ns3:MediaServiceAutoKeyPoints" minOccurs="0"/>
                <xsd:element ref="ns3:MediaServiceKeyPoints" minOccurs="0"/>
                <xsd:element ref="ns3:MediaServiceDateTaken" minOccurs="0"/>
                <xsd:element ref="ns4:SharedWithUsers" minOccurs="0"/>
                <xsd:element ref="ns4:SharedWithDetails" minOccurs="0"/>
                <xsd:element ref="ns4:SharingHintHash"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9902240c-f584-4322-946e-7b0be23bca91"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0" nillable="true" ma:displayName="Tags" ma:internalName="MediaServiceAutoTags" ma:readOnly="true">
      <xsd:simpleType>
        <xsd:restriction base="dms:Text"/>
      </xsd:simpleType>
    </xsd:element>
    <xsd:element name="MediaServiceOCR" ma:index="11" nillable="true" ma:displayName="Extracted Text" ma:internalName="MediaServiceOCR" ma:readOnly="true">
      <xsd:simpleType>
        <xsd:restriction base="dms:Note">
          <xsd:maxLength value="255"/>
        </xsd:restriction>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ServiceAutoKeyPoints" ma:index="14" nillable="true" ma:displayName="MediaServiceAutoKeyPoints" ma:hidden="true" ma:internalName="MediaServiceAutoKeyPoints" ma:readOnly="true">
      <xsd:simpleType>
        <xsd:restriction base="dms:Note"/>
      </xsd:simpleType>
    </xsd:element>
    <xsd:element name="MediaServiceKeyPoints" ma:index="15" nillable="true" ma:displayName="KeyPoints" ma:internalName="MediaServiceKeyPoints" ma:readOnly="true">
      <xsd:simpleType>
        <xsd:restriction base="dms:Note">
          <xsd:maxLength value="255"/>
        </xsd:restriction>
      </xsd:simpleType>
    </xsd:element>
    <xsd:element name="MediaServiceDateTaken" ma:index="16" nillable="true" ma:displayName="MediaServiceDateTaken" ma:hidden="true" ma:internalName="MediaServiceDateTake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d2ec016d-25cf-4c07-aa6b-c53e267faa6f" elementFormDefault="qualified">
    <xsd:import namespace="http://schemas.microsoft.com/office/2006/documentManagement/types"/>
    <xsd:import namespace="http://schemas.microsoft.com/office/infopath/2007/PartnerControls"/>
    <xsd:element name="SharedWithUsers" ma:index="17"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8" nillable="true" ma:displayName="Shared With Details" ma:internalName="SharedWithDetails" ma:readOnly="true">
      <xsd:simpleType>
        <xsd:restriction base="dms:Note">
          <xsd:maxLength value="255"/>
        </xsd:restriction>
      </xsd:simpleType>
    </xsd:element>
    <xsd:element name="SharingHintHash" ma:index="19"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C9CC94F7-A2A6-4649-B1FC-1DCDCCB7722D}">
  <ds:schemaRefs>
    <ds:schemaRef ds:uri="http://schemas.microsoft.com/sharepoint/v3/contenttype/forms"/>
  </ds:schemaRefs>
</ds:datastoreItem>
</file>

<file path=customXml/itemProps2.xml><?xml version="1.0" encoding="utf-8"?>
<ds:datastoreItem xmlns:ds="http://schemas.openxmlformats.org/officeDocument/2006/customXml" ds:itemID="{B8954D29-52F6-46B1-B000-9B667CC4DAB4}">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9902240c-f584-4322-946e-7b0be23bca91"/>
    <ds:schemaRef ds:uri="d2ec016d-25cf-4c07-aa6b-c53e267faa6f"/>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3341C0C2-F5F1-4B28-B166-BFFEC8B89FE5}">
  <ds:schemaRefs>
    <ds:schemaRef ds:uri="http://purl.org/dc/elements/1.1/"/>
    <ds:schemaRef ds:uri="http://schemas.microsoft.com/office/2006/metadata/properties"/>
    <ds:schemaRef ds:uri="http://purl.org/dc/terms/"/>
    <ds:schemaRef ds:uri="9902240c-f584-4322-946e-7b0be23bca91"/>
    <ds:schemaRef ds:uri="http://schemas.microsoft.com/office/2006/documentManagement/types"/>
    <ds:schemaRef ds:uri="http://schemas.microsoft.com/office/infopath/2007/PartnerControls"/>
    <ds:schemaRef ds:uri="d2ec016d-25cf-4c07-aa6b-c53e267faa6f"/>
    <ds:schemaRef ds:uri="http://schemas.openxmlformats.org/package/2006/metadata/core-properties"/>
    <ds:schemaRef ds:uri="http://www.w3.org/XML/1998/namespace"/>
    <ds:schemaRef ds:uri="http://purl.org/dc/dcmitype/"/>
  </ds:schemaRefs>
</ds:datastoreItem>
</file>

<file path=docProps/app.xml><?xml version="1.0" encoding="utf-8"?>
<Properties xmlns="http://schemas.openxmlformats.org/officeDocument/2006/extended-properties" xmlns:vt="http://schemas.openxmlformats.org/officeDocument/2006/docPropsVTypes">
  <TotalTime>0</TotalTime>
  <Words>1778</Words>
  <Application>Microsoft Office PowerPoint</Application>
  <PresentationFormat>Widescreen</PresentationFormat>
  <Paragraphs>159</Paragraphs>
  <Slides>14</Slides>
  <Notes>9</Notes>
  <HiddenSlides>0</HiddenSlides>
  <MMClips>0</MMClips>
  <ScaleCrop>false</ScaleCrop>
  <HeadingPairs>
    <vt:vector size="6" baseType="variant">
      <vt:variant>
        <vt:lpstr>Fonts Used</vt:lpstr>
      </vt:variant>
      <vt:variant>
        <vt:i4>4</vt:i4>
      </vt:variant>
      <vt:variant>
        <vt:lpstr>Theme</vt:lpstr>
      </vt:variant>
      <vt:variant>
        <vt:i4>5</vt:i4>
      </vt:variant>
      <vt:variant>
        <vt:lpstr>Slide Titles</vt:lpstr>
      </vt:variant>
      <vt:variant>
        <vt:i4>14</vt:i4>
      </vt:variant>
    </vt:vector>
  </HeadingPairs>
  <TitlesOfParts>
    <vt:vector size="23" baseType="lpstr">
      <vt:lpstr>Arial</vt:lpstr>
      <vt:lpstr>Calibri</vt:lpstr>
      <vt:lpstr>Calibri Light</vt:lpstr>
      <vt:lpstr>Wingdings</vt:lpstr>
      <vt:lpstr>UWTSD 200 Holding Page</vt:lpstr>
      <vt:lpstr>UWTSD 200_Title Page</vt:lpstr>
      <vt:lpstr>UWTSD 200_Text 1</vt:lpstr>
      <vt:lpstr>UWTSD 200_Title Page 2</vt:lpstr>
      <vt:lpstr>UWTSD 200_Subtitle 4</vt:lpstr>
      <vt:lpstr>PowerPoint Presentation</vt:lpstr>
      <vt:lpstr>PowerPoint Presentation</vt:lpstr>
      <vt:lpstr>PowerPoint Presentation</vt:lpstr>
      <vt:lpstr>Network Types</vt:lpstr>
      <vt:lpstr>Networks and its Entities </vt:lpstr>
      <vt:lpstr>IP Terminology</vt:lpstr>
      <vt:lpstr>Data Transmission </vt:lpstr>
      <vt:lpstr>Bandwidth and Throughput</vt:lpstr>
      <vt:lpstr>Client/Server</vt:lpstr>
      <vt:lpstr>LAN</vt:lpstr>
      <vt:lpstr>LAN</vt:lpstr>
      <vt:lpstr>Documentation</vt:lpstr>
      <vt:lpstr>Documentation</vt:lpstr>
      <vt:lpstr>PowerPoint Presentation</vt:lpstr>
    </vt:vector>
  </TitlesOfParts>
  <Company>University of Wales Trinity Saint David</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IP Services – Part 2 (NTP, FHRP, NAT) Applied Computing Wales Institute of Science and Art (WISA)</dc:title>
  <dc:creator>Nitheesh Kaliyamurthy</dc:creator>
  <cp:lastModifiedBy>Munyaradzi Nicholas Murira</cp:lastModifiedBy>
  <cp:revision>64</cp:revision>
  <dcterms:created xsi:type="dcterms:W3CDTF">2021-03-05T06:07:01Z</dcterms:created>
  <dcterms:modified xsi:type="dcterms:W3CDTF">2024-02-02T10:18:22Z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0x01010056E7CA236AE83B4C8AACB9AE9F32993B</vt:lpwstr>
  </property>
</Properties>
</file>