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6" r:id="rId5"/>
    <p:sldId id="257" r:id="rId6"/>
    <p:sldId id="258" r:id="rId7"/>
    <p:sldId id="259" r:id="rId8"/>
    <p:sldId id="260" r:id="rId9"/>
    <p:sldId id="261" r:id="rId10"/>
    <p:sldId id="262" r:id="rId11"/>
    <p:sldId id="263" r:id="rId12"/>
    <p:sldId id="271" r:id="rId13"/>
    <p:sldId id="264" r:id="rId14"/>
    <p:sldId id="265" r:id="rId15"/>
    <p:sldId id="266"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7CE24D-EA1B-4671-B831-7B095A26D8B2}" v="3" dt="2026-07-20T11:14:35.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8" d="100"/>
          <a:sy n="78" d="100"/>
        </p:scale>
        <p:origin x="86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elle Louise Egan (2443051)" userId="b61bee25-1efc-4a1f-b034-fa3d8aa86bf4" providerId="ADAL" clId="{1947C50D-3261-4268-9352-9BA295E47CFB}"/>
    <pc:docChg chg="modSld sldOrd">
      <pc:chgData name="Cherelle Louise Egan (2443051)" userId="b61bee25-1efc-4a1f-b034-fa3d8aa86bf4" providerId="ADAL" clId="{1947C50D-3261-4268-9352-9BA295E47CFB}" dt="2026-07-20T11:38:05.122" v="14"/>
      <pc:docMkLst>
        <pc:docMk/>
      </pc:docMkLst>
      <pc:sldChg chg="addSp modSp">
        <pc:chgData name="Cherelle Louise Egan (2443051)" userId="b61bee25-1efc-4a1f-b034-fa3d8aa86bf4" providerId="ADAL" clId="{1947C50D-3261-4268-9352-9BA295E47CFB}" dt="2026-07-18T15:51:02.224" v="0" actId="767"/>
        <pc:sldMkLst>
          <pc:docMk/>
          <pc:sldMk cId="3161321974" sldId="261"/>
        </pc:sldMkLst>
        <pc:spChg chg="add mod">
          <ac:chgData name="Cherelle Louise Egan (2443051)" userId="b61bee25-1efc-4a1f-b034-fa3d8aa86bf4" providerId="ADAL" clId="{1947C50D-3261-4268-9352-9BA295E47CFB}" dt="2026-07-18T15:51:02.224" v="0" actId="767"/>
          <ac:spMkLst>
            <pc:docMk/>
            <pc:sldMk cId="3161321974" sldId="261"/>
            <ac:spMk id="4" creationId="{CCD5D105-B207-555A-495F-8618F70CE791}"/>
          </ac:spMkLst>
        </pc:spChg>
      </pc:sldChg>
      <pc:sldChg chg="addSp modSp ord">
        <pc:chgData name="Cherelle Louise Egan (2443051)" userId="b61bee25-1efc-4a1f-b034-fa3d8aa86bf4" providerId="ADAL" clId="{1947C50D-3261-4268-9352-9BA295E47CFB}" dt="2026-07-20T11:37:23.112" v="12"/>
        <pc:sldMkLst>
          <pc:docMk/>
          <pc:sldMk cId="2329195524" sldId="262"/>
        </pc:sldMkLst>
        <pc:spChg chg="add mod">
          <ac:chgData name="Cherelle Louise Egan (2443051)" userId="b61bee25-1efc-4a1f-b034-fa3d8aa86bf4" providerId="ADAL" clId="{1947C50D-3261-4268-9352-9BA295E47CFB}" dt="2026-07-18T16:06:32.997" v="1" actId="767"/>
          <ac:spMkLst>
            <pc:docMk/>
            <pc:sldMk cId="2329195524" sldId="262"/>
            <ac:spMk id="4" creationId="{29A85A36-7B71-1D2D-22E8-FD023B8AED96}"/>
          </ac:spMkLst>
        </pc:spChg>
      </pc:sldChg>
      <pc:sldChg chg="addSp modSp ord">
        <pc:chgData name="Cherelle Louise Egan (2443051)" userId="b61bee25-1efc-4a1f-b034-fa3d8aa86bf4" providerId="ADAL" clId="{1947C50D-3261-4268-9352-9BA295E47CFB}" dt="2026-07-20T11:38:05.122" v="14"/>
        <pc:sldMkLst>
          <pc:docMk/>
          <pc:sldMk cId="1201613290" sldId="263"/>
        </pc:sldMkLst>
        <pc:spChg chg="add mod">
          <ac:chgData name="Cherelle Louise Egan (2443051)" userId="b61bee25-1efc-4a1f-b034-fa3d8aa86bf4" providerId="ADAL" clId="{1947C50D-3261-4268-9352-9BA295E47CFB}" dt="2026-07-18T16:38:41.143" v="2" actId="767"/>
          <ac:spMkLst>
            <pc:docMk/>
            <pc:sldMk cId="1201613290" sldId="263"/>
            <ac:spMk id="4" creationId="{72DA2377-D1CB-E0F7-E3C4-7C6D45123F49}"/>
          </ac:spMkLst>
        </pc:spChg>
      </pc:sldChg>
      <pc:sldChg chg="addSp modSp">
        <pc:chgData name="Cherelle Louise Egan (2443051)" userId="b61bee25-1efc-4a1f-b034-fa3d8aa86bf4" providerId="ADAL" clId="{1947C50D-3261-4268-9352-9BA295E47CFB}" dt="2026-07-18T16:50:59.766" v="3" actId="767"/>
        <pc:sldMkLst>
          <pc:docMk/>
          <pc:sldMk cId="1600690604" sldId="264"/>
        </pc:sldMkLst>
        <pc:spChg chg="add mod">
          <ac:chgData name="Cherelle Louise Egan (2443051)" userId="b61bee25-1efc-4a1f-b034-fa3d8aa86bf4" providerId="ADAL" clId="{1947C50D-3261-4268-9352-9BA295E47CFB}" dt="2026-07-18T16:50:59.766" v="3" actId="767"/>
          <ac:spMkLst>
            <pc:docMk/>
            <pc:sldMk cId="1600690604" sldId="264"/>
            <ac:spMk id="4" creationId="{9289186C-0020-0F25-ECB3-00EF0E115DE0}"/>
          </ac:spMkLst>
        </pc:spChg>
      </pc:sldChg>
      <pc:sldChg chg="addSp modSp">
        <pc:chgData name="Cherelle Louise Egan (2443051)" userId="b61bee25-1efc-4a1f-b034-fa3d8aa86bf4" providerId="ADAL" clId="{1947C50D-3261-4268-9352-9BA295E47CFB}" dt="2026-07-20T11:11:53.656" v="8" actId="767"/>
        <pc:sldMkLst>
          <pc:docMk/>
          <pc:sldMk cId="1701400282" sldId="265"/>
        </pc:sldMkLst>
        <pc:spChg chg="add mod">
          <ac:chgData name="Cherelle Louise Egan (2443051)" userId="b61bee25-1efc-4a1f-b034-fa3d8aa86bf4" providerId="ADAL" clId="{1947C50D-3261-4268-9352-9BA295E47CFB}" dt="2026-07-20T11:11:53.656" v="8" actId="767"/>
          <ac:spMkLst>
            <pc:docMk/>
            <pc:sldMk cId="1701400282" sldId="265"/>
            <ac:spMk id="4" creationId="{BBA03DEE-62B9-3F8B-FDFB-CB3326AF28B2}"/>
          </ac:spMkLst>
        </pc:spChg>
      </pc:sldChg>
      <pc:sldChg chg="addSp modSp ord">
        <pc:chgData name="Cherelle Louise Egan (2443051)" userId="b61bee25-1efc-4a1f-b034-fa3d8aa86bf4" providerId="ADAL" clId="{1947C50D-3261-4268-9352-9BA295E47CFB}" dt="2026-07-20T11:34:08.613" v="11"/>
        <pc:sldMkLst>
          <pc:docMk/>
          <pc:sldMk cId="1884556533" sldId="266"/>
        </pc:sldMkLst>
        <pc:spChg chg="add mod">
          <ac:chgData name="Cherelle Louise Egan (2443051)" userId="b61bee25-1efc-4a1f-b034-fa3d8aa86bf4" providerId="ADAL" clId="{1947C50D-3261-4268-9352-9BA295E47CFB}" dt="2026-07-20T11:14:35.687" v="9" actId="767"/>
          <ac:spMkLst>
            <pc:docMk/>
            <pc:sldMk cId="1884556533" sldId="266"/>
            <ac:spMk id="4" creationId="{F2BD892A-DB16-2557-DA8E-B98AED700B02}"/>
          </ac:spMkLst>
        </pc:spChg>
      </pc:sldChg>
      <pc:sldChg chg="addSp delSp modSp ord">
        <pc:chgData name="Cherelle Louise Egan (2443051)" userId="b61bee25-1efc-4a1f-b034-fa3d8aa86bf4" providerId="ADAL" clId="{1947C50D-3261-4268-9352-9BA295E47CFB}" dt="2026-07-20T11:09:37.439" v="7"/>
        <pc:sldMkLst>
          <pc:docMk/>
          <pc:sldMk cId="2021140877" sldId="271"/>
        </pc:sldMkLst>
        <pc:spChg chg="del">
          <ac:chgData name="Cherelle Louise Egan (2443051)" userId="b61bee25-1efc-4a1f-b034-fa3d8aa86bf4" providerId="ADAL" clId="{1947C50D-3261-4268-9352-9BA295E47CFB}" dt="2026-07-20T11:09:37.439" v="7"/>
          <ac:spMkLst>
            <pc:docMk/>
            <pc:sldMk cId="2021140877" sldId="271"/>
            <ac:spMk id="4" creationId="{C33A0242-2DCF-EE1B-1805-93D1710DE99D}"/>
          </ac:spMkLst>
        </pc:spChg>
        <pc:spChg chg="add mod">
          <ac:chgData name="Cherelle Louise Egan (2443051)" userId="b61bee25-1efc-4a1f-b034-fa3d8aa86bf4" providerId="ADAL" clId="{1947C50D-3261-4268-9352-9BA295E47CFB}" dt="2026-07-20T10:52:34.470" v="5" actId="767"/>
          <ac:spMkLst>
            <pc:docMk/>
            <pc:sldMk cId="2021140877" sldId="271"/>
            <ac:spMk id="5" creationId="{F5D62E37-5F79-ACB3-24C4-B0E6451CC92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7/20/2026</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2905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053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07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7285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3766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875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7/20/2026</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318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9811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4033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7/20/2026</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6490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7/20/2026</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1596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7/20/2026</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6280073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26C321DA-1EDE-3E4B-8B73-6477B2C6D0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3" name="Oval 42">
              <a:extLst>
                <a:ext uri="{FF2B5EF4-FFF2-40B4-BE49-F238E27FC236}">
                  <a16:creationId xmlns:a16="http://schemas.microsoft.com/office/drawing/2014/main" id="{DC13524B-3A91-1E40-840D-09EDE65E0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85">
              <a:extLst>
                <a:ext uri="{FF2B5EF4-FFF2-40B4-BE49-F238E27FC236}">
                  <a16:creationId xmlns:a16="http://schemas.microsoft.com/office/drawing/2014/main" id="{E03B804C-EF61-0141-A6AB-D81EDA5AC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6">
              <a:extLst>
                <a:ext uri="{FF2B5EF4-FFF2-40B4-BE49-F238E27FC236}">
                  <a16:creationId xmlns:a16="http://schemas.microsoft.com/office/drawing/2014/main" id="{CAB80ED1-EE7D-3843-9750-C6C8C5F8E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87">
              <a:extLst>
                <a:ext uri="{FF2B5EF4-FFF2-40B4-BE49-F238E27FC236}">
                  <a16:creationId xmlns:a16="http://schemas.microsoft.com/office/drawing/2014/main" id="{8BCD1EDB-B320-594D-86D1-7A73424B2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88">
              <a:extLst>
                <a:ext uri="{FF2B5EF4-FFF2-40B4-BE49-F238E27FC236}">
                  <a16:creationId xmlns:a16="http://schemas.microsoft.com/office/drawing/2014/main" id="{A6B97414-A09F-8647-823F-295A0FEF5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89">
              <a:extLst>
                <a:ext uri="{FF2B5EF4-FFF2-40B4-BE49-F238E27FC236}">
                  <a16:creationId xmlns:a16="http://schemas.microsoft.com/office/drawing/2014/main" id="{BA92AD33-EF27-124E-AF6E-9BA5401EC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98">
              <a:extLst>
                <a:ext uri="{FF2B5EF4-FFF2-40B4-BE49-F238E27FC236}">
                  <a16:creationId xmlns:a16="http://schemas.microsoft.com/office/drawing/2014/main" id="{24B8C792-BD2C-6D48-93EE-D615EF38F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6C16E8EE-17D0-03F9-1585-A2D968C2ADF4}"/>
              </a:ext>
            </a:extLst>
          </p:cNvPr>
          <p:cNvSpPr>
            <a:spLocks noGrp="1"/>
          </p:cNvSpPr>
          <p:nvPr>
            <p:ph type="subTitle" idx="1"/>
          </p:nvPr>
        </p:nvSpPr>
        <p:spPr>
          <a:xfrm>
            <a:off x="7486650" y="4283239"/>
            <a:ext cx="4025900" cy="1475177"/>
          </a:xfrm>
        </p:spPr>
        <p:txBody>
          <a:bodyPr>
            <a:normAutofit/>
          </a:bodyPr>
          <a:lstStyle/>
          <a:p>
            <a:pPr>
              <a:lnSpc>
                <a:spcPct val="90000"/>
              </a:lnSpc>
            </a:pPr>
            <a:r>
              <a:rPr lang="en-GB" sz="1100" dirty="0">
                <a:latin typeface="Arial" panose="020B0604020202020204" pitchFamily="34" charset="0"/>
                <a:cs typeface="Arial" panose="020B0604020202020204" pitchFamily="34" charset="0"/>
              </a:rPr>
              <a:t>Module: Developing and Managing individuals and teams</a:t>
            </a:r>
          </a:p>
          <a:p>
            <a:pPr>
              <a:lnSpc>
                <a:spcPct val="90000"/>
              </a:lnSpc>
            </a:pPr>
            <a:r>
              <a:rPr lang="en-GB" sz="1100" dirty="0">
                <a:latin typeface="Arial" panose="020B0604020202020204" pitchFamily="34" charset="0"/>
                <a:cs typeface="Arial" panose="020B0604020202020204" pitchFamily="34" charset="0"/>
              </a:rPr>
              <a:t>Module code: LCLM5002</a:t>
            </a:r>
          </a:p>
          <a:p>
            <a:pPr>
              <a:lnSpc>
                <a:spcPct val="90000"/>
              </a:lnSpc>
            </a:pPr>
            <a:r>
              <a:rPr lang="en-GB" sz="1100" dirty="0">
                <a:latin typeface="Arial" panose="020B0604020202020204" pitchFamily="34" charset="0"/>
                <a:cs typeface="Arial" panose="020B0604020202020204" pitchFamily="34" charset="0"/>
              </a:rPr>
              <a:t>Presented by: Cherelle Egan</a:t>
            </a:r>
          </a:p>
          <a:p>
            <a:pPr>
              <a:lnSpc>
                <a:spcPct val="90000"/>
              </a:lnSpc>
            </a:pPr>
            <a:r>
              <a:rPr lang="en-GB" sz="1100" dirty="0">
                <a:latin typeface="Arial" panose="020B0604020202020204" pitchFamily="34" charset="0"/>
                <a:cs typeface="Arial" panose="020B0604020202020204" pitchFamily="34" charset="0"/>
              </a:rPr>
              <a:t>Student number: 2443051</a:t>
            </a:r>
          </a:p>
          <a:p>
            <a:pPr>
              <a:lnSpc>
                <a:spcPct val="90000"/>
              </a:lnSpc>
            </a:pPr>
            <a:r>
              <a:rPr lang="en-GB" sz="1100" dirty="0">
                <a:latin typeface="Arial" panose="020B0604020202020204" pitchFamily="34" charset="0"/>
                <a:cs typeface="Arial" panose="020B0604020202020204" pitchFamily="34" charset="0"/>
              </a:rPr>
              <a:t>Lecturers Name: Sukhpreet Grewal</a:t>
            </a:r>
          </a:p>
          <a:p>
            <a:pPr>
              <a:lnSpc>
                <a:spcPct val="90000"/>
              </a:lnSpc>
            </a:pPr>
            <a:endParaRPr lang="en-GB" sz="1100" dirty="0"/>
          </a:p>
        </p:txBody>
      </p:sp>
      <p:pic>
        <p:nvPicPr>
          <p:cNvPr id="5" name="Picture 4">
            <a:extLst>
              <a:ext uri="{FF2B5EF4-FFF2-40B4-BE49-F238E27FC236}">
                <a16:creationId xmlns:a16="http://schemas.microsoft.com/office/drawing/2014/main" id="{08508633-E1AA-9DB2-ECC8-0243D7456AC0}"/>
              </a:ext>
            </a:extLst>
          </p:cNvPr>
          <p:cNvPicPr>
            <a:picLocks noChangeAspect="1"/>
          </p:cNvPicPr>
          <p:nvPr/>
        </p:nvPicPr>
        <p:blipFill>
          <a:blip r:embed="rId2"/>
          <a:stretch>
            <a:fillRect/>
          </a:stretch>
        </p:blipFill>
        <p:spPr>
          <a:xfrm>
            <a:off x="651489" y="2525180"/>
            <a:ext cx="6150394" cy="1798990"/>
          </a:xfrm>
          <a:prstGeom prst="rect">
            <a:avLst/>
          </a:prstGeom>
        </p:spPr>
      </p:pic>
      <p:cxnSp>
        <p:nvCxnSpPr>
          <p:cNvPr id="50" name="Straight Connector 4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86649"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4233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78" name="Oval 77">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Oval 80">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91" name="Straight Connector 90">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92" name="Rectangle 91">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47950A0-3971-49DA-2B1A-A47AD211261C}"/>
              </a:ext>
            </a:extLst>
          </p:cNvPr>
          <p:cNvSpPr txBox="1"/>
          <p:nvPr/>
        </p:nvSpPr>
        <p:spPr>
          <a:xfrm>
            <a:off x="565150" y="770890"/>
            <a:ext cx="7335835" cy="1268984"/>
          </a:xfrm>
          <a:prstGeom prst="rect">
            <a:avLst/>
          </a:prstGeom>
        </p:spPr>
        <p:txBody>
          <a:bodyPr vert="horz" lIns="91440" tIns="45720" rIns="91440" bIns="45720" rtlCol="0" anchor="t">
            <a:normAutofit/>
          </a:bodyPr>
          <a:lstStyle/>
          <a:p>
            <a:pPr>
              <a:spcBef>
                <a:spcPct val="0"/>
              </a:spcBef>
              <a:spcAft>
                <a:spcPts val="600"/>
              </a:spcAft>
            </a:pPr>
            <a:r>
              <a:rPr lang="en-US" sz="4000" b="1">
                <a:latin typeface="+mj-lt"/>
                <a:ea typeface="+mj-ea"/>
                <a:cs typeface="+mj-cs"/>
              </a:rPr>
              <a:t>TABLE OF CONTENT</a:t>
            </a:r>
          </a:p>
        </p:txBody>
      </p:sp>
      <p:sp>
        <p:nvSpPr>
          <p:cNvPr id="2" name="TextBox 1">
            <a:extLst>
              <a:ext uri="{FF2B5EF4-FFF2-40B4-BE49-F238E27FC236}">
                <a16:creationId xmlns:a16="http://schemas.microsoft.com/office/drawing/2014/main" id="{F3A7ED04-673D-A124-5CE0-417954A45E54}"/>
              </a:ext>
            </a:extLst>
          </p:cNvPr>
          <p:cNvSpPr txBox="1"/>
          <p:nvPr/>
        </p:nvSpPr>
        <p:spPr>
          <a:xfrm>
            <a:off x="565150" y="2160015"/>
            <a:ext cx="7335835" cy="3712463"/>
          </a:xfrm>
          <a:prstGeom prst="rect">
            <a:avLst/>
          </a:prstGeom>
        </p:spPr>
        <p:txBody>
          <a:bodyPr vert="horz" lIns="91440" tIns="45720" rIns="91440" bIns="45720" rtlCol="0">
            <a:normAutofit/>
          </a:bodyPr>
          <a:lstStyle/>
          <a:p>
            <a:pPr marL="342900"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1 Introduction </a:t>
            </a:r>
          </a:p>
          <a:p>
            <a:pPr marL="342900"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2 Recruitment Process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3  Interview Type 1 – Competency-Based Interview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4 Interview Type 2 – </a:t>
            </a:r>
            <a:r>
              <a:rPr lang="en-US" sz="1100" dirty="0" err="1">
                <a:latin typeface="Arial" panose="020B0604020202020204" pitchFamily="34" charset="0"/>
                <a:cs typeface="Arial" panose="020B0604020202020204" pitchFamily="34" charset="0"/>
              </a:rPr>
              <a:t>Behavioural</a:t>
            </a:r>
            <a:r>
              <a:rPr lang="en-US" sz="1100" dirty="0">
                <a:latin typeface="Arial" panose="020B0604020202020204" pitchFamily="34" charset="0"/>
                <a:cs typeface="Arial" panose="020B0604020202020204" pitchFamily="34" charset="0"/>
              </a:rPr>
              <a:t> Interview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5.  Interview Type 3 – Assessment Centre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6.  Questioning Techniques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7.  Face-to-Face vs Virtual Interviews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8.  face-to-face vs virtual interviews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9  Recommendations</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10  conclusion</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11  References </a:t>
            </a:r>
          </a:p>
          <a:p>
            <a:pPr indent="-228600">
              <a:lnSpc>
                <a:spcPct val="90000"/>
              </a:lnSpc>
              <a:spcBef>
                <a:spcPts val="900"/>
              </a:spcBef>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indent="-228600">
              <a:lnSpc>
                <a:spcPct val="90000"/>
              </a:lnSpc>
              <a:spcBef>
                <a:spcPts val="900"/>
              </a:spcBef>
              <a:buFont typeface="Arial" panose="020B0604020202020204" pitchFamily="34" charset="0"/>
              <a:buChar char="•"/>
            </a:pPr>
            <a:endParaRPr lang="en-US" sz="900" dirty="0"/>
          </a:p>
        </p:txBody>
      </p:sp>
      <p:cxnSp>
        <p:nvCxnSpPr>
          <p:cNvPr id="93" name="Straight Connector 92">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94" name="Group 93">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95" name="Oval 94">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0"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328207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8" name="Group 127">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29" name="Oval 128">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1"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Oval 131">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Oval 132">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33">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6"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7"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8"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0"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1"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42" name="Straight Connector 141">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43" name="Rectangle 14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4" name="Group 143">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5"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6"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7"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5E6A1A8F-A83E-1CEC-8214-207841FAB782}"/>
              </a:ext>
            </a:extLst>
          </p:cNvPr>
          <p:cNvSpPr txBox="1"/>
          <p:nvPr/>
        </p:nvSpPr>
        <p:spPr>
          <a:xfrm>
            <a:off x="5224243" y="770890"/>
            <a:ext cx="6400999" cy="1268984"/>
          </a:xfrm>
          <a:prstGeom prst="rect">
            <a:avLst/>
          </a:prstGeom>
        </p:spPr>
        <p:txBody>
          <a:bodyPr vert="horz" lIns="91440" tIns="45720" rIns="91440" bIns="45720" rtlCol="0" anchor="t">
            <a:normAutofit/>
          </a:bodyPr>
          <a:lstStyle/>
          <a:p>
            <a:pPr algn="ctr">
              <a:spcBef>
                <a:spcPct val="0"/>
              </a:spcBef>
              <a:spcAft>
                <a:spcPts val="600"/>
              </a:spcAft>
            </a:pPr>
            <a:r>
              <a:rPr lang="en-US" sz="4000" b="1" dirty="0">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ABE2E102-AC46-7507-DA0F-1839770468B3}"/>
              </a:ext>
            </a:extLst>
          </p:cNvPr>
          <p:cNvSpPr txBox="1"/>
          <p:nvPr/>
        </p:nvSpPr>
        <p:spPr>
          <a:xfrm>
            <a:off x="5224243" y="2160016"/>
            <a:ext cx="6400999" cy="3601212"/>
          </a:xfrm>
          <a:prstGeom prst="rect">
            <a:avLst/>
          </a:prstGeom>
        </p:spPr>
        <p:txBody>
          <a:bodyPr vert="horz" lIns="91440" tIns="45720" rIns="91440" bIns="45720" rtlCol="0">
            <a:normAutofit/>
          </a:bodyPr>
          <a:lstStyle/>
          <a:p>
            <a:pPr>
              <a:lnSpc>
                <a:spcPct val="90000"/>
              </a:lnSpc>
              <a:spcBef>
                <a:spcPts val="900"/>
              </a:spcBef>
            </a:pPr>
            <a:r>
              <a:rPr lang="en-US" dirty="0">
                <a:latin typeface="Arial" panose="020B0604020202020204" pitchFamily="34" charset="0"/>
                <a:cs typeface="Arial" panose="020B0604020202020204" pitchFamily="34" charset="0"/>
              </a:rPr>
              <a:t>Tesco PLC is one of the UK's leading retail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employing thousands of people across stores, distribution centers and corporate offices. To remain competitive, Tesco continues to modernize its operations through digital technology, automated systems and improvements to its online services. These changes require employees who possess technical knowledge, leadership abilities and the flexibility to adapt to new ways of working. As part of this transformation, Tesco must recruit professionals such as Digital Project Managers, Change Managers and Data Analysts who can support innovation and help the business achieve its long-term objectives (Tesco, 2025).</a:t>
            </a:r>
          </a:p>
        </p:txBody>
      </p:sp>
      <p:pic>
        <p:nvPicPr>
          <p:cNvPr id="10" name="Picture 9">
            <a:extLst>
              <a:ext uri="{FF2B5EF4-FFF2-40B4-BE49-F238E27FC236}">
                <a16:creationId xmlns:a16="http://schemas.microsoft.com/office/drawing/2014/main" id="{F952CC04-4637-6DB3-5848-720C8C8658CF}"/>
              </a:ext>
            </a:extLst>
          </p:cNvPr>
          <p:cNvPicPr>
            <a:picLocks noChangeAspect="1"/>
          </p:cNvPicPr>
          <p:nvPr/>
        </p:nvPicPr>
        <p:blipFill>
          <a:blip r:embed="rId2"/>
          <a:srcRect l="22394" r="26672"/>
          <a:stretch>
            <a:fillRect/>
          </a:stretch>
        </p:blipFill>
        <p:spPr>
          <a:xfrm>
            <a:off x="20" y="1"/>
            <a:ext cx="4657325" cy="6857999"/>
          </a:xfrm>
          <a:prstGeom prst="rect">
            <a:avLst/>
          </a:prstGeom>
        </p:spPr>
      </p:pic>
      <p:cxnSp>
        <p:nvCxnSpPr>
          <p:cNvPr id="148" name="Straight Connector 14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260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71CA99-2830-46E7-FC8C-515FB704CF58}"/>
              </a:ext>
            </a:extLst>
          </p:cNvPr>
          <p:cNvSpPr txBox="1"/>
          <p:nvPr/>
        </p:nvSpPr>
        <p:spPr>
          <a:xfrm>
            <a:off x="3008671" y="1277114"/>
            <a:ext cx="5791200" cy="5262979"/>
          </a:xfrm>
          <a:prstGeom prst="rect">
            <a:avLst/>
          </a:prstGeom>
          <a:noFill/>
        </p:spPr>
        <p:txBody>
          <a:bodyPr wrap="square">
            <a:spAutoFit/>
          </a:bodyPr>
          <a:lstStyle/>
          <a:p>
            <a:pPr>
              <a:buNone/>
            </a:pPr>
            <a:r>
              <a:rPr lang="en-GB" sz="1400" dirty="0">
                <a:latin typeface="Arial" panose="020B0604020202020204" pitchFamily="34" charset="0"/>
                <a:cs typeface="Arial" panose="020B0604020202020204" pitchFamily="34" charset="0"/>
              </a:rPr>
              <a:t>Recruiting suitable employees begins with understanding the needs of the organisation.</a:t>
            </a:r>
          </a:p>
          <a:p>
            <a:pPr>
              <a:buNone/>
            </a:pPr>
            <a:r>
              <a:rPr lang="en-GB" sz="1400" b="1" dirty="0">
                <a:latin typeface="Arial" panose="020B0604020202020204" pitchFamily="34" charset="0"/>
                <a:cs typeface="Arial" panose="020B0604020202020204" pitchFamily="34" charset="0"/>
              </a:rPr>
              <a:t>Job Analysis</a:t>
            </a:r>
          </a:p>
          <a:p>
            <a:pPr>
              <a:buNone/>
            </a:pPr>
            <a:r>
              <a:rPr lang="en-GB" sz="1400" dirty="0">
                <a:latin typeface="Arial" panose="020B0604020202020204" pitchFamily="34" charset="0"/>
                <a:cs typeface="Arial" panose="020B0604020202020204" pitchFamily="34" charset="0"/>
              </a:rPr>
              <a:t>Job analysis identifies the duties, responsibilities and knowledge required for a particular role. It enables the organisation to understand exactly what skills are needed before recruitment begins.</a:t>
            </a:r>
          </a:p>
          <a:p>
            <a:pPr>
              <a:buNone/>
            </a:pPr>
            <a:r>
              <a:rPr lang="en-GB" sz="1400" b="1" dirty="0">
                <a:latin typeface="Arial" panose="020B0604020202020204" pitchFamily="34" charset="0"/>
                <a:cs typeface="Arial" panose="020B0604020202020204" pitchFamily="34" charset="0"/>
              </a:rPr>
              <a:t>Job Description</a:t>
            </a:r>
          </a:p>
          <a:p>
            <a:pPr>
              <a:buNone/>
            </a:pPr>
            <a:r>
              <a:rPr lang="en-GB" sz="1400" dirty="0">
                <a:latin typeface="Arial" panose="020B0604020202020204" pitchFamily="34" charset="0"/>
                <a:cs typeface="Arial" panose="020B0604020202020204" pitchFamily="34" charset="0"/>
              </a:rPr>
              <a:t>The job description provides applicants with information about the role, including key responsibilities, reporting relationships, working hours and salary.</a:t>
            </a:r>
          </a:p>
          <a:p>
            <a:pPr>
              <a:buNone/>
            </a:pPr>
            <a:r>
              <a:rPr lang="en-GB" sz="1400" b="1" dirty="0">
                <a:latin typeface="Arial" panose="020B0604020202020204" pitchFamily="34" charset="0"/>
                <a:cs typeface="Arial" panose="020B0604020202020204" pitchFamily="34" charset="0"/>
              </a:rPr>
              <a:t>Person Specification</a:t>
            </a:r>
          </a:p>
          <a:p>
            <a:pPr>
              <a:buNone/>
            </a:pPr>
            <a:r>
              <a:rPr lang="en-GB" sz="1400" dirty="0">
                <a:latin typeface="Arial" panose="020B0604020202020204" pitchFamily="34" charset="0"/>
                <a:cs typeface="Arial" panose="020B0604020202020204" pitchFamily="34" charset="0"/>
              </a:rPr>
              <a:t>A person specification outlines the qualifications, experience, skills and personal qualities expected from applicants. This helps recruiters compare candidates against clear selection criteria.</a:t>
            </a:r>
          </a:p>
          <a:p>
            <a:pPr>
              <a:buNone/>
            </a:pPr>
            <a:r>
              <a:rPr lang="en-GB" sz="1400" b="1" dirty="0">
                <a:latin typeface="Arial" panose="020B0604020202020204" pitchFamily="34" charset="0"/>
                <a:cs typeface="Arial" panose="020B0604020202020204" pitchFamily="34" charset="0"/>
              </a:rPr>
              <a:t>Advertising the Vacancy</a:t>
            </a:r>
          </a:p>
          <a:p>
            <a:pPr>
              <a:buNone/>
            </a:pPr>
            <a:r>
              <a:rPr lang="en-GB" sz="1400" dirty="0">
                <a:latin typeface="Arial" panose="020B0604020202020204" pitchFamily="34" charset="0"/>
                <a:cs typeface="Arial" panose="020B0604020202020204" pitchFamily="34" charset="0"/>
              </a:rPr>
              <a:t>Tesco can advertise opportunities through its own careers website, LinkedIn, Indeed, Reed and internal recruitment channels to attract a diverse range of applicants.</a:t>
            </a:r>
          </a:p>
          <a:p>
            <a:pPr>
              <a:buNone/>
            </a:pPr>
            <a:r>
              <a:rPr lang="en-GB" sz="1400" b="1" dirty="0">
                <a:latin typeface="Arial" panose="020B0604020202020204" pitchFamily="34" charset="0"/>
                <a:cs typeface="Arial" panose="020B0604020202020204" pitchFamily="34" charset="0"/>
              </a:rPr>
              <a:t>Selection</a:t>
            </a:r>
          </a:p>
          <a:p>
            <a:pPr>
              <a:buNone/>
            </a:pPr>
            <a:r>
              <a:rPr lang="en-GB" sz="1400" dirty="0">
                <a:latin typeface="Arial" panose="020B0604020202020204" pitchFamily="34" charset="0"/>
                <a:cs typeface="Arial" panose="020B0604020202020204" pitchFamily="34" charset="0"/>
              </a:rPr>
              <a:t>Following applications, shortlisted candidates are invited to interviews and assessments before references are checked and successful applicants receive job offers.</a:t>
            </a:r>
          </a:p>
          <a:p>
            <a:pPr>
              <a:buNone/>
            </a:pPr>
            <a:endParaRPr lang="en-GB" sz="1400" dirty="0">
              <a:latin typeface="Arial" panose="020B0604020202020204" pitchFamily="34" charset="0"/>
              <a:cs typeface="Arial" panose="020B0604020202020204" pitchFamily="34" charset="0"/>
            </a:endParaRPr>
          </a:p>
          <a:p>
            <a:pPr>
              <a:buNone/>
            </a:pPr>
            <a:r>
              <a:rPr lang="en-GB" sz="1400" dirty="0">
                <a:latin typeface="Arial" panose="020B0604020202020204" pitchFamily="34" charset="0"/>
                <a:cs typeface="Arial" panose="020B0604020202020204" pitchFamily="34" charset="0"/>
              </a:rPr>
              <a:t>(Armstrong &amp; Taylor, 2023)</a:t>
            </a:r>
          </a:p>
        </p:txBody>
      </p:sp>
      <p:sp>
        <p:nvSpPr>
          <p:cNvPr id="6" name="TextBox 5">
            <a:extLst>
              <a:ext uri="{FF2B5EF4-FFF2-40B4-BE49-F238E27FC236}">
                <a16:creationId xmlns:a16="http://schemas.microsoft.com/office/drawing/2014/main" id="{CCEE8674-3BF8-249C-D812-6E9D5C9591DC}"/>
              </a:ext>
            </a:extLst>
          </p:cNvPr>
          <p:cNvSpPr txBox="1"/>
          <p:nvPr/>
        </p:nvSpPr>
        <p:spPr>
          <a:xfrm>
            <a:off x="3008671" y="317907"/>
            <a:ext cx="5535561" cy="369332"/>
          </a:xfrm>
          <a:prstGeom prst="rect">
            <a:avLst/>
          </a:prstGeom>
          <a:noFill/>
        </p:spPr>
        <p:txBody>
          <a:bodyPr wrap="square" rtlCol="0">
            <a:spAutoFit/>
          </a:bodyPr>
          <a:lstStyle/>
          <a:p>
            <a:pPr algn="ctr"/>
            <a:r>
              <a:rPr lang="en-GB" dirty="0">
                <a:solidFill>
                  <a:srgbClr val="FF0000"/>
                </a:solidFill>
              </a:rPr>
              <a:t>RECRUITMENT PROCESS</a:t>
            </a:r>
          </a:p>
        </p:txBody>
      </p:sp>
    </p:spTree>
    <p:extLst>
      <p:ext uri="{BB962C8B-B14F-4D97-AF65-F5344CB8AC3E}">
        <p14:creationId xmlns:p14="http://schemas.microsoft.com/office/powerpoint/2010/main" val="346464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57" name="Oval 56">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Oval 59">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0" name="Straight Connector 69">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71" name="Rectangle 7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EF6F5DD-2AB1-9EB1-318E-535729B74A77}"/>
              </a:ext>
            </a:extLst>
          </p:cNvPr>
          <p:cNvSpPr txBox="1"/>
          <p:nvPr/>
        </p:nvSpPr>
        <p:spPr>
          <a:xfrm>
            <a:off x="565150" y="2160016"/>
            <a:ext cx="7335835" cy="3601212"/>
          </a:xfrm>
          <a:prstGeom prst="rect">
            <a:avLst/>
          </a:prstGeom>
        </p:spPr>
        <p:txBody>
          <a:bodyPr vert="horz" lIns="91440" tIns="45720" rIns="91440" bIns="45720" rtlCol="0">
            <a:normAutofit/>
          </a:bodyPr>
          <a:lstStyle/>
          <a:p>
            <a:pPr>
              <a:lnSpc>
                <a:spcPct val="90000"/>
              </a:lnSpc>
              <a:spcBef>
                <a:spcPts val="900"/>
              </a:spcBef>
            </a:pPr>
            <a:r>
              <a:rPr lang="en-US" dirty="0">
                <a:latin typeface="Arial" panose="020B0604020202020204" pitchFamily="34" charset="0"/>
                <a:cs typeface="Arial" panose="020B0604020202020204" pitchFamily="34" charset="0"/>
              </a:rPr>
              <a:t>Competency-based interviews focus on whether candidates have previously demonstrated the behaviors and skills required for the role. Rather than asking general questions, interviewers request examples of situations where applicants have solved problems, worked within teams or managed change. This interview method is particularly suitable for leadership positions because it measures communication, decision-making and organizational skills. Example question: "Describe a situation where you successfully led a team through a significant change. "This approach creates consistency because every applicant is assessed using similar criteria.</a:t>
            </a:r>
          </a:p>
          <a:p>
            <a:pPr indent="-228600">
              <a:lnSpc>
                <a:spcPct val="90000"/>
              </a:lnSpc>
              <a:spcBef>
                <a:spcPts val="900"/>
              </a:spcBef>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Bef>
                <a:spcPts val="900"/>
              </a:spcBef>
            </a:pPr>
            <a:r>
              <a:rPr lang="en-US" dirty="0">
                <a:latin typeface="Arial" panose="020B0604020202020204" pitchFamily="34" charset="0"/>
                <a:cs typeface="Arial" panose="020B0604020202020204" pitchFamily="34" charset="0"/>
              </a:rPr>
              <a:t>(Armstrong &amp; Taylor, 2023)</a:t>
            </a:r>
          </a:p>
        </p:txBody>
      </p:sp>
      <p:cxnSp>
        <p:nvCxnSpPr>
          <p:cNvPr id="72" name="Straight Connector 71">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1C054FC3-922A-EC40-AC25-A59AF5378B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74" name="Oval 73">
              <a:extLst>
                <a:ext uri="{FF2B5EF4-FFF2-40B4-BE49-F238E27FC236}">
                  <a16:creationId xmlns:a16="http://schemas.microsoft.com/office/drawing/2014/main" id="{E52B27A6-BDD2-B247-9494-C90C996DB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41">
              <a:extLst>
                <a:ext uri="{FF2B5EF4-FFF2-40B4-BE49-F238E27FC236}">
                  <a16:creationId xmlns:a16="http://schemas.microsoft.com/office/drawing/2014/main" id="{A368B3AC-A3AC-C949-864D-1C05AADBA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42">
              <a:extLst>
                <a:ext uri="{FF2B5EF4-FFF2-40B4-BE49-F238E27FC236}">
                  <a16:creationId xmlns:a16="http://schemas.microsoft.com/office/drawing/2014/main" id="{EB848571-59FE-B34A-8561-FD4325EC1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Oval 76">
              <a:extLst>
                <a:ext uri="{FF2B5EF4-FFF2-40B4-BE49-F238E27FC236}">
                  <a16:creationId xmlns:a16="http://schemas.microsoft.com/office/drawing/2014/main" id="{2F3C3152-8488-E444-BBA7-E9CD62AC1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Oval 77">
              <a:extLst>
                <a:ext uri="{FF2B5EF4-FFF2-40B4-BE49-F238E27FC236}">
                  <a16:creationId xmlns:a16="http://schemas.microsoft.com/office/drawing/2014/main" id="{536756F0-72A6-9F45-86A4-7D8C5E1AC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Oval 78">
              <a:extLst>
                <a:ext uri="{FF2B5EF4-FFF2-40B4-BE49-F238E27FC236}">
                  <a16:creationId xmlns:a16="http://schemas.microsoft.com/office/drawing/2014/main" id="{5E18A883-69CF-FB4D-A4F9-6835E196C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46">
              <a:extLst>
                <a:ext uri="{FF2B5EF4-FFF2-40B4-BE49-F238E27FC236}">
                  <a16:creationId xmlns:a16="http://schemas.microsoft.com/office/drawing/2014/main" id="{83415627-4FAA-3B4B-8A88-63E862A5F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47">
              <a:extLst>
                <a:ext uri="{FF2B5EF4-FFF2-40B4-BE49-F238E27FC236}">
                  <a16:creationId xmlns:a16="http://schemas.microsoft.com/office/drawing/2014/main" id="{BF96A3B0-DCC7-1647-8383-429159B1D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48">
              <a:extLst>
                <a:ext uri="{FF2B5EF4-FFF2-40B4-BE49-F238E27FC236}">
                  <a16:creationId xmlns:a16="http://schemas.microsoft.com/office/drawing/2014/main" id="{392468EE-53D9-F243-B2B0-FA9D2A7429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49">
              <a:extLst>
                <a:ext uri="{FF2B5EF4-FFF2-40B4-BE49-F238E27FC236}">
                  <a16:creationId xmlns:a16="http://schemas.microsoft.com/office/drawing/2014/main" id="{6C6EB606-ED6D-3D47-B27D-C7736D781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50">
              <a:extLst>
                <a:ext uri="{FF2B5EF4-FFF2-40B4-BE49-F238E27FC236}">
                  <a16:creationId xmlns:a16="http://schemas.microsoft.com/office/drawing/2014/main" id="{1E551583-A0DA-C64D-8385-F579D091E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51">
              <a:extLst>
                <a:ext uri="{FF2B5EF4-FFF2-40B4-BE49-F238E27FC236}">
                  <a16:creationId xmlns:a16="http://schemas.microsoft.com/office/drawing/2014/main" id="{3C9B75DD-4CC7-0143-9DF3-9249A306A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52">
              <a:extLst>
                <a:ext uri="{FF2B5EF4-FFF2-40B4-BE49-F238E27FC236}">
                  <a16:creationId xmlns:a16="http://schemas.microsoft.com/office/drawing/2014/main" id="{59CDD5E1-EB61-2847-B3B3-33771B104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B8CEA36B-4816-ABFE-24F2-B8A1067F9339}"/>
              </a:ext>
            </a:extLst>
          </p:cNvPr>
          <p:cNvSpPr txBox="1"/>
          <p:nvPr/>
        </p:nvSpPr>
        <p:spPr>
          <a:xfrm>
            <a:off x="3175819" y="678426"/>
            <a:ext cx="5712542" cy="369332"/>
          </a:xfrm>
          <a:prstGeom prst="rect">
            <a:avLst/>
          </a:prstGeom>
          <a:noFill/>
        </p:spPr>
        <p:txBody>
          <a:bodyPr wrap="square" rtlCol="0">
            <a:spAutoFit/>
          </a:bodyPr>
          <a:lstStyle/>
          <a:p>
            <a:pPr>
              <a:spcAft>
                <a:spcPts val="600"/>
              </a:spcAft>
            </a:pPr>
            <a:r>
              <a:rPr lang="en-US" dirty="0">
                <a:solidFill>
                  <a:srgbClr val="FF0000"/>
                </a:solidFill>
                <a:latin typeface="Arial" panose="020B0604020202020204" pitchFamily="34" charset="0"/>
                <a:cs typeface="Arial" panose="020B0604020202020204" pitchFamily="34" charset="0"/>
              </a:rPr>
              <a:t>Interview Method 1: Competency-Based Interview</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8345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0" name="Oval 9">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4" name="Straight Connector 23">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A4EF19-2E71-91F9-4FCD-C319A41BBB04}"/>
              </a:ext>
            </a:extLst>
          </p:cNvPr>
          <p:cNvSpPr txBox="1"/>
          <p:nvPr/>
        </p:nvSpPr>
        <p:spPr>
          <a:xfrm>
            <a:off x="565150" y="2160016"/>
            <a:ext cx="9198761" cy="3601212"/>
          </a:xfrm>
          <a:prstGeom prst="rect">
            <a:avLst/>
          </a:prstGeom>
        </p:spPr>
        <p:txBody>
          <a:bodyPr vert="horz" lIns="91440" tIns="45720" rIns="91440" bIns="45720" rtlCol="0">
            <a:normAutofit/>
          </a:bodyPr>
          <a:lstStyle/>
          <a:p>
            <a:pPr>
              <a:spcBef>
                <a:spcPts val="900"/>
              </a:spcBef>
            </a:pPr>
            <a:r>
              <a:rPr lang="en-US" dirty="0">
                <a:latin typeface="Arial" panose="020B0604020202020204" pitchFamily="34" charset="0"/>
                <a:cs typeface="Arial" panose="020B0604020202020204" pitchFamily="34" charset="0"/>
              </a:rPr>
              <a:t>Behavioral interviews are based on the principle that previous behavior is a strong indicator of future performance. Candidates explain real workplace experiences using structured examples, often following the STAR technique. For example: "Tell us about a time you overcame resistance from colleagues during a workplace change. "This interview method enables Tesco to understand how applicants respond under pressure and whether they possess the resilience required during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transformation.</a:t>
            </a:r>
          </a:p>
          <a:p>
            <a:pPr indent="-228600">
              <a:spcBef>
                <a:spcPts val="900"/>
              </a:spcBef>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spcBef>
                <a:spcPts val="900"/>
              </a:spcBef>
            </a:pPr>
            <a:r>
              <a:rPr lang="en-US" dirty="0">
                <a:latin typeface="Arial" panose="020B0604020202020204" pitchFamily="34" charset="0"/>
                <a:cs typeface="Arial" panose="020B0604020202020204" pitchFamily="34" charset="0"/>
              </a:rPr>
              <a:t>(Torrington et al., 2020)</a:t>
            </a:r>
          </a:p>
        </p:txBody>
      </p:sp>
      <p:cxnSp>
        <p:nvCxnSpPr>
          <p:cNvPr id="28" name="Straight Connector 27">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a:extLst>
              <a:ext uri="{FF2B5EF4-FFF2-40B4-BE49-F238E27FC236}">
                <a16:creationId xmlns:a16="http://schemas.microsoft.com/office/drawing/2014/main" id="{75BEF7CB-BB00-3345-8542-8F0FAFE1C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31" name="Oval 30">
              <a:extLst>
                <a:ext uri="{FF2B5EF4-FFF2-40B4-BE49-F238E27FC236}">
                  <a16:creationId xmlns:a16="http://schemas.microsoft.com/office/drawing/2014/main" id="{4E633967-4EB4-9A43-9984-7E0C7DCE8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24">
              <a:extLst>
                <a:ext uri="{FF2B5EF4-FFF2-40B4-BE49-F238E27FC236}">
                  <a16:creationId xmlns:a16="http://schemas.microsoft.com/office/drawing/2014/main" id="{80BB32CE-B79D-9449-AEBB-EC9F56A9A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25">
              <a:extLst>
                <a:ext uri="{FF2B5EF4-FFF2-40B4-BE49-F238E27FC236}">
                  <a16:creationId xmlns:a16="http://schemas.microsoft.com/office/drawing/2014/main" id="{AFE8EC8C-9217-6E47-ACFA-7B2148F1B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26">
              <a:extLst>
                <a:ext uri="{FF2B5EF4-FFF2-40B4-BE49-F238E27FC236}">
                  <a16:creationId xmlns:a16="http://schemas.microsoft.com/office/drawing/2014/main" id="{8BEA612E-5CC4-DA4D-8A68-059864439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27">
              <a:extLst>
                <a:ext uri="{FF2B5EF4-FFF2-40B4-BE49-F238E27FC236}">
                  <a16:creationId xmlns:a16="http://schemas.microsoft.com/office/drawing/2014/main" id="{59DC8CDB-7B92-E848-AA26-43105184E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28">
              <a:extLst>
                <a:ext uri="{FF2B5EF4-FFF2-40B4-BE49-F238E27FC236}">
                  <a16:creationId xmlns:a16="http://schemas.microsoft.com/office/drawing/2014/main" id="{876EC8B8-C9EB-A84A-858B-ADF81A5B7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9">
              <a:extLst>
                <a:ext uri="{FF2B5EF4-FFF2-40B4-BE49-F238E27FC236}">
                  <a16:creationId xmlns:a16="http://schemas.microsoft.com/office/drawing/2014/main" id="{078C5DEE-08C1-D546-BF9B-933B8419E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CCD5D105-B207-555A-495F-8618F70CE791}"/>
              </a:ext>
            </a:extLst>
          </p:cNvPr>
          <p:cNvSpPr txBox="1"/>
          <p:nvPr/>
        </p:nvSpPr>
        <p:spPr>
          <a:xfrm>
            <a:off x="3401961" y="806245"/>
            <a:ext cx="5191433" cy="369332"/>
          </a:xfrm>
          <a:prstGeom prst="rect">
            <a:avLst/>
          </a:prstGeom>
          <a:noFill/>
        </p:spPr>
        <p:txBody>
          <a:bodyPr wrap="square" rtlCol="0">
            <a:spAutoFit/>
          </a:bodyPr>
          <a:lstStyle/>
          <a:p>
            <a:pPr>
              <a:spcAft>
                <a:spcPts val="600"/>
              </a:spcAft>
            </a:pPr>
            <a:r>
              <a:rPr lang="en-US" dirty="0">
                <a:solidFill>
                  <a:srgbClr val="FF0000"/>
                </a:solidFill>
                <a:latin typeface="Arial" panose="020B0604020202020204" pitchFamily="34" charset="0"/>
                <a:cs typeface="Arial" panose="020B0604020202020204" pitchFamily="34" charset="0"/>
              </a:rPr>
              <a:t>Interview</a:t>
            </a:r>
            <a:r>
              <a:rPr lang="en-US" dirty="0">
                <a:latin typeface="Arial" panose="020B0604020202020204" pitchFamily="34" charset="0"/>
                <a:cs typeface="Arial" panose="020B0604020202020204" pitchFamily="34" charset="0"/>
              </a:rPr>
              <a:t> </a:t>
            </a:r>
            <a:r>
              <a:rPr lang="en-US" dirty="0">
                <a:solidFill>
                  <a:srgbClr val="FF0000"/>
                </a:solidFill>
                <a:latin typeface="Arial" panose="020B0604020202020204" pitchFamily="34" charset="0"/>
                <a:cs typeface="Arial" panose="020B0604020202020204" pitchFamily="34" charset="0"/>
              </a:rPr>
              <a:t>Method 2: Behavioral Interview</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1321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1" name="Oval 10">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5" name="Straight Connector 24">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0"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FDEC5A05-4690-4F18-492D-EA980AFD6D6F}"/>
              </a:ext>
            </a:extLst>
          </p:cNvPr>
          <p:cNvSpPr txBox="1"/>
          <p:nvPr/>
        </p:nvSpPr>
        <p:spPr>
          <a:xfrm>
            <a:off x="7493280" y="2160016"/>
            <a:ext cx="4133560" cy="3601212"/>
          </a:xfrm>
          <a:prstGeom prst="rect">
            <a:avLst/>
          </a:prstGeom>
        </p:spPr>
        <p:txBody>
          <a:bodyPr vert="horz" lIns="91440" tIns="45720" rIns="91440" bIns="45720" rtlCol="0">
            <a:normAutofit/>
          </a:bodyPr>
          <a:lstStyle/>
          <a:p>
            <a:pPr indent="-228600">
              <a:lnSpc>
                <a:spcPct val="90000"/>
              </a:lnSpc>
              <a:spcBef>
                <a:spcPts val="900"/>
              </a:spcBef>
              <a:buFont typeface="Arial" panose="020B0604020202020204" pitchFamily="34" charset="0"/>
              <a:buChar char="•"/>
            </a:pPr>
            <a:r>
              <a:rPr lang="en-US" sz="1300" dirty="0">
                <a:latin typeface="Arial" panose="020B0604020202020204" pitchFamily="34" charset="0"/>
                <a:cs typeface="Arial" panose="020B0604020202020204" pitchFamily="34" charset="0"/>
              </a:rPr>
              <a:t>Assessment centers evaluate candidates through a variety of practical exercises instead of relying solely on interview questions. Activities may include group discussions, business case studies, presentations and problem-solving exercises.</a:t>
            </a:r>
          </a:p>
          <a:p>
            <a:pPr indent="-228600">
              <a:lnSpc>
                <a:spcPct val="90000"/>
              </a:lnSpc>
              <a:spcBef>
                <a:spcPts val="900"/>
              </a:spcBef>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indent="-228600">
              <a:lnSpc>
                <a:spcPct val="90000"/>
              </a:lnSpc>
              <a:spcBef>
                <a:spcPts val="900"/>
              </a:spcBef>
              <a:buFont typeface="Arial" panose="020B0604020202020204" pitchFamily="34" charset="0"/>
              <a:buChar char="•"/>
            </a:pPr>
            <a:r>
              <a:rPr lang="en-US" sz="1300" dirty="0">
                <a:latin typeface="Arial" panose="020B0604020202020204" pitchFamily="34" charset="0"/>
                <a:cs typeface="Arial" panose="020B0604020202020204" pitchFamily="34" charset="0"/>
              </a:rPr>
              <a:t>These activities allow recruiters to observe leadership, teamwork, communication and analytical thinking in realistic workplace situations.</a:t>
            </a:r>
          </a:p>
          <a:p>
            <a:pPr indent="-228600">
              <a:lnSpc>
                <a:spcPct val="90000"/>
              </a:lnSpc>
              <a:spcBef>
                <a:spcPts val="900"/>
              </a:spcBef>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indent="-228600">
              <a:lnSpc>
                <a:spcPct val="90000"/>
              </a:lnSpc>
              <a:spcBef>
                <a:spcPts val="900"/>
              </a:spcBef>
              <a:buFont typeface="Arial" panose="020B0604020202020204" pitchFamily="34" charset="0"/>
              <a:buChar char="•"/>
            </a:pPr>
            <a:r>
              <a:rPr lang="en-US" sz="1300" dirty="0">
                <a:latin typeface="Arial" panose="020B0604020202020204" pitchFamily="34" charset="0"/>
                <a:cs typeface="Arial" panose="020B0604020202020204" pitchFamily="34" charset="0"/>
              </a:rPr>
              <a:t>Assessment centers are particularly effective when recruiting managers responsible for leading transformation projects because they provide evidence of how candidates perform in practice.(CIPD, 2024)</a:t>
            </a:r>
          </a:p>
        </p:txBody>
      </p:sp>
      <p:pic>
        <p:nvPicPr>
          <p:cNvPr id="6" name="Picture 5">
            <a:extLst>
              <a:ext uri="{FF2B5EF4-FFF2-40B4-BE49-F238E27FC236}">
                <a16:creationId xmlns:a16="http://schemas.microsoft.com/office/drawing/2014/main" id="{5891FDC4-494B-9796-99E7-3FE0CF706A80}"/>
              </a:ext>
            </a:extLst>
          </p:cNvPr>
          <p:cNvPicPr>
            <a:picLocks noChangeAspect="1"/>
          </p:cNvPicPr>
          <p:nvPr/>
        </p:nvPicPr>
        <p:blipFill>
          <a:blip r:embed="rId2"/>
          <a:srcRect l="33706" r="9477"/>
          <a:stretch>
            <a:fillRect/>
          </a:stretch>
        </p:blipFill>
        <p:spPr>
          <a:xfrm>
            <a:off x="20" y="1"/>
            <a:ext cx="6927143" cy="6857999"/>
          </a:xfrm>
          <a:prstGeom prst="rect">
            <a:avLst/>
          </a:prstGeom>
        </p:spPr>
      </p:pic>
      <p:cxnSp>
        <p:nvCxnSpPr>
          <p:cNvPr id="35" name="Straight Connector 34">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9A85A36-7B71-1D2D-22E8-FD023B8AED96}"/>
              </a:ext>
            </a:extLst>
          </p:cNvPr>
          <p:cNvSpPr txBox="1"/>
          <p:nvPr/>
        </p:nvSpPr>
        <p:spPr>
          <a:xfrm>
            <a:off x="6240858" y="1030101"/>
            <a:ext cx="5722374" cy="369332"/>
          </a:xfrm>
          <a:prstGeom prst="rect">
            <a:avLst/>
          </a:prstGeom>
          <a:noFill/>
        </p:spPr>
        <p:txBody>
          <a:bodyPr wrap="square" rtlCol="0">
            <a:spAutoFit/>
          </a:bodyPr>
          <a:lstStyle/>
          <a:p>
            <a:pPr algn="ctr">
              <a:spcAft>
                <a:spcPts val="600"/>
              </a:spcAft>
            </a:pPr>
            <a:r>
              <a:rPr lang="en-US" dirty="0">
                <a:solidFill>
                  <a:srgbClr val="FF0000"/>
                </a:solidFill>
                <a:latin typeface="Arial" panose="020B0604020202020204" pitchFamily="34" charset="0"/>
                <a:cs typeface="Arial" panose="020B0604020202020204" pitchFamily="34" charset="0"/>
              </a:rPr>
              <a:t>Interview</a:t>
            </a:r>
            <a:r>
              <a:rPr lang="en-US" dirty="0">
                <a:latin typeface="Arial" panose="020B0604020202020204" pitchFamily="34" charset="0"/>
                <a:cs typeface="Arial" panose="020B0604020202020204" pitchFamily="34" charset="0"/>
              </a:rPr>
              <a:t> </a:t>
            </a:r>
            <a:r>
              <a:rPr lang="en-US" dirty="0">
                <a:solidFill>
                  <a:srgbClr val="FF0000"/>
                </a:solidFill>
                <a:latin typeface="Arial" panose="020B0604020202020204" pitchFamily="34" charset="0"/>
                <a:cs typeface="Arial" panose="020B0604020202020204" pitchFamily="34" charset="0"/>
              </a:rPr>
              <a:t>Method</a:t>
            </a:r>
            <a:r>
              <a:rPr lang="en-US" dirty="0">
                <a:latin typeface="Arial" panose="020B0604020202020204" pitchFamily="34" charset="0"/>
                <a:cs typeface="Arial" panose="020B0604020202020204" pitchFamily="34" charset="0"/>
              </a:rPr>
              <a:t> </a:t>
            </a:r>
            <a:r>
              <a:rPr lang="en-US" dirty="0">
                <a:solidFill>
                  <a:srgbClr val="FF0000"/>
                </a:solidFill>
                <a:latin typeface="Arial" panose="020B0604020202020204" pitchFamily="34" charset="0"/>
                <a:cs typeface="Arial" panose="020B0604020202020204" pitchFamily="34" charset="0"/>
              </a:rPr>
              <a:t>3: Assessment Centre</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9195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D6BBE1-3826-147D-0C64-19FC98366269}"/>
              </a:ext>
            </a:extLst>
          </p:cNvPr>
          <p:cNvSpPr txBox="1"/>
          <p:nvPr/>
        </p:nvSpPr>
        <p:spPr>
          <a:xfrm>
            <a:off x="997648" y="1055075"/>
            <a:ext cx="10618838" cy="5632311"/>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Selecting suitable questioning techniques improves the reliability of recruitment decisions.</a:t>
            </a:r>
          </a:p>
          <a:p>
            <a:pPr>
              <a:buNone/>
            </a:pPr>
            <a:endParaRPr lang="en-GB" b="1"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Behavioural Questions</a:t>
            </a:r>
          </a:p>
          <a:p>
            <a:pPr>
              <a:buNone/>
            </a:pPr>
            <a:r>
              <a:rPr lang="en-GB" dirty="0">
                <a:latin typeface="Arial" panose="020B0604020202020204" pitchFamily="34" charset="0"/>
                <a:cs typeface="Arial" panose="020B0604020202020204" pitchFamily="34" charset="0"/>
              </a:rPr>
              <a:t>Ask candidates to describe previous experiences.</a:t>
            </a:r>
          </a:p>
          <a:p>
            <a:pPr>
              <a:buNone/>
            </a:pPr>
            <a:r>
              <a:rPr lang="en-GB" dirty="0">
                <a:latin typeface="Arial" panose="020B0604020202020204" pitchFamily="34" charset="0"/>
                <a:cs typeface="Arial" panose="020B0604020202020204" pitchFamily="34" charset="0"/>
              </a:rPr>
              <a:t>Example:</a:t>
            </a:r>
          </a:p>
          <a:p>
            <a:pPr>
              <a:buNone/>
            </a:pPr>
            <a:r>
              <a:rPr lang="en-GB" dirty="0">
                <a:latin typeface="Arial" panose="020B0604020202020204" pitchFamily="34" charset="0"/>
                <a:cs typeface="Arial" panose="020B0604020202020204" pitchFamily="34" charset="0"/>
              </a:rPr>
              <a:t>"Tell me about a time you managed conflicting priorities."</a:t>
            </a:r>
          </a:p>
          <a:p>
            <a:pPr>
              <a:buNone/>
            </a:pPr>
            <a:endParaRPr lang="en-GB" b="1"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Situational Questions</a:t>
            </a:r>
          </a:p>
          <a:p>
            <a:pPr>
              <a:buNone/>
            </a:pPr>
            <a:r>
              <a:rPr lang="en-GB" dirty="0">
                <a:latin typeface="Arial" panose="020B0604020202020204" pitchFamily="34" charset="0"/>
                <a:cs typeface="Arial" panose="020B0604020202020204" pitchFamily="34" charset="0"/>
              </a:rPr>
              <a:t>Explore how applicants would respond to future workplace challenges.</a:t>
            </a:r>
          </a:p>
          <a:p>
            <a:pPr>
              <a:buNone/>
            </a:pPr>
            <a:r>
              <a:rPr lang="en-GB" dirty="0">
                <a:latin typeface="Arial" panose="020B0604020202020204" pitchFamily="34" charset="0"/>
                <a:cs typeface="Arial" panose="020B0604020202020204" pitchFamily="34" charset="0"/>
              </a:rPr>
              <a:t>Example:</a:t>
            </a:r>
          </a:p>
          <a:p>
            <a:pPr>
              <a:buNone/>
            </a:pPr>
            <a:r>
              <a:rPr lang="en-GB" dirty="0">
                <a:latin typeface="Arial" panose="020B0604020202020204" pitchFamily="34" charset="0"/>
                <a:cs typeface="Arial" panose="020B0604020202020204" pitchFamily="34" charset="0"/>
              </a:rPr>
              <a:t>"How would you encourage employees to adopt new technology?"</a:t>
            </a:r>
          </a:p>
          <a:p>
            <a:pPr>
              <a:buNone/>
            </a:pPr>
            <a:endParaRPr lang="en-GB" b="1"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Competency Questions</a:t>
            </a:r>
          </a:p>
          <a:p>
            <a:pPr>
              <a:buNone/>
            </a:pPr>
            <a:r>
              <a:rPr lang="en-GB" dirty="0">
                <a:latin typeface="Arial" panose="020B0604020202020204" pitchFamily="34" charset="0"/>
                <a:cs typeface="Arial" panose="020B0604020202020204" pitchFamily="34" charset="0"/>
              </a:rPr>
              <a:t>Measure essential workplace skills such as leadership and communication.</a:t>
            </a:r>
          </a:p>
          <a:p>
            <a:pPr>
              <a:buNone/>
            </a:pPr>
            <a:endParaRPr lang="en-GB" b="1"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Probing Questions</a:t>
            </a:r>
          </a:p>
          <a:p>
            <a:pPr>
              <a:buNone/>
            </a:pPr>
            <a:r>
              <a:rPr lang="en-GB" dirty="0">
                <a:latin typeface="Arial" panose="020B0604020202020204" pitchFamily="34" charset="0"/>
                <a:cs typeface="Arial" panose="020B0604020202020204" pitchFamily="34" charset="0"/>
              </a:rPr>
              <a:t>Encourage candidates to provide additional detail and clarify their responses.</a:t>
            </a:r>
          </a:p>
          <a:p>
            <a:pPr>
              <a:buNone/>
            </a:pPr>
            <a:r>
              <a:rPr lang="en-GB" dirty="0">
                <a:latin typeface="Arial" panose="020B0604020202020204" pitchFamily="34" charset="0"/>
                <a:cs typeface="Arial" panose="020B0604020202020204" pitchFamily="34" charset="0"/>
              </a:rPr>
              <a:t>Using a combination of these approaches helps Tesco identify applicants capable of supporting organisational transformation.</a:t>
            </a:r>
          </a:p>
          <a:p>
            <a:pPr>
              <a:buNone/>
            </a:pPr>
            <a:r>
              <a:rPr lang="en-GB" dirty="0">
                <a:latin typeface="Arial" panose="020B0604020202020204" pitchFamily="34" charset="0"/>
                <a:cs typeface="Arial" panose="020B0604020202020204" pitchFamily="34" charset="0"/>
              </a:rPr>
              <a:t>(CIPD, 2024)</a:t>
            </a:r>
          </a:p>
        </p:txBody>
      </p:sp>
      <p:sp>
        <p:nvSpPr>
          <p:cNvPr id="4" name="TextBox 3">
            <a:extLst>
              <a:ext uri="{FF2B5EF4-FFF2-40B4-BE49-F238E27FC236}">
                <a16:creationId xmlns:a16="http://schemas.microsoft.com/office/drawing/2014/main" id="{72DA2377-D1CB-E0F7-E3C4-7C6D45123F49}"/>
              </a:ext>
            </a:extLst>
          </p:cNvPr>
          <p:cNvSpPr txBox="1"/>
          <p:nvPr/>
        </p:nvSpPr>
        <p:spPr>
          <a:xfrm>
            <a:off x="2871019" y="521109"/>
            <a:ext cx="6449961" cy="369332"/>
          </a:xfrm>
          <a:prstGeom prst="rect">
            <a:avLst/>
          </a:prstGeom>
          <a:noFill/>
        </p:spPr>
        <p:txBody>
          <a:bodyPr wrap="square" rtlCol="0">
            <a:spAutoFit/>
          </a:bodyPr>
          <a:lstStyle/>
          <a:p>
            <a:pPr algn="ctr"/>
            <a:r>
              <a:rPr lang="en-GB">
                <a:solidFill>
                  <a:srgbClr val="FF0000"/>
                </a:solidFill>
                <a:latin typeface="Arial" panose="020B0604020202020204" pitchFamily="34" charset="0"/>
                <a:cs typeface="Arial" panose="020B0604020202020204" pitchFamily="34" charset="0"/>
              </a:rPr>
              <a:t>Appropriate Questioning</a:t>
            </a:r>
            <a:endParaRPr lang="en-GB"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1613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1F9E74E-6719-A6BE-9257-598919D0644F}"/>
              </a:ext>
            </a:extLst>
          </p:cNvPr>
          <p:cNvGraphicFramePr>
            <a:graphicFrameLocks noGrp="1"/>
          </p:cNvGraphicFramePr>
          <p:nvPr>
            <p:extLst>
              <p:ext uri="{D42A27DB-BD31-4B8C-83A1-F6EECF244321}">
                <p14:modId xmlns:p14="http://schemas.microsoft.com/office/powerpoint/2010/main" val="290874597"/>
              </p:ext>
            </p:extLst>
          </p:nvPr>
        </p:nvGraphicFramePr>
        <p:xfrm>
          <a:off x="2045110" y="1858297"/>
          <a:ext cx="8114890" cy="4296695"/>
        </p:xfrm>
        <a:graphic>
          <a:graphicData uri="http://schemas.openxmlformats.org/drawingml/2006/table">
            <a:tbl>
              <a:tblPr firstRow="1" bandRow="1">
                <a:tableStyleId>{5C22544A-7EE6-4342-B048-85BDC9FD1C3A}</a:tableStyleId>
              </a:tblPr>
              <a:tblGrid>
                <a:gridCol w="4050890">
                  <a:extLst>
                    <a:ext uri="{9D8B030D-6E8A-4147-A177-3AD203B41FA5}">
                      <a16:colId xmlns:a16="http://schemas.microsoft.com/office/drawing/2014/main" val="335505843"/>
                    </a:ext>
                  </a:extLst>
                </a:gridCol>
                <a:gridCol w="4064000">
                  <a:extLst>
                    <a:ext uri="{9D8B030D-6E8A-4147-A177-3AD203B41FA5}">
                      <a16:colId xmlns:a16="http://schemas.microsoft.com/office/drawing/2014/main" val="991023148"/>
                    </a:ext>
                  </a:extLst>
                </a:gridCol>
              </a:tblGrid>
              <a:tr h="632071">
                <a:tc>
                  <a:txBody>
                    <a:bodyPr/>
                    <a:lstStyle/>
                    <a:p>
                      <a:r>
                        <a:rPr lang="en-GB" dirty="0">
                          <a:latin typeface="Arial" panose="020B0604020202020204" pitchFamily="34" charset="0"/>
                          <a:cs typeface="Arial" panose="020B0604020202020204" pitchFamily="34" charset="0"/>
                        </a:rPr>
                        <a:t>Face to face</a:t>
                      </a:r>
                    </a:p>
                  </a:txBody>
                  <a:tcPr/>
                </a:tc>
                <a:tc>
                  <a:txBody>
                    <a:bodyPr/>
                    <a:lstStyle/>
                    <a:p>
                      <a:r>
                        <a:rPr lang="en-GB" dirty="0">
                          <a:latin typeface="Arial" panose="020B0604020202020204" pitchFamily="34" charset="0"/>
                          <a:cs typeface="Arial" panose="020B0604020202020204" pitchFamily="34" charset="0"/>
                        </a:rPr>
                        <a:t>Virtual </a:t>
                      </a:r>
                    </a:p>
                  </a:txBody>
                  <a:tcPr/>
                </a:tc>
                <a:extLst>
                  <a:ext uri="{0D108BD9-81ED-4DB2-BD59-A6C34878D82A}">
                    <a16:rowId xmlns:a16="http://schemas.microsoft.com/office/drawing/2014/main" val="2149858084"/>
                  </a:ext>
                </a:extLst>
              </a:tr>
              <a:tr h="639994">
                <a:tc>
                  <a:txBody>
                    <a:bodyPr/>
                    <a:lstStyle/>
                    <a:p>
                      <a:r>
                        <a:rPr lang="en-GB" dirty="0">
                          <a:latin typeface="Arial" panose="020B0604020202020204" pitchFamily="34" charset="0"/>
                          <a:cs typeface="Arial" panose="020B0604020202020204" pitchFamily="34" charset="0"/>
                        </a:rPr>
                        <a:t>Better interaction</a:t>
                      </a:r>
                    </a:p>
                  </a:txBody>
                  <a:tcPr/>
                </a:tc>
                <a:tc>
                  <a:txBody>
                    <a:bodyPr/>
                    <a:lstStyle/>
                    <a:p>
                      <a:r>
                        <a:rPr lang="en-GB" dirty="0">
                          <a:latin typeface="Arial" panose="020B0604020202020204" pitchFamily="34" charset="0"/>
                          <a:cs typeface="Arial" panose="020B0604020202020204" pitchFamily="34" charset="0"/>
                        </a:rPr>
                        <a:t>Greater flexibility </a:t>
                      </a:r>
                    </a:p>
                  </a:txBody>
                  <a:tcPr/>
                </a:tc>
                <a:extLst>
                  <a:ext uri="{0D108BD9-81ED-4DB2-BD59-A6C34878D82A}">
                    <a16:rowId xmlns:a16="http://schemas.microsoft.com/office/drawing/2014/main" val="1740392819"/>
                  </a:ext>
                </a:extLst>
              </a:tr>
              <a:tr h="639994">
                <a:tc>
                  <a:txBody>
                    <a:bodyPr/>
                    <a:lstStyle/>
                    <a:p>
                      <a:r>
                        <a:rPr lang="en-GB" dirty="0">
                          <a:latin typeface="Arial" panose="020B0604020202020204" pitchFamily="34" charset="0"/>
                          <a:cs typeface="Arial" panose="020B0604020202020204" pitchFamily="34" charset="0"/>
                        </a:rPr>
                        <a:t>Easier to assess body language </a:t>
                      </a:r>
                    </a:p>
                  </a:txBody>
                  <a:tcPr/>
                </a:tc>
                <a:tc>
                  <a:txBody>
                    <a:bodyPr/>
                    <a:lstStyle/>
                    <a:p>
                      <a:r>
                        <a:rPr lang="en-GB" dirty="0">
                          <a:latin typeface="Arial" panose="020B0604020202020204" pitchFamily="34" charset="0"/>
                          <a:cs typeface="Arial" panose="020B0604020202020204" pitchFamily="34" charset="0"/>
                        </a:rPr>
                        <a:t>Lower recruitment costs </a:t>
                      </a:r>
                    </a:p>
                  </a:txBody>
                  <a:tcPr/>
                </a:tc>
                <a:extLst>
                  <a:ext uri="{0D108BD9-81ED-4DB2-BD59-A6C34878D82A}">
                    <a16:rowId xmlns:a16="http://schemas.microsoft.com/office/drawing/2014/main" val="4272407935"/>
                  </a:ext>
                </a:extLst>
              </a:tr>
              <a:tr h="639994">
                <a:tc>
                  <a:txBody>
                    <a:bodyPr/>
                    <a:lstStyle/>
                    <a:p>
                      <a:r>
                        <a:rPr lang="en-GB" dirty="0">
                          <a:latin typeface="Arial" panose="020B0604020202020204" pitchFamily="34" charset="0"/>
                          <a:cs typeface="Arial" panose="020B0604020202020204" pitchFamily="34" charset="0"/>
                        </a:rPr>
                        <a:t>Build stronger relationships </a:t>
                      </a:r>
                    </a:p>
                  </a:txBody>
                  <a:tcPr/>
                </a:tc>
                <a:tc>
                  <a:txBody>
                    <a:bodyPr/>
                    <a:lstStyle/>
                    <a:p>
                      <a:r>
                        <a:rPr lang="en-GB" dirty="0">
                          <a:latin typeface="Arial" panose="020B0604020202020204" pitchFamily="34" charset="0"/>
                          <a:cs typeface="Arial" panose="020B0604020202020204" pitchFamily="34" charset="0"/>
                        </a:rPr>
                        <a:t>Faster recruitment</a:t>
                      </a:r>
                    </a:p>
                  </a:txBody>
                  <a:tcPr/>
                </a:tc>
                <a:extLst>
                  <a:ext uri="{0D108BD9-81ED-4DB2-BD59-A6C34878D82A}">
                    <a16:rowId xmlns:a16="http://schemas.microsoft.com/office/drawing/2014/main" val="4090700682"/>
                  </a:ext>
                </a:extLst>
              </a:tr>
              <a:tr h="639994">
                <a:tc>
                  <a:txBody>
                    <a:bodyPr/>
                    <a:lstStyle/>
                    <a:p>
                      <a:r>
                        <a:rPr lang="en-GB" dirty="0">
                          <a:latin typeface="Arial" panose="020B0604020202020204" pitchFamily="34" charset="0"/>
                          <a:cs typeface="Arial" panose="020B0604020202020204" pitchFamily="34" charset="0"/>
                        </a:rPr>
                        <a:t>High travel costs </a:t>
                      </a:r>
                    </a:p>
                  </a:txBody>
                  <a:tcPr/>
                </a:tc>
                <a:tc>
                  <a:txBody>
                    <a:bodyPr/>
                    <a:lstStyle/>
                    <a:p>
                      <a:r>
                        <a:rPr lang="en-GB" dirty="0">
                          <a:latin typeface="Arial" panose="020B0604020202020204" pitchFamily="34" charset="0"/>
                          <a:cs typeface="Arial" panose="020B0604020202020204" pitchFamily="34" charset="0"/>
                        </a:rPr>
                        <a:t>Technical issues may occur</a:t>
                      </a:r>
                    </a:p>
                  </a:txBody>
                  <a:tcPr/>
                </a:tc>
                <a:extLst>
                  <a:ext uri="{0D108BD9-81ED-4DB2-BD59-A6C34878D82A}">
                    <a16:rowId xmlns:a16="http://schemas.microsoft.com/office/drawing/2014/main" val="1491319721"/>
                  </a:ext>
                </a:extLst>
              </a:tr>
              <a:tr h="1104648">
                <a:tc>
                  <a:txBody>
                    <a:bodyPr/>
                    <a:lstStyle/>
                    <a:p>
                      <a:r>
                        <a:rPr lang="en-GB" dirty="0">
                          <a:latin typeface="Arial" panose="020B0604020202020204" pitchFamily="34" charset="0"/>
                          <a:cs typeface="Arial" panose="020B0604020202020204" pitchFamily="34" charset="0"/>
                        </a:rPr>
                        <a:t>Time consuming </a:t>
                      </a:r>
                    </a:p>
                  </a:txBody>
                  <a:tcPr/>
                </a:tc>
                <a:tc>
                  <a:txBody>
                    <a:bodyPr/>
                    <a:lstStyle/>
                    <a:p>
                      <a:r>
                        <a:rPr lang="en-GB" dirty="0">
                          <a:latin typeface="Arial" panose="020B0604020202020204" pitchFamily="34" charset="0"/>
                          <a:cs typeface="Arial" panose="020B0604020202020204" pitchFamily="34" charset="0"/>
                        </a:rPr>
                        <a:t>Less effective for observing non-verbal communication </a:t>
                      </a:r>
                    </a:p>
                  </a:txBody>
                  <a:tcPr/>
                </a:tc>
                <a:extLst>
                  <a:ext uri="{0D108BD9-81ED-4DB2-BD59-A6C34878D82A}">
                    <a16:rowId xmlns:a16="http://schemas.microsoft.com/office/drawing/2014/main" val="2122082915"/>
                  </a:ext>
                </a:extLst>
              </a:tr>
            </a:tbl>
          </a:graphicData>
        </a:graphic>
      </p:graphicFrame>
      <p:sp>
        <p:nvSpPr>
          <p:cNvPr id="5" name="TextBox 4">
            <a:extLst>
              <a:ext uri="{FF2B5EF4-FFF2-40B4-BE49-F238E27FC236}">
                <a16:creationId xmlns:a16="http://schemas.microsoft.com/office/drawing/2014/main" id="{F5D62E37-5F79-ACB3-24C4-B0E6451CC928}"/>
              </a:ext>
            </a:extLst>
          </p:cNvPr>
          <p:cNvSpPr txBox="1"/>
          <p:nvPr/>
        </p:nvSpPr>
        <p:spPr>
          <a:xfrm>
            <a:off x="3048000" y="884903"/>
            <a:ext cx="5820697" cy="369332"/>
          </a:xfrm>
          <a:prstGeom prst="rect">
            <a:avLst/>
          </a:prstGeom>
          <a:noFill/>
        </p:spPr>
        <p:txBody>
          <a:bodyPr wrap="square" rtlCol="0">
            <a:spAutoFit/>
          </a:bodyPr>
          <a:lstStyle/>
          <a:p>
            <a:pPr algn="ctr"/>
            <a:r>
              <a:rPr lang="en-GB" dirty="0">
                <a:solidFill>
                  <a:srgbClr val="FF0000"/>
                </a:solidFill>
                <a:latin typeface="Arial" panose="020B0604020202020204" pitchFamily="34" charset="0"/>
                <a:cs typeface="Arial" panose="020B0604020202020204" pitchFamily="34" charset="0"/>
              </a:rPr>
              <a:t>Face-to Face vs Virtual interviews </a:t>
            </a:r>
          </a:p>
        </p:txBody>
      </p:sp>
    </p:spTree>
    <p:extLst>
      <p:ext uri="{BB962C8B-B14F-4D97-AF65-F5344CB8AC3E}">
        <p14:creationId xmlns:p14="http://schemas.microsoft.com/office/powerpoint/2010/main" val="2021140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2" name="Oval 11">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6" name="Straight Connector 25">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C2435EF-453C-F62A-B421-C18B21589549}"/>
              </a:ext>
            </a:extLst>
          </p:cNvPr>
          <p:cNvSpPr txBox="1"/>
          <p:nvPr/>
        </p:nvSpPr>
        <p:spPr>
          <a:xfrm>
            <a:off x="565150" y="2160016"/>
            <a:ext cx="6400999" cy="3601212"/>
          </a:xfrm>
          <a:prstGeom prst="rect">
            <a:avLst/>
          </a:prstGeom>
        </p:spPr>
        <p:txBody>
          <a:bodyPr vert="horz" lIns="91440" tIns="45720" rIns="91440" bIns="45720" rtlCol="0">
            <a:noAutofit/>
          </a:bodyPr>
          <a:lstStyle/>
          <a:p>
            <a:pPr indent="-228600">
              <a:lnSpc>
                <a:spcPct val="90000"/>
              </a:lnSpc>
              <a:spcBef>
                <a:spcPts val="900"/>
              </a:spcBef>
              <a:buFont typeface="Arial" panose="020B0604020202020204" pitchFamily="34" charset="0"/>
              <a:buChar char="•"/>
            </a:pPr>
            <a:r>
              <a:rPr lang="en-US" dirty="0">
                <a:latin typeface="Arial" panose="020B0604020202020204" pitchFamily="34" charset="0"/>
                <a:cs typeface="Arial" panose="020B0604020202020204" pitchFamily="34" charset="0"/>
              </a:rPr>
              <a:t>Both interview methods provide valuable opportunities to assess candidates; however, each has strengths and limitations. Face-to-face interviews allow interviewers to observe body language, establish stronger rapport and assess interpersonal skills more effectively. They are often preferred when recruiting senior managers responsible for leading organizational change. Virtual interviews reduce travel costs, enable faster scheduling and widen the recruitment pool by allowing candidates to participate from different locations. However, technical difficulties and limited observation of non-verbal communication may affect the quality of the assessment. For Tesco, combining virtual interviews during the initial screening stage with face-to-face interviews for final selection provides the most balanced recruitment approach .(</a:t>
            </a:r>
            <a:r>
              <a:rPr lang="en-US" dirty="0" err="1">
                <a:latin typeface="Arial" panose="020B0604020202020204" pitchFamily="34" charset="0"/>
                <a:cs typeface="Arial" panose="020B0604020202020204" pitchFamily="34" charset="0"/>
              </a:rPr>
              <a:t>Breaugh</a:t>
            </a:r>
            <a:r>
              <a:rPr lang="en-US" dirty="0">
                <a:latin typeface="Arial" panose="020B0604020202020204" pitchFamily="34" charset="0"/>
                <a:cs typeface="Arial" panose="020B0604020202020204" pitchFamily="34" charset="0"/>
              </a:rPr>
              <a:t>, 2022)</a:t>
            </a:r>
          </a:p>
        </p:txBody>
      </p:sp>
      <p:grpSp>
        <p:nvGrpSpPr>
          <p:cNvPr id="30" name="Group 29">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1"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6" name="Straight Connector 35">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8" name="Graphic 7" descr="Business Growth">
            <a:extLst>
              <a:ext uri="{FF2B5EF4-FFF2-40B4-BE49-F238E27FC236}">
                <a16:creationId xmlns:a16="http://schemas.microsoft.com/office/drawing/2014/main" id="{7B19BC11-0825-C8FB-D1C8-5B9166B391C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34656" y="1423446"/>
            <a:ext cx="4002456" cy="4002456"/>
          </a:xfrm>
          <a:prstGeom prst="rect">
            <a:avLst/>
          </a:prstGeom>
        </p:spPr>
      </p:pic>
      <p:sp>
        <p:nvSpPr>
          <p:cNvPr id="4" name="TextBox 3">
            <a:extLst>
              <a:ext uri="{FF2B5EF4-FFF2-40B4-BE49-F238E27FC236}">
                <a16:creationId xmlns:a16="http://schemas.microsoft.com/office/drawing/2014/main" id="{9289186C-0020-0F25-ECB3-00EF0E115DE0}"/>
              </a:ext>
            </a:extLst>
          </p:cNvPr>
          <p:cNvSpPr txBox="1"/>
          <p:nvPr/>
        </p:nvSpPr>
        <p:spPr>
          <a:xfrm>
            <a:off x="3018503" y="678426"/>
            <a:ext cx="6292645" cy="369332"/>
          </a:xfrm>
          <a:prstGeom prst="rect">
            <a:avLst/>
          </a:prstGeom>
          <a:noFill/>
        </p:spPr>
        <p:txBody>
          <a:bodyPr wrap="square" rtlCol="0">
            <a:spAutoFit/>
          </a:bodyPr>
          <a:lstStyle/>
          <a:p>
            <a:pPr algn="ctr">
              <a:spcAft>
                <a:spcPts val="600"/>
              </a:spcAft>
            </a:pPr>
            <a:r>
              <a:rPr lang="en-GB" dirty="0">
                <a:solidFill>
                  <a:srgbClr val="FF0000"/>
                </a:solidFill>
                <a:latin typeface="Arial" panose="020B0604020202020204" pitchFamily="34" charset="0"/>
                <a:cs typeface="Arial" panose="020B0604020202020204" pitchFamily="34" charset="0"/>
              </a:rPr>
              <a:t>Face-to-Face and Virtual Interviews</a:t>
            </a:r>
          </a:p>
        </p:txBody>
      </p:sp>
    </p:spTree>
    <p:extLst>
      <p:ext uri="{BB962C8B-B14F-4D97-AF65-F5344CB8AC3E}">
        <p14:creationId xmlns:p14="http://schemas.microsoft.com/office/powerpoint/2010/main" val="1600690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0" name="Oval 9">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4" name="Straight Connector 23">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9"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53EB2CCD-A242-9410-6776-32C4DAFE5C9D}"/>
              </a:ext>
            </a:extLst>
          </p:cNvPr>
          <p:cNvSpPr txBox="1"/>
          <p:nvPr/>
        </p:nvSpPr>
        <p:spPr>
          <a:xfrm>
            <a:off x="7295103" y="1235952"/>
            <a:ext cx="4331737" cy="4525276"/>
          </a:xfrm>
          <a:prstGeom prst="rect">
            <a:avLst/>
          </a:prstGeom>
        </p:spPr>
        <p:txBody>
          <a:bodyPr vert="horz" lIns="91440" tIns="45720" rIns="91440" bIns="45720" rtlCol="0">
            <a:normAutofit/>
          </a:bodyPr>
          <a:lstStyle/>
          <a:p>
            <a:pPr>
              <a:lnSpc>
                <a:spcPct val="90000"/>
              </a:lnSpc>
              <a:spcBef>
                <a:spcPts val="900"/>
              </a:spcBef>
            </a:pPr>
            <a:r>
              <a:rPr lang="en-US" sz="1100" dirty="0">
                <a:latin typeface="Arial" panose="020B0604020202020204" pitchFamily="34" charset="0"/>
                <a:cs typeface="Arial" panose="020B0604020202020204" pitchFamily="34" charset="0"/>
              </a:rPr>
              <a:t>To recruit successfully during </a:t>
            </a:r>
            <a:r>
              <a:rPr lang="en-US" sz="1100" dirty="0" err="1">
                <a:latin typeface="Arial" panose="020B0604020202020204" pitchFamily="34" charset="0"/>
                <a:cs typeface="Arial" panose="020B0604020202020204" pitchFamily="34" charset="0"/>
              </a:rPr>
              <a:t>organisational</a:t>
            </a:r>
            <a:r>
              <a:rPr lang="en-US" sz="1100" dirty="0">
                <a:latin typeface="Arial" panose="020B0604020202020204" pitchFamily="34" charset="0"/>
                <a:cs typeface="Arial" panose="020B0604020202020204" pitchFamily="34" charset="0"/>
              </a:rPr>
              <a:t> transformation, Tesco should:</a:t>
            </a:r>
          </a:p>
          <a:p>
            <a:pPr indent="-228600">
              <a:lnSpc>
                <a:spcPct val="90000"/>
              </a:lnSpc>
              <a:spcBef>
                <a:spcPts val="900"/>
              </a:spcBef>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Complete detailed job analysis before advertising vacancies.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Produce accurate job descriptions and person specifications.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Advertise roles across multiple recruitment platforms.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Use competency-based and </a:t>
            </a:r>
            <a:r>
              <a:rPr lang="en-US" sz="1100" dirty="0" err="1">
                <a:latin typeface="Arial" panose="020B0604020202020204" pitchFamily="34" charset="0"/>
                <a:cs typeface="Arial" panose="020B0604020202020204" pitchFamily="34" charset="0"/>
              </a:rPr>
              <a:t>behavioural</a:t>
            </a:r>
            <a:r>
              <a:rPr lang="en-US" sz="1100" dirty="0">
                <a:latin typeface="Arial" panose="020B0604020202020204" pitchFamily="34" charset="0"/>
                <a:cs typeface="Arial" panose="020B0604020202020204" pitchFamily="34" charset="0"/>
              </a:rPr>
              <a:t> interviews for management positions.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Introduce assessment </a:t>
            </a:r>
            <a:r>
              <a:rPr lang="en-US" sz="1100" dirty="0" err="1">
                <a:latin typeface="Arial" panose="020B0604020202020204" pitchFamily="34" charset="0"/>
                <a:cs typeface="Arial" panose="020B0604020202020204" pitchFamily="34" charset="0"/>
              </a:rPr>
              <a:t>centres</a:t>
            </a:r>
            <a:r>
              <a:rPr lang="en-US" sz="1100" dirty="0">
                <a:latin typeface="Arial" panose="020B0604020202020204" pitchFamily="34" charset="0"/>
                <a:cs typeface="Arial" panose="020B0604020202020204" pitchFamily="34" charset="0"/>
              </a:rPr>
              <a:t> for senior leadership roles.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Combine virtual and face-to-face interviews to improve efficiency and decision-making. </a:t>
            </a:r>
          </a:p>
          <a:p>
            <a:pPr indent="-228600">
              <a:lnSpc>
                <a:spcPct val="90000"/>
              </a:lnSpc>
              <a:spcBef>
                <a:spcPts val="900"/>
              </a:spcBef>
              <a:buFont typeface="Arial" panose="020B0604020202020204" pitchFamily="34" charset="0"/>
              <a:buChar char="•"/>
            </a:pPr>
            <a:r>
              <a:rPr lang="en-US" sz="1100" dirty="0">
                <a:latin typeface="Arial" panose="020B0604020202020204" pitchFamily="34" charset="0"/>
                <a:cs typeface="Arial" panose="020B0604020202020204" pitchFamily="34" charset="0"/>
              </a:rPr>
              <a:t>Apply structured questioning techniques to ensure fairness and consistency throughout the recruitment process.</a:t>
            </a:r>
          </a:p>
        </p:txBody>
      </p:sp>
      <p:pic>
        <p:nvPicPr>
          <p:cNvPr id="5" name="Picture 4" descr="Colorful carved figures of humans">
            <a:extLst>
              <a:ext uri="{FF2B5EF4-FFF2-40B4-BE49-F238E27FC236}">
                <a16:creationId xmlns:a16="http://schemas.microsoft.com/office/drawing/2014/main" id="{B5A84EC6-F93B-2748-ED90-060230A6D1B0}"/>
              </a:ext>
            </a:extLst>
          </p:cNvPr>
          <p:cNvPicPr>
            <a:picLocks noChangeAspect="1"/>
          </p:cNvPicPr>
          <p:nvPr/>
        </p:nvPicPr>
        <p:blipFill>
          <a:blip r:embed="rId2"/>
          <a:srcRect l="14132" r="13899" b="-1"/>
          <a:stretch>
            <a:fillRect/>
          </a:stretch>
        </p:blipFill>
        <p:spPr>
          <a:xfrm>
            <a:off x="20" y="1"/>
            <a:ext cx="6927143" cy="6857999"/>
          </a:xfrm>
          <a:prstGeom prst="rect">
            <a:avLst/>
          </a:prstGeom>
        </p:spPr>
      </p:pic>
      <p:cxnSp>
        <p:nvCxnSpPr>
          <p:cNvPr id="34" name="Straight Connector 33">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BA03DEE-62B9-3F8B-FDFB-CB3326AF28B2}"/>
              </a:ext>
            </a:extLst>
          </p:cNvPr>
          <p:cNvSpPr txBox="1"/>
          <p:nvPr/>
        </p:nvSpPr>
        <p:spPr>
          <a:xfrm>
            <a:off x="7493279" y="648929"/>
            <a:ext cx="3955177" cy="381717"/>
          </a:xfrm>
          <a:prstGeom prst="rect">
            <a:avLst/>
          </a:prstGeom>
          <a:noFill/>
        </p:spPr>
        <p:txBody>
          <a:bodyPr wrap="square" rtlCol="0">
            <a:spAutoFit/>
          </a:bodyPr>
          <a:lstStyle/>
          <a:p>
            <a:pPr algn="ctr"/>
            <a:r>
              <a:rPr lang="en-GB" dirty="0">
                <a:solidFill>
                  <a:srgbClr val="FF0000"/>
                </a:solidFill>
                <a:latin typeface="Arial" panose="020B0604020202020204" pitchFamily="34" charset="0"/>
                <a:cs typeface="Arial" panose="020B0604020202020204" pitchFamily="34" charset="0"/>
              </a:rPr>
              <a:t>Recommendations</a:t>
            </a:r>
          </a:p>
        </p:txBody>
      </p:sp>
    </p:spTree>
    <p:extLst>
      <p:ext uri="{BB962C8B-B14F-4D97-AF65-F5344CB8AC3E}">
        <p14:creationId xmlns:p14="http://schemas.microsoft.com/office/powerpoint/2010/main" val="1701400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8E23A3-6C3E-7E66-7364-0812EC66704C}"/>
              </a:ext>
            </a:extLst>
          </p:cNvPr>
          <p:cNvSpPr txBox="1"/>
          <p:nvPr/>
        </p:nvSpPr>
        <p:spPr>
          <a:xfrm>
            <a:off x="3048838" y="1861852"/>
            <a:ext cx="6094324" cy="2862322"/>
          </a:xfrm>
          <a:prstGeom prst="rect">
            <a:avLst/>
          </a:prstGeom>
          <a:noFill/>
        </p:spPr>
        <p:txBody>
          <a:bodyPr wrap="square">
            <a:spAutoFit/>
          </a:bodyPr>
          <a:lstStyle/>
          <a:p>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transformation can only succeed when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recruits employees who possess the knowledge, skills and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required for change. By following a structured recruitment process, selecting appropriate interview methods and using effective questioning techniques, Tesco can appoint individuals capable of supporting its digital transformation and future business objectives. A balanced recruitment strategy also promotes fairness, improves the quality of hiring decisions and contributes to long-term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success.</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2BD892A-DB16-2557-DA8E-B98AED700B02}"/>
              </a:ext>
            </a:extLst>
          </p:cNvPr>
          <p:cNvSpPr txBox="1"/>
          <p:nvPr/>
        </p:nvSpPr>
        <p:spPr>
          <a:xfrm>
            <a:off x="3765755" y="1002890"/>
            <a:ext cx="4424516" cy="369332"/>
          </a:xfrm>
          <a:prstGeom prst="rect">
            <a:avLst/>
          </a:prstGeom>
          <a:noFill/>
        </p:spPr>
        <p:txBody>
          <a:bodyPr wrap="square" rtlCol="0">
            <a:spAutoFit/>
          </a:bodyPr>
          <a:lstStyle/>
          <a:p>
            <a:pPr algn="ctr"/>
            <a:r>
              <a:rPr lang="en-GB" dirty="0">
                <a:solidFill>
                  <a:srgbClr val="FF0000"/>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1884556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1141E0B-6CB5-EBF9-EA89-E9C9CCAE7822}"/>
              </a:ext>
            </a:extLst>
          </p:cNvPr>
          <p:cNvSpPr txBox="1"/>
          <p:nvPr/>
        </p:nvSpPr>
        <p:spPr>
          <a:xfrm>
            <a:off x="3048000" y="1861798"/>
            <a:ext cx="6096000" cy="4247317"/>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Armstrong, M. and Taylor, S. (2023) Armstrong's Handbook of Human Resource Management Practice. 16th ed. London: Kogan Page.</a:t>
            </a:r>
          </a:p>
          <a:p>
            <a:pPr>
              <a:buNone/>
            </a:pPr>
            <a:endParaRPr lang="en-GB" dirty="0">
              <a:latin typeface="Arial" panose="020B0604020202020204" pitchFamily="34" charset="0"/>
              <a:cs typeface="Arial" panose="020B0604020202020204" pitchFamily="34" charset="0"/>
            </a:endParaRPr>
          </a:p>
          <a:p>
            <a:pPr>
              <a:buNone/>
            </a:pPr>
            <a:r>
              <a:rPr lang="en-GB" dirty="0" err="1">
                <a:latin typeface="Arial" panose="020B0604020202020204" pitchFamily="34" charset="0"/>
                <a:cs typeface="Arial" panose="020B0604020202020204" pitchFamily="34" charset="0"/>
              </a:rPr>
              <a:t>Breaugh</a:t>
            </a:r>
            <a:r>
              <a:rPr lang="en-GB" dirty="0">
                <a:latin typeface="Arial" panose="020B0604020202020204" pitchFamily="34" charset="0"/>
                <a:cs typeface="Arial" panose="020B0604020202020204" pitchFamily="34" charset="0"/>
              </a:rPr>
              <a:t>, J. (2022) Recruiting and Attracting Talent. London: Routledge.</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CIPD (2024) Recruitment: An Overview.</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Tesco PLC (2025) Annual Report and Financial Statements.</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Torrington, D., Hall, L., Taylor, S. and Atkinson, C. (2020) Human Resource Management. 11th ed. Harlow: Pearson.</a:t>
            </a:r>
          </a:p>
        </p:txBody>
      </p:sp>
    </p:spTree>
    <p:extLst>
      <p:ext uri="{BB962C8B-B14F-4D97-AF65-F5344CB8AC3E}">
        <p14:creationId xmlns:p14="http://schemas.microsoft.com/office/powerpoint/2010/main" val="1882908872"/>
      </p:ext>
    </p:extLst>
  </p:cSld>
  <p:clrMapOvr>
    <a:masterClrMapping/>
  </p:clrMapOvr>
</p:sld>
</file>

<file path=ppt/theme/theme1.xml><?xml version="1.0" encoding="utf-8"?>
<a:theme xmlns:a="http://schemas.openxmlformats.org/drawingml/2006/main" name="PunchcardVTI">
  <a:themeElements>
    <a:clrScheme name="Punchcard">
      <a:dk1>
        <a:srgbClr val="000000"/>
      </a:dk1>
      <a:lt1>
        <a:srgbClr val="FFFFFF"/>
      </a:lt1>
      <a:dk2>
        <a:srgbClr val="00224B"/>
      </a:dk2>
      <a:lt2>
        <a:srgbClr val="EFF0EF"/>
      </a:lt2>
      <a:accent1>
        <a:srgbClr val="00B2F3"/>
      </a:accent1>
      <a:accent2>
        <a:srgbClr val="0471CC"/>
      </a:accent2>
      <a:accent3>
        <a:srgbClr val="14BBA9"/>
      </a:accent3>
      <a:accent4>
        <a:srgbClr val="8BB93B"/>
      </a:accent4>
      <a:accent5>
        <a:srgbClr val="EC970C"/>
      </a:accent5>
      <a:accent6>
        <a:srgbClr val="F55822"/>
      </a:accent6>
      <a:hlink>
        <a:srgbClr val="008EE6"/>
      </a:hlink>
      <a:folHlink>
        <a:srgbClr val="808C8E"/>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9" ma:contentTypeDescription="Create a new document." ma:contentTypeScope="" ma:versionID="dab18fb08fc462e891546199f777a1f2">
  <xsd:schema xmlns:xsd="http://www.w3.org/2001/XMLSchema" xmlns:xs="http://www.w3.org/2001/XMLSchema" xmlns:p="http://schemas.microsoft.com/office/2006/metadata/properties" xmlns:ns3="04d956d8-1ffd-4dba-87ce-03f615e16f58" targetNamespace="http://schemas.microsoft.com/office/2006/metadata/properties" ma:root="true" ma:fieldsID="27ea43589a6514db28c009f6fb0e4a89" ns3:_="">
    <xsd:import namespace="04d956d8-1ffd-4dba-87ce-03f615e16f5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6C56A288-1C2A-4CA9-922E-7EED8A500FEC}">
  <ds:schemaRefs>
    <ds:schemaRef ds:uri="http://schemas.microsoft.com/sharepoint/v3/contenttype/forms"/>
  </ds:schemaRefs>
</ds:datastoreItem>
</file>

<file path=customXml/itemProps2.xml><?xml version="1.0" encoding="utf-8"?>
<ds:datastoreItem xmlns:ds="http://schemas.openxmlformats.org/officeDocument/2006/customXml" ds:itemID="{DDFBE61E-D567-4954-951D-C75D3E79A1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D7648BA-5070-4DC9-8C50-A02AD2C6DFD6}">
  <ds:schemaRefs>
    <ds:schemaRef ds:uri="http://schemas.microsoft.com/office/2006/documentManagement/types"/>
    <ds:schemaRef ds:uri="http://purl.org/dc/elements/1.1/"/>
    <ds:schemaRef ds:uri="http://www.w3.org/XML/1998/namespace"/>
    <ds:schemaRef ds:uri="http://purl.org/dc/dcmitype/"/>
    <ds:schemaRef ds:uri="http://schemas.microsoft.com/office/2006/metadata/properties"/>
    <ds:schemaRef ds:uri="http://purl.org/dc/terms/"/>
    <ds:schemaRef ds:uri="http://schemas.microsoft.com/office/infopath/2007/PartnerControls"/>
    <ds:schemaRef ds:uri="http://schemas.openxmlformats.org/package/2006/metadata/core-properties"/>
    <ds:schemaRef ds:uri="04d956d8-1ffd-4dba-87ce-03f615e16f58"/>
  </ds:schemaRefs>
</ds:datastoreItem>
</file>

<file path=docProps/app.xml><?xml version="1.0" encoding="utf-8"?>
<Properties xmlns="http://schemas.openxmlformats.org/officeDocument/2006/extended-properties" xmlns:vt="http://schemas.openxmlformats.org/officeDocument/2006/docPropsVTypes">
  <TotalTime>15968</TotalTime>
  <Words>1145</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Neue Haas Grotesk Text Pro</vt:lpstr>
      <vt:lpstr>PunchcardVTI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Cherelle Louise Egan (2443051)</dc:creator>
  <cp:lastModifiedBy>Cherelle Louise Egan (2443051)</cp:lastModifiedBy>
  <cp:revision>2</cp:revision>
  <dcterms:created xsi:type="dcterms:W3CDTF">2026-07-09T09:34:34Z</dcterms:created>
  <dcterms:modified xsi:type="dcterms:W3CDTF">2026-07-20T12:02:51Z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