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3"/>
  </p:notesMasterIdLst>
  <p:sldIdLst>
    <p:sldId id="256" r:id="rId2"/>
  </p:sldIdLst>
  <p:sldSz cx="19010313" cy="10693400"/>
  <p:notesSz cx="6858000" cy="9144000"/>
  <p:embeddedFontLst>
    <p:embeddedFont>
      <p:font typeface="Calibri" panose="020F0502020204030204" pitchFamily="34" charset="0"/>
      <p:regular r:id="rId4"/>
      <p:bold r:id="rId5"/>
      <p:italic r:id="rId6"/>
      <p:boldItalic r:id="rId7"/>
    </p:embeddedFont>
    <p:embeddedFont>
      <p:font typeface="Roboto" panose="02000000000000000000" pitchFamily="2" charset="0"/>
      <p:regular r:id="rId8"/>
      <p:bold r:id="rId9"/>
      <p:italic r:id="rId10"/>
      <p:boldItalic r:id="rId1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62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autoAdjust="0"/>
    <p:restoredTop sz="38077" autoAdjust="0"/>
  </p:normalViewPr>
  <p:slideViewPr>
    <p:cSldViewPr>
      <p:cViewPr varScale="1">
        <p:scale>
          <a:sx n="69" d="100"/>
          <a:sy n="69" d="100"/>
        </p:scale>
        <p:origin x="768" y="208"/>
      </p:cViewPr>
      <p:guideLst>
        <p:guide orient="horz" pos="2160"/>
        <p:guide pos="3623"/>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tableStyles" Target="tableStyle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erth kumar" userId="c05b49b32bb0f2c6" providerId="LiveId" clId="{364ECD63-9597-4813-ABE8-44506FA9DFBF}"/>
    <pc:docChg chg="undo custSel modSld modMainMaster">
      <pc:chgData name="samerth kumar" userId="c05b49b32bb0f2c6" providerId="LiveId" clId="{364ECD63-9597-4813-ABE8-44506FA9DFBF}" dt="2023-07-10T10:26:41.512" v="1027"/>
      <pc:docMkLst>
        <pc:docMk/>
      </pc:docMkLst>
      <pc:sldChg chg="addSp delSp modSp mod modNotesTx">
        <pc:chgData name="samerth kumar" userId="c05b49b32bb0f2c6" providerId="LiveId" clId="{364ECD63-9597-4813-ABE8-44506FA9DFBF}" dt="2023-07-10T10:26:41.512" v="1027"/>
        <pc:sldMkLst>
          <pc:docMk/>
          <pc:sldMk cId="0" sldId="256"/>
        </pc:sldMkLst>
        <pc:spChg chg="del topLvl">
          <ac:chgData name="samerth kumar" userId="c05b49b32bb0f2c6" providerId="LiveId" clId="{364ECD63-9597-4813-ABE8-44506FA9DFBF}" dt="2023-07-10T08:53:35.730" v="121" actId="478"/>
          <ac:spMkLst>
            <pc:docMk/>
            <pc:sldMk cId="0" sldId="256"/>
            <ac:spMk id="15" creationId="{00000000-0000-0000-0000-000000000000}"/>
          </ac:spMkLst>
        </pc:spChg>
        <pc:spChg chg="mod topLvl">
          <ac:chgData name="samerth kumar" userId="c05b49b32bb0f2c6" providerId="LiveId" clId="{364ECD63-9597-4813-ABE8-44506FA9DFBF}" dt="2023-07-10T10:15:24.824" v="766" actId="2711"/>
          <ac:spMkLst>
            <pc:docMk/>
            <pc:sldMk cId="0" sldId="256"/>
            <ac:spMk id="16" creationId="{00000000-0000-0000-0000-000000000000}"/>
          </ac:spMkLst>
        </pc:spChg>
        <pc:spChg chg="del">
          <ac:chgData name="samerth kumar" userId="c05b49b32bb0f2c6" providerId="LiveId" clId="{364ECD63-9597-4813-ABE8-44506FA9DFBF}" dt="2023-07-10T07:54:00.454" v="119" actId="478"/>
          <ac:spMkLst>
            <pc:docMk/>
            <pc:sldMk cId="0" sldId="256"/>
            <ac:spMk id="20" creationId="{00000000-0000-0000-0000-000000000000}"/>
          </ac:spMkLst>
        </pc:spChg>
        <pc:spChg chg="del mod">
          <ac:chgData name="samerth kumar" userId="c05b49b32bb0f2c6" providerId="LiveId" clId="{364ECD63-9597-4813-ABE8-44506FA9DFBF}" dt="2023-07-10T07:49:10.324" v="2" actId="478"/>
          <ac:spMkLst>
            <pc:docMk/>
            <pc:sldMk cId="0" sldId="256"/>
            <ac:spMk id="21" creationId="{00000000-0000-0000-0000-000000000000}"/>
          </ac:spMkLst>
        </pc:spChg>
        <pc:spChg chg="del">
          <ac:chgData name="samerth kumar" userId="c05b49b32bb0f2c6" providerId="LiveId" clId="{364ECD63-9597-4813-ABE8-44506FA9DFBF}" dt="2023-07-10T07:49:14.672" v="3" actId="478"/>
          <ac:spMkLst>
            <pc:docMk/>
            <pc:sldMk cId="0" sldId="256"/>
            <ac:spMk id="22" creationId="{00000000-0000-0000-0000-000000000000}"/>
          </ac:spMkLst>
        </pc:spChg>
        <pc:spChg chg="del">
          <ac:chgData name="samerth kumar" userId="c05b49b32bb0f2c6" providerId="LiveId" clId="{364ECD63-9597-4813-ABE8-44506FA9DFBF}" dt="2023-07-10T07:49:14.672" v="3" actId="478"/>
          <ac:spMkLst>
            <pc:docMk/>
            <pc:sldMk cId="0" sldId="256"/>
            <ac:spMk id="23" creationId="{00000000-0000-0000-0000-000000000000}"/>
          </ac:spMkLst>
        </pc:spChg>
        <pc:spChg chg="del mod">
          <ac:chgData name="samerth kumar" userId="c05b49b32bb0f2c6" providerId="LiveId" clId="{364ECD63-9597-4813-ABE8-44506FA9DFBF}" dt="2023-07-10T07:49:18.449" v="5" actId="478"/>
          <ac:spMkLst>
            <pc:docMk/>
            <pc:sldMk cId="0" sldId="256"/>
            <ac:spMk id="24" creationId="{00000000-0000-0000-0000-000000000000}"/>
          </ac:spMkLst>
        </pc:spChg>
        <pc:spChg chg="del">
          <ac:chgData name="samerth kumar" userId="c05b49b32bb0f2c6" providerId="LiveId" clId="{364ECD63-9597-4813-ABE8-44506FA9DFBF}" dt="2023-07-10T07:49:14.672" v="3" actId="478"/>
          <ac:spMkLst>
            <pc:docMk/>
            <pc:sldMk cId="0" sldId="256"/>
            <ac:spMk id="25" creationId="{00000000-0000-0000-0000-000000000000}"/>
          </ac:spMkLst>
        </pc:spChg>
        <pc:spChg chg="mod">
          <ac:chgData name="samerth kumar" userId="c05b49b32bb0f2c6" providerId="LiveId" clId="{364ECD63-9597-4813-ABE8-44506FA9DFBF}" dt="2023-07-10T09:08:49.309" v="225"/>
          <ac:spMkLst>
            <pc:docMk/>
            <pc:sldMk cId="0" sldId="256"/>
            <ac:spMk id="27" creationId="{00000000-0000-0000-0000-000000000000}"/>
          </ac:spMkLst>
        </pc:spChg>
        <pc:spChg chg="mod">
          <ac:chgData name="samerth kumar" userId="c05b49b32bb0f2c6" providerId="LiveId" clId="{364ECD63-9597-4813-ABE8-44506FA9DFBF}" dt="2023-07-10T10:15:24.824" v="766" actId="2711"/>
          <ac:spMkLst>
            <pc:docMk/>
            <pc:sldMk cId="0" sldId="256"/>
            <ac:spMk id="28" creationId="{00000000-0000-0000-0000-000000000000}"/>
          </ac:spMkLst>
        </pc:spChg>
        <pc:spChg chg="del">
          <ac:chgData name="samerth kumar" userId="c05b49b32bb0f2c6" providerId="LiveId" clId="{364ECD63-9597-4813-ABE8-44506FA9DFBF}" dt="2023-07-10T07:54:00.454" v="119" actId="478"/>
          <ac:spMkLst>
            <pc:docMk/>
            <pc:sldMk cId="0" sldId="256"/>
            <ac:spMk id="29" creationId="{00000000-0000-0000-0000-000000000000}"/>
          </ac:spMkLst>
        </pc:spChg>
        <pc:spChg chg="del">
          <ac:chgData name="samerth kumar" userId="c05b49b32bb0f2c6" providerId="LiveId" clId="{364ECD63-9597-4813-ABE8-44506FA9DFBF}" dt="2023-07-10T07:54:00.454" v="119" actId="478"/>
          <ac:spMkLst>
            <pc:docMk/>
            <pc:sldMk cId="0" sldId="256"/>
            <ac:spMk id="30" creationId="{00000000-0000-0000-0000-000000000000}"/>
          </ac:spMkLst>
        </pc:spChg>
        <pc:spChg chg="del mod">
          <ac:chgData name="samerth kumar" userId="c05b49b32bb0f2c6" providerId="LiveId" clId="{364ECD63-9597-4813-ABE8-44506FA9DFBF}" dt="2023-07-10T07:49:52.603" v="17" actId="478"/>
          <ac:spMkLst>
            <pc:docMk/>
            <pc:sldMk cId="0" sldId="256"/>
            <ac:spMk id="31" creationId="{00000000-0000-0000-0000-000000000000}"/>
          </ac:spMkLst>
        </pc:spChg>
        <pc:spChg chg="del mod">
          <ac:chgData name="samerth kumar" userId="c05b49b32bb0f2c6" providerId="LiveId" clId="{364ECD63-9597-4813-ABE8-44506FA9DFBF}" dt="2023-07-10T07:50:00.745" v="19" actId="478"/>
          <ac:spMkLst>
            <pc:docMk/>
            <pc:sldMk cId="0" sldId="256"/>
            <ac:spMk id="32" creationId="{00000000-0000-0000-0000-000000000000}"/>
          </ac:spMkLst>
        </pc:spChg>
        <pc:spChg chg="mod">
          <ac:chgData name="samerth kumar" userId="c05b49b32bb0f2c6" providerId="LiveId" clId="{364ECD63-9597-4813-ABE8-44506FA9DFBF}" dt="2023-07-10T10:15:24.824" v="766" actId="2711"/>
          <ac:spMkLst>
            <pc:docMk/>
            <pc:sldMk cId="0" sldId="256"/>
            <ac:spMk id="33" creationId="{00000000-0000-0000-0000-000000000000}"/>
          </ac:spMkLst>
        </pc:spChg>
        <pc:spChg chg="del mod">
          <ac:chgData name="samerth kumar" userId="c05b49b32bb0f2c6" providerId="LiveId" clId="{364ECD63-9597-4813-ABE8-44506FA9DFBF}" dt="2023-07-10T07:49:52.603" v="17" actId="478"/>
          <ac:spMkLst>
            <pc:docMk/>
            <pc:sldMk cId="0" sldId="256"/>
            <ac:spMk id="34" creationId="{00000000-0000-0000-0000-000000000000}"/>
          </ac:spMkLst>
        </pc:spChg>
        <pc:spChg chg="del mod">
          <ac:chgData name="samerth kumar" userId="c05b49b32bb0f2c6" providerId="LiveId" clId="{364ECD63-9597-4813-ABE8-44506FA9DFBF}" dt="2023-07-10T07:49:52.603" v="17" actId="478"/>
          <ac:spMkLst>
            <pc:docMk/>
            <pc:sldMk cId="0" sldId="256"/>
            <ac:spMk id="35" creationId="{00000000-0000-0000-0000-000000000000}"/>
          </ac:spMkLst>
        </pc:spChg>
        <pc:spChg chg="del mod">
          <ac:chgData name="samerth kumar" userId="c05b49b32bb0f2c6" providerId="LiveId" clId="{364ECD63-9597-4813-ABE8-44506FA9DFBF}" dt="2023-07-10T07:49:52.603" v="17" actId="478"/>
          <ac:spMkLst>
            <pc:docMk/>
            <pc:sldMk cId="0" sldId="256"/>
            <ac:spMk id="36" creationId="{00000000-0000-0000-0000-000000000000}"/>
          </ac:spMkLst>
        </pc:spChg>
        <pc:spChg chg="del mod">
          <ac:chgData name="samerth kumar" userId="c05b49b32bb0f2c6" providerId="LiveId" clId="{364ECD63-9597-4813-ABE8-44506FA9DFBF}" dt="2023-07-10T07:49:52.603" v="17" actId="478"/>
          <ac:spMkLst>
            <pc:docMk/>
            <pc:sldMk cId="0" sldId="256"/>
            <ac:spMk id="37" creationId="{00000000-0000-0000-0000-000000000000}"/>
          </ac:spMkLst>
        </pc:spChg>
        <pc:spChg chg="del mod">
          <ac:chgData name="samerth kumar" userId="c05b49b32bb0f2c6" providerId="LiveId" clId="{364ECD63-9597-4813-ABE8-44506FA9DFBF}" dt="2023-07-10T07:49:52.603" v="17" actId="478"/>
          <ac:spMkLst>
            <pc:docMk/>
            <pc:sldMk cId="0" sldId="256"/>
            <ac:spMk id="38" creationId="{00000000-0000-0000-0000-000000000000}"/>
          </ac:spMkLst>
        </pc:spChg>
        <pc:spChg chg="del mod">
          <ac:chgData name="samerth kumar" userId="c05b49b32bb0f2c6" providerId="LiveId" clId="{364ECD63-9597-4813-ABE8-44506FA9DFBF}" dt="2023-07-10T07:49:52.603" v="17" actId="478"/>
          <ac:spMkLst>
            <pc:docMk/>
            <pc:sldMk cId="0" sldId="256"/>
            <ac:spMk id="39" creationId="{00000000-0000-0000-0000-000000000000}"/>
          </ac:spMkLst>
        </pc:spChg>
        <pc:spChg chg="del mod">
          <ac:chgData name="samerth kumar" userId="c05b49b32bb0f2c6" providerId="LiveId" clId="{364ECD63-9597-4813-ABE8-44506FA9DFBF}" dt="2023-07-10T07:49:52.603" v="17" actId="478"/>
          <ac:spMkLst>
            <pc:docMk/>
            <pc:sldMk cId="0" sldId="256"/>
            <ac:spMk id="40" creationId="{00000000-0000-0000-0000-000000000000}"/>
          </ac:spMkLst>
        </pc:spChg>
        <pc:spChg chg="del">
          <ac:chgData name="samerth kumar" userId="c05b49b32bb0f2c6" providerId="LiveId" clId="{364ECD63-9597-4813-ABE8-44506FA9DFBF}" dt="2023-07-10T07:54:00.454" v="119" actId="478"/>
          <ac:spMkLst>
            <pc:docMk/>
            <pc:sldMk cId="0" sldId="256"/>
            <ac:spMk id="41" creationId="{00000000-0000-0000-0000-000000000000}"/>
          </ac:spMkLst>
        </pc:spChg>
        <pc:spChg chg="del">
          <ac:chgData name="samerth kumar" userId="c05b49b32bb0f2c6" providerId="LiveId" clId="{364ECD63-9597-4813-ABE8-44506FA9DFBF}" dt="2023-07-10T07:54:00.454" v="119" actId="478"/>
          <ac:spMkLst>
            <pc:docMk/>
            <pc:sldMk cId="0" sldId="256"/>
            <ac:spMk id="42" creationId="{00000000-0000-0000-0000-000000000000}"/>
          </ac:spMkLst>
        </pc:spChg>
        <pc:spChg chg="del">
          <ac:chgData name="samerth kumar" userId="c05b49b32bb0f2c6" providerId="LiveId" clId="{364ECD63-9597-4813-ABE8-44506FA9DFBF}" dt="2023-07-10T07:54:00.454" v="119" actId="478"/>
          <ac:spMkLst>
            <pc:docMk/>
            <pc:sldMk cId="0" sldId="256"/>
            <ac:spMk id="43" creationId="{00000000-0000-0000-0000-000000000000}"/>
          </ac:spMkLst>
        </pc:spChg>
        <pc:spChg chg="add mod">
          <ac:chgData name="samerth kumar" userId="c05b49b32bb0f2c6" providerId="LiveId" clId="{364ECD63-9597-4813-ABE8-44506FA9DFBF}" dt="2023-07-10T10:15:24.824" v="766" actId="2711"/>
          <ac:spMkLst>
            <pc:docMk/>
            <pc:sldMk cId="0" sldId="256"/>
            <ac:spMk id="44" creationId="{1A38BBBB-CEE9-AB50-E79D-1BD63628F4C1}"/>
          </ac:spMkLst>
        </pc:spChg>
        <pc:spChg chg="add mod">
          <ac:chgData name="samerth kumar" userId="c05b49b32bb0f2c6" providerId="LiveId" clId="{364ECD63-9597-4813-ABE8-44506FA9DFBF}" dt="2023-07-10T10:15:24.824" v="766" actId="2711"/>
          <ac:spMkLst>
            <pc:docMk/>
            <pc:sldMk cId="0" sldId="256"/>
            <ac:spMk id="47" creationId="{2B47D903-2EE3-11C4-32A0-1C930871C49B}"/>
          </ac:spMkLst>
        </pc:spChg>
        <pc:spChg chg="add mod">
          <ac:chgData name="samerth kumar" userId="c05b49b32bb0f2c6" providerId="LiveId" clId="{364ECD63-9597-4813-ABE8-44506FA9DFBF}" dt="2023-07-10T10:26:09.367" v="1021"/>
          <ac:spMkLst>
            <pc:docMk/>
            <pc:sldMk cId="0" sldId="256"/>
            <ac:spMk id="48" creationId="{EC9F4648-AF01-DA7E-A413-D10803459B80}"/>
          </ac:spMkLst>
        </pc:spChg>
        <pc:spChg chg="add mod">
          <ac:chgData name="samerth kumar" userId="c05b49b32bb0f2c6" providerId="LiveId" clId="{364ECD63-9597-4813-ABE8-44506FA9DFBF}" dt="2023-07-10T10:15:24.824" v="766" actId="2711"/>
          <ac:spMkLst>
            <pc:docMk/>
            <pc:sldMk cId="0" sldId="256"/>
            <ac:spMk id="49" creationId="{AE339F9E-6F03-C76C-F77F-B54BF0E68B8B}"/>
          </ac:spMkLst>
        </pc:spChg>
        <pc:spChg chg="add mod">
          <ac:chgData name="samerth kumar" userId="c05b49b32bb0f2c6" providerId="LiveId" clId="{364ECD63-9597-4813-ABE8-44506FA9DFBF}" dt="2023-07-10T10:15:24.824" v="766" actId="2711"/>
          <ac:spMkLst>
            <pc:docMk/>
            <pc:sldMk cId="0" sldId="256"/>
            <ac:spMk id="50" creationId="{9DC34F65-EA98-3CB2-1C1D-71B683F15454}"/>
          </ac:spMkLst>
        </pc:spChg>
        <pc:spChg chg="add mod">
          <ac:chgData name="samerth kumar" userId="c05b49b32bb0f2c6" providerId="LiveId" clId="{364ECD63-9597-4813-ABE8-44506FA9DFBF}" dt="2023-07-10T10:25:18.395" v="1020" actId="20577"/>
          <ac:spMkLst>
            <pc:docMk/>
            <pc:sldMk cId="0" sldId="256"/>
            <ac:spMk id="51" creationId="{2A8726C5-0F0E-4897-1192-4DB4120891EC}"/>
          </ac:spMkLst>
        </pc:spChg>
        <pc:spChg chg="add mod">
          <ac:chgData name="samerth kumar" userId="c05b49b32bb0f2c6" providerId="LiveId" clId="{364ECD63-9597-4813-ABE8-44506FA9DFBF}" dt="2023-07-10T10:26:09.367" v="1021"/>
          <ac:spMkLst>
            <pc:docMk/>
            <pc:sldMk cId="0" sldId="256"/>
            <ac:spMk id="52" creationId="{8F725665-1D9E-9456-2C5F-C5F6BCE58568}"/>
          </ac:spMkLst>
        </pc:spChg>
        <pc:spChg chg="add mod">
          <ac:chgData name="samerth kumar" userId="c05b49b32bb0f2c6" providerId="LiveId" clId="{364ECD63-9597-4813-ABE8-44506FA9DFBF}" dt="2023-07-10T10:15:24.824" v="766" actId="2711"/>
          <ac:spMkLst>
            <pc:docMk/>
            <pc:sldMk cId="0" sldId="256"/>
            <ac:spMk id="53" creationId="{ED98A5DC-D2B0-C111-EF89-CBC4AF299A6A}"/>
          </ac:spMkLst>
        </pc:spChg>
        <pc:spChg chg="add mod">
          <ac:chgData name="samerth kumar" userId="c05b49b32bb0f2c6" providerId="LiveId" clId="{364ECD63-9597-4813-ABE8-44506FA9DFBF}" dt="2023-07-10T10:26:09.367" v="1021"/>
          <ac:spMkLst>
            <pc:docMk/>
            <pc:sldMk cId="0" sldId="256"/>
            <ac:spMk id="54" creationId="{800F4B88-70A1-9135-4CCC-E1984545A2B3}"/>
          </ac:spMkLst>
        </pc:spChg>
        <pc:spChg chg="add mod">
          <ac:chgData name="samerth kumar" userId="c05b49b32bb0f2c6" providerId="LiveId" clId="{364ECD63-9597-4813-ABE8-44506FA9DFBF}" dt="2023-07-10T10:16:03.451" v="782" actId="1076"/>
          <ac:spMkLst>
            <pc:docMk/>
            <pc:sldMk cId="0" sldId="256"/>
            <ac:spMk id="56" creationId="{62A12BEB-21FA-5160-C6EC-A97B3E0D42EE}"/>
          </ac:spMkLst>
        </pc:spChg>
        <pc:spChg chg="add mod">
          <ac:chgData name="samerth kumar" userId="c05b49b32bb0f2c6" providerId="LiveId" clId="{364ECD63-9597-4813-ABE8-44506FA9DFBF}" dt="2023-07-10T10:20:04.794" v="817" actId="1076"/>
          <ac:spMkLst>
            <pc:docMk/>
            <pc:sldMk cId="0" sldId="256"/>
            <ac:spMk id="59" creationId="{25949DBB-0C98-BB93-B2F4-FB7AAF456B52}"/>
          </ac:spMkLst>
        </pc:spChg>
        <pc:grpChg chg="del">
          <ac:chgData name="samerth kumar" userId="c05b49b32bb0f2c6" providerId="LiveId" clId="{364ECD63-9597-4813-ABE8-44506FA9DFBF}" dt="2023-07-10T07:54:00.454" v="119" actId="478"/>
          <ac:grpSpMkLst>
            <pc:docMk/>
            <pc:sldMk cId="0" sldId="256"/>
            <ac:grpSpMk id="2" creationId="{00000000-0000-0000-0000-000000000000}"/>
          </ac:grpSpMkLst>
        </pc:grpChg>
        <pc:grpChg chg="del">
          <ac:chgData name="samerth kumar" userId="c05b49b32bb0f2c6" providerId="LiveId" clId="{364ECD63-9597-4813-ABE8-44506FA9DFBF}" dt="2023-07-10T07:54:00.454" v="119" actId="478"/>
          <ac:grpSpMkLst>
            <pc:docMk/>
            <pc:sldMk cId="0" sldId="256"/>
            <ac:grpSpMk id="5" creationId="{00000000-0000-0000-0000-000000000000}"/>
          </ac:grpSpMkLst>
        </pc:grpChg>
        <pc:grpChg chg="del">
          <ac:chgData name="samerth kumar" userId="c05b49b32bb0f2c6" providerId="LiveId" clId="{364ECD63-9597-4813-ABE8-44506FA9DFBF}" dt="2023-07-10T07:54:00.454" v="119" actId="478"/>
          <ac:grpSpMkLst>
            <pc:docMk/>
            <pc:sldMk cId="0" sldId="256"/>
            <ac:grpSpMk id="8" creationId="{00000000-0000-0000-0000-000000000000}"/>
          </ac:grpSpMkLst>
        </pc:grpChg>
        <pc:grpChg chg="del mod">
          <ac:chgData name="samerth kumar" userId="c05b49b32bb0f2c6" providerId="LiveId" clId="{364ECD63-9597-4813-ABE8-44506FA9DFBF}" dt="2023-07-10T09:00:46.522" v="192" actId="478"/>
          <ac:grpSpMkLst>
            <pc:docMk/>
            <pc:sldMk cId="0" sldId="256"/>
            <ac:grpSpMk id="11" creationId="{00000000-0000-0000-0000-000000000000}"/>
          </ac:grpSpMkLst>
        </pc:grpChg>
        <pc:grpChg chg="del mod">
          <ac:chgData name="samerth kumar" userId="c05b49b32bb0f2c6" providerId="LiveId" clId="{364ECD63-9597-4813-ABE8-44506FA9DFBF}" dt="2023-07-10T08:53:35.730" v="121" actId="478"/>
          <ac:grpSpMkLst>
            <pc:docMk/>
            <pc:sldMk cId="0" sldId="256"/>
            <ac:grpSpMk id="14" creationId="{00000000-0000-0000-0000-000000000000}"/>
          </ac:grpSpMkLst>
        </pc:grpChg>
        <pc:grpChg chg="del">
          <ac:chgData name="samerth kumar" userId="c05b49b32bb0f2c6" providerId="LiveId" clId="{364ECD63-9597-4813-ABE8-44506FA9DFBF}" dt="2023-07-10T07:54:00.454" v="119" actId="478"/>
          <ac:grpSpMkLst>
            <pc:docMk/>
            <pc:sldMk cId="0" sldId="256"/>
            <ac:grpSpMk id="17" creationId="{00000000-0000-0000-0000-000000000000}"/>
          </ac:grpSpMkLst>
        </pc:grpChg>
        <pc:grpChg chg="mod">
          <ac:chgData name="samerth kumar" userId="c05b49b32bb0f2c6" providerId="LiveId" clId="{364ECD63-9597-4813-ABE8-44506FA9DFBF}" dt="2023-07-10T10:02:30.596" v="651" actId="14100"/>
          <ac:grpSpMkLst>
            <pc:docMk/>
            <pc:sldMk cId="0" sldId="256"/>
            <ac:grpSpMk id="26" creationId="{00000000-0000-0000-0000-000000000000}"/>
          </ac:grpSpMkLst>
        </pc:grpChg>
        <pc:picChg chg="add mod">
          <ac:chgData name="samerth kumar" userId="c05b49b32bb0f2c6" providerId="LiveId" clId="{364ECD63-9597-4813-ABE8-44506FA9DFBF}" dt="2023-07-10T09:08:49.309" v="225"/>
          <ac:picMkLst>
            <pc:docMk/>
            <pc:sldMk cId="0" sldId="256"/>
            <ac:picMk id="46" creationId="{AEC4EB76-6999-FA76-A797-053B16C0F089}"/>
          </ac:picMkLst>
        </pc:picChg>
        <pc:picChg chg="add mod">
          <ac:chgData name="samerth kumar" userId="c05b49b32bb0f2c6" providerId="LiveId" clId="{364ECD63-9597-4813-ABE8-44506FA9DFBF}" dt="2023-07-10T10:20:02.993" v="816" actId="1076"/>
          <ac:picMkLst>
            <pc:docMk/>
            <pc:sldMk cId="0" sldId="256"/>
            <ac:picMk id="55" creationId="{228860AD-2B77-4F40-81F1-F087E9A52385}"/>
          </ac:picMkLst>
        </pc:picChg>
        <pc:picChg chg="add del mod">
          <ac:chgData name="samerth kumar" userId="c05b49b32bb0f2c6" providerId="LiveId" clId="{364ECD63-9597-4813-ABE8-44506FA9DFBF}" dt="2023-07-10T10:16:56.310" v="791" actId="478"/>
          <ac:picMkLst>
            <pc:docMk/>
            <pc:sldMk cId="0" sldId="256"/>
            <ac:picMk id="57" creationId="{6CCB94C2-CECA-69D9-0AA1-CD8A194E9A12}"/>
          </ac:picMkLst>
        </pc:picChg>
        <pc:picChg chg="add mod">
          <ac:chgData name="samerth kumar" userId="c05b49b32bb0f2c6" providerId="LiveId" clId="{364ECD63-9597-4813-ABE8-44506FA9DFBF}" dt="2023-07-10T10:19:58.932" v="812" actId="1076"/>
          <ac:picMkLst>
            <pc:docMk/>
            <pc:sldMk cId="0" sldId="256"/>
            <ac:picMk id="58" creationId="{CFDAD59F-D050-B25A-A14B-AD5EBDF87DD9}"/>
          </ac:picMkLst>
        </pc:picChg>
      </pc:sldChg>
      <pc:sldMasterChg chg="modSp modSldLayout">
        <pc:chgData name="samerth kumar" userId="c05b49b32bb0f2c6" providerId="LiveId" clId="{364ECD63-9597-4813-ABE8-44506FA9DFBF}" dt="2023-07-10T09:08:49.309" v="225"/>
        <pc:sldMasterMkLst>
          <pc:docMk/>
          <pc:sldMasterMk cId="0" sldId="2147483648"/>
        </pc:sldMasterMkLst>
        <pc:spChg chg="mod">
          <ac:chgData name="samerth kumar" userId="c05b49b32bb0f2c6" providerId="LiveId" clId="{364ECD63-9597-4813-ABE8-44506FA9DFBF}" dt="2023-07-10T09:08:49.309" v="225"/>
          <ac:spMkLst>
            <pc:docMk/>
            <pc:sldMasterMk cId="0" sldId="2147483648"/>
            <ac:spMk id="2" creationId="{00000000-0000-0000-0000-000000000000}"/>
          </ac:spMkLst>
        </pc:spChg>
        <pc:spChg chg="mod">
          <ac:chgData name="samerth kumar" userId="c05b49b32bb0f2c6" providerId="LiveId" clId="{364ECD63-9597-4813-ABE8-44506FA9DFBF}" dt="2023-07-10T09:08:49.309" v="225"/>
          <ac:spMkLst>
            <pc:docMk/>
            <pc:sldMasterMk cId="0" sldId="2147483648"/>
            <ac:spMk id="3" creationId="{00000000-0000-0000-0000-000000000000}"/>
          </ac:spMkLst>
        </pc:spChg>
        <pc:spChg chg="mod">
          <ac:chgData name="samerth kumar" userId="c05b49b32bb0f2c6" providerId="LiveId" clId="{364ECD63-9597-4813-ABE8-44506FA9DFBF}" dt="2023-07-10T09:08:49.309" v="225"/>
          <ac:spMkLst>
            <pc:docMk/>
            <pc:sldMasterMk cId="0" sldId="2147483648"/>
            <ac:spMk id="4" creationId="{00000000-0000-0000-0000-000000000000}"/>
          </ac:spMkLst>
        </pc:spChg>
        <pc:spChg chg="mod">
          <ac:chgData name="samerth kumar" userId="c05b49b32bb0f2c6" providerId="LiveId" clId="{364ECD63-9597-4813-ABE8-44506FA9DFBF}" dt="2023-07-10T09:08:49.309" v="225"/>
          <ac:spMkLst>
            <pc:docMk/>
            <pc:sldMasterMk cId="0" sldId="2147483648"/>
            <ac:spMk id="5" creationId="{00000000-0000-0000-0000-000000000000}"/>
          </ac:spMkLst>
        </pc:spChg>
        <pc:spChg chg="mod">
          <ac:chgData name="samerth kumar" userId="c05b49b32bb0f2c6" providerId="LiveId" clId="{364ECD63-9597-4813-ABE8-44506FA9DFBF}" dt="2023-07-10T09:08:49.309" v="225"/>
          <ac:spMkLst>
            <pc:docMk/>
            <pc:sldMasterMk cId="0" sldId="2147483648"/>
            <ac:spMk id="6" creationId="{00000000-0000-0000-0000-000000000000}"/>
          </ac:spMkLst>
        </pc:spChg>
        <pc:sldLayoutChg chg="modSp">
          <pc:chgData name="samerth kumar" userId="c05b49b32bb0f2c6" providerId="LiveId" clId="{364ECD63-9597-4813-ABE8-44506FA9DFBF}" dt="2023-07-10T09:08:49.309" v="225"/>
          <pc:sldLayoutMkLst>
            <pc:docMk/>
            <pc:sldMasterMk cId="0" sldId="2147483648"/>
            <pc:sldLayoutMk cId="0" sldId="2147483649"/>
          </pc:sldLayoutMkLst>
          <pc:spChg chg="mod">
            <ac:chgData name="samerth kumar" userId="c05b49b32bb0f2c6" providerId="LiveId" clId="{364ECD63-9597-4813-ABE8-44506FA9DFBF}" dt="2023-07-10T09:08:49.309" v="225"/>
            <ac:spMkLst>
              <pc:docMk/>
              <pc:sldMasterMk cId="0" sldId="2147483648"/>
              <pc:sldLayoutMk cId="0" sldId="2147483649"/>
              <ac:spMk id="2" creationId="{00000000-0000-0000-0000-000000000000}"/>
            </ac:spMkLst>
          </pc:spChg>
          <pc:spChg chg="mod">
            <ac:chgData name="samerth kumar" userId="c05b49b32bb0f2c6" providerId="LiveId" clId="{364ECD63-9597-4813-ABE8-44506FA9DFBF}" dt="2023-07-10T09:08:49.309" v="225"/>
            <ac:spMkLst>
              <pc:docMk/>
              <pc:sldMasterMk cId="0" sldId="2147483648"/>
              <pc:sldLayoutMk cId="0" sldId="2147483649"/>
              <ac:spMk id="3" creationId="{00000000-0000-0000-0000-000000000000}"/>
            </ac:spMkLst>
          </pc:spChg>
        </pc:sldLayoutChg>
        <pc:sldLayoutChg chg="modSp">
          <pc:chgData name="samerth kumar" userId="c05b49b32bb0f2c6" providerId="LiveId" clId="{364ECD63-9597-4813-ABE8-44506FA9DFBF}" dt="2023-07-10T09:08:49.309" v="225"/>
          <pc:sldLayoutMkLst>
            <pc:docMk/>
            <pc:sldMasterMk cId="0" sldId="2147483648"/>
            <pc:sldLayoutMk cId="0" sldId="2147483651"/>
          </pc:sldLayoutMkLst>
          <pc:spChg chg="mod">
            <ac:chgData name="samerth kumar" userId="c05b49b32bb0f2c6" providerId="LiveId" clId="{364ECD63-9597-4813-ABE8-44506FA9DFBF}" dt="2023-07-10T09:08:49.309" v="225"/>
            <ac:spMkLst>
              <pc:docMk/>
              <pc:sldMasterMk cId="0" sldId="2147483648"/>
              <pc:sldLayoutMk cId="0" sldId="2147483651"/>
              <ac:spMk id="2" creationId="{00000000-0000-0000-0000-000000000000}"/>
            </ac:spMkLst>
          </pc:spChg>
          <pc:spChg chg="mod">
            <ac:chgData name="samerth kumar" userId="c05b49b32bb0f2c6" providerId="LiveId" clId="{364ECD63-9597-4813-ABE8-44506FA9DFBF}" dt="2023-07-10T09:08:49.309" v="225"/>
            <ac:spMkLst>
              <pc:docMk/>
              <pc:sldMasterMk cId="0" sldId="2147483648"/>
              <pc:sldLayoutMk cId="0" sldId="2147483651"/>
              <ac:spMk id="3" creationId="{00000000-0000-0000-0000-000000000000}"/>
            </ac:spMkLst>
          </pc:spChg>
        </pc:sldLayoutChg>
        <pc:sldLayoutChg chg="modSp">
          <pc:chgData name="samerth kumar" userId="c05b49b32bb0f2c6" providerId="LiveId" clId="{364ECD63-9597-4813-ABE8-44506FA9DFBF}" dt="2023-07-10T09:08:49.309" v="225"/>
          <pc:sldLayoutMkLst>
            <pc:docMk/>
            <pc:sldMasterMk cId="0" sldId="2147483648"/>
            <pc:sldLayoutMk cId="0" sldId="2147483652"/>
          </pc:sldLayoutMkLst>
          <pc:spChg chg="mod">
            <ac:chgData name="samerth kumar" userId="c05b49b32bb0f2c6" providerId="LiveId" clId="{364ECD63-9597-4813-ABE8-44506FA9DFBF}" dt="2023-07-10T09:08:49.309" v="225"/>
            <ac:spMkLst>
              <pc:docMk/>
              <pc:sldMasterMk cId="0" sldId="2147483648"/>
              <pc:sldLayoutMk cId="0" sldId="2147483652"/>
              <ac:spMk id="3" creationId="{00000000-0000-0000-0000-000000000000}"/>
            </ac:spMkLst>
          </pc:spChg>
          <pc:spChg chg="mod">
            <ac:chgData name="samerth kumar" userId="c05b49b32bb0f2c6" providerId="LiveId" clId="{364ECD63-9597-4813-ABE8-44506FA9DFBF}" dt="2023-07-10T09:08:49.309" v="225"/>
            <ac:spMkLst>
              <pc:docMk/>
              <pc:sldMasterMk cId="0" sldId="2147483648"/>
              <pc:sldLayoutMk cId="0" sldId="2147483652"/>
              <ac:spMk id="4" creationId="{00000000-0000-0000-0000-000000000000}"/>
            </ac:spMkLst>
          </pc:spChg>
        </pc:sldLayoutChg>
        <pc:sldLayoutChg chg="modSp">
          <pc:chgData name="samerth kumar" userId="c05b49b32bb0f2c6" providerId="LiveId" clId="{364ECD63-9597-4813-ABE8-44506FA9DFBF}" dt="2023-07-10T09:08:49.309" v="225"/>
          <pc:sldLayoutMkLst>
            <pc:docMk/>
            <pc:sldMasterMk cId="0" sldId="2147483648"/>
            <pc:sldLayoutMk cId="0" sldId="2147483653"/>
          </pc:sldLayoutMkLst>
          <pc:spChg chg="mod">
            <ac:chgData name="samerth kumar" userId="c05b49b32bb0f2c6" providerId="LiveId" clId="{364ECD63-9597-4813-ABE8-44506FA9DFBF}" dt="2023-07-10T09:08:49.309" v="225"/>
            <ac:spMkLst>
              <pc:docMk/>
              <pc:sldMasterMk cId="0" sldId="2147483648"/>
              <pc:sldLayoutMk cId="0" sldId="2147483653"/>
              <ac:spMk id="3" creationId="{00000000-0000-0000-0000-000000000000}"/>
            </ac:spMkLst>
          </pc:spChg>
          <pc:spChg chg="mod">
            <ac:chgData name="samerth kumar" userId="c05b49b32bb0f2c6" providerId="LiveId" clId="{364ECD63-9597-4813-ABE8-44506FA9DFBF}" dt="2023-07-10T09:08:49.309" v="225"/>
            <ac:spMkLst>
              <pc:docMk/>
              <pc:sldMasterMk cId="0" sldId="2147483648"/>
              <pc:sldLayoutMk cId="0" sldId="2147483653"/>
              <ac:spMk id="4" creationId="{00000000-0000-0000-0000-000000000000}"/>
            </ac:spMkLst>
          </pc:spChg>
          <pc:spChg chg="mod">
            <ac:chgData name="samerth kumar" userId="c05b49b32bb0f2c6" providerId="LiveId" clId="{364ECD63-9597-4813-ABE8-44506FA9DFBF}" dt="2023-07-10T09:08:49.309" v="225"/>
            <ac:spMkLst>
              <pc:docMk/>
              <pc:sldMasterMk cId="0" sldId="2147483648"/>
              <pc:sldLayoutMk cId="0" sldId="2147483653"/>
              <ac:spMk id="5" creationId="{00000000-0000-0000-0000-000000000000}"/>
            </ac:spMkLst>
          </pc:spChg>
          <pc:spChg chg="mod">
            <ac:chgData name="samerth kumar" userId="c05b49b32bb0f2c6" providerId="LiveId" clId="{364ECD63-9597-4813-ABE8-44506FA9DFBF}" dt="2023-07-10T09:08:49.309" v="225"/>
            <ac:spMkLst>
              <pc:docMk/>
              <pc:sldMasterMk cId="0" sldId="2147483648"/>
              <pc:sldLayoutMk cId="0" sldId="2147483653"/>
              <ac:spMk id="6" creationId="{00000000-0000-0000-0000-000000000000}"/>
            </ac:spMkLst>
          </pc:spChg>
        </pc:sldLayoutChg>
        <pc:sldLayoutChg chg="modSp">
          <pc:chgData name="samerth kumar" userId="c05b49b32bb0f2c6" providerId="LiveId" clId="{364ECD63-9597-4813-ABE8-44506FA9DFBF}" dt="2023-07-10T09:08:49.309" v="225"/>
          <pc:sldLayoutMkLst>
            <pc:docMk/>
            <pc:sldMasterMk cId="0" sldId="2147483648"/>
            <pc:sldLayoutMk cId="0" sldId="2147483656"/>
          </pc:sldLayoutMkLst>
          <pc:spChg chg="mod">
            <ac:chgData name="samerth kumar" userId="c05b49b32bb0f2c6" providerId="LiveId" clId="{364ECD63-9597-4813-ABE8-44506FA9DFBF}" dt="2023-07-10T09:08:49.309" v="225"/>
            <ac:spMkLst>
              <pc:docMk/>
              <pc:sldMasterMk cId="0" sldId="2147483648"/>
              <pc:sldLayoutMk cId="0" sldId="2147483656"/>
              <ac:spMk id="2" creationId="{00000000-0000-0000-0000-000000000000}"/>
            </ac:spMkLst>
          </pc:spChg>
          <pc:spChg chg="mod">
            <ac:chgData name="samerth kumar" userId="c05b49b32bb0f2c6" providerId="LiveId" clId="{364ECD63-9597-4813-ABE8-44506FA9DFBF}" dt="2023-07-10T09:08:49.309" v="225"/>
            <ac:spMkLst>
              <pc:docMk/>
              <pc:sldMasterMk cId="0" sldId="2147483648"/>
              <pc:sldLayoutMk cId="0" sldId="2147483656"/>
              <ac:spMk id="3" creationId="{00000000-0000-0000-0000-000000000000}"/>
            </ac:spMkLst>
          </pc:spChg>
          <pc:spChg chg="mod">
            <ac:chgData name="samerth kumar" userId="c05b49b32bb0f2c6" providerId="LiveId" clId="{364ECD63-9597-4813-ABE8-44506FA9DFBF}" dt="2023-07-10T09:08:49.309" v="225"/>
            <ac:spMkLst>
              <pc:docMk/>
              <pc:sldMasterMk cId="0" sldId="2147483648"/>
              <pc:sldLayoutMk cId="0" sldId="2147483656"/>
              <ac:spMk id="4" creationId="{00000000-0000-0000-0000-000000000000}"/>
            </ac:spMkLst>
          </pc:spChg>
        </pc:sldLayoutChg>
        <pc:sldLayoutChg chg="modSp">
          <pc:chgData name="samerth kumar" userId="c05b49b32bb0f2c6" providerId="LiveId" clId="{364ECD63-9597-4813-ABE8-44506FA9DFBF}" dt="2023-07-10T09:08:49.309" v="225"/>
          <pc:sldLayoutMkLst>
            <pc:docMk/>
            <pc:sldMasterMk cId="0" sldId="2147483648"/>
            <pc:sldLayoutMk cId="0" sldId="2147483657"/>
          </pc:sldLayoutMkLst>
          <pc:spChg chg="mod">
            <ac:chgData name="samerth kumar" userId="c05b49b32bb0f2c6" providerId="LiveId" clId="{364ECD63-9597-4813-ABE8-44506FA9DFBF}" dt="2023-07-10T09:08:49.309" v="225"/>
            <ac:spMkLst>
              <pc:docMk/>
              <pc:sldMasterMk cId="0" sldId="2147483648"/>
              <pc:sldLayoutMk cId="0" sldId="2147483657"/>
              <ac:spMk id="2" creationId="{00000000-0000-0000-0000-000000000000}"/>
            </ac:spMkLst>
          </pc:spChg>
          <pc:spChg chg="mod">
            <ac:chgData name="samerth kumar" userId="c05b49b32bb0f2c6" providerId="LiveId" clId="{364ECD63-9597-4813-ABE8-44506FA9DFBF}" dt="2023-07-10T09:08:49.309" v="225"/>
            <ac:spMkLst>
              <pc:docMk/>
              <pc:sldMasterMk cId="0" sldId="2147483648"/>
              <pc:sldLayoutMk cId="0" sldId="2147483657"/>
              <ac:spMk id="3" creationId="{00000000-0000-0000-0000-000000000000}"/>
            </ac:spMkLst>
          </pc:spChg>
          <pc:spChg chg="mod">
            <ac:chgData name="samerth kumar" userId="c05b49b32bb0f2c6" providerId="LiveId" clId="{364ECD63-9597-4813-ABE8-44506FA9DFBF}" dt="2023-07-10T09:08:49.309" v="225"/>
            <ac:spMkLst>
              <pc:docMk/>
              <pc:sldMasterMk cId="0" sldId="2147483648"/>
              <pc:sldLayoutMk cId="0" sldId="2147483657"/>
              <ac:spMk id="4" creationId="{00000000-0000-0000-0000-000000000000}"/>
            </ac:spMkLst>
          </pc:spChg>
        </pc:sldLayoutChg>
        <pc:sldLayoutChg chg="modSp">
          <pc:chgData name="samerth kumar" userId="c05b49b32bb0f2c6" providerId="LiveId" clId="{364ECD63-9597-4813-ABE8-44506FA9DFBF}" dt="2023-07-10T09:08:49.309" v="225"/>
          <pc:sldLayoutMkLst>
            <pc:docMk/>
            <pc:sldMasterMk cId="0" sldId="2147483648"/>
            <pc:sldLayoutMk cId="0" sldId="2147483659"/>
          </pc:sldLayoutMkLst>
          <pc:spChg chg="mod">
            <ac:chgData name="samerth kumar" userId="c05b49b32bb0f2c6" providerId="LiveId" clId="{364ECD63-9597-4813-ABE8-44506FA9DFBF}" dt="2023-07-10T09:08:49.309" v="225"/>
            <ac:spMkLst>
              <pc:docMk/>
              <pc:sldMasterMk cId="0" sldId="2147483648"/>
              <pc:sldLayoutMk cId="0" sldId="2147483659"/>
              <ac:spMk id="2" creationId="{00000000-0000-0000-0000-000000000000}"/>
            </ac:spMkLst>
          </pc:spChg>
          <pc:spChg chg="mod">
            <ac:chgData name="samerth kumar" userId="c05b49b32bb0f2c6" providerId="LiveId" clId="{364ECD63-9597-4813-ABE8-44506FA9DFBF}" dt="2023-07-10T09:08:49.309" v="225"/>
            <ac:spMkLst>
              <pc:docMk/>
              <pc:sldMasterMk cId="0" sldId="2147483648"/>
              <pc:sldLayoutMk cId="0" sldId="2147483659"/>
              <ac:spMk id="3"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8D5671-766E-4529-9093-65AE0EA821CF}" type="datetimeFigureOut">
              <a:rPr lang="en-IN" smtClean="0"/>
              <a:t>06/08/23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6BCD2C-12EF-4626-BB4F-E1B2AE5D47CE}" type="slidenum">
              <a:rPr lang="en-IN" smtClean="0"/>
              <a:t>‹#›</a:t>
            </a:fld>
            <a:endParaRPr lang="en-IN"/>
          </a:p>
        </p:txBody>
      </p:sp>
    </p:spTree>
    <p:extLst>
      <p:ext uri="{BB962C8B-B14F-4D97-AF65-F5344CB8AC3E}">
        <p14:creationId xmlns:p14="http://schemas.microsoft.com/office/powerpoint/2010/main" val="1943722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IN" sz="2400" b="1" dirty="0">
                <a:latin typeface="Times New Roman" panose="02020603050405020304" pitchFamily="18" charset="0"/>
                <a:cs typeface="Times New Roman" panose="02020603050405020304" pitchFamily="18" charset="0"/>
              </a:rPr>
              <a:t>Introduction/purpose</a:t>
            </a:r>
          </a:p>
          <a:p>
            <a:pPr algn="just"/>
            <a:r>
              <a:rPr lang="en-US" sz="1200" dirty="0">
                <a:latin typeface="Times New Roman" panose="02020603050405020304" pitchFamily="18" charset="0"/>
                <a:cs typeface="Times New Roman" panose="02020603050405020304" pitchFamily="18" charset="0"/>
              </a:rPr>
              <a:t>The purpose of a poster show is to overtly communicate vital data, research results, or project intricacies in a compact and appealing manner. It enables moderators to communicate their work to a group of individuals in an externally engaging organisation, working with dialogues, information sharing, and system administration opportunities. poster introductions are commonly used in academic meetings, research talks, industry events, and professional gatherings.</a:t>
            </a:r>
          </a:p>
          <a:p>
            <a:pPr algn="just"/>
            <a:r>
              <a:rPr lang="en-US" sz="1200" b="1" dirty="0">
                <a:latin typeface="Times New Roman" panose="02020603050405020304" pitchFamily="18" charset="0"/>
                <a:cs typeface="Times New Roman" panose="02020603050405020304" pitchFamily="18" charset="0"/>
              </a:rPr>
              <a:t>Objectives</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poster display hopes to successfully convey vital data, research breakthroughs, or project nuances to the audience in a compact and visually appealing manner. It breaks down difficult ideas into easily understandable chunks using pictures, diagrams, and concise language.</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poster exhibition intends to Capture the attention of the audience and urge commitment. It employs visual components, for example, various plans, photos, and outlines, to create visual interest and entice viewers to study the content further.</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poster display allows moderators to participate in talks with participants. It serves as a starting point for talks, allowing moderators to make sense of their work, answer questions, and get feedback from the audience.</a:t>
            </a:r>
            <a:endParaRPr lang="en-IN" sz="1200" dirty="0">
              <a:latin typeface="Times New Roman" panose="02020603050405020304" pitchFamily="18" charset="0"/>
              <a:cs typeface="Times New Roman" panose="02020603050405020304" pitchFamily="18" charset="0"/>
            </a:endParaRPr>
          </a:p>
          <a:p>
            <a:pPr algn="ctr"/>
            <a:r>
              <a:rPr lang="en-US" b="1" dirty="0">
                <a:latin typeface="Times New Roman" panose="02020603050405020304" pitchFamily="18" charset="0"/>
                <a:cs typeface="Times New Roman" panose="02020603050405020304" pitchFamily="18" charset="0"/>
              </a:rPr>
              <a:t>Possible KM Tools/Technologies</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Data base Administration Sets (DBMS): DBMS considers competent capacity and recovery of </a:t>
            </a:r>
            <a:r>
              <a:rPr lang="en-US" sz="1200" dirty="0" err="1">
                <a:latin typeface="Times New Roman" panose="02020603050405020304" pitchFamily="18" charset="0"/>
                <a:cs typeface="Times New Roman" panose="02020603050405020304" pitchFamily="18" charset="0"/>
              </a:rPr>
              <a:t>organised</a:t>
            </a:r>
            <a:r>
              <a:rPr lang="en-US" sz="1200" dirty="0">
                <a:latin typeface="Times New Roman" panose="02020603050405020304" pitchFamily="18" charset="0"/>
                <a:cs typeface="Times New Roman" panose="02020603050405020304" pitchFamily="18" charset="0"/>
              </a:rPr>
              <a:t> data, allowing Sainsbury to successfully coordinate and manage information resources.</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Content Management Sets (CMS): CMS deals with the generation, storage, and distribution of unstructured content such as reports, photographs, and recordings, ensuring easy access and collaboration.</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Coordination instruments, for example, intranets, visit stages, and undertaking the executives programming, enable representatives to communicate, share information, and collaborate on projects, developing a cooperative KM culture.</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Data Analytics and Business Intelligence Tools: These instruments break down information to remove significant experiences, allowing Sainsbury to make data-driven decisions, </a:t>
            </a:r>
            <a:r>
              <a:rPr lang="en-US" sz="1200" dirty="0" err="1">
                <a:latin typeface="Times New Roman" panose="02020603050405020304" pitchFamily="18" charset="0"/>
                <a:cs typeface="Times New Roman" panose="02020603050405020304" pitchFamily="18" charset="0"/>
              </a:rPr>
              <a:t>recognise</a:t>
            </a:r>
            <a:r>
              <a:rPr lang="en-US" sz="1200" dirty="0">
                <a:latin typeface="Times New Roman" panose="02020603050405020304" pitchFamily="18" charset="0"/>
                <a:cs typeface="Times New Roman" panose="02020603050405020304" pitchFamily="18" charset="0"/>
              </a:rPr>
              <a:t> designs, and anticipate trends</a:t>
            </a:r>
            <a:r>
              <a:rPr lang="en-US" sz="1200" b="0" i="0" dirty="0">
                <a:solidFill>
                  <a:srgbClr val="222222"/>
                </a:solidFill>
                <a:effectLst/>
                <a:latin typeface="Arial" panose="020B0604020202020204" pitchFamily="34" charset="0"/>
              </a:rPr>
              <a:t> (Choi, et al., 2020)</a:t>
            </a:r>
            <a:r>
              <a:rPr lang="en-US" sz="1200" dirty="0">
                <a:latin typeface="Times New Roman" panose="02020603050405020304" pitchFamily="18" charset="0"/>
                <a:cs typeface="Times New Roman" panose="02020603050405020304" pitchFamily="18" charset="0"/>
              </a:rPr>
              <a:t>.</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Web search tools: Powerful web crawlers with cutting-edge search capabilities ensure quick and accurate recovery  of information from the KM framework</a:t>
            </a:r>
            <a:r>
              <a:rPr lang="en-US" sz="1200" b="0" i="0" dirty="0">
                <a:solidFill>
                  <a:srgbClr val="222222"/>
                </a:solidFill>
                <a:effectLst/>
                <a:latin typeface="Arial" panose="020B0604020202020204" pitchFamily="34" charset="0"/>
              </a:rPr>
              <a:t> (</a:t>
            </a:r>
            <a:r>
              <a:rPr lang="en-US" sz="1200" b="0" i="0" dirty="0" err="1">
                <a:solidFill>
                  <a:srgbClr val="222222"/>
                </a:solidFill>
                <a:effectLst/>
                <a:latin typeface="Arial" panose="020B0604020202020204" pitchFamily="34" charset="0"/>
              </a:rPr>
              <a:t>Weinreich</a:t>
            </a:r>
            <a:r>
              <a:rPr lang="en-US" sz="1200" b="0" i="0" dirty="0">
                <a:solidFill>
                  <a:srgbClr val="222222"/>
                </a:solidFill>
                <a:effectLst/>
                <a:latin typeface="Arial" panose="020B0604020202020204" pitchFamily="34" charset="0"/>
              </a:rPr>
              <a:t>, and Groher,2016)</a:t>
            </a:r>
            <a:r>
              <a:rPr lang="en-US" sz="1200" dirty="0">
                <a:latin typeface="Times New Roman" panose="02020603050405020304" pitchFamily="18" charset="0"/>
                <a:cs typeface="Times New Roman" panose="02020603050405020304" pitchFamily="18" charset="0"/>
              </a:rPr>
              <a:t>.</a:t>
            </a:r>
          </a:p>
          <a:p>
            <a:pPr algn="ctr"/>
            <a:r>
              <a:rPr lang="en-IN" b="1" dirty="0">
                <a:latin typeface="Times New Roman" panose="02020603050405020304" pitchFamily="18" charset="0"/>
                <a:cs typeface="Times New Roman" panose="02020603050405020304" pitchFamily="18" charset="0"/>
              </a:rPr>
              <a:t>How it is </a:t>
            </a:r>
            <a:r>
              <a:rPr lang="en-IN" b="1" dirty="0" err="1">
                <a:latin typeface="Times New Roman" panose="02020603050405020304" pitchFamily="18" charset="0"/>
                <a:cs typeface="Times New Roman" panose="02020603050405020304" pitchFamily="18" charset="0"/>
              </a:rPr>
              <a:t>Acessed</a:t>
            </a:r>
            <a:endParaRPr lang="en-IN" b="1" dirty="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Screen Design: The user interface of the KM system should be clean and straightforward, allowing users to effortlessly navigate, search, and obtain important knowledge. It should offer simple categorization, search functionality, and filters to narrow down search results.</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Access Points: Secure login credentials can be used to gain access to the KM system, allowing </a:t>
            </a:r>
            <a:r>
              <a:rPr lang="en-US" sz="1200" dirty="0" err="1">
                <a:latin typeface="Times New Roman" panose="02020603050405020304" pitchFamily="18" charset="0"/>
                <a:cs typeface="Times New Roman" panose="02020603050405020304" pitchFamily="18" charset="0"/>
              </a:rPr>
              <a:t>authorised</a:t>
            </a:r>
            <a:r>
              <a:rPr lang="en-US" sz="1200" dirty="0">
                <a:latin typeface="Times New Roman" panose="02020603050405020304" pitchFamily="18" charset="0"/>
                <a:cs typeface="Times New Roman" panose="02020603050405020304" pitchFamily="18" charset="0"/>
              </a:rPr>
              <a:t> users to access the system from a variety of devices and places.</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Security Restrictions: To secure sensitive information and maintain compliance with data protection standards, security measures such as user authentication, role-based access controls, and encryption protocols should be applied.</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Other relevant options: include user-friendly interfaces, </a:t>
            </a:r>
            <a:r>
              <a:rPr lang="en-US" sz="1200" dirty="0" err="1">
                <a:latin typeface="Times New Roman" panose="02020603050405020304" pitchFamily="18" charset="0"/>
                <a:cs typeface="Times New Roman" panose="02020603050405020304" pitchFamily="18" charset="0"/>
              </a:rPr>
              <a:t>personalised</a:t>
            </a:r>
            <a:r>
              <a:rPr lang="en-US" sz="1200" dirty="0">
                <a:latin typeface="Times New Roman" panose="02020603050405020304" pitchFamily="18" charset="0"/>
                <a:cs typeface="Times New Roman" panose="02020603050405020304" pitchFamily="18" charset="0"/>
              </a:rPr>
              <a:t> dashboards, notifications, and alerts to keep users up to date on new knowledge and pertinent information.</a:t>
            </a:r>
            <a:endParaRPr lang="en-IN" sz="1200" dirty="0">
              <a:latin typeface="Times New Roman" panose="02020603050405020304" pitchFamily="18" charset="0"/>
              <a:cs typeface="Times New Roman" panose="02020603050405020304" pitchFamily="18" charset="0"/>
            </a:endParaRPr>
          </a:p>
          <a:p>
            <a:pPr algn="ctr"/>
            <a:r>
              <a:rPr lang="en-US" sz="1600" b="1" dirty="0">
                <a:solidFill>
                  <a:srgbClr val="000000"/>
                </a:solidFill>
                <a:latin typeface="Times New Roman" panose="02020603050405020304" pitchFamily="18" charset="0"/>
                <a:cs typeface="Times New Roman" panose="02020603050405020304" pitchFamily="18" charset="0"/>
              </a:rPr>
              <a:t>T</a:t>
            </a:r>
            <a:r>
              <a:rPr lang="en-US" sz="1600" b="1" dirty="0">
                <a:latin typeface="Times New Roman" panose="02020603050405020304" pitchFamily="18" charset="0"/>
                <a:cs typeface="Times New Roman" panose="02020603050405020304" pitchFamily="18" charset="0"/>
              </a:rPr>
              <a:t>he knowledge accumulated could be </a:t>
            </a:r>
            <a:r>
              <a:rPr lang="en-US" sz="1600" b="1" dirty="0" err="1">
                <a:latin typeface="Times New Roman" panose="02020603050405020304" pitchFamily="18" charset="0"/>
                <a:cs typeface="Times New Roman" panose="02020603050405020304" pitchFamily="18" charset="0"/>
              </a:rPr>
              <a:t>commercialised</a:t>
            </a:r>
            <a:endParaRPr lang="en-US" sz="1600" b="1" dirty="0">
              <a:solidFill>
                <a:srgbClr val="000000"/>
              </a:solidFill>
              <a:latin typeface="Times New Roman" panose="02020603050405020304" pitchFamily="18" charset="0"/>
              <a:cs typeface="Times New Roman" panose="02020603050405020304" pitchFamily="18" charset="0"/>
            </a:endParaRPr>
          </a:p>
          <a:p>
            <a:pPr algn="just"/>
            <a:r>
              <a:rPr lang="en-US" sz="1200" b="1" i="0" dirty="0">
                <a:solidFill>
                  <a:srgbClr val="000000"/>
                </a:solidFill>
                <a:effectLst/>
                <a:latin typeface="Times New Roman" panose="02020603050405020304" pitchFamily="18" charset="0"/>
                <a:cs typeface="Times New Roman" panose="02020603050405020304" pitchFamily="18" charset="0"/>
              </a:rPr>
              <a:t>Knowledge enriched products and services</a:t>
            </a:r>
            <a:endParaRPr lang="en-US" sz="1200" b="1" dirty="0">
              <a:latin typeface="Times New Roman" panose="02020603050405020304" pitchFamily="18" charset="0"/>
              <a:cs typeface="Times New Roman" panose="02020603050405020304" pitchFamily="18" charset="0"/>
            </a:endParaRPr>
          </a:p>
          <a:p>
            <a:pPr algn="just"/>
            <a:r>
              <a:rPr lang="en-US" sz="1200" dirty="0">
                <a:latin typeface="Times New Roman" panose="02020603050405020304" pitchFamily="18" charset="0"/>
                <a:cs typeface="Times New Roman" panose="02020603050405020304" pitchFamily="18" charset="0"/>
              </a:rPr>
              <a:t>Bundling and selling the association's collected information as valuable extra contributions are examples of information upgraded products and administrations. Sainsbury may think about developing comparable information advanced items or administrations in areas where they have expertise, for example, possible acquiring </a:t>
            </a:r>
            <a:r>
              <a:rPr lang="en-US" sz="1200" dirty="0" err="1">
                <a:latin typeface="Times New Roman" panose="02020603050405020304" pitchFamily="18" charset="0"/>
                <a:cs typeface="Times New Roman" panose="02020603050405020304" pitchFamily="18" charset="0"/>
              </a:rPr>
              <a:t>practises</a:t>
            </a:r>
            <a:r>
              <a:rPr lang="en-US" sz="1200" dirty="0">
                <a:latin typeface="Times New Roman" panose="02020603050405020304" pitchFamily="18" charset="0"/>
                <a:cs typeface="Times New Roman" panose="02020603050405020304" pitchFamily="18" charset="0"/>
              </a:rPr>
              <a:t> or customer experience.</a:t>
            </a:r>
          </a:p>
          <a:p>
            <a:pPr algn="just"/>
            <a:r>
              <a:rPr lang="en-IN" sz="1200" b="1" i="0" dirty="0">
                <a:solidFill>
                  <a:srgbClr val="000000"/>
                </a:solidFill>
                <a:effectLst/>
                <a:latin typeface="Times New Roman" panose="02020603050405020304" pitchFamily="18" charset="0"/>
                <a:cs typeface="Times New Roman" panose="02020603050405020304" pitchFamily="18" charset="0"/>
              </a:rPr>
              <a:t>Advisory services</a:t>
            </a:r>
            <a:endParaRPr lang="en-US" sz="1200" b="1" dirty="0">
              <a:latin typeface="Times New Roman" panose="02020603050405020304" pitchFamily="18" charset="0"/>
              <a:cs typeface="Times New Roman" panose="02020603050405020304" pitchFamily="18" charset="0"/>
            </a:endParaRPr>
          </a:p>
          <a:p>
            <a:pPr algn="just"/>
            <a:r>
              <a:rPr lang="en-US" sz="1200" dirty="0">
                <a:latin typeface="Times New Roman" panose="02020603050405020304" pitchFamily="18" charset="0"/>
                <a:cs typeface="Times New Roman" panose="02020603050405020304" pitchFamily="18" charset="0"/>
              </a:rPr>
              <a:t>Warning administrations include providing information to executives and consultancy administrations based on the organization's interior understanding and mastery.</a:t>
            </a:r>
          </a:p>
          <a:p>
            <a:pPr algn="just"/>
            <a:r>
              <a:rPr lang="en-US" sz="1200" dirty="0">
                <a:latin typeface="Times New Roman" panose="02020603050405020304" pitchFamily="18" charset="0"/>
                <a:cs typeface="Times New Roman" panose="02020603050405020304" pitchFamily="18" charset="0"/>
              </a:rPr>
              <a:t>English Telecom (BT) is an example of a company that supplies information executives consultation administrations by utilising their own excellent execution of information executives </a:t>
            </a:r>
            <a:r>
              <a:rPr lang="en-US" sz="1200" dirty="0" err="1">
                <a:latin typeface="Times New Roman" panose="02020603050405020304" pitchFamily="18" charset="0"/>
                <a:cs typeface="Times New Roman" panose="02020603050405020304" pitchFamily="18" charset="0"/>
              </a:rPr>
              <a:t>practises</a:t>
            </a:r>
            <a:r>
              <a:rPr lang="en-US" sz="1200" b="0" i="0" dirty="0">
                <a:solidFill>
                  <a:srgbClr val="222222"/>
                </a:solidFill>
                <a:effectLst/>
                <a:latin typeface="Arial" panose="020B0604020202020204" pitchFamily="34" charset="0"/>
              </a:rPr>
              <a:t> (Ahmady, </a:t>
            </a:r>
            <a:r>
              <a:rPr lang="en-US" sz="1200" b="0" i="0" dirty="0" err="1">
                <a:solidFill>
                  <a:srgbClr val="222222"/>
                </a:solidFill>
                <a:effectLst/>
                <a:latin typeface="Arial" panose="020B0604020202020204" pitchFamily="34" charset="0"/>
              </a:rPr>
              <a:t>Nikooravesh</a:t>
            </a:r>
            <a:r>
              <a:rPr lang="en-US" sz="1200" b="0" i="0" dirty="0">
                <a:solidFill>
                  <a:srgbClr val="222222"/>
                </a:solidFill>
                <a:effectLst/>
                <a:latin typeface="Arial" panose="020B0604020202020204" pitchFamily="34" charset="0"/>
              </a:rPr>
              <a:t>, and </a:t>
            </a:r>
            <a:r>
              <a:rPr lang="en-US" sz="1200" b="0" i="0" dirty="0" err="1">
                <a:solidFill>
                  <a:srgbClr val="222222"/>
                </a:solidFill>
                <a:effectLst/>
                <a:latin typeface="Arial" panose="020B0604020202020204" pitchFamily="34" charset="0"/>
              </a:rPr>
              <a:t>Mehrpour</a:t>
            </a:r>
            <a:r>
              <a:rPr lang="en-US" sz="1200" b="0" i="0" dirty="0">
                <a:solidFill>
                  <a:srgbClr val="222222"/>
                </a:solidFill>
                <a:effectLst/>
                <a:latin typeface="Arial" panose="020B0604020202020204" pitchFamily="34" charset="0"/>
              </a:rPr>
              <a:t>, 2016)</a:t>
            </a:r>
            <a:r>
              <a:rPr lang="en-US" sz="1200" dirty="0">
                <a:latin typeface="Times New Roman" panose="02020603050405020304" pitchFamily="18" charset="0"/>
                <a:cs typeface="Times New Roman" panose="02020603050405020304" pitchFamily="18" charset="0"/>
              </a:rPr>
              <a:t>.</a:t>
            </a:r>
          </a:p>
          <a:p>
            <a:pPr algn="just"/>
            <a:r>
              <a:rPr lang="en-US" sz="1200" dirty="0">
                <a:latin typeface="Times New Roman" panose="02020603050405020304" pitchFamily="18" charset="0"/>
                <a:cs typeface="Times New Roman" panose="02020603050405020304" pitchFamily="18" charset="0"/>
              </a:rPr>
              <a:t>Sainsbury may explore delivering warning administrations to various organisations asking for guidance on executing powerful information the board approaches, sharing their experiences and best </a:t>
            </a:r>
            <a:r>
              <a:rPr lang="en-US" sz="1200" dirty="0" err="1">
                <a:latin typeface="Times New Roman" panose="02020603050405020304" pitchFamily="18" charset="0"/>
                <a:cs typeface="Times New Roman" panose="02020603050405020304" pitchFamily="18" charset="0"/>
              </a:rPr>
              <a:t>practises</a:t>
            </a:r>
            <a:r>
              <a:rPr lang="en-US" sz="1200" dirty="0">
                <a:latin typeface="Times New Roman" panose="02020603050405020304" pitchFamily="18" charset="0"/>
                <a:cs typeface="Times New Roman" panose="02020603050405020304" pitchFamily="18" charset="0"/>
              </a:rPr>
              <a:t>.</a:t>
            </a:r>
          </a:p>
          <a:p>
            <a:pPr algn="just"/>
            <a:r>
              <a:rPr lang="en-IN" sz="1200" b="1" i="0" dirty="0">
                <a:solidFill>
                  <a:srgbClr val="000000"/>
                </a:solidFill>
                <a:effectLst/>
                <a:latin typeface="Times New Roman" panose="02020603050405020304" pitchFamily="18" charset="0"/>
                <a:cs typeface="Times New Roman" panose="02020603050405020304" pitchFamily="18" charset="0"/>
              </a:rPr>
              <a:t>Publishing</a:t>
            </a:r>
            <a:endParaRPr lang="en-US" sz="1200" b="1" dirty="0">
              <a:latin typeface="Times New Roman" panose="02020603050405020304" pitchFamily="18" charset="0"/>
              <a:cs typeface="Times New Roman" panose="02020603050405020304" pitchFamily="18" charset="0"/>
            </a:endParaRPr>
          </a:p>
          <a:p>
            <a:pPr algn="just"/>
            <a:r>
              <a:rPr lang="en-US" sz="1200" dirty="0">
                <a:latin typeface="Times New Roman" panose="02020603050405020304" pitchFamily="18" charset="0"/>
                <a:cs typeface="Times New Roman" panose="02020603050405020304" pitchFamily="18" charset="0"/>
              </a:rPr>
              <a:t>Distributing entails altering aggregated data. Information can be obtained through selling data items, research reports, best </a:t>
            </a:r>
            <a:r>
              <a:rPr lang="en-US" sz="1200" dirty="0" err="1">
                <a:latin typeface="Times New Roman" panose="02020603050405020304" pitchFamily="18" charset="0"/>
                <a:cs typeface="Times New Roman" panose="02020603050405020304" pitchFamily="18" charset="0"/>
              </a:rPr>
              <a:t>practise</a:t>
            </a:r>
            <a:r>
              <a:rPr lang="en-US" sz="1200" dirty="0">
                <a:latin typeface="Times New Roman" panose="02020603050405020304" pitchFamily="18" charset="0"/>
                <a:cs typeface="Times New Roman" panose="02020603050405020304" pitchFamily="18" charset="0"/>
              </a:rPr>
              <a:t> guides, or industry knowledge.</a:t>
            </a:r>
          </a:p>
          <a:p>
            <a:pPr algn="just"/>
            <a:r>
              <a:rPr lang="en-US" sz="1200" dirty="0">
                <a:latin typeface="Times New Roman" panose="02020603050405020304" pitchFamily="18" charset="0"/>
                <a:cs typeface="Times New Roman" panose="02020603050405020304" pitchFamily="18" charset="0"/>
              </a:rPr>
              <a:t>Best </a:t>
            </a:r>
            <a:r>
              <a:rPr lang="en-US" sz="1200" dirty="0" err="1">
                <a:latin typeface="Times New Roman" panose="02020603050405020304" pitchFamily="18" charset="0"/>
                <a:cs typeface="Times New Roman" panose="02020603050405020304" pitchFamily="18" charset="0"/>
              </a:rPr>
              <a:t>Practises</a:t>
            </a:r>
            <a:r>
              <a:rPr lang="en-US" sz="1200" dirty="0">
                <a:latin typeface="Times New Roman" panose="02020603050405020304" pitchFamily="18" charset="0"/>
                <a:cs typeface="Times New Roman" panose="02020603050405020304" pitchFamily="18" charset="0"/>
              </a:rPr>
              <a:t> LLC is an example of a consultancy that generates significant revenue by selling best </a:t>
            </a:r>
            <a:r>
              <a:rPr lang="en-US" sz="1200" dirty="0" err="1">
                <a:latin typeface="Times New Roman" panose="02020603050405020304" pitchFamily="18" charset="0"/>
                <a:cs typeface="Times New Roman" panose="02020603050405020304" pitchFamily="18" charset="0"/>
              </a:rPr>
              <a:t>practise</a:t>
            </a:r>
            <a:r>
              <a:rPr lang="en-US" sz="1200" dirty="0">
                <a:latin typeface="Times New Roman" panose="02020603050405020304" pitchFamily="18" charset="0"/>
                <a:cs typeface="Times New Roman" panose="02020603050405020304" pitchFamily="18" charset="0"/>
              </a:rPr>
              <a:t> data abroad via the internet.</a:t>
            </a:r>
          </a:p>
          <a:p>
            <a:pPr algn="just"/>
            <a:r>
              <a:rPr lang="en-US" sz="1200" dirty="0">
                <a:latin typeface="Times New Roman" panose="02020603050405020304" pitchFamily="18" charset="0"/>
                <a:cs typeface="Times New Roman" panose="02020603050405020304" pitchFamily="18" charset="0"/>
              </a:rPr>
              <a:t>Sainsbury should look at opportunities to distribute and sell information-related content, such as knowledge about manageable inventory network </a:t>
            </a:r>
            <a:r>
              <a:rPr lang="en-US" sz="1200" dirty="0" err="1">
                <a:latin typeface="Times New Roman" panose="02020603050405020304" pitchFamily="18" charset="0"/>
                <a:cs typeface="Times New Roman" panose="02020603050405020304" pitchFamily="18" charset="0"/>
              </a:rPr>
              <a:t>practises</a:t>
            </a:r>
            <a:r>
              <a:rPr lang="en-US" sz="1200" dirty="0">
                <a:latin typeface="Times New Roman" panose="02020603050405020304" pitchFamily="18" charset="0"/>
                <a:cs typeface="Times New Roman" panose="02020603050405020304" pitchFamily="18" charset="0"/>
              </a:rPr>
              <a:t> or customer </a:t>
            </a:r>
            <a:r>
              <a:rPr lang="en-US" sz="1200" dirty="0" err="1">
                <a:latin typeface="Times New Roman" panose="02020603050405020304" pitchFamily="18" charset="0"/>
                <a:cs typeface="Times New Roman" panose="02020603050405020304" pitchFamily="18" charset="0"/>
              </a:rPr>
              <a:t>behaviour</a:t>
            </a:r>
            <a:r>
              <a:rPr lang="en-US" sz="1200" dirty="0">
                <a:latin typeface="Times New Roman" panose="02020603050405020304" pitchFamily="18" charset="0"/>
                <a:cs typeface="Times New Roman" panose="02020603050405020304" pitchFamily="18" charset="0"/>
              </a:rPr>
              <a:t> patterns, focusing on industry specialists and executives</a:t>
            </a:r>
            <a:r>
              <a:rPr lang="en-US" sz="1200" dirty="0">
                <a:effectLst/>
              </a:rPr>
              <a:t> (Skyrme,2023)</a:t>
            </a:r>
            <a:r>
              <a:rPr lang="en-US" sz="1200" dirty="0">
                <a:latin typeface="Times New Roman" panose="02020603050405020304" pitchFamily="18" charset="0"/>
                <a:cs typeface="Times New Roman" panose="02020603050405020304" pitchFamily="18" charset="0"/>
              </a:rPr>
              <a:t>.</a:t>
            </a:r>
            <a:endParaRPr lang="en-IN" sz="1200" dirty="0">
              <a:latin typeface="Times New Roman" panose="02020603050405020304" pitchFamily="18" charset="0"/>
              <a:cs typeface="Times New Roman" panose="02020603050405020304" pitchFamily="18" charset="0"/>
            </a:endParaRPr>
          </a:p>
          <a:p>
            <a:pPr algn="just"/>
            <a:r>
              <a:rPr lang="en-US" sz="1600" b="1" dirty="0">
                <a:latin typeface="Times New Roman" panose="02020603050405020304" pitchFamily="18" charset="0"/>
                <a:cs typeface="Times New Roman" panose="02020603050405020304" pitchFamily="18" charset="0"/>
              </a:rPr>
              <a:t>Implement the chosen KM system without spending much of the organisation resources </a:t>
            </a:r>
          </a:p>
          <a:p>
            <a:pPr algn="just"/>
            <a:r>
              <a:rPr lang="en-US" sz="1200" b="1" dirty="0">
                <a:latin typeface="Times New Roman" panose="02020603050405020304" pitchFamily="18" charset="0"/>
                <a:cs typeface="Times New Roman" panose="02020603050405020304" pitchFamily="18" charset="0"/>
              </a:rPr>
              <a:t>KM System </a:t>
            </a:r>
          </a:p>
          <a:p>
            <a:pPr algn="just"/>
            <a:r>
              <a:rPr lang="en-US" sz="1200" b="1" dirty="0">
                <a:latin typeface="Times New Roman" panose="02020603050405020304" pitchFamily="18" charset="0"/>
                <a:cs typeface="Times New Roman" panose="02020603050405020304" pitchFamily="18" charset="0"/>
              </a:rPr>
              <a:t>Processes</a:t>
            </a:r>
          </a:p>
          <a:p>
            <a:pPr algn="just"/>
            <a:r>
              <a:rPr lang="en-US" sz="1200" b="1" dirty="0">
                <a:latin typeface="Times New Roman" panose="02020603050405020304" pitchFamily="18" charset="0"/>
                <a:cs typeface="Times New Roman" panose="02020603050405020304" pitchFamily="18" charset="0"/>
              </a:rPr>
              <a:t>Employee Onboarding: </a:t>
            </a:r>
            <a:r>
              <a:rPr lang="en-US" sz="1200" dirty="0">
                <a:latin typeface="Times New Roman" panose="02020603050405020304" pitchFamily="18" charset="0"/>
                <a:cs typeface="Times New Roman" panose="02020603050405020304" pitchFamily="18" charset="0"/>
              </a:rPr>
              <a:t>During worker onboarding, execute a smoothed out information the executives cycle. This can include giving new employees access to the KM framework, providing training on its functions and best </a:t>
            </a:r>
            <a:r>
              <a:rPr lang="en-US" sz="1200" dirty="0" err="1">
                <a:latin typeface="Times New Roman" panose="02020603050405020304" pitchFamily="18" charset="0"/>
                <a:cs typeface="Times New Roman" panose="02020603050405020304" pitchFamily="18" charset="0"/>
              </a:rPr>
              <a:t>practises</a:t>
            </a:r>
            <a:r>
              <a:rPr lang="en-US" sz="1200" dirty="0">
                <a:latin typeface="Times New Roman" panose="02020603050405020304" pitchFamily="18" charset="0"/>
                <a:cs typeface="Times New Roman" panose="02020603050405020304" pitchFamily="18" charset="0"/>
              </a:rPr>
              <a:t>, and designating tutors or information champions to guide them in actually using the framework. By incorporating KM into the onboarding process, Sainsbury can ensure that representatives are equipped with the necessary tools and information to contribute to and profit from the KM framework from the start of their business.</a:t>
            </a:r>
          </a:p>
          <a:p>
            <a:pPr algn="just"/>
            <a:r>
              <a:rPr lang="en-US" sz="1200" b="1" dirty="0">
                <a:latin typeface="Times New Roman" panose="02020603050405020304" pitchFamily="18" charset="0"/>
                <a:cs typeface="Times New Roman" panose="02020603050405020304" pitchFamily="18" charset="0"/>
              </a:rPr>
              <a:t>Blog Entries: </a:t>
            </a:r>
            <a:r>
              <a:rPr lang="en-US" sz="1200" dirty="0">
                <a:latin typeface="Times New Roman" panose="02020603050405020304" pitchFamily="18" charset="0"/>
                <a:cs typeface="Times New Roman" panose="02020603050405020304" pitchFamily="18" charset="0"/>
              </a:rPr>
              <a:t>Develop an easy-to-use interface within the KM framework that allows representatives to efficiently create and distribute blog entries. Give clear guidelines and layouts for creating blog entries, including designing, labelling, and </a:t>
            </a:r>
            <a:r>
              <a:rPr lang="en-US" sz="1200" dirty="0" err="1">
                <a:latin typeface="Times New Roman" panose="02020603050405020304" pitchFamily="18" charset="0"/>
                <a:cs typeface="Times New Roman" panose="02020603050405020304" pitchFamily="18" charset="0"/>
              </a:rPr>
              <a:t>categorising</a:t>
            </a:r>
            <a:r>
              <a:rPr lang="en-US" sz="1200" dirty="0">
                <a:latin typeface="Times New Roman" panose="02020603050405020304" pitchFamily="18" charset="0"/>
                <a:cs typeface="Times New Roman" panose="02020603050405020304" pitchFamily="18" charset="0"/>
              </a:rPr>
              <a:t>. Encourage delegates to share their </a:t>
            </a:r>
            <a:r>
              <a:rPr lang="en-US" sz="1200" dirty="0" err="1">
                <a:latin typeface="Times New Roman" panose="02020603050405020304" pitchFamily="18" charset="0"/>
                <a:cs typeface="Times New Roman" panose="02020603050405020304" pitchFamily="18" charset="0"/>
              </a:rPr>
              <a:t>expertise.Blog</a:t>
            </a:r>
            <a:r>
              <a:rPr lang="en-US" sz="1200" dirty="0">
                <a:latin typeface="Times New Roman" panose="02020603050405020304" pitchFamily="18" charset="0"/>
                <a:cs typeface="Times New Roman" panose="02020603050405020304" pitchFamily="18" charset="0"/>
              </a:rPr>
              <a:t> entries share bits of knowledge and encounters, establishing a culture of information sharing and encouraging others to benefit from their understanding.</a:t>
            </a:r>
          </a:p>
          <a:p>
            <a:pPr algn="just"/>
            <a:r>
              <a:rPr lang="en-US" sz="1200" b="1" dirty="0">
                <a:latin typeface="Times New Roman" panose="02020603050405020304" pitchFamily="18" charset="0"/>
                <a:cs typeface="Times New Roman" panose="02020603050405020304" pitchFamily="18" charset="0"/>
              </a:rPr>
              <a:t>Implementation</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Examine the organization's current IT base and identify components that can be reused or incorporated into the KM framework. To have and deliver the KM framework, use existing servers, stockpiling frameworks, and organisation foundation, reducing the need for further equipment </a:t>
            </a:r>
            <a:r>
              <a:rPr lang="en-US" sz="1200" dirty="0" err="1">
                <a:latin typeface="Times New Roman" panose="02020603050405020304" pitchFamily="18" charset="0"/>
                <a:cs typeface="Times New Roman" panose="02020603050405020304" pitchFamily="18" charset="0"/>
              </a:rPr>
              <a:t>endeavours</a:t>
            </a:r>
            <a:r>
              <a:rPr lang="en-US" sz="1200" dirty="0">
                <a:latin typeface="Times New Roman" panose="02020603050405020304" pitchFamily="18" charset="0"/>
                <a:cs typeface="Times New Roman" panose="02020603050405020304" pitchFamily="18" charset="0"/>
              </a:rPr>
              <a:t>. Influence existing programming </a:t>
            </a:r>
            <a:r>
              <a:rPr lang="en-US" sz="1200" dirty="0" err="1">
                <a:latin typeface="Times New Roman" panose="02020603050405020304" pitchFamily="18" charset="0"/>
                <a:cs typeface="Times New Roman" panose="02020603050405020304" pitchFamily="18" charset="0"/>
              </a:rPr>
              <a:t>licences</a:t>
            </a:r>
            <a:r>
              <a:rPr lang="en-US" sz="1200" dirty="0">
                <a:latin typeface="Times New Roman" panose="02020603050405020304" pitchFamily="18" charset="0"/>
                <a:cs typeface="Times New Roman" panose="02020603050405020304" pitchFamily="18" charset="0"/>
              </a:rPr>
              <a:t> and devices that meet the KM framework requirements, </a:t>
            </a:r>
            <a:r>
              <a:rPr lang="en-US" sz="1200" dirty="0" err="1">
                <a:latin typeface="Times New Roman" panose="02020603050405020304" pitchFamily="18" charset="0"/>
                <a:cs typeface="Times New Roman" panose="02020603050405020304" pitchFamily="18" charset="0"/>
              </a:rPr>
              <a:t>minimising</a:t>
            </a:r>
            <a:r>
              <a:rPr lang="en-US" sz="1200" dirty="0">
                <a:latin typeface="Times New Roman" panose="02020603050405020304" pitchFamily="18" charset="0"/>
                <a:cs typeface="Times New Roman" panose="02020603050405020304" pitchFamily="18" charset="0"/>
              </a:rPr>
              <a:t> further programming expenses.</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Look into open-source KM programming options that are cost-</a:t>
            </a:r>
            <a:r>
              <a:rPr lang="en-US" sz="1200" dirty="0" err="1">
                <a:latin typeface="Times New Roman" panose="02020603050405020304" pitchFamily="18" charset="0"/>
                <a:cs typeface="Times New Roman" panose="02020603050405020304" pitchFamily="18" charset="0"/>
              </a:rPr>
              <a:t>effective.Arrangements</a:t>
            </a:r>
            <a:r>
              <a:rPr lang="en-US" sz="1200" dirty="0">
                <a:latin typeface="Times New Roman" panose="02020603050405020304" pitchFamily="18" charset="0"/>
                <a:cs typeface="Times New Roman" panose="02020603050405020304" pitchFamily="18" charset="0"/>
              </a:rPr>
              <a:t> with several characteristics and functionalities. Consider cloud-based KM stages that provide dynamic and adaptive assessing models, eliminating the need for upfront framework charges. Examine the similarities and interconnectivity of these arrangements with Sainsbury's contemporary IT biological system.</a:t>
            </a:r>
          </a:p>
          <a:p>
            <a:pPr marL="171450" indent="-171450" algn="just">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Encourage representatives to actively participate in the evolution and enhancement of the KM framework, strategy and system records, and standard working procedures. Use educated authorities from various offices to provide information and survey content to tap into internal expertise and </a:t>
            </a:r>
            <a:r>
              <a:rPr lang="en-US" sz="1200" dirty="0" err="1">
                <a:latin typeface="Times New Roman" panose="02020603050405020304" pitchFamily="18" charset="0"/>
                <a:cs typeface="Times New Roman" panose="02020603050405020304" pitchFamily="18" charset="0"/>
              </a:rPr>
              <a:t>knowledge.Establish</a:t>
            </a:r>
            <a:r>
              <a:rPr lang="en-US" sz="1200" dirty="0">
                <a:latin typeface="Times New Roman" panose="02020603050405020304" pitchFamily="18" charset="0"/>
                <a:cs typeface="Times New Roman" panose="02020603050405020304" pitchFamily="18" charset="0"/>
              </a:rPr>
              <a:t> cross-functional groups to collaborate on developing, updating, and refining KM cycles, strategies, and methodologies, reducing the need for outside specialists</a:t>
            </a:r>
            <a:r>
              <a:rPr lang="en-US" sz="1200" b="0" i="0" dirty="0">
                <a:solidFill>
                  <a:srgbClr val="222222"/>
                </a:solidFill>
                <a:effectLst/>
                <a:latin typeface="Arial" panose="020B0604020202020204" pitchFamily="34" charset="0"/>
              </a:rPr>
              <a:t> (Iqbal, et al., 2018)</a:t>
            </a:r>
            <a:r>
              <a:rPr lang="en-US" sz="1200" dirty="0">
                <a:latin typeface="Times New Roman" panose="02020603050405020304" pitchFamily="18" charset="0"/>
                <a:cs typeface="Times New Roman" panose="02020603050405020304" pitchFamily="18" charset="0"/>
              </a:rPr>
              <a:t>.</a:t>
            </a:r>
            <a:endParaRPr lang="en-IN" sz="1200" dirty="0">
              <a:latin typeface="Times New Roman" panose="02020603050405020304" pitchFamily="18" charset="0"/>
              <a:cs typeface="Times New Roman" panose="02020603050405020304" pitchFamily="18" charset="0"/>
            </a:endParaRPr>
          </a:p>
          <a:p>
            <a:pPr algn="ctr"/>
            <a:r>
              <a:rPr lang="en-US" sz="2400" b="1" dirty="0">
                <a:latin typeface="Times New Roman" panose="02020603050405020304" pitchFamily="18" charset="0"/>
                <a:cs typeface="Times New Roman" panose="02020603050405020304" pitchFamily="18" charset="0"/>
              </a:rPr>
              <a:t>Conclusion</a:t>
            </a:r>
          </a:p>
          <a:p>
            <a:pPr algn="just"/>
            <a:r>
              <a:rPr lang="en-US" sz="1200" b="1" dirty="0">
                <a:latin typeface="Times New Roman" panose="02020603050405020304" pitchFamily="18" charset="0"/>
                <a:cs typeface="Times New Roman" panose="02020603050405020304" pitchFamily="18" charset="0"/>
              </a:rPr>
              <a:t>T</a:t>
            </a:r>
            <a:r>
              <a:rPr lang="en-US" sz="1200" dirty="0">
                <a:latin typeface="Times New Roman" panose="02020603050405020304" pitchFamily="18" charset="0"/>
                <a:cs typeface="Times New Roman" panose="02020603050405020304" pitchFamily="18" charset="0"/>
              </a:rPr>
              <a:t>he poster presentation shows the various commercialization opportunities for Sainsbury's knowledge. Sainsbury might investigate numerous options to create additional revenue and grow its market influence by exploiting the organization's experience and insights. Knowledge-enhanced products and services, advisory services, publishing, training and education, </a:t>
            </a:r>
            <a:r>
              <a:rPr lang="en-US" sz="1200" dirty="0" err="1">
                <a:latin typeface="Times New Roman" panose="02020603050405020304" pitchFamily="18" charset="0"/>
                <a:cs typeface="Times New Roman" panose="02020603050405020304" pitchFamily="18" charset="0"/>
              </a:rPr>
              <a:t>licencing</a:t>
            </a:r>
            <a:r>
              <a:rPr lang="en-US" sz="1200" dirty="0">
                <a:latin typeface="Times New Roman" panose="02020603050405020304" pitchFamily="18" charset="0"/>
                <a:cs typeface="Times New Roman" panose="02020603050405020304" pitchFamily="18" charset="0"/>
              </a:rPr>
              <a:t> and partnerships, and </a:t>
            </a:r>
            <a:r>
              <a:rPr lang="en-US" sz="1200" dirty="0" err="1">
                <a:latin typeface="Times New Roman" panose="02020603050405020304" pitchFamily="18" charset="0"/>
                <a:cs typeface="Times New Roman" panose="02020603050405020304" pitchFamily="18" charset="0"/>
              </a:rPr>
              <a:t>customised</a:t>
            </a:r>
            <a:r>
              <a:rPr lang="en-US" sz="1200" dirty="0">
                <a:latin typeface="Times New Roman" panose="02020603050405020304" pitchFamily="18" charset="0"/>
                <a:cs typeface="Times New Roman" panose="02020603050405020304" pitchFamily="18" charset="0"/>
              </a:rPr>
              <a:t> solutions are all potential ways to monetize acquired </a:t>
            </a:r>
            <a:r>
              <a:rPr lang="en-US" sz="1200" dirty="0" err="1">
                <a:latin typeface="Times New Roman" panose="02020603050405020304" pitchFamily="18" charset="0"/>
                <a:cs typeface="Times New Roman" panose="02020603050405020304" pitchFamily="18" charset="0"/>
              </a:rPr>
              <a:t>knowledge.Commercialising</a:t>
            </a:r>
            <a:r>
              <a:rPr lang="en-US" sz="1200" dirty="0">
                <a:latin typeface="Times New Roman" panose="02020603050405020304" pitchFamily="18" charset="0"/>
                <a:cs typeface="Times New Roman" panose="02020603050405020304" pitchFamily="18" charset="0"/>
              </a:rPr>
              <a:t> knowledge has several advantages, including diversifying revenue streams, increasing the organization's reputation as a thought leader, and using intellectual capital to build competitive advantages. Successful commercialization, on the other hand, necessitates a strategic strategy that takes into account market demands, identifies target audiences, and aligns offerings with core skills.</a:t>
            </a:r>
          </a:p>
          <a:p>
            <a:pPr algn="ctr"/>
            <a:r>
              <a:rPr lang="en-US" sz="1200" dirty="0">
                <a:latin typeface="Times New Roman" panose="02020603050405020304" pitchFamily="18" charset="0"/>
                <a:cs typeface="Times New Roman" panose="02020603050405020304" pitchFamily="18" charset="0"/>
              </a:rPr>
              <a:t> </a:t>
            </a:r>
            <a:endParaRPr lang="en-IN" sz="1200">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3A6BCD2C-12EF-4626-BB4F-E1B2AE5D47CE}" type="slidenum">
              <a:rPr lang="en-IN" smtClean="0"/>
              <a:t>1</a:t>
            </a:fld>
            <a:endParaRPr lang="en-IN"/>
          </a:p>
        </p:txBody>
      </p:sp>
    </p:spTree>
    <p:extLst>
      <p:ext uri="{BB962C8B-B14F-4D97-AF65-F5344CB8AC3E}">
        <p14:creationId xmlns:p14="http://schemas.microsoft.com/office/powerpoint/2010/main" val="2659743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2653" y="2130426"/>
            <a:ext cx="9776732" cy="1470025"/>
          </a:xfrm>
        </p:spPr>
        <p:txBody>
          <a:bodyPr/>
          <a:lstStyle/>
          <a:p>
            <a:r>
              <a:rPr lang="en-US"/>
              <a:t>Click to edit Master title style</a:t>
            </a:r>
          </a:p>
        </p:txBody>
      </p:sp>
      <p:sp>
        <p:nvSpPr>
          <p:cNvPr id="3" name="Subtitle 2"/>
          <p:cNvSpPr>
            <a:spLocks noGrp="1"/>
          </p:cNvSpPr>
          <p:nvPr>
            <p:ph type="subTitle" idx="1"/>
          </p:nvPr>
        </p:nvSpPr>
        <p:spPr>
          <a:xfrm>
            <a:off x="1725306" y="3886200"/>
            <a:ext cx="8051427"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08582" y="4406901"/>
            <a:ext cx="9776732"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08582" y="2906714"/>
            <a:ext cx="9776732"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75102" y="1600201"/>
            <a:ext cx="5080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46869" y="1600201"/>
            <a:ext cx="5080067"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575102" y="1535113"/>
            <a:ext cx="5082064"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75102" y="2174875"/>
            <a:ext cx="5082064"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42876" y="1535113"/>
            <a:ext cx="508406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42876" y="2174875"/>
            <a:ext cx="508406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5103" y="273050"/>
            <a:ext cx="3784091"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496977" y="273051"/>
            <a:ext cx="6429959"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75103" y="1435101"/>
            <a:ext cx="3784091"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4480" y="4800600"/>
            <a:ext cx="6901223"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254480" y="612775"/>
            <a:ext cx="6901223"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254480" y="5367338"/>
            <a:ext cx="6901223"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38977" y="274639"/>
            <a:ext cx="2587959"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75102" y="274639"/>
            <a:ext cx="7572175"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75102" y="274638"/>
            <a:ext cx="10351834"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575102" y="1600201"/>
            <a:ext cx="10351834"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575102" y="6356351"/>
            <a:ext cx="2683809"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8/6/23</a:t>
            </a:fld>
            <a:endParaRPr lang="en-US"/>
          </a:p>
        </p:txBody>
      </p:sp>
      <p:sp>
        <p:nvSpPr>
          <p:cNvPr id="5" name="Footer Placeholder 4"/>
          <p:cNvSpPr>
            <a:spLocks noGrp="1"/>
          </p:cNvSpPr>
          <p:nvPr>
            <p:ph type="ftr" sz="quarter" idx="3"/>
          </p:nvPr>
        </p:nvSpPr>
        <p:spPr>
          <a:xfrm>
            <a:off x="3929863" y="6356351"/>
            <a:ext cx="364231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243127" y="6356351"/>
            <a:ext cx="2683809"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skyrme.com/kmthemes/kbiz.htm" TargetMode="External"/><Relationship Id="rId5" Type="http://schemas.openxmlformats.org/officeDocument/2006/relationships/image" Target="../media/image2.png"/><Relationship Id="rId4" Type="http://schemas.openxmlformats.org/officeDocument/2006/relationships/hyperlink" Target="http://www.act-consult.com/web_%20pages/Services/value-based_km.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1DEEF"/>
        </a:solidFill>
        <a:effectLst/>
      </p:bgPr>
    </p:bg>
    <p:spTree>
      <p:nvGrpSpPr>
        <p:cNvPr id="1" name=""/>
        <p:cNvGrpSpPr/>
        <p:nvPr/>
      </p:nvGrpSpPr>
      <p:grpSpPr>
        <a:xfrm>
          <a:off x="0" y="0"/>
          <a:ext cx="0" cy="0"/>
          <a:chOff x="0" y="0"/>
          <a:chExt cx="0" cy="0"/>
        </a:xfrm>
      </p:grpSpPr>
      <p:sp>
        <p:nvSpPr>
          <p:cNvPr id="16" name="TextBox 16"/>
          <p:cNvSpPr txBox="1"/>
          <p:nvPr/>
        </p:nvSpPr>
        <p:spPr>
          <a:xfrm>
            <a:off x="2342357" y="2051871"/>
            <a:ext cx="3160347" cy="3604774"/>
          </a:xfrm>
          <a:prstGeom prst="rect">
            <a:avLst/>
          </a:prstGeom>
        </p:spPr>
        <p:txBody>
          <a:bodyPr lIns="50800" tIns="50800" rIns="50800" bIns="50800" rtlCol="0" anchor="ctr"/>
          <a:lstStyle/>
          <a:p>
            <a:pPr algn="ctr">
              <a:lnSpc>
                <a:spcPts val="3219"/>
              </a:lnSpc>
            </a:pPr>
            <a:endParaRPr>
              <a:latin typeface="Times New Roman" panose="02020603050405020304" pitchFamily="18" charset="0"/>
              <a:cs typeface="Times New Roman" panose="02020603050405020304" pitchFamily="18" charset="0"/>
            </a:endParaRPr>
          </a:p>
        </p:txBody>
      </p:sp>
      <p:grpSp>
        <p:nvGrpSpPr>
          <p:cNvPr id="26" name="Group 26"/>
          <p:cNvGrpSpPr/>
          <p:nvPr/>
        </p:nvGrpSpPr>
        <p:grpSpPr>
          <a:xfrm>
            <a:off x="227211" y="-178947"/>
            <a:ext cx="18564660" cy="2230818"/>
            <a:chOff x="0" y="-114300"/>
            <a:chExt cx="4369938" cy="927100"/>
          </a:xfrm>
        </p:grpSpPr>
        <p:sp>
          <p:nvSpPr>
            <p:cNvPr id="27" name="Freeform 27"/>
            <p:cNvSpPr/>
            <p:nvPr/>
          </p:nvSpPr>
          <p:spPr>
            <a:xfrm>
              <a:off x="0" y="0"/>
              <a:ext cx="4369938" cy="733751"/>
            </a:xfrm>
            <a:custGeom>
              <a:avLst/>
              <a:gdLst/>
              <a:ahLst/>
              <a:cxnLst/>
              <a:rect l="l" t="t" r="r" b="b"/>
              <a:pathLst>
                <a:path w="4369938" h="812800">
                  <a:moveTo>
                    <a:pt x="0" y="0"/>
                  </a:moveTo>
                  <a:lnTo>
                    <a:pt x="4369938" y="0"/>
                  </a:lnTo>
                  <a:lnTo>
                    <a:pt x="4369938" y="812800"/>
                  </a:lnTo>
                  <a:lnTo>
                    <a:pt x="0" y="812800"/>
                  </a:lnTo>
                  <a:close/>
                </a:path>
              </a:pathLst>
            </a:custGeom>
            <a:solidFill>
              <a:srgbClr val="324F74"/>
            </a:solidFill>
          </p:spPr>
        </p:sp>
        <p:sp>
          <p:nvSpPr>
            <p:cNvPr id="28" name="TextBox 28"/>
            <p:cNvSpPr txBox="1"/>
            <p:nvPr/>
          </p:nvSpPr>
          <p:spPr>
            <a:xfrm>
              <a:off x="0" y="-114300"/>
              <a:ext cx="812800" cy="927100"/>
            </a:xfrm>
            <a:prstGeom prst="rect">
              <a:avLst/>
            </a:prstGeom>
          </p:spPr>
          <p:txBody>
            <a:bodyPr lIns="50800" tIns="50800" rIns="50800" bIns="50800" rtlCol="0" anchor="ctr"/>
            <a:lstStyle/>
            <a:p>
              <a:pPr algn="ctr">
                <a:lnSpc>
                  <a:spcPts val="3219"/>
                </a:lnSpc>
              </a:pPr>
              <a:endParaRPr>
                <a:latin typeface="Times New Roman" panose="02020603050405020304" pitchFamily="18" charset="0"/>
                <a:cs typeface="Times New Roman" panose="02020603050405020304" pitchFamily="18" charset="0"/>
              </a:endParaRPr>
            </a:p>
          </p:txBody>
        </p:sp>
      </p:grpSp>
      <p:sp>
        <p:nvSpPr>
          <p:cNvPr id="33" name="TextBox 33"/>
          <p:cNvSpPr txBox="1"/>
          <p:nvPr/>
        </p:nvSpPr>
        <p:spPr>
          <a:xfrm>
            <a:off x="3597818" y="66181"/>
            <a:ext cx="14573689" cy="730200"/>
          </a:xfrm>
          <a:prstGeom prst="rect">
            <a:avLst/>
          </a:prstGeom>
        </p:spPr>
        <p:txBody>
          <a:bodyPr wrap="square" lIns="0" tIns="0" rIns="0" bIns="0" rtlCol="0" anchor="t">
            <a:spAutoFit/>
          </a:bodyPr>
          <a:lstStyle/>
          <a:p>
            <a:pPr algn="ctr">
              <a:lnSpc>
                <a:spcPts val="6480"/>
              </a:lnSpc>
            </a:pPr>
            <a:r>
              <a:rPr lang="en-US" sz="3600" dirty="0">
                <a:solidFill>
                  <a:schemeClr val="bg1"/>
                </a:solidFill>
                <a:latin typeface="Arial" panose="020B0604020202020204" pitchFamily="34" charset="0"/>
                <a:cs typeface="Arial" panose="020B0604020202020204" pitchFamily="34" charset="0"/>
              </a:rPr>
              <a:t>Knowledge Management (KM) System in Practice at Sainsbury</a:t>
            </a:r>
            <a:endParaRPr lang="en-US" sz="3600" spc="120" dirty="0">
              <a:solidFill>
                <a:schemeClr val="bg1"/>
              </a:solidFill>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1A38BBBB-CEE9-AB50-E79D-1BD63628F4C1}"/>
              </a:ext>
            </a:extLst>
          </p:cNvPr>
          <p:cNvSpPr txBox="1"/>
          <p:nvPr/>
        </p:nvSpPr>
        <p:spPr>
          <a:xfrm>
            <a:off x="4623058" y="1032904"/>
            <a:ext cx="9073098" cy="830997"/>
          </a:xfrm>
          <a:prstGeom prst="rect">
            <a:avLst/>
          </a:prstGeom>
          <a:noFill/>
        </p:spPr>
        <p:txBody>
          <a:bodyPr wrap="square" rtlCol="0">
            <a:spAutoFit/>
          </a:bodyPr>
          <a:lstStyle/>
          <a:p>
            <a:r>
              <a:rPr lang="en-IN" sz="2400" dirty="0">
                <a:solidFill>
                  <a:schemeClr val="bg1"/>
                </a:solidFill>
                <a:latin typeface="Arial" panose="020B0604020202020204" pitchFamily="34" charset="0"/>
                <a:cs typeface="Arial" panose="020B0604020202020204" pitchFamily="34" charset="0"/>
              </a:rPr>
              <a:t>Student Name: Dayana </a:t>
            </a:r>
            <a:r>
              <a:rPr lang="en-IN" sz="2400" dirty="0" err="1">
                <a:solidFill>
                  <a:schemeClr val="bg1"/>
                </a:solidFill>
                <a:latin typeface="Arial" panose="020B0604020202020204" pitchFamily="34" charset="0"/>
                <a:cs typeface="Arial" panose="020B0604020202020204" pitchFamily="34" charset="0"/>
              </a:rPr>
              <a:t>Pantaleeva</a:t>
            </a:r>
            <a:endParaRPr lang="en-IN" sz="2400" dirty="0">
              <a:solidFill>
                <a:schemeClr val="bg1"/>
              </a:solidFill>
              <a:latin typeface="Arial" panose="020B0604020202020204" pitchFamily="34" charset="0"/>
              <a:cs typeface="Arial" panose="020B0604020202020204" pitchFamily="34" charset="0"/>
            </a:endParaRPr>
          </a:p>
          <a:p>
            <a:r>
              <a:rPr lang="en-IN" sz="2400" dirty="0">
                <a:solidFill>
                  <a:schemeClr val="bg1"/>
                </a:solidFill>
                <a:latin typeface="Arial" panose="020B0604020202020204" pitchFamily="34" charset="0"/>
                <a:cs typeface="Arial" panose="020B0604020202020204" pitchFamily="34" charset="0"/>
              </a:rPr>
              <a:t>Student Number: 2112058</a:t>
            </a:r>
          </a:p>
        </p:txBody>
      </p:sp>
      <p:sp>
        <p:nvSpPr>
          <p:cNvPr id="47" name="Rectangle: Rounded Corners 46">
            <a:extLst>
              <a:ext uri="{FF2B5EF4-FFF2-40B4-BE49-F238E27FC236}">
                <a16:creationId xmlns:a16="http://schemas.microsoft.com/office/drawing/2014/main" id="{2B47D903-2EE3-11C4-32A0-1C930871C49B}"/>
              </a:ext>
            </a:extLst>
          </p:cNvPr>
          <p:cNvSpPr/>
          <p:nvPr/>
        </p:nvSpPr>
        <p:spPr>
          <a:xfrm>
            <a:off x="227686" y="1963295"/>
            <a:ext cx="5708965" cy="281940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b="1" dirty="0">
                <a:latin typeface="Arial" panose="020B0604020202020204" pitchFamily="34" charset="0"/>
                <a:cs typeface="Arial" panose="020B0604020202020204" pitchFamily="34" charset="0"/>
              </a:rPr>
              <a:t>Introduction/purpose</a:t>
            </a:r>
          </a:p>
          <a:p>
            <a:pPr algn="just"/>
            <a:r>
              <a:rPr lang="en-US" sz="1200" b="1" dirty="0">
                <a:latin typeface="Arial" panose="020B0604020202020204" pitchFamily="34" charset="0"/>
                <a:cs typeface="Arial" panose="020B0604020202020204" pitchFamily="34" charset="0"/>
              </a:rPr>
              <a:t>Objectives</a:t>
            </a:r>
          </a:p>
          <a:p>
            <a:pPr marL="171450" indent="-171450" algn="just">
              <a:buFont typeface="Arial" panose="020B0604020202020204" pitchFamily="34" charset="0"/>
              <a:buChar char="•"/>
            </a:pPr>
            <a:r>
              <a:rPr lang="en-US" sz="1200" dirty="0">
                <a:latin typeface="Arial" panose="020B0604020202020204" pitchFamily="34" charset="0"/>
                <a:cs typeface="Arial" panose="020B0604020202020204" pitchFamily="34" charset="0"/>
              </a:rPr>
              <a:t>The poster display hopes to successfully convey vital data, research breakthroughs, or project nuances to the audience in a compact and visually appealing manner. It breaks down difficult ideas into easily understandable chunks using pictures, diagrams, and concise language.</a:t>
            </a:r>
          </a:p>
          <a:p>
            <a:pPr marL="171450" indent="-171450" algn="just">
              <a:buFont typeface="Arial" panose="020B0604020202020204" pitchFamily="34" charset="0"/>
              <a:buChar char="•"/>
            </a:pPr>
            <a:r>
              <a:rPr lang="en-US" sz="1200" dirty="0">
                <a:latin typeface="Arial" panose="020B0604020202020204" pitchFamily="34" charset="0"/>
                <a:cs typeface="Arial" panose="020B0604020202020204" pitchFamily="34" charset="0"/>
              </a:rPr>
              <a:t>The poster exhibition intends to capture the attention of the audience and urge commitment. It employs visual components, for example, various plans, photos, and outlines, to create visual interest and entice viewers to study the content further.</a:t>
            </a:r>
          </a:p>
          <a:p>
            <a:pPr marL="171450" indent="-171450" algn="just">
              <a:buFont typeface="Arial" panose="020B0604020202020204" pitchFamily="34" charset="0"/>
              <a:buChar char="•"/>
            </a:pPr>
            <a:r>
              <a:rPr lang="en-US" sz="1200" dirty="0">
                <a:latin typeface="Arial" panose="020B0604020202020204" pitchFamily="34" charset="0"/>
                <a:cs typeface="Arial" panose="020B0604020202020204" pitchFamily="34" charset="0"/>
              </a:rPr>
              <a:t>The poster display allows moderators to participate in talks with participants. It serves as a starting point for talks, allowing moderators to make sense of their work, answer questions, and get feedback from the audience.</a:t>
            </a:r>
            <a:endParaRPr lang="en-IN" sz="1200" dirty="0">
              <a:latin typeface="Arial" panose="020B0604020202020204" pitchFamily="34" charset="0"/>
              <a:cs typeface="Arial" panose="020B0604020202020204" pitchFamily="34" charset="0"/>
            </a:endParaRPr>
          </a:p>
        </p:txBody>
      </p:sp>
      <p:sp>
        <p:nvSpPr>
          <p:cNvPr id="48" name="Rectangle: Rounded Corners 47">
            <a:extLst>
              <a:ext uri="{FF2B5EF4-FFF2-40B4-BE49-F238E27FC236}">
                <a16:creationId xmlns:a16="http://schemas.microsoft.com/office/drawing/2014/main" id="{EC9F4648-AF01-DA7E-A413-D10803459B80}"/>
              </a:ext>
            </a:extLst>
          </p:cNvPr>
          <p:cNvSpPr/>
          <p:nvPr/>
        </p:nvSpPr>
        <p:spPr>
          <a:xfrm>
            <a:off x="179246" y="4889498"/>
            <a:ext cx="5783470" cy="3172972"/>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b="1" dirty="0">
                <a:latin typeface="Arial" panose="020B0604020202020204" pitchFamily="34" charset="0"/>
                <a:cs typeface="Arial" panose="020B0604020202020204" pitchFamily="34" charset="0"/>
              </a:rPr>
              <a:t>Possible KM Tools/Technologies</a:t>
            </a:r>
          </a:p>
          <a:p>
            <a:pPr marL="171450" indent="-171450" algn="just">
              <a:buFont typeface="Arial" panose="020B0604020202020204" pitchFamily="34" charset="0"/>
              <a:buChar char="•"/>
            </a:pPr>
            <a:r>
              <a:rPr lang="en-US" sz="1050" dirty="0">
                <a:latin typeface="Arial" panose="020B0604020202020204" pitchFamily="34" charset="0"/>
                <a:cs typeface="Arial" panose="020B0604020202020204" pitchFamily="34" charset="0"/>
              </a:rPr>
              <a:t>Data base Administration Sets (DBMS): DBMS considers competent capacity and recovery of </a:t>
            </a:r>
            <a:r>
              <a:rPr lang="en-US" sz="1050" dirty="0" err="1">
                <a:latin typeface="Arial" panose="020B0604020202020204" pitchFamily="34" charset="0"/>
                <a:cs typeface="Arial" panose="020B0604020202020204" pitchFamily="34" charset="0"/>
              </a:rPr>
              <a:t>organised</a:t>
            </a:r>
            <a:r>
              <a:rPr lang="en-US" sz="1050" dirty="0">
                <a:latin typeface="Arial" panose="020B0604020202020204" pitchFamily="34" charset="0"/>
                <a:cs typeface="Arial" panose="020B0604020202020204" pitchFamily="34" charset="0"/>
              </a:rPr>
              <a:t> data, allowing Sainsbury to successfully coordinate and manage information resources.</a:t>
            </a:r>
          </a:p>
          <a:p>
            <a:pPr marL="171450" indent="-171450" algn="just">
              <a:buFont typeface="Arial" panose="020B0604020202020204" pitchFamily="34" charset="0"/>
              <a:buChar char="•"/>
            </a:pPr>
            <a:r>
              <a:rPr lang="en-US" sz="1050" dirty="0">
                <a:latin typeface="Arial" panose="020B0604020202020204" pitchFamily="34" charset="0"/>
                <a:cs typeface="Arial" panose="020B0604020202020204" pitchFamily="34" charset="0"/>
              </a:rPr>
              <a:t>Content Management Sets (CMS): CMS deals with the generation, storage, and distribution of unstructured content such as reports, photographs, and recordings, ensuring easy access and collaboration.</a:t>
            </a:r>
          </a:p>
          <a:p>
            <a:pPr marL="171450" indent="-171450" algn="just">
              <a:buFont typeface="Arial" panose="020B0604020202020204" pitchFamily="34" charset="0"/>
              <a:buChar char="•"/>
            </a:pPr>
            <a:r>
              <a:rPr lang="en-US" sz="1050" dirty="0">
                <a:latin typeface="Arial" panose="020B0604020202020204" pitchFamily="34" charset="0"/>
                <a:cs typeface="Arial" panose="020B0604020202020204" pitchFamily="34" charset="0"/>
              </a:rPr>
              <a:t>Coordination instruments, for example, intranets, visit stages, and undertaking the executives programming, enable representatives to communicate, share information, and collaborate on projects, developing a cooperative KM culture.</a:t>
            </a:r>
          </a:p>
          <a:p>
            <a:pPr marL="171450" indent="-171450" algn="just">
              <a:buFont typeface="Arial" panose="020B0604020202020204" pitchFamily="34" charset="0"/>
              <a:buChar char="•"/>
            </a:pPr>
            <a:r>
              <a:rPr lang="en-US" sz="1050" dirty="0">
                <a:latin typeface="Arial" panose="020B0604020202020204" pitchFamily="34" charset="0"/>
                <a:cs typeface="Arial" panose="020B0604020202020204" pitchFamily="34" charset="0"/>
              </a:rPr>
              <a:t>Data Analytics and Business Intelligence Tools: These instruments break down information to remove significant experiences, allowing Sainsbury to make data-driven decisions, </a:t>
            </a:r>
            <a:r>
              <a:rPr lang="en-US" sz="1050" dirty="0" err="1">
                <a:latin typeface="Arial" panose="020B0604020202020204" pitchFamily="34" charset="0"/>
                <a:cs typeface="Arial" panose="020B0604020202020204" pitchFamily="34" charset="0"/>
              </a:rPr>
              <a:t>recognise</a:t>
            </a:r>
            <a:r>
              <a:rPr lang="en-US" sz="1050" dirty="0">
                <a:latin typeface="Arial" panose="020B0604020202020204" pitchFamily="34" charset="0"/>
                <a:cs typeface="Arial" panose="020B0604020202020204" pitchFamily="34" charset="0"/>
              </a:rPr>
              <a:t> designs, and anticipate trends</a:t>
            </a:r>
            <a:r>
              <a:rPr lang="en-US" sz="1050" b="0" i="0" dirty="0">
                <a:solidFill>
                  <a:srgbClr val="222222"/>
                </a:solidFill>
                <a:effectLst/>
                <a:latin typeface="Arial" panose="020B0604020202020204" pitchFamily="34" charset="0"/>
                <a:cs typeface="Arial" panose="020B0604020202020204" pitchFamily="34" charset="0"/>
              </a:rPr>
              <a:t> (Choi, et al., 2020)</a:t>
            </a:r>
            <a:r>
              <a:rPr lang="en-US" sz="1050" dirty="0">
                <a:latin typeface="Arial" panose="020B0604020202020204" pitchFamily="34" charset="0"/>
                <a:cs typeface="Arial" panose="020B0604020202020204" pitchFamily="34" charset="0"/>
              </a:rPr>
              <a:t>.</a:t>
            </a:r>
          </a:p>
          <a:p>
            <a:pPr marL="171450" indent="-171450" algn="just">
              <a:buFont typeface="Arial" panose="020B0604020202020204" pitchFamily="34" charset="0"/>
              <a:buChar char="•"/>
            </a:pPr>
            <a:r>
              <a:rPr lang="en-US" sz="1050" dirty="0">
                <a:latin typeface="Arial" panose="020B0604020202020204" pitchFamily="34" charset="0"/>
                <a:cs typeface="Arial" panose="020B0604020202020204" pitchFamily="34" charset="0"/>
              </a:rPr>
              <a:t>Web search tools: Powerful web crawlers with cutting-edge search capabilities ensure quick and accurate recovery  of information from the KM framework</a:t>
            </a:r>
            <a:r>
              <a:rPr lang="en-US" sz="1050" b="0" i="0" dirty="0">
                <a:solidFill>
                  <a:srgbClr val="222222"/>
                </a:solidFill>
                <a:effectLst/>
                <a:latin typeface="Arial" panose="020B0604020202020204" pitchFamily="34" charset="0"/>
                <a:cs typeface="Arial" panose="020B0604020202020204" pitchFamily="34" charset="0"/>
              </a:rPr>
              <a:t> (</a:t>
            </a:r>
            <a:r>
              <a:rPr lang="en-US" sz="1050" b="0" i="0" dirty="0" err="1">
                <a:solidFill>
                  <a:srgbClr val="222222"/>
                </a:solidFill>
                <a:effectLst/>
                <a:latin typeface="Arial" panose="020B0604020202020204" pitchFamily="34" charset="0"/>
                <a:cs typeface="Arial" panose="020B0604020202020204" pitchFamily="34" charset="0"/>
              </a:rPr>
              <a:t>Weinreich</a:t>
            </a:r>
            <a:r>
              <a:rPr lang="en-US" sz="1050" b="0" i="0" dirty="0">
                <a:solidFill>
                  <a:srgbClr val="222222"/>
                </a:solidFill>
                <a:effectLst/>
                <a:latin typeface="Arial" panose="020B0604020202020204" pitchFamily="34" charset="0"/>
                <a:cs typeface="Arial" panose="020B0604020202020204" pitchFamily="34" charset="0"/>
              </a:rPr>
              <a:t>, and Groher,2016)</a:t>
            </a:r>
            <a:r>
              <a:rPr lang="en-US" sz="1050" dirty="0">
                <a:latin typeface="Arial" panose="020B0604020202020204" pitchFamily="34" charset="0"/>
                <a:cs typeface="Arial" panose="020B0604020202020204" pitchFamily="34" charset="0"/>
              </a:rPr>
              <a:t>.</a:t>
            </a:r>
          </a:p>
        </p:txBody>
      </p:sp>
      <p:sp>
        <p:nvSpPr>
          <p:cNvPr id="49" name="Rectangle: Rounded Corners 48">
            <a:extLst>
              <a:ext uri="{FF2B5EF4-FFF2-40B4-BE49-F238E27FC236}">
                <a16:creationId xmlns:a16="http://schemas.microsoft.com/office/drawing/2014/main" id="{AE339F9E-6F03-C76C-F77F-B54BF0E68B8B}"/>
              </a:ext>
            </a:extLst>
          </p:cNvPr>
          <p:cNvSpPr/>
          <p:nvPr/>
        </p:nvSpPr>
        <p:spPr>
          <a:xfrm>
            <a:off x="179245" y="8202250"/>
            <a:ext cx="5833407" cy="2363444"/>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b="1" dirty="0">
                <a:latin typeface="Arial" panose="020B0604020202020204" pitchFamily="34" charset="0"/>
                <a:cs typeface="Arial" panose="020B0604020202020204" pitchFamily="34" charset="0"/>
              </a:rPr>
              <a:t>How it is Accessed</a:t>
            </a:r>
          </a:p>
          <a:p>
            <a:pPr marL="171450" indent="-171450" algn="just">
              <a:buFont typeface="Arial" panose="020B0604020202020204" pitchFamily="34" charset="0"/>
              <a:buChar char="•"/>
            </a:pPr>
            <a:r>
              <a:rPr lang="en-US" sz="1050" dirty="0">
                <a:latin typeface="Arial" panose="020B0604020202020204" pitchFamily="34" charset="0"/>
                <a:cs typeface="Arial" panose="020B0604020202020204" pitchFamily="34" charset="0"/>
              </a:rPr>
              <a:t>Screen Design: The user interface of the KM system should be clean and straightforward, allowing users to effortlessly navigate, search, and obtain important knowledge. It should offer simple categorization, search functionality, and filters to narrow down search results.</a:t>
            </a:r>
          </a:p>
          <a:p>
            <a:pPr marL="171450" indent="-171450" algn="just">
              <a:buFont typeface="Arial" panose="020B0604020202020204" pitchFamily="34" charset="0"/>
              <a:buChar char="•"/>
            </a:pPr>
            <a:r>
              <a:rPr lang="en-US" sz="1050" dirty="0">
                <a:latin typeface="Arial" panose="020B0604020202020204" pitchFamily="34" charset="0"/>
                <a:cs typeface="Arial" panose="020B0604020202020204" pitchFamily="34" charset="0"/>
              </a:rPr>
              <a:t>Access Points: Secure login credentials can be used to gain access to the KM system, allowing </a:t>
            </a:r>
            <a:r>
              <a:rPr lang="en-US" sz="1050" dirty="0" err="1">
                <a:latin typeface="Arial" panose="020B0604020202020204" pitchFamily="34" charset="0"/>
                <a:cs typeface="Arial" panose="020B0604020202020204" pitchFamily="34" charset="0"/>
              </a:rPr>
              <a:t>authorised</a:t>
            </a:r>
            <a:r>
              <a:rPr lang="en-US" sz="1050" dirty="0">
                <a:latin typeface="Arial" panose="020B0604020202020204" pitchFamily="34" charset="0"/>
                <a:cs typeface="Arial" panose="020B0604020202020204" pitchFamily="34" charset="0"/>
              </a:rPr>
              <a:t> users to access the system from a variety of devices and places.</a:t>
            </a:r>
          </a:p>
          <a:p>
            <a:pPr marL="171450" indent="-171450" algn="just">
              <a:buFont typeface="Arial" panose="020B0604020202020204" pitchFamily="34" charset="0"/>
              <a:buChar char="•"/>
            </a:pPr>
            <a:r>
              <a:rPr lang="en-US" sz="1050" dirty="0">
                <a:latin typeface="Arial" panose="020B0604020202020204" pitchFamily="34" charset="0"/>
                <a:cs typeface="Arial" panose="020B0604020202020204" pitchFamily="34" charset="0"/>
              </a:rPr>
              <a:t>Security Restrictions: To secure sensitive information and maintain compliance with data protection standards, security measures such as user authentication, role-based access controls, and encryption protocols should be applied.</a:t>
            </a:r>
          </a:p>
          <a:p>
            <a:pPr marL="171450" indent="-171450" algn="just">
              <a:buFont typeface="Arial" panose="020B0604020202020204" pitchFamily="34" charset="0"/>
              <a:buChar char="•"/>
            </a:pPr>
            <a:r>
              <a:rPr lang="en-US" sz="1050" dirty="0">
                <a:latin typeface="Arial" panose="020B0604020202020204" pitchFamily="34" charset="0"/>
                <a:cs typeface="Arial" panose="020B0604020202020204" pitchFamily="34" charset="0"/>
              </a:rPr>
              <a:t>Other relevant options: include user-friendly interfaces, </a:t>
            </a:r>
            <a:r>
              <a:rPr lang="en-US" sz="1050" dirty="0" err="1">
                <a:latin typeface="Arial" panose="020B0604020202020204" pitchFamily="34" charset="0"/>
                <a:cs typeface="Arial" panose="020B0604020202020204" pitchFamily="34" charset="0"/>
              </a:rPr>
              <a:t>personalised</a:t>
            </a:r>
            <a:r>
              <a:rPr lang="en-US" sz="1050" dirty="0">
                <a:latin typeface="Arial" panose="020B0604020202020204" pitchFamily="34" charset="0"/>
                <a:cs typeface="Arial" panose="020B0604020202020204" pitchFamily="34" charset="0"/>
              </a:rPr>
              <a:t> dashboards, notifications, and alerts to keep users up to date on new knowledge and pertinent information.</a:t>
            </a:r>
            <a:endParaRPr lang="en-IN" sz="1050" dirty="0">
              <a:latin typeface="Arial" panose="020B0604020202020204" pitchFamily="34" charset="0"/>
              <a:cs typeface="Arial" panose="020B0604020202020204" pitchFamily="34" charset="0"/>
            </a:endParaRPr>
          </a:p>
        </p:txBody>
      </p:sp>
      <p:sp>
        <p:nvSpPr>
          <p:cNvPr id="50" name="Rectangle: Rounded Corners 49">
            <a:extLst>
              <a:ext uri="{FF2B5EF4-FFF2-40B4-BE49-F238E27FC236}">
                <a16:creationId xmlns:a16="http://schemas.microsoft.com/office/drawing/2014/main" id="{9DC34F65-EA98-3CB2-1C1D-71B683F15454}"/>
              </a:ext>
            </a:extLst>
          </p:cNvPr>
          <p:cNvSpPr/>
          <p:nvPr/>
        </p:nvSpPr>
        <p:spPr>
          <a:xfrm>
            <a:off x="5973995" y="2004084"/>
            <a:ext cx="6830402" cy="1199834"/>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IN" b="1" dirty="0">
                <a:latin typeface="Arial" panose="020B0604020202020204" pitchFamily="34" charset="0"/>
                <a:cs typeface="Arial" panose="020B0604020202020204" pitchFamily="34" charset="0"/>
              </a:rPr>
              <a:t>How to interact with the other ongoing systems</a:t>
            </a:r>
          </a:p>
          <a:p>
            <a:pPr marL="171450" indent="-171450" algn="just">
              <a:buFont typeface="Arial" panose="020B0604020202020204" pitchFamily="34" charset="0"/>
              <a:buChar char="•"/>
            </a:pPr>
            <a:r>
              <a:rPr lang="en-US" sz="1100" dirty="0">
                <a:latin typeface="Arial" panose="020B0604020202020204" pitchFamily="34" charset="0"/>
                <a:cs typeface="Arial" panose="020B0604020202020204" pitchFamily="34" charset="0"/>
              </a:rPr>
              <a:t>Customer knowledge is captured and analyzed through integration with Customer Relationship Management (CRM) systems.</a:t>
            </a:r>
          </a:p>
          <a:p>
            <a:pPr marL="171450" indent="-171450" algn="just">
              <a:buFont typeface="Arial" panose="020B0604020202020204" pitchFamily="34" charset="0"/>
              <a:buChar char="•"/>
            </a:pPr>
            <a:r>
              <a:rPr lang="en-US" sz="1100" dirty="0">
                <a:latin typeface="Arial" panose="020B0604020202020204" pitchFamily="34" charset="0"/>
                <a:cs typeface="Arial" panose="020B0604020202020204" pitchFamily="34" charset="0"/>
              </a:rPr>
              <a:t>Integration with ERP systems provides easy access to operational and supply chain data.</a:t>
            </a:r>
          </a:p>
          <a:p>
            <a:pPr marL="171450" indent="-171450" algn="just">
              <a:buFont typeface="Arial" panose="020B0604020202020204" pitchFamily="34" charset="0"/>
              <a:buChar char="•"/>
            </a:pPr>
            <a:r>
              <a:rPr lang="en-US" sz="1100" dirty="0">
                <a:latin typeface="Arial" panose="020B0604020202020204" pitchFamily="34" charset="0"/>
                <a:cs typeface="Arial" panose="020B0604020202020204" pitchFamily="34" charset="0"/>
              </a:rPr>
              <a:t>Integration of training and development content with Learning Management Systems (LMS).</a:t>
            </a:r>
          </a:p>
          <a:p>
            <a:pPr marL="171450" indent="-171450" algn="just">
              <a:buFont typeface="Arial" panose="020B0604020202020204" pitchFamily="34" charset="0"/>
              <a:buChar char="•"/>
            </a:pPr>
            <a:r>
              <a:rPr lang="en-US" sz="1100" dirty="0">
                <a:latin typeface="Arial" panose="020B0604020202020204" pitchFamily="34" charset="0"/>
                <a:cs typeface="Arial" panose="020B0604020202020204" pitchFamily="34" charset="0"/>
              </a:rPr>
              <a:t>Integration with communication systems to facilitate real-time knowledge sharing and collaboration.</a:t>
            </a:r>
            <a:endParaRPr lang="en-IN" sz="1100" dirty="0">
              <a:latin typeface="Arial" panose="020B0604020202020204" pitchFamily="34" charset="0"/>
              <a:cs typeface="Arial" panose="020B0604020202020204" pitchFamily="34" charset="0"/>
            </a:endParaRPr>
          </a:p>
        </p:txBody>
      </p:sp>
      <p:sp>
        <p:nvSpPr>
          <p:cNvPr id="51" name="Rectangle: Rounded Corners 50">
            <a:extLst>
              <a:ext uri="{FF2B5EF4-FFF2-40B4-BE49-F238E27FC236}">
                <a16:creationId xmlns:a16="http://schemas.microsoft.com/office/drawing/2014/main" id="{2A8726C5-0F0E-4897-1192-4DB4120891EC}"/>
              </a:ext>
            </a:extLst>
          </p:cNvPr>
          <p:cNvSpPr/>
          <p:nvPr/>
        </p:nvSpPr>
        <p:spPr>
          <a:xfrm>
            <a:off x="12920092" y="1963295"/>
            <a:ext cx="5910975" cy="5719762"/>
          </a:xfrm>
          <a:prstGeom prst="roundRect">
            <a:avLst/>
          </a:prstGeom>
        </p:spPr>
        <p:style>
          <a:lnRef idx="2">
            <a:schemeClr val="accent1"/>
          </a:lnRef>
          <a:fillRef idx="1">
            <a:schemeClr val="lt1"/>
          </a:fillRef>
          <a:effectRef idx="0">
            <a:schemeClr val="accent1"/>
          </a:effectRef>
          <a:fontRef idx="minor">
            <a:schemeClr val="dk1"/>
          </a:fontRef>
        </p:style>
        <p:txBody>
          <a:bodyPr rtlCol="0" anchor="t"/>
          <a:lstStyle/>
          <a:p>
            <a:pPr algn="ctr"/>
            <a:r>
              <a:rPr lang="en-US" sz="1000" b="1" dirty="0">
                <a:latin typeface="Arial" panose="020B0604020202020204" pitchFamily="34" charset="0"/>
                <a:cs typeface="Arial" panose="020B0604020202020204" pitchFamily="34" charset="0"/>
              </a:rPr>
              <a:t>Implement the chosen KM system without spending much of the organization’s resources </a:t>
            </a:r>
          </a:p>
          <a:p>
            <a:pPr algn="ctr"/>
            <a:r>
              <a:rPr lang="en-US" sz="1000" b="1" dirty="0">
                <a:latin typeface="Arial" panose="020B0604020202020204" pitchFamily="34" charset="0"/>
                <a:cs typeface="Arial" panose="020B0604020202020204" pitchFamily="34" charset="0"/>
              </a:rPr>
              <a:t>KM System </a:t>
            </a:r>
          </a:p>
          <a:p>
            <a:pPr algn="just"/>
            <a:r>
              <a:rPr lang="en-US" sz="1000" b="1" dirty="0">
                <a:latin typeface="Arial" panose="020B0604020202020204" pitchFamily="34" charset="0"/>
                <a:cs typeface="Arial" panose="020B0604020202020204" pitchFamily="34" charset="0"/>
              </a:rPr>
              <a:t>Processes</a:t>
            </a:r>
          </a:p>
          <a:p>
            <a:pPr algn="just"/>
            <a:r>
              <a:rPr lang="en-US" sz="1000" b="1" dirty="0">
                <a:latin typeface="Arial" panose="020B0604020202020204" pitchFamily="34" charset="0"/>
                <a:cs typeface="Arial" panose="020B0604020202020204" pitchFamily="34" charset="0"/>
              </a:rPr>
              <a:t>Employee Onboarding: </a:t>
            </a:r>
            <a:r>
              <a:rPr lang="en-US" sz="1000" dirty="0">
                <a:latin typeface="Arial" panose="020B0604020202020204" pitchFamily="34" charset="0"/>
                <a:cs typeface="Arial" panose="020B0604020202020204" pitchFamily="34" charset="0"/>
              </a:rPr>
              <a:t>This can include giving new employees access to the KM framework, providing training on its functions and best practices, and designating tutors or information champions to guide them in actually using the framework. By incorporating KM into the onboarding process, Sainsbury can ensure that representatives are equipped with the necessary tools and information to contribute to and profit from the KM framework from the start of their business.</a:t>
            </a:r>
          </a:p>
          <a:p>
            <a:pPr algn="just"/>
            <a:r>
              <a:rPr lang="en-US" sz="1000" b="1" dirty="0">
                <a:latin typeface="Arial" panose="020B0604020202020204" pitchFamily="34" charset="0"/>
                <a:cs typeface="Arial" panose="020B0604020202020204" pitchFamily="34" charset="0"/>
              </a:rPr>
              <a:t>Blog Entries: </a:t>
            </a:r>
            <a:r>
              <a:rPr lang="en-US" sz="1000" dirty="0">
                <a:latin typeface="Arial" panose="020B0604020202020204" pitchFamily="34" charset="0"/>
                <a:cs typeface="Arial" panose="020B0604020202020204" pitchFamily="34" charset="0"/>
              </a:rPr>
              <a:t>Develop an easy-to-use interface within the KM framework that allows representatives to efficiently create and distribute blog entries. Give clear guidelines and layouts for creating blog entries, including designing, labelling, and </a:t>
            </a:r>
            <a:r>
              <a:rPr lang="en-US" sz="1000" dirty="0" err="1">
                <a:latin typeface="Arial" panose="020B0604020202020204" pitchFamily="34" charset="0"/>
                <a:cs typeface="Arial" panose="020B0604020202020204" pitchFamily="34" charset="0"/>
              </a:rPr>
              <a:t>categorising</a:t>
            </a:r>
            <a:r>
              <a:rPr lang="en-US" sz="1000" dirty="0">
                <a:latin typeface="Arial" panose="020B0604020202020204" pitchFamily="34" charset="0"/>
                <a:cs typeface="Arial" panose="020B0604020202020204" pitchFamily="34" charset="0"/>
              </a:rPr>
              <a:t>. Encourage delegates to share their expertise. Blog entries share bits of knowledge and encounters, establishing a culture of information sharing and encouraging others to benefit from their understanding.</a:t>
            </a:r>
          </a:p>
          <a:p>
            <a:pPr algn="just"/>
            <a:r>
              <a:rPr lang="en-US" sz="1000" b="1" dirty="0">
                <a:latin typeface="Arial" panose="020B0604020202020204" pitchFamily="34" charset="0"/>
                <a:cs typeface="Arial" panose="020B0604020202020204" pitchFamily="34" charset="0"/>
              </a:rPr>
              <a:t>Implementation</a:t>
            </a:r>
          </a:p>
          <a:p>
            <a:pPr marL="171450" indent="-171450" algn="just">
              <a:buFont typeface="Arial" panose="020B0604020202020204" pitchFamily="34" charset="0"/>
              <a:buChar char="•"/>
            </a:pPr>
            <a:r>
              <a:rPr lang="en-US" sz="1000" dirty="0">
                <a:latin typeface="Arial" panose="020B0604020202020204" pitchFamily="34" charset="0"/>
                <a:cs typeface="Arial" panose="020B0604020202020204" pitchFamily="34" charset="0"/>
              </a:rPr>
              <a:t>Examine the organization's current IT base and identify components that can be reused or incorporated into the KM framework. To have and deliver the KM framework, use existing servers, stockpiling frameworks, and organisation foundation, reducing the need for further equipment </a:t>
            </a:r>
            <a:r>
              <a:rPr lang="en-US" sz="1000" dirty="0" err="1">
                <a:latin typeface="Arial" panose="020B0604020202020204" pitchFamily="34" charset="0"/>
                <a:cs typeface="Arial" panose="020B0604020202020204" pitchFamily="34" charset="0"/>
              </a:rPr>
              <a:t>endeavours</a:t>
            </a:r>
            <a:r>
              <a:rPr lang="en-US" sz="1000" dirty="0">
                <a:latin typeface="Arial" panose="020B0604020202020204" pitchFamily="34" charset="0"/>
                <a:cs typeface="Arial" panose="020B0604020202020204" pitchFamily="34" charset="0"/>
              </a:rPr>
              <a:t>. Influence existing programming licenses and devices that meet the KM framework requirements, </a:t>
            </a:r>
            <a:r>
              <a:rPr lang="en-US" sz="1000" dirty="0" err="1">
                <a:latin typeface="Arial" panose="020B0604020202020204" pitchFamily="34" charset="0"/>
                <a:cs typeface="Arial" panose="020B0604020202020204" pitchFamily="34" charset="0"/>
              </a:rPr>
              <a:t>minimising</a:t>
            </a:r>
            <a:r>
              <a:rPr lang="en-US" sz="1000" dirty="0">
                <a:latin typeface="Arial" panose="020B0604020202020204" pitchFamily="34" charset="0"/>
                <a:cs typeface="Arial" panose="020B0604020202020204" pitchFamily="34" charset="0"/>
              </a:rPr>
              <a:t> further programming expenses.</a:t>
            </a:r>
          </a:p>
          <a:p>
            <a:pPr marL="171450" indent="-171450" algn="just">
              <a:buFont typeface="Arial" panose="020B0604020202020204" pitchFamily="34" charset="0"/>
              <a:buChar char="•"/>
            </a:pPr>
            <a:r>
              <a:rPr lang="en-US" sz="1000" dirty="0">
                <a:latin typeface="Arial" panose="020B0604020202020204" pitchFamily="34" charset="0"/>
                <a:cs typeface="Arial" panose="020B0604020202020204" pitchFamily="34" charset="0"/>
              </a:rPr>
              <a:t>Look into open-source KM programming options that are cost-effective. Arrangements with several characteristics and functionalities. Consider cloud-based KM stages that provide dynamic and adaptive assessing models, eliminating the need for upfront framework charges. Examine the similarities and interconnectivity of these arrangements with Sainsbury's contemporary IT biological system.</a:t>
            </a:r>
          </a:p>
          <a:p>
            <a:pPr marL="171450" indent="-171450" algn="just">
              <a:buFont typeface="Arial" panose="020B0604020202020204" pitchFamily="34" charset="0"/>
              <a:buChar char="•"/>
            </a:pPr>
            <a:r>
              <a:rPr lang="en-US" sz="1000" dirty="0">
                <a:latin typeface="Arial" panose="020B0604020202020204" pitchFamily="34" charset="0"/>
                <a:cs typeface="Arial" panose="020B0604020202020204" pitchFamily="34" charset="0"/>
              </a:rPr>
              <a:t>Encourage representatives to actively participate in the evolution and enhancement of the KM framework, strategy and system records, and standard working procedures. Use educated authorities from various offices to provide information and survey content to tap into internal expertise and knowledge. Establish cross-functional groups to collaborate on developing, updating, and refining KM cycles, strategies, and methodologies, reducing the need for outside specialists</a:t>
            </a:r>
            <a:r>
              <a:rPr lang="en-US" sz="1000" b="0" i="0" dirty="0">
                <a:solidFill>
                  <a:srgbClr val="222222"/>
                </a:solidFill>
                <a:effectLst/>
                <a:latin typeface="Arial" panose="020B0604020202020204" pitchFamily="34" charset="0"/>
                <a:cs typeface="Arial" panose="020B0604020202020204" pitchFamily="34" charset="0"/>
              </a:rPr>
              <a:t> (Iqbal, et al., 2018)</a:t>
            </a:r>
            <a:r>
              <a:rPr lang="en-US" sz="1000" dirty="0">
                <a:latin typeface="Arial" panose="020B0604020202020204" pitchFamily="34" charset="0"/>
                <a:cs typeface="Arial" panose="020B0604020202020204" pitchFamily="34" charset="0"/>
              </a:rPr>
              <a:t>.</a:t>
            </a:r>
            <a:endParaRPr lang="en-IN" sz="1000" dirty="0">
              <a:latin typeface="Arial" panose="020B0604020202020204" pitchFamily="34" charset="0"/>
              <a:cs typeface="Arial" panose="020B0604020202020204" pitchFamily="34" charset="0"/>
            </a:endParaRPr>
          </a:p>
        </p:txBody>
      </p:sp>
      <p:sp>
        <p:nvSpPr>
          <p:cNvPr id="52" name="Rectangle: Rounded Corners 51">
            <a:extLst>
              <a:ext uri="{FF2B5EF4-FFF2-40B4-BE49-F238E27FC236}">
                <a16:creationId xmlns:a16="http://schemas.microsoft.com/office/drawing/2014/main" id="{8F725665-1D9E-9456-2C5F-C5F6BCE58568}"/>
              </a:ext>
            </a:extLst>
          </p:cNvPr>
          <p:cNvSpPr/>
          <p:nvPr/>
        </p:nvSpPr>
        <p:spPr>
          <a:xfrm>
            <a:off x="6100289" y="5886758"/>
            <a:ext cx="6705600" cy="4740461"/>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1600" b="1" dirty="0">
                <a:solidFill>
                  <a:srgbClr val="000000"/>
                </a:solidFill>
                <a:latin typeface="Arial" panose="020B0604020202020204" pitchFamily="34" charset="0"/>
                <a:cs typeface="Arial" panose="020B0604020202020204" pitchFamily="34" charset="0"/>
              </a:rPr>
              <a:t>T</a:t>
            </a:r>
            <a:r>
              <a:rPr lang="en-US" sz="1600" b="1" dirty="0">
                <a:latin typeface="Arial" panose="020B0604020202020204" pitchFamily="34" charset="0"/>
                <a:cs typeface="Arial" panose="020B0604020202020204" pitchFamily="34" charset="0"/>
              </a:rPr>
              <a:t>he knowledge accumulated could be </a:t>
            </a:r>
            <a:r>
              <a:rPr lang="en-US" sz="1600" b="1" dirty="0" err="1">
                <a:latin typeface="Arial" panose="020B0604020202020204" pitchFamily="34" charset="0"/>
                <a:cs typeface="Arial" panose="020B0604020202020204" pitchFamily="34" charset="0"/>
              </a:rPr>
              <a:t>commercialised</a:t>
            </a:r>
            <a:endParaRPr lang="en-US" sz="1600" b="1" dirty="0">
              <a:solidFill>
                <a:srgbClr val="000000"/>
              </a:solidFill>
              <a:latin typeface="Arial" panose="020B0604020202020204" pitchFamily="34" charset="0"/>
              <a:cs typeface="Arial" panose="020B0604020202020204" pitchFamily="34" charset="0"/>
            </a:endParaRPr>
          </a:p>
          <a:p>
            <a:pPr algn="just"/>
            <a:r>
              <a:rPr lang="en-US" sz="1200" b="1" i="0" dirty="0">
                <a:solidFill>
                  <a:srgbClr val="000000"/>
                </a:solidFill>
                <a:effectLst/>
                <a:latin typeface="Arial" panose="020B0604020202020204" pitchFamily="34" charset="0"/>
                <a:cs typeface="Arial" panose="020B0604020202020204" pitchFamily="34" charset="0"/>
              </a:rPr>
              <a:t>Knowledge-enriched products and services</a:t>
            </a:r>
            <a:endParaRPr lang="en-US" sz="1200" b="1" dirty="0">
              <a:latin typeface="Arial" panose="020B0604020202020204" pitchFamily="34" charset="0"/>
              <a:cs typeface="Arial" panose="020B0604020202020204" pitchFamily="34" charset="0"/>
            </a:endParaRPr>
          </a:p>
          <a:p>
            <a:pPr algn="just"/>
            <a:r>
              <a:rPr lang="en-US" sz="1200" dirty="0">
                <a:latin typeface="Arial" panose="020B0604020202020204" pitchFamily="34" charset="0"/>
                <a:cs typeface="Arial" panose="020B0604020202020204" pitchFamily="34" charset="0"/>
              </a:rPr>
              <a:t>Bundling and selling the association's collected information as valuable extra contributions are examples of information-upgraded products and administrations. Sainsbury may think about developing comparable information advanced items or administrations in areas where they have the expertise, for example, possibly acquiring practices or customer experience.</a:t>
            </a:r>
          </a:p>
          <a:p>
            <a:pPr algn="just"/>
            <a:r>
              <a:rPr lang="en-IN" sz="1200" b="1" i="0" dirty="0">
                <a:solidFill>
                  <a:srgbClr val="000000"/>
                </a:solidFill>
                <a:effectLst/>
                <a:latin typeface="Arial" panose="020B0604020202020204" pitchFamily="34" charset="0"/>
                <a:cs typeface="Arial" panose="020B0604020202020204" pitchFamily="34" charset="0"/>
              </a:rPr>
              <a:t>Advisory services</a:t>
            </a:r>
            <a:endParaRPr lang="en-US" sz="1200" b="1" dirty="0">
              <a:latin typeface="Arial" panose="020B0604020202020204" pitchFamily="34" charset="0"/>
              <a:cs typeface="Arial" panose="020B0604020202020204" pitchFamily="34" charset="0"/>
            </a:endParaRPr>
          </a:p>
          <a:p>
            <a:pPr algn="just"/>
            <a:r>
              <a:rPr lang="en-US" sz="1200" dirty="0">
                <a:latin typeface="Arial" panose="020B0604020202020204" pitchFamily="34" charset="0"/>
                <a:cs typeface="Arial" panose="020B0604020202020204" pitchFamily="34" charset="0"/>
              </a:rPr>
              <a:t>Warning administrations include providing information to executives and consultancy administrations based on the organization's interior understanding and mastery.</a:t>
            </a:r>
          </a:p>
          <a:p>
            <a:pPr algn="just"/>
            <a:r>
              <a:rPr lang="en-US" sz="1200" dirty="0">
                <a:latin typeface="Arial" panose="020B0604020202020204" pitchFamily="34" charset="0"/>
                <a:cs typeface="Arial" panose="020B0604020202020204" pitchFamily="34" charset="0"/>
              </a:rPr>
              <a:t>English Telecom (BT) is an example of a company that supplies information executives consultation administrations by utilising their own excellent execution of information executive’s practices</a:t>
            </a:r>
            <a:r>
              <a:rPr lang="en-US" sz="1200" b="0" i="0" dirty="0">
                <a:solidFill>
                  <a:srgbClr val="222222"/>
                </a:solidFill>
                <a:effectLst/>
                <a:latin typeface="Arial" panose="020B0604020202020204" pitchFamily="34" charset="0"/>
                <a:cs typeface="Arial" panose="020B0604020202020204" pitchFamily="34" charset="0"/>
              </a:rPr>
              <a:t> (Ahmady, </a:t>
            </a:r>
            <a:r>
              <a:rPr lang="en-US" sz="1200" b="0" i="0" dirty="0" err="1">
                <a:solidFill>
                  <a:srgbClr val="222222"/>
                </a:solidFill>
                <a:effectLst/>
                <a:latin typeface="Arial" panose="020B0604020202020204" pitchFamily="34" charset="0"/>
                <a:cs typeface="Arial" panose="020B0604020202020204" pitchFamily="34" charset="0"/>
              </a:rPr>
              <a:t>Nikooravesh</a:t>
            </a:r>
            <a:r>
              <a:rPr lang="en-US" sz="1200" b="0" i="0" dirty="0">
                <a:solidFill>
                  <a:srgbClr val="222222"/>
                </a:solidFill>
                <a:effectLst/>
                <a:latin typeface="Arial" panose="020B0604020202020204" pitchFamily="34" charset="0"/>
                <a:cs typeface="Arial" panose="020B0604020202020204" pitchFamily="34" charset="0"/>
              </a:rPr>
              <a:t>, and </a:t>
            </a:r>
            <a:r>
              <a:rPr lang="en-US" sz="1200" b="0" i="0" dirty="0" err="1">
                <a:solidFill>
                  <a:srgbClr val="222222"/>
                </a:solidFill>
                <a:effectLst/>
                <a:latin typeface="Arial" panose="020B0604020202020204" pitchFamily="34" charset="0"/>
                <a:cs typeface="Arial" panose="020B0604020202020204" pitchFamily="34" charset="0"/>
              </a:rPr>
              <a:t>Mehrpour</a:t>
            </a:r>
            <a:r>
              <a:rPr lang="en-US" sz="1200" b="0" i="0" dirty="0">
                <a:solidFill>
                  <a:srgbClr val="222222"/>
                </a:solidFill>
                <a:effectLst/>
                <a:latin typeface="Arial" panose="020B0604020202020204" pitchFamily="34" charset="0"/>
                <a:cs typeface="Arial" panose="020B0604020202020204" pitchFamily="34" charset="0"/>
              </a:rPr>
              <a:t>, 2016)</a:t>
            </a:r>
            <a:r>
              <a:rPr lang="en-US" sz="1200" dirty="0">
                <a:latin typeface="Arial" panose="020B0604020202020204" pitchFamily="34" charset="0"/>
                <a:cs typeface="Arial" panose="020B0604020202020204" pitchFamily="34" charset="0"/>
              </a:rPr>
              <a:t>.</a:t>
            </a:r>
          </a:p>
          <a:p>
            <a:pPr algn="just"/>
            <a:r>
              <a:rPr lang="en-US" sz="1200" dirty="0">
                <a:latin typeface="Arial" panose="020B0604020202020204" pitchFamily="34" charset="0"/>
                <a:cs typeface="Arial" panose="020B0604020202020204" pitchFamily="34" charset="0"/>
              </a:rPr>
              <a:t>Sainsbury may explore delivering warning administrations to various organisations asking for guidance on executing powerful information the board approaches, sharing their experiences and best practices.</a:t>
            </a:r>
          </a:p>
          <a:p>
            <a:pPr algn="just"/>
            <a:r>
              <a:rPr lang="en-IN" sz="1200" b="1" i="0" dirty="0">
                <a:solidFill>
                  <a:srgbClr val="000000"/>
                </a:solidFill>
                <a:effectLst/>
                <a:latin typeface="Arial" panose="020B0604020202020204" pitchFamily="34" charset="0"/>
                <a:cs typeface="Arial" panose="020B0604020202020204" pitchFamily="34" charset="0"/>
              </a:rPr>
              <a:t>Publishing</a:t>
            </a:r>
            <a:endParaRPr lang="en-US" sz="1200" b="1" dirty="0">
              <a:latin typeface="Arial" panose="020B0604020202020204" pitchFamily="34" charset="0"/>
              <a:cs typeface="Arial" panose="020B0604020202020204" pitchFamily="34" charset="0"/>
            </a:endParaRPr>
          </a:p>
          <a:p>
            <a:pPr algn="just"/>
            <a:r>
              <a:rPr lang="en-US" sz="1200" dirty="0">
                <a:latin typeface="Arial" panose="020B0604020202020204" pitchFamily="34" charset="0"/>
                <a:cs typeface="Arial" panose="020B0604020202020204" pitchFamily="34" charset="0"/>
              </a:rPr>
              <a:t>Distributing entails altering aggregated data. Information can be obtained through selling data items, research reports best practice guides, or industry knowledge.</a:t>
            </a:r>
          </a:p>
          <a:p>
            <a:pPr algn="just"/>
            <a:r>
              <a:rPr lang="en-US" sz="1200" dirty="0">
                <a:latin typeface="Arial" panose="020B0604020202020204" pitchFamily="34" charset="0"/>
                <a:cs typeface="Arial" panose="020B0604020202020204" pitchFamily="34" charset="0"/>
              </a:rPr>
              <a:t>Best Practices LLC is an example of a consultancy that generates significant revenue by selling best practice data abroad via the Internet.</a:t>
            </a:r>
          </a:p>
          <a:p>
            <a:pPr algn="just"/>
            <a:r>
              <a:rPr lang="en-US" sz="1200" dirty="0">
                <a:latin typeface="Arial" panose="020B0604020202020204" pitchFamily="34" charset="0"/>
                <a:cs typeface="Arial" panose="020B0604020202020204" pitchFamily="34" charset="0"/>
              </a:rPr>
              <a:t>Sainsbury should look at opportunities to distribute and sell information-related content, such as knowledge about manageable inventory network practices or customer </a:t>
            </a:r>
            <a:r>
              <a:rPr lang="en-US" sz="1200" dirty="0" err="1">
                <a:latin typeface="Arial" panose="020B0604020202020204" pitchFamily="34" charset="0"/>
                <a:cs typeface="Arial" panose="020B0604020202020204" pitchFamily="34" charset="0"/>
              </a:rPr>
              <a:t>behaviour</a:t>
            </a:r>
            <a:r>
              <a:rPr lang="en-US" sz="1200" dirty="0">
                <a:latin typeface="Arial" panose="020B0604020202020204" pitchFamily="34" charset="0"/>
                <a:cs typeface="Arial" panose="020B0604020202020204" pitchFamily="34" charset="0"/>
              </a:rPr>
              <a:t> patterns, focusing on industry specialists and executives</a:t>
            </a:r>
            <a:r>
              <a:rPr lang="en-US" sz="1200" dirty="0">
                <a:effectLst/>
                <a:latin typeface="Arial" panose="020B0604020202020204" pitchFamily="34" charset="0"/>
                <a:cs typeface="Arial" panose="020B0604020202020204" pitchFamily="34" charset="0"/>
              </a:rPr>
              <a:t> (Skyrme,2023)</a:t>
            </a:r>
            <a:r>
              <a:rPr lang="en-US" sz="1200" dirty="0">
                <a:latin typeface="Arial" panose="020B0604020202020204" pitchFamily="34" charset="0"/>
                <a:cs typeface="Arial" panose="020B0604020202020204" pitchFamily="34" charset="0"/>
              </a:rPr>
              <a:t>.</a:t>
            </a:r>
            <a:endParaRPr lang="en-IN" sz="1200" dirty="0">
              <a:latin typeface="Arial" panose="020B0604020202020204" pitchFamily="34" charset="0"/>
              <a:cs typeface="Arial" panose="020B0604020202020204" pitchFamily="34" charset="0"/>
            </a:endParaRPr>
          </a:p>
        </p:txBody>
      </p:sp>
      <p:sp>
        <p:nvSpPr>
          <p:cNvPr id="54" name="Rectangle: Rounded Corners 53">
            <a:extLst>
              <a:ext uri="{FF2B5EF4-FFF2-40B4-BE49-F238E27FC236}">
                <a16:creationId xmlns:a16="http://schemas.microsoft.com/office/drawing/2014/main" id="{800F4B88-70A1-9135-4CCC-E1984545A2B3}"/>
              </a:ext>
            </a:extLst>
          </p:cNvPr>
          <p:cNvSpPr/>
          <p:nvPr/>
        </p:nvSpPr>
        <p:spPr>
          <a:xfrm>
            <a:off x="13283683" y="7807819"/>
            <a:ext cx="5105401" cy="2819400"/>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pPr algn="just"/>
            <a:r>
              <a:rPr lang="en-IN" sz="900" b="1" dirty="0">
                <a:latin typeface="Arial" panose="020B0604020202020204" pitchFamily="34" charset="0"/>
                <a:cs typeface="Arial" panose="020B0604020202020204" pitchFamily="34" charset="0"/>
              </a:rPr>
              <a:t>References</a:t>
            </a:r>
          </a:p>
          <a:p>
            <a:pPr algn="just"/>
            <a:r>
              <a:rPr lang="en-US" sz="900" b="0" i="0" dirty="0" err="1">
                <a:solidFill>
                  <a:srgbClr val="222222"/>
                </a:solidFill>
                <a:effectLst/>
                <a:latin typeface="Arial" panose="020B0604020202020204" pitchFamily="34" charset="0"/>
                <a:cs typeface="Arial" panose="020B0604020202020204" pitchFamily="34" charset="0"/>
              </a:rPr>
              <a:t>Weinreich</a:t>
            </a:r>
            <a:r>
              <a:rPr lang="en-US" sz="900" b="0" i="0" dirty="0">
                <a:solidFill>
                  <a:srgbClr val="222222"/>
                </a:solidFill>
                <a:effectLst/>
                <a:latin typeface="Arial" panose="020B0604020202020204" pitchFamily="34" charset="0"/>
                <a:cs typeface="Arial" panose="020B0604020202020204" pitchFamily="34" charset="0"/>
              </a:rPr>
              <a:t>, R., and </a:t>
            </a:r>
            <a:r>
              <a:rPr lang="en-US" sz="900" b="0" i="0" dirty="0" err="1">
                <a:solidFill>
                  <a:srgbClr val="222222"/>
                </a:solidFill>
                <a:effectLst/>
                <a:latin typeface="Arial" panose="020B0604020202020204" pitchFamily="34" charset="0"/>
                <a:cs typeface="Arial" panose="020B0604020202020204" pitchFamily="34" charset="0"/>
              </a:rPr>
              <a:t>Groher</a:t>
            </a:r>
            <a:r>
              <a:rPr lang="en-US" sz="900" b="0" i="0" dirty="0">
                <a:solidFill>
                  <a:srgbClr val="222222"/>
                </a:solidFill>
                <a:effectLst/>
                <a:latin typeface="Arial" panose="020B0604020202020204" pitchFamily="34" charset="0"/>
                <a:cs typeface="Arial" panose="020B0604020202020204" pitchFamily="34" charset="0"/>
              </a:rPr>
              <a:t>, I. (2016). Software architecture knowledge management approaches and their support for knowledge management activities: A systematic literature review. </a:t>
            </a:r>
            <a:r>
              <a:rPr lang="en-US" sz="900" b="0" i="1" dirty="0">
                <a:solidFill>
                  <a:srgbClr val="222222"/>
                </a:solidFill>
                <a:effectLst/>
                <a:latin typeface="Arial" panose="020B0604020202020204" pitchFamily="34" charset="0"/>
                <a:cs typeface="Arial" panose="020B0604020202020204" pitchFamily="34" charset="0"/>
              </a:rPr>
              <a:t>Information and Software Technology</a:t>
            </a:r>
            <a:r>
              <a:rPr lang="en-US" sz="900" b="0" i="0" dirty="0">
                <a:solidFill>
                  <a:srgbClr val="222222"/>
                </a:solidFill>
                <a:effectLst/>
                <a:latin typeface="Arial" panose="020B0604020202020204" pitchFamily="34" charset="0"/>
                <a:cs typeface="Arial" panose="020B0604020202020204" pitchFamily="34" charset="0"/>
              </a:rPr>
              <a:t>, </a:t>
            </a:r>
            <a:r>
              <a:rPr lang="en-US" sz="900" b="0" i="1" dirty="0">
                <a:solidFill>
                  <a:srgbClr val="222222"/>
                </a:solidFill>
                <a:effectLst/>
                <a:latin typeface="Arial" panose="020B0604020202020204" pitchFamily="34" charset="0"/>
                <a:cs typeface="Arial" panose="020B0604020202020204" pitchFamily="34" charset="0"/>
              </a:rPr>
              <a:t>80</a:t>
            </a:r>
            <a:r>
              <a:rPr lang="en-US" sz="900" b="0" i="0" dirty="0">
                <a:solidFill>
                  <a:srgbClr val="222222"/>
                </a:solidFill>
                <a:effectLst/>
                <a:latin typeface="Arial" panose="020B0604020202020204" pitchFamily="34" charset="0"/>
                <a:cs typeface="Arial" panose="020B0604020202020204" pitchFamily="34" charset="0"/>
              </a:rPr>
              <a:t>, 265-286.</a:t>
            </a:r>
          </a:p>
          <a:p>
            <a:pPr algn="just"/>
            <a:r>
              <a:rPr lang="en-US" sz="900" b="0" i="0" dirty="0">
                <a:solidFill>
                  <a:srgbClr val="222222"/>
                </a:solidFill>
                <a:effectLst/>
                <a:latin typeface="Arial" panose="020B0604020202020204" pitchFamily="34" charset="0"/>
                <a:cs typeface="Arial" panose="020B0604020202020204" pitchFamily="34" charset="0"/>
              </a:rPr>
              <a:t>Choi, H. J., Ahn, J. C., Jung, S. H., and Kim, J. H. (2020). Communities of practice and knowledge management systems: effects on knowledge management activities and innovation performance. </a:t>
            </a:r>
            <a:r>
              <a:rPr lang="en-US" sz="900" b="0" i="1" dirty="0">
                <a:solidFill>
                  <a:srgbClr val="222222"/>
                </a:solidFill>
                <a:effectLst/>
                <a:latin typeface="Arial" panose="020B0604020202020204" pitchFamily="34" charset="0"/>
                <a:cs typeface="Arial" panose="020B0604020202020204" pitchFamily="34" charset="0"/>
              </a:rPr>
              <a:t>Knowledge Management Research and Practice</a:t>
            </a:r>
            <a:r>
              <a:rPr lang="en-US" sz="900" b="0" i="0" dirty="0">
                <a:solidFill>
                  <a:srgbClr val="222222"/>
                </a:solidFill>
                <a:effectLst/>
                <a:latin typeface="Arial" panose="020B0604020202020204" pitchFamily="34" charset="0"/>
                <a:cs typeface="Arial" panose="020B0604020202020204" pitchFamily="34" charset="0"/>
              </a:rPr>
              <a:t>, </a:t>
            </a:r>
            <a:r>
              <a:rPr lang="en-US" sz="900" b="0" i="1" dirty="0">
                <a:solidFill>
                  <a:srgbClr val="222222"/>
                </a:solidFill>
                <a:effectLst/>
                <a:latin typeface="Arial" panose="020B0604020202020204" pitchFamily="34" charset="0"/>
                <a:cs typeface="Arial" panose="020B0604020202020204" pitchFamily="34" charset="0"/>
              </a:rPr>
              <a:t>18</a:t>
            </a:r>
            <a:r>
              <a:rPr lang="en-US" sz="900" b="0" i="0" dirty="0">
                <a:solidFill>
                  <a:srgbClr val="222222"/>
                </a:solidFill>
                <a:effectLst/>
                <a:latin typeface="Arial" panose="020B0604020202020204" pitchFamily="34" charset="0"/>
                <a:cs typeface="Arial" panose="020B0604020202020204" pitchFamily="34" charset="0"/>
              </a:rPr>
              <a:t>(1), 53-68.</a:t>
            </a:r>
            <a:endParaRPr lang="en-US" sz="900" dirty="0">
              <a:solidFill>
                <a:srgbClr val="222222"/>
              </a:solidFill>
              <a:latin typeface="Arial" panose="020B0604020202020204" pitchFamily="34" charset="0"/>
              <a:cs typeface="Arial" panose="020B0604020202020204" pitchFamily="34" charset="0"/>
            </a:endParaRPr>
          </a:p>
          <a:p>
            <a:pPr algn="just"/>
            <a:r>
              <a:rPr lang="en-US" sz="900" b="0" i="0" dirty="0">
                <a:solidFill>
                  <a:srgbClr val="222222"/>
                </a:solidFill>
                <a:effectLst/>
                <a:latin typeface="Arial" panose="020B0604020202020204" pitchFamily="34" charset="0"/>
                <a:cs typeface="Arial" panose="020B0604020202020204" pitchFamily="34" charset="0"/>
              </a:rPr>
              <a:t>Ahmady, G. A., </a:t>
            </a:r>
            <a:r>
              <a:rPr lang="en-US" sz="900" b="0" i="0" dirty="0" err="1">
                <a:solidFill>
                  <a:srgbClr val="222222"/>
                </a:solidFill>
                <a:effectLst/>
                <a:latin typeface="Arial" panose="020B0604020202020204" pitchFamily="34" charset="0"/>
                <a:cs typeface="Arial" panose="020B0604020202020204" pitchFamily="34" charset="0"/>
              </a:rPr>
              <a:t>Nikooravesh</a:t>
            </a:r>
            <a:r>
              <a:rPr lang="en-US" sz="900" b="0" i="0" dirty="0">
                <a:solidFill>
                  <a:srgbClr val="222222"/>
                </a:solidFill>
                <a:effectLst/>
                <a:latin typeface="Arial" panose="020B0604020202020204" pitchFamily="34" charset="0"/>
                <a:cs typeface="Arial" panose="020B0604020202020204" pitchFamily="34" charset="0"/>
              </a:rPr>
              <a:t>, A., and </a:t>
            </a:r>
            <a:r>
              <a:rPr lang="en-US" sz="900" b="0" i="0" dirty="0" err="1">
                <a:solidFill>
                  <a:srgbClr val="222222"/>
                </a:solidFill>
                <a:effectLst/>
                <a:latin typeface="Arial" panose="020B0604020202020204" pitchFamily="34" charset="0"/>
                <a:cs typeface="Arial" panose="020B0604020202020204" pitchFamily="34" charset="0"/>
              </a:rPr>
              <a:t>Mehrpour</a:t>
            </a:r>
            <a:r>
              <a:rPr lang="en-US" sz="900" b="0" i="0" dirty="0">
                <a:solidFill>
                  <a:srgbClr val="222222"/>
                </a:solidFill>
                <a:effectLst/>
                <a:latin typeface="Arial" panose="020B0604020202020204" pitchFamily="34" charset="0"/>
                <a:cs typeface="Arial" panose="020B0604020202020204" pitchFamily="34" charset="0"/>
              </a:rPr>
              <a:t>, M. (2016). Effect of organizational culture on knowledge management based on Denison model. </a:t>
            </a:r>
            <a:r>
              <a:rPr lang="en-US" sz="900" b="0" i="1" dirty="0">
                <a:solidFill>
                  <a:srgbClr val="222222"/>
                </a:solidFill>
                <a:effectLst/>
                <a:latin typeface="Arial" panose="020B0604020202020204" pitchFamily="34" charset="0"/>
                <a:cs typeface="Arial" panose="020B0604020202020204" pitchFamily="34" charset="0"/>
              </a:rPr>
              <a:t>Procedia-Social and Behavioral Sciences</a:t>
            </a:r>
            <a:r>
              <a:rPr lang="en-US" sz="900" b="0" i="0" dirty="0">
                <a:solidFill>
                  <a:srgbClr val="222222"/>
                </a:solidFill>
                <a:effectLst/>
                <a:latin typeface="Arial" panose="020B0604020202020204" pitchFamily="34" charset="0"/>
                <a:cs typeface="Arial" panose="020B0604020202020204" pitchFamily="34" charset="0"/>
              </a:rPr>
              <a:t>, </a:t>
            </a:r>
            <a:r>
              <a:rPr lang="en-US" sz="900" b="0" i="1" dirty="0">
                <a:solidFill>
                  <a:srgbClr val="222222"/>
                </a:solidFill>
                <a:effectLst/>
                <a:latin typeface="Arial" panose="020B0604020202020204" pitchFamily="34" charset="0"/>
                <a:cs typeface="Arial" panose="020B0604020202020204" pitchFamily="34" charset="0"/>
              </a:rPr>
              <a:t>230</a:t>
            </a:r>
            <a:r>
              <a:rPr lang="en-US" sz="900" b="0" i="0" dirty="0">
                <a:solidFill>
                  <a:srgbClr val="222222"/>
                </a:solidFill>
                <a:effectLst/>
                <a:latin typeface="Arial" panose="020B0604020202020204" pitchFamily="34" charset="0"/>
                <a:cs typeface="Arial" panose="020B0604020202020204" pitchFamily="34" charset="0"/>
              </a:rPr>
              <a:t>, 387-395.</a:t>
            </a:r>
          </a:p>
          <a:p>
            <a:pPr algn="just"/>
            <a:r>
              <a:rPr lang="en-US" sz="900" dirty="0" err="1">
                <a:effectLst/>
                <a:latin typeface="Arial" panose="020B0604020202020204" pitchFamily="34" charset="0"/>
                <a:cs typeface="Arial" panose="020B0604020202020204" pitchFamily="34" charset="0"/>
              </a:rPr>
              <a:t>Skyrme</a:t>
            </a:r>
            <a:r>
              <a:rPr lang="en-US" sz="900" dirty="0">
                <a:effectLst/>
                <a:latin typeface="Arial" panose="020B0604020202020204" pitchFamily="34" charset="0"/>
                <a:cs typeface="Arial" panose="020B0604020202020204" pitchFamily="34" charset="0"/>
              </a:rPr>
              <a:t>, D.J. (2023) </a:t>
            </a:r>
            <a:r>
              <a:rPr lang="en-US" sz="900" i="1" dirty="0">
                <a:effectLst/>
                <a:latin typeface="Arial" panose="020B0604020202020204" pitchFamily="34" charset="0"/>
                <a:cs typeface="Arial" panose="020B0604020202020204" pitchFamily="34" charset="0"/>
              </a:rPr>
              <a:t>Knowledge commercialization</a:t>
            </a:r>
            <a:r>
              <a:rPr lang="en-US" sz="900" dirty="0">
                <a:effectLst/>
                <a:latin typeface="Arial" panose="020B0604020202020204" pitchFamily="34" charset="0"/>
                <a:cs typeface="Arial" panose="020B0604020202020204" pitchFamily="34" charset="0"/>
              </a:rPr>
              <a:t>, </a:t>
            </a:r>
            <a:r>
              <a:rPr lang="en-US" sz="900" i="1" dirty="0">
                <a:effectLst/>
                <a:latin typeface="Arial" panose="020B0604020202020204" pitchFamily="34" charset="0"/>
                <a:cs typeface="Arial" panose="020B0604020202020204" pitchFamily="34" charset="0"/>
              </a:rPr>
              <a:t>KM Theme: Commercializing Knowledge</a:t>
            </a:r>
            <a:r>
              <a:rPr lang="en-US" sz="900" dirty="0">
                <a:effectLst/>
                <a:latin typeface="Arial" panose="020B0604020202020204" pitchFamily="34" charset="0"/>
                <a:cs typeface="Arial" panose="020B0604020202020204" pitchFamily="34" charset="0"/>
              </a:rPr>
              <a:t>. Available at: https://www.skyrme.com/kmthemes/kbiz.htm#:~:text=Knowledge%20could%20be%20sold%20in%20the%20form%20of,their%20knowledge%20assets%3A%20Knowledge%20enriched%20products%20and%20services. (Accessed: 10 July 2023). </a:t>
            </a:r>
          </a:p>
          <a:p>
            <a:pPr algn="just"/>
            <a:r>
              <a:rPr lang="en-US" sz="900" b="0" i="0" dirty="0">
                <a:solidFill>
                  <a:srgbClr val="222222"/>
                </a:solidFill>
                <a:effectLst/>
                <a:latin typeface="Arial" panose="020B0604020202020204" pitchFamily="34" charset="0"/>
                <a:cs typeface="Arial" panose="020B0604020202020204" pitchFamily="34" charset="0"/>
              </a:rPr>
              <a:t>Iqbal, A., Latif, F., Marimon, F., Sahibzada, U. F., and Hussain, S. (2018). From knowledge management to organizational performance: Modelling the mediating role of innovation and intellectual capital in higher education. </a:t>
            </a:r>
            <a:r>
              <a:rPr lang="en-US" sz="900" b="0" i="1" dirty="0">
                <a:solidFill>
                  <a:srgbClr val="222222"/>
                </a:solidFill>
                <a:effectLst/>
                <a:latin typeface="Arial" panose="020B0604020202020204" pitchFamily="34" charset="0"/>
                <a:cs typeface="Arial" panose="020B0604020202020204" pitchFamily="34" charset="0"/>
              </a:rPr>
              <a:t>Journal of Enterprise Information Management</a:t>
            </a:r>
            <a:r>
              <a:rPr lang="en-US" sz="900" b="0" i="0" dirty="0">
                <a:solidFill>
                  <a:srgbClr val="222222"/>
                </a:solidFill>
                <a:effectLst/>
                <a:latin typeface="Arial" panose="020B0604020202020204" pitchFamily="34" charset="0"/>
                <a:cs typeface="Arial" panose="020B0604020202020204" pitchFamily="34" charset="0"/>
              </a:rPr>
              <a:t>, </a:t>
            </a:r>
            <a:r>
              <a:rPr lang="en-US" sz="900" b="0" i="1" dirty="0">
                <a:solidFill>
                  <a:srgbClr val="222222"/>
                </a:solidFill>
                <a:effectLst/>
                <a:latin typeface="Arial" panose="020B0604020202020204" pitchFamily="34" charset="0"/>
                <a:cs typeface="Arial" panose="020B0604020202020204" pitchFamily="34" charset="0"/>
              </a:rPr>
              <a:t>32</a:t>
            </a:r>
            <a:r>
              <a:rPr lang="en-US" sz="900" b="0" i="0" dirty="0">
                <a:solidFill>
                  <a:srgbClr val="222222"/>
                </a:solidFill>
                <a:effectLst/>
                <a:latin typeface="Arial" panose="020B0604020202020204" pitchFamily="34" charset="0"/>
                <a:cs typeface="Arial" panose="020B0604020202020204" pitchFamily="34" charset="0"/>
              </a:rPr>
              <a:t>(1), 36-59.</a:t>
            </a:r>
            <a:endParaRPr lang="en-IN" sz="900" dirty="0">
              <a:latin typeface="Arial" panose="020B0604020202020204" pitchFamily="34" charset="0"/>
              <a:cs typeface="Arial" panose="020B0604020202020204" pitchFamily="34" charset="0"/>
            </a:endParaRPr>
          </a:p>
        </p:txBody>
      </p:sp>
      <p:pic>
        <p:nvPicPr>
          <p:cNvPr id="55" name="Picture 54">
            <a:extLst>
              <a:ext uri="{FF2B5EF4-FFF2-40B4-BE49-F238E27FC236}">
                <a16:creationId xmlns:a16="http://schemas.microsoft.com/office/drawing/2014/main" id="{228860AD-2B77-4F40-81F1-F087E9A52385}"/>
              </a:ext>
            </a:extLst>
          </p:cNvPr>
          <p:cNvPicPr>
            <a:picLocks noChangeAspect="1"/>
          </p:cNvPicPr>
          <p:nvPr/>
        </p:nvPicPr>
        <p:blipFill>
          <a:blip r:embed="rId3"/>
          <a:stretch>
            <a:fillRect/>
          </a:stretch>
        </p:blipFill>
        <p:spPr>
          <a:xfrm>
            <a:off x="6293963" y="3445924"/>
            <a:ext cx="2646821" cy="1981200"/>
          </a:xfrm>
          <a:prstGeom prst="rect">
            <a:avLst/>
          </a:prstGeom>
        </p:spPr>
      </p:pic>
      <p:sp>
        <p:nvSpPr>
          <p:cNvPr id="56" name="TextBox 55">
            <a:extLst>
              <a:ext uri="{FF2B5EF4-FFF2-40B4-BE49-F238E27FC236}">
                <a16:creationId xmlns:a16="http://schemas.microsoft.com/office/drawing/2014/main" id="{62A12BEB-21FA-5160-C6EC-A97B3E0D42EE}"/>
              </a:ext>
            </a:extLst>
          </p:cNvPr>
          <p:cNvSpPr txBox="1"/>
          <p:nvPr/>
        </p:nvSpPr>
        <p:spPr>
          <a:xfrm>
            <a:off x="6631364" y="5468256"/>
            <a:ext cx="1953602" cy="261610"/>
          </a:xfrm>
          <a:prstGeom prst="rect">
            <a:avLst/>
          </a:prstGeom>
          <a:noFill/>
        </p:spPr>
        <p:txBody>
          <a:bodyPr wrap="square" rtlCol="0">
            <a:spAutoFit/>
          </a:bodyPr>
          <a:lstStyle/>
          <a:p>
            <a:pPr algn="ctr"/>
            <a:r>
              <a:rPr lang="en-IN" sz="1100" dirty="0">
                <a:latin typeface="Arial" panose="020B0604020202020204" pitchFamily="34" charset="0"/>
                <a:cs typeface="Arial" panose="020B0604020202020204" pitchFamily="34" charset="0"/>
              </a:rPr>
              <a:t>Source: </a:t>
            </a:r>
            <a:r>
              <a:rPr lang="en-IN" sz="1100" b="0" i="0" u="none" strike="noStrike" dirty="0">
                <a:solidFill>
                  <a:srgbClr val="9EC3AE"/>
                </a:solidFill>
                <a:effectLst/>
                <a:latin typeface="Arial" panose="020B0604020202020204" pitchFamily="34" charset="0"/>
                <a:cs typeface="Arial" panose="020B0604020202020204" pitchFamily="34" charset="0"/>
                <a:hlinkClick r:id="rId4" tooltip="View page"/>
              </a:rPr>
              <a:t>act-consult.com</a:t>
            </a:r>
            <a:endParaRPr lang="en-IN" sz="1100" dirty="0">
              <a:latin typeface="Arial" panose="020B0604020202020204" pitchFamily="34" charset="0"/>
              <a:cs typeface="Arial" panose="020B0604020202020204" pitchFamily="34" charset="0"/>
            </a:endParaRPr>
          </a:p>
        </p:txBody>
      </p:sp>
      <p:pic>
        <p:nvPicPr>
          <p:cNvPr id="58" name="Picture 57">
            <a:extLst>
              <a:ext uri="{FF2B5EF4-FFF2-40B4-BE49-F238E27FC236}">
                <a16:creationId xmlns:a16="http://schemas.microsoft.com/office/drawing/2014/main" id="{CFDAD59F-D050-B25A-A14B-AD5EBDF87DD9}"/>
              </a:ext>
            </a:extLst>
          </p:cNvPr>
          <p:cNvPicPr>
            <a:picLocks noChangeAspect="1"/>
          </p:cNvPicPr>
          <p:nvPr/>
        </p:nvPicPr>
        <p:blipFill>
          <a:blip r:embed="rId5"/>
          <a:stretch>
            <a:fillRect/>
          </a:stretch>
        </p:blipFill>
        <p:spPr>
          <a:xfrm>
            <a:off x="10177314" y="3449095"/>
            <a:ext cx="2508914" cy="1932141"/>
          </a:xfrm>
          <a:prstGeom prst="rect">
            <a:avLst/>
          </a:prstGeom>
        </p:spPr>
      </p:pic>
      <p:sp>
        <p:nvSpPr>
          <p:cNvPr id="59" name="TextBox 58">
            <a:extLst>
              <a:ext uri="{FF2B5EF4-FFF2-40B4-BE49-F238E27FC236}">
                <a16:creationId xmlns:a16="http://schemas.microsoft.com/office/drawing/2014/main" id="{25949DBB-0C98-BB93-B2F4-FB7AAF456B52}"/>
              </a:ext>
            </a:extLst>
          </p:cNvPr>
          <p:cNvSpPr txBox="1"/>
          <p:nvPr/>
        </p:nvSpPr>
        <p:spPr>
          <a:xfrm>
            <a:off x="10200419" y="5445172"/>
            <a:ext cx="2511873" cy="261610"/>
          </a:xfrm>
          <a:prstGeom prst="rect">
            <a:avLst/>
          </a:prstGeom>
          <a:noFill/>
        </p:spPr>
        <p:txBody>
          <a:bodyPr wrap="square" rtlCol="0">
            <a:spAutoFit/>
          </a:bodyPr>
          <a:lstStyle/>
          <a:p>
            <a:pPr algn="ctr"/>
            <a:r>
              <a:rPr lang="en-IN" sz="1100" dirty="0"/>
              <a:t>Source: </a:t>
            </a:r>
            <a:r>
              <a:rPr lang="en-IN" sz="1100" b="0" i="0" u="none" strike="noStrike" dirty="0">
                <a:solidFill>
                  <a:srgbClr val="9EC3AE"/>
                </a:solidFill>
                <a:effectLst/>
                <a:latin typeface="Roboto" panose="02000000000000000000" pitchFamily="2" charset="0"/>
                <a:hlinkClick r:id="rId6" tooltip="View page"/>
              </a:rPr>
              <a:t>skyrme.com</a:t>
            </a:r>
            <a:endParaRPr lang="en-IN"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2643</Words>
  <Application>Microsoft Macintosh PowerPoint</Application>
  <PresentationFormat>Custom</PresentationFormat>
  <Paragraphs>93</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Roboto</vt:lpstr>
      <vt:lpstr>Arial</vt:lpstr>
      <vt:lpstr>Times New Roman</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2023-07-11T06:46:34Z</dcterms:created>
  <dcterms:modified xsi:type="dcterms:W3CDTF">2023-08-06T14:22:55Z</dcterms:modified>
  <dc:identifier/>
</cp:coreProperties>
</file>