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9"/>
  </p:notesMasterIdLst>
  <p:sldIdLst>
    <p:sldId id="278" r:id="rId5"/>
    <p:sldId id="279" r:id="rId6"/>
    <p:sldId id="282" r:id="rId7"/>
    <p:sldId id="380" r:id="rId8"/>
    <p:sldId id="381" r:id="rId9"/>
    <p:sldId id="382" r:id="rId10"/>
    <p:sldId id="383" r:id="rId11"/>
    <p:sldId id="385" r:id="rId12"/>
    <p:sldId id="386" r:id="rId13"/>
    <p:sldId id="387" r:id="rId14"/>
    <p:sldId id="388" r:id="rId15"/>
    <p:sldId id="389" r:id="rId16"/>
    <p:sldId id="390" r:id="rId17"/>
    <p:sldId id="391" r:id="rId18"/>
    <p:sldId id="392" r:id="rId19"/>
    <p:sldId id="393" r:id="rId20"/>
    <p:sldId id="394" r:id="rId21"/>
    <p:sldId id="276" r:id="rId22"/>
    <p:sldId id="395" r:id="rId23"/>
    <p:sldId id="396" r:id="rId24"/>
    <p:sldId id="397" r:id="rId25"/>
    <p:sldId id="398" r:id="rId26"/>
    <p:sldId id="399" r:id="rId27"/>
    <p:sldId id="400" r:id="rId28"/>
    <p:sldId id="401" r:id="rId29"/>
    <p:sldId id="402" r:id="rId30"/>
    <p:sldId id="403" r:id="rId31"/>
    <p:sldId id="405" r:id="rId32"/>
    <p:sldId id="406" r:id="rId33"/>
    <p:sldId id="407" r:id="rId34"/>
    <p:sldId id="408" r:id="rId35"/>
    <p:sldId id="409" r:id="rId36"/>
    <p:sldId id="410" r:id="rId37"/>
    <p:sldId id="411" r:id="rId38"/>
    <p:sldId id="412" r:id="rId39"/>
    <p:sldId id="413" r:id="rId40"/>
    <p:sldId id="414" r:id="rId41"/>
    <p:sldId id="415" r:id="rId42"/>
    <p:sldId id="416" r:id="rId43"/>
    <p:sldId id="320" r:id="rId44"/>
    <p:sldId id="325" r:id="rId45"/>
    <p:sldId id="326" r:id="rId46"/>
    <p:sldId id="417" r:id="rId47"/>
    <p:sldId id="384"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79"/>
            <p14:sldId id="282"/>
            <p14:sldId id="380"/>
            <p14:sldId id="381"/>
            <p14:sldId id="382"/>
            <p14:sldId id="383"/>
            <p14:sldId id="385"/>
            <p14:sldId id="386"/>
            <p14:sldId id="387"/>
            <p14:sldId id="388"/>
            <p14:sldId id="389"/>
            <p14:sldId id="390"/>
            <p14:sldId id="391"/>
            <p14:sldId id="392"/>
            <p14:sldId id="393"/>
            <p14:sldId id="394"/>
            <p14:sldId id="276"/>
            <p14:sldId id="395"/>
            <p14:sldId id="396"/>
            <p14:sldId id="397"/>
            <p14:sldId id="398"/>
            <p14:sldId id="399"/>
            <p14:sldId id="400"/>
            <p14:sldId id="401"/>
            <p14:sldId id="402"/>
            <p14:sldId id="403"/>
            <p14:sldId id="405"/>
            <p14:sldId id="406"/>
            <p14:sldId id="407"/>
            <p14:sldId id="408"/>
            <p14:sldId id="409"/>
            <p14:sldId id="410"/>
            <p14:sldId id="411"/>
            <p14:sldId id="412"/>
            <p14:sldId id="413"/>
            <p14:sldId id="414"/>
            <p14:sldId id="415"/>
            <p14:sldId id="416"/>
            <p14:sldId id="320"/>
            <p14:sldId id="325"/>
            <p14:sldId id="326"/>
            <p14:sldId id="417"/>
            <p14:sldId id="384"/>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6A8FFF33-9C2C-B650-48D4-84B416B5789A}" name="Lizeta Demetriou" initials="LD" userId="S::l.demetriou@uwtsd.ac.uk::75cbaea9-b97c-4c81-9090-40feb64ee817"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74534" autoAdjust="0"/>
  </p:normalViewPr>
  <p:slideViewPr>
    <p:cSldViewPr snapToGrid="0">
      <p:cViewPr varScale="1">
        <p:scale>
          <a:sx n="81" d="100"/>
          <a:sy n="81" d="100"/>
        </p:scale>
        <p:origin x="448" y="18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91ED291-8B10-4DBC-B6D2-C872D063E064}">
      <dgm:prSet custT="1"/>
      <dgm:spPr/>
      <dgm:t>
        <a:bodyPr/>
        <a:lstStyle/>
        <a:p>
          <a:r>
            <a:rPr lang="en-GB" sz="2000"/>
            <a:t>Understanding how business reports are structured and what each section is for</a:t>
          </a:r>
        </a:p>
      </dgm:t>
    </dgm:pt>
    <dgm:pt modelId="{645E1708-2394-4791-9522-CE7991A97D4C}" type="parTrans" cxnId="{B919CA0C-60A9-4C39-B511-5E07B7BCBAB2}">
      <dgm:prSet/>
      <dgm:spPr/>
      <dgm:t>
        <a:bodyPr/>
        <a:lstStyle/>
        <a:p>
          <a:endParaRPr lang="en-GB"/>
        </a:p>
      </dgm:t>
    </dgm:pt>
    <dgm:pt modelId="{7C85025D-B875-41E1-86D2-79E9A3B4D89C}" type="sibTrans" cxnId="{B919CA0C-60A9-4C39-B511-5E07B7BCBAB2}">
      <dgm:prSet/>
      <dgm:spPr/>
      <dgm:t>
        <a:bodyPr/>
        <a:lstStyle/>
        <a:p>
          <a:endParaRPr lang="en-GB"/>
        </a:p>
      </dgm:t>
    </dgm:pt>
    <dgm:pt modelId="{3D004E43-73F7-4906-A19D-C06A6C27C74C}">
      <dgm:prSet custT="1"/>
      <dgm:spPr/>
      <dgm:t>
        <a:bodyPr/>
        <a:lstStyle/>
        <a:p>
          <a:r>
            <a:rPr lang="en-GB" sz="2000"/>
            <a:t>Recognising how introductions, findings, and conclusions work together to communicate clearly</a:t>
          </a:r>
        </a:p>
      </dgm:t>
    </dgm:pt>
    <dgm:pt modelId="{722F4221-4884-4B39-B307-FA0D194A9C9E}" type="parTrans" cxnId="{71BF68A9-E79F-495C-A4B5-A2A4973FAB1E}">
      <dgm:prSet/>
      <dgm:spPr/>
      <dgm:t>
        <a:bodyPr/>
        <a:lstStyle/>
        <a:p>
          <a:endParaRPr lang="en-GB"/>
        </a:p>
      </dgm:t>
    </dgm:pt>
    <dgm:pt modelId="{F1D6610F-1DD2-4188-A115-98A427D58CFF}" type="sibTrans" cxnId="{71BF68A9-E79F-495C-A4B5-A2A4973FAB1E}">
      <dgm:prSet/>
      <dgm:spPr/>
      <dgm:t>
        <a:bodyPr/>
        <a:lstStyle/>
        <a:p>
          <a:endParaRPr lang="en-GB"/>
        </a:p>
      </dgm:t>
    </dgm:pt>
    <dgm:pt modelId="{CEFD8B03-9869-41EC-A944-52BAF3B3E795}">
      <dgm:prSet custT="1"/>
      <dgm:spPr/>
      <dgm:t>
        <a:bodyPr/>
        <a:lstStyle/>
        <a:p>
          <a:r>
            <a:rPr lang="en-GB" sz="2000"/>
            <a:t>Practising how to use examples and feedback to improve report writing</a:t>
          </a:r>
        </a:p>
      </dgm:t>
    </dgm:pt>
    <dgm:pt modelId="{EFCC15D4-81E8-4542-BB16-E47C02794B92}" type="parTrans" cxnId="{F65E3F72-76E4-482C-888C-61DC51040871}">
      <dgm:prSet/>
      <dgm:spPr/>
      <dgm:t>
        <a:bodyPr/>
        <a:lstStyle/>
        <a:p>
          <a:endParaRPr lang="en-GB"/>
        </a:p>
      </dgm:t>
    </dgm:pt>
    <dgm:pt modelId="{B4D7D964-C60F-42C7-BF77-FDC3674E57DD}" type="sibTrans" cxnId="{F65E3F72-76E4-482C-888C-61DC51040871}">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4165BAFE-B67F-419A-9B5C-2BB1736EE868}" type="pres">
      <dgm:prSet presAssocID="{E91ED291-8B10-4DBC-B6D2-C872D063E064}" presName="parentLin" presStyleCnt="0"/>
      <dgm:spPr/>
    </dgm:pt>
    <dgm:pt modelId="{FEFCF297-771B-4D1D-9C0C-9D52AF458505}" type="pres">
      <dgm:prSet presAssocID="{E91ED291-8B10-4DBC-B6D2-C872D063E064}" presName="parentLeftMargin" presStyleLbl="node1" presStyleIdx="0" presStyleCnt="3"/>
      <dgm:spPr/>
    </dgm:pt>
    <dgm:pt modelId="{6CE1848B-8FB6-4319-A300-AE189CB52D3C}" type="pres">
      <dgm:prSet presAssocID="{E91ED291-8B10-4DBC-B6D2-C872D063E064}" presName="parentText" presStyleLbl="node1" presStyleIdx="0" presStyleCnt="3">
        <dgm:presLayoutVars>
          <dgm:chMax val="0"/>
          <dgm:bulletEnabled val="1"/>
        </dgm:presLayoutVars>
      </dgm:prSet>
      <dgm:spPr/>
    </dgm:pt>
    <dgm:pt modelId="{5462F7BD-AD69-411A-BF59-927998D5CEE0}" type="pres">
      <dgm:prSet presAssocID="{E91ED291-8B10-4DBC-B6D2-C872D063E064}" presName="negativeSpace" presStyleCnt="0"/>
      <dgm:spPr/>
    </dgm:pt>
    <dgm:pt modelId="{97F68D97-BD59-4906-A0BA-A3F35550DF3C}" type="pres">
      <dgm:prSet presAssocID="{E91ED291-8B10-4DBC-B6D2-C872D063E064}" presName="childText" presStyleLbl="conFgAcc1" presStyleIdx="0" presStyleCnt="3">
        <dgm:presLayoutVars>
          <dgm:bulletEnabled val="1"/>
        </dgm:presLayoutVars>
      </dgm:prSet>
      <dgm:spPr/>
    </dgm:pt>
    <dgm:pt modelId="{84B248F7-8661-4595-9F99-AD981D3AC956}" type="pres">
      <dgm:prSet presAssocID="{7C85025D-B875-41E1-86D2-79E9A3B4D89C}" presName="spaceBetweenRectangles" presStyleCnt="0"/>
      <dgm:spPr/>
    </dgm:pt>
    <dgm:pt modelId="{6E7219CC-99E0-4D4F-81E7-15ABF9CE7006}" type="pres">
      <dgm:prSet presAssocID="{3D004E43-73F7-4906-A19D-C06A6C27C74C}" presName="parentLin" presStyleCnt="0"/>
      <dgm:spPr/>
    </dgm:pt>
    <dgm:pt modelId="{9B78CC31-5803-499E-98F4-1E76DB0B8952}" type="pres">
      <dgm:prSet presAssocID="{3D004E43-73F7-4906-A19D-C06A6C27C74C}" presName="parentLeftMargin" presStyleLbl="node1" presStyleIdx="0" presStyleCnt="3"/>
      <dgm:spPr/>
    </dgm:pt>
    <dgm:pt modelId="{2A4E6641-EB57-4AE6-AE96-EA986039B946}" type="pres">
      <dgm:prSet presAssocID="{3D004E43-73F7-4906-A19D-C06A6C27C74C}" presName="parentText" presStyleLbl="node1" presStyleIdx="1" presStyleCnt="3">
        <dgm:presLayoutVars>
          <dgm:chMax val="0"/>
          <dgm:bulletEnabled val="1"/>
        </dgm:presLayoutVars>
      </dgm:prSet>
      <dgm:spPr/>
    </dgm:pt>
    <dgm:pt modelId="{97FB5307-5FA5-48DB-9F58-AC4F7D06C388}" type="pres">
      <dgm:prSet presAssocID="{3D004E43-73F7-4906-A19D-C06A6C27C74C}" presName="negativeSpace" presStyleCnt="0"/>
      <dgm:spPr/>
    </dgm:pt>
    <dgm:pt modelId="{56630640-ACEC-49C4-BF2D-54120CD8BFF7}" type="pres">
      <dgm:prSet presAssocID="{3D004E43-73F7-4906-A19D-C06A6C27C74C}" presName="childText" presStyleLbl="conFgAcc1" presStyleIdx="1" presStyleCnt="3">
        <dgm:presLayoutVars>
          <dgm:bulletEnabled val="1"/>
        </dgm:presLayoutVars>
      </dgm:prSet>
      <dgm:spPr/>
    </dgm:pt>
    <dgm:pt modelId="{813C6DC8-10AD-4DB1-B0E0-430E2E8A68FD}" type="pres">
      <dgm:prSet presAssocID="{F1D6610F-1DD2-4188-A115-98A427D58CFF}" presName="spaceBetweenRectangles" presStyleCnt="0"/>
      <dgm:spPr/>
    </dgm:pt>
    <dgm:pt modelId="{1A0B02AF-352E-4307-AAAB-E6A43DFFD728}" type="pres">
      <dgm:prSet presAssocID="{CEFD8B03-9869-41EC-A944-52BAF3B3E795}" presName="parentLin" presStyleCnt="0"/>
      <dgm:spPr/>
    </dgm:pt>
    <dgm:pt modelId="{387DBA3D-9D29-4321-9DEF-4A7AF5D7F2D3}" type="pres">
      <dgm:prSet presAssocID="{CEFD8B03-9869-41EC-A944-52BAF3B3E795}" presName="parentLeftMargin" presStyleLbl="node1" presStyleIdx="1" presStyleCnt="3"/>
      <dgm:spPr/>
    </dgm:pt>
    <dgm:pt modelId="{FF542396-D114-4484-A988-BF8A3CBF80C5}" type="pres">
      <dgm:prSet presAssocID="{CEFD8B03-9869-41EC-A944-52BAF3B3E795}" presName="parentText" presStyleLbl="node1" presStyleIdx="2" presStyleCnt="3">
        <dgm:presLayoutVars>
          <dgm:chMax val="0"/>
          <dgm:bulletEnabled val="1"/>
        </dgm:presLayoutVars>
      </dgm:prSet>
      <dgm:spPr/>
    </dgm:pt>
    <dgm:pt modelId="{27750A79-A2F5-46C0-99A0-D8B1864ED95A}" type="pres">
      <dgm:prSet presAssocID="{CEFD8B03-9869-41EC-A944-52BAF3B3E795}" presName="negativeSpace" presStyleCnt="0"/>
      <dgm:spPr/>
    </dgm:pt>
    <dgm:pt modelId="{07FCC1FC-0A95-43E9-8F6B-BDCB41229603}" type="pres">
      <dgm:prSet presAssocID="{CEFD8B03-9869-41EC-A944-52BAF3B3E795}" presName="childText" presStyleLbl="conFgAcc1" presStyleIdx="2" presStyleCnt="3">
        <dgm:presLayoutVars>
          <dgm:bulletEnabled val="1"/>
        </dgm:presLayoutVars>
      </dgm:prSet>
      <dgm:spPr/>
    </dgm:pt>
  </dgm:ptLst>
  <dgm:cxnLst>
    <dgm:cxn modelId="{B919CA0C-60A9-4C39-B511-5E07B7BCBAB2}" srcId="{D8F6DCAB-BE7F-496A-9546-DFA225D8321F}" destId="{E91ED291-8B10-4DBC-B6D2-C872D063E064}" srcOrd="0" destOrd="0" parTransId="{645E1708-2394-4791-9522-CE7991A97D4C}" sibTransId="{7C85025D-B875-41E1-86D2-79E9A3B4D89C}"/>
    <dgm:cxn modelId="{7C6DC621-F7BE-4413-8291-C5A4C81A5DEA}" type="presOf" srcId="{CEFD8B03-9869-41EC-A944-52BAF3B3E795}" destId="{FF542396-D114-4484-A988-BF8A3CBF80C5}" srcOrd="1" destOrd="0" presId="urn:microsoft.com/office/officeart/2005/8/layout/list1"/>
    <dgm:cxn modelId="{4C6B2F22-52E3-42B1-B432-8580BDB4CCC2}" type="presOf" srcId="{CEFD8B03-9869-41EC-A944-52BAF3B3E795}" destId="{387DBA3D-9D29-4321-9DEF-4A7AF5D7F2D3}" srcOrd="0" destOrd="0" presId="urn:microsoft.com/office/officeart/2005/8/layout/list1"/>
    <dgm:cxn modelId="{12994C39-C6E5-496D-83CA-271AD1379DD9}" type="presOf" srcId="{3D004E43-73F7-4906-A19D-C06A6C27C74C}" destId="{2A4E6641-EB57-4AE6-AE96-EA986039B946}" srcOrd="1" destOrd="0" presId="urn:microsoft.com/office/officeart/2005/8/layout/list1"/>
    <dgm:cxn modelId="{C4828749-F9F8-48AE-BEC9-2B8490E0AC76}" type="presOf" srcId="{E91ED291-8B10-4DBC-B6D2-C872D063E064}" destId="{FEFCF297-771B-4D1D-9C0C-9D52AF458505}" srcOrd="0" destOrd="0" presId="urn:microsoft.com/office/officeart/2005/8/layout/list1"/>
    <dgm:cxn modelId="{F65E3F72-76E4-482C-888C-61DC51040871}" srcId="{D8F6DCAB-BE7F-496A-9546-DFA225D8321F}" destId="{CEFD8B03-9869-41EC-A944-52BAF3B3E795}" srcOrd="2" destOrd="0" parTransId="{EFCC15D4-81E8-4542-BB16-E47C02794B92}" sibTransId="{B4D7D964-C60F-42C7-BF77-FDC3674E57DD}"/>
    <dgm:cxn modelId="{5675317B-3887-4B37-87CE-35354BC140C7}" type="presOf" srcId="{3D004E43-73F7-4906-A19D-C06A6C27C74C}" destId="{9B78CC31-5803-499E-98F4-1E76DB0B8952}" srcOrd="0" destOrd="0" presId="urn:microsoft.com/office/officeart/2005/8/layout/list1"/>
    <dgm:cxn modelId="{1283C189-CD6C-4CB9-9977-B982DBDE1548}" type="presOf" srcId="{E91ED291-8B10-4DBC-B6D2-C872D063E064}" destId="{6CE1848B-8FB6-4319-A300-AE189CB52D3C}" srcOrd="1" destOrd="0" presId="urn:microsoft.com/office/officeart/2005/8/layout/list1"/>
    <dgm:cxn modelId="{71BF68A9-E79F-495C-A4B5-A2A4973FAB1E}" srcId="{D8F6DCAB-BE7F-496A-9546-DFA225D8321F}" destId="{3D004E43-73F7-4906-A19D-C06A6C27C74C}" srcOrd="1" destOrd="0" parTransId="{722F4221-4884-4B39-B307-FA0D194A9C9E}" sibTransId="{F1D6610F-1DD2-4188-A115-98A427D58CFF}"/>
    <dgm:cxn modelId="{DC7F43CF-8AE3-4D7A-86E3-6FF9661E3886}" type="presOf" srcId="{D8F6DCAB-BE7F-496A-9546-DFA225D8321F}" destId="{9CF64F5B-328C-49B9-AF3A-EB96BC66833D}" srcOrd="0" destOrd="0" presId="urn:microsoft.com/office/officeart/2005/8/layout/list1"/>
    <dgm:cxn modelId="{104FCCD7-E2E2-4C05-AD6F-6C113AF67064}" type="presParOf" srcId="{9CF64F5B-328C-49B9-AF3A-EB96BC66833D}" destId="{4165BAFE-B67F-419A-9B5C-2BB1736EE868}" srcOrd="0" destOrd="0" presId="urn:microsoft.com/office/officeart/2005/8/layout/list1"/>
    <dgm:cxn modelId="{7C4E577F-8092-4255-A7EC-FFA3FC076A82}" type="presParOf" srcId="{4165BAFE-B67F-419A-9B5C-2BB1736EE868}" destId="{FEFCF297-771B-4D1D-9C0C-9D52AF458505}" srcOrd="0" destOrd="0" presId="urn:microsoft.com/office/officeart/2005/8/layout/list1"/>
    <dgm:cxn modelId="{5B809CBE-A98F-4F8C-9C01-DCA824FE21EC}" type="presParOf" srcId="{4165BAFE-B67F-419A-9B5C-2BB1736EE868}" destId="{6CE1848B-8FB6-4319-A300-AE189CB52D3C}" srcOrd="1" destOrd="0" presId="urn:microsoft.com/office/officeart/2005/8/layout/list1"/>
    <dgm:cxn modelId="{0A122A66-00DB-488B-A6CD-33D76E73AFD5}" type="presParOf" srcId="{9CF64F5B-328C-49B9-AF3A-EB96BC66833D}" destId="{5462F7BD-AD69-411A-BF59-927998D5CEE0}" srcOrd="1" destOrd="0" presId="urn:microsoft.com/office/officeart/2005/8/layout/list1"/>
    <dgm:cxn modelId="{CEBC0305-1D94-438E-9E83-29AE0C314597}" type="presParOf" srcId="{9CF64F5B-328C-49B9-AF3A-EB96BC66833D}" destId="{97F68D97-BD59-4906-A0BA-A3F35550DF3C}" srcOrd="2" destOrd="0" presId="urn:microsoft.com/office/officeart/2005/8/layout/list1"/>
    <dgm:cxn modelId="{8505E39A-A0BF-4834-A457-EF2794F0A48A}" type="presParOf" srcId="{9CF64F5B-328C-49B9-AF3A-EB96BC66833D}" destId="{84B248F7-8661-4595-9F99-AD981D3AC956}" srcOrd="3" destOrd="0" presId="urn:microsoft.com/office/officeart/2005/8/layout/list1"/>
    <dgm:cxn modelId="{8D22B391-3FB9-40C0-B3A4-DB3506F48CA4}" type="presParOf" srcId="{9CF64F5B-328C-49B9-AF3A-EB96BC66833D}" destId="{6E7219CC-99E0-4D4F-81E7-15ABF9CE7006}" srcOrd="4" destOrd="0" presId="urn:microsoft.com/office/officeart/2005/8/layout/list1"/>
    <dgm:cxn modelId="{333DA05A-998D-4849-9871-88668D609891}" type="presParOf" srcId="{6E7219CC-99E0-4D4F-81E7-15ABF9CE7006}" destId="{9B78CC31-5803-499E-98F4-1E76DB0B8952}" srcOrd="0" destOrd="0" presId="urn:microsoft.com/office/officeart/2005/8/layout/list1"/>
    <dgm:cxn modelId="{44E2F8DC-8318-4F71-8642-5D0A2BBE1C34}" type="presParOf" srcId="{6E7219CC-99E0-4D4F-81E7-15ABF9CE7006}" destId="{2A4E6641-EB57-4AE6-AE96-EA986039B946}" srcOrd="1" destOrd="0" presId="urn:microsoft.com/office/officeart/2005/8/layout/list1"/>
    <dgm:cxn modelId="{9BA23345-6F1D-4B5A-AC44-77F0E2940262}" type="presParOf" srcId="{9CF64F5B-328C-49B9-AF3A-EB96BC66833D}" destId="{97FB5307-5FA5-48DB-9F58-AC4F7D06C388}" srcOrd="5" destOrd="0" presId="urn:microsoft.com/office/officeart/2005/8/layout/list1"/>
    <dgm:cxn modelId="{DE6A54C6-27CD-4F1C-AD4A-3943E50896B9}" type="presParOf" srcId="{9CF64F5B-328C-49B9-AF3A-EB96BC66833D}" destId="{56630640-ACEC-49C4-BF2D-54120CD8BFF7}" srcOrd="6" destOrd="0" presId="urn:microsoft.com/office/officeart/2005/8/layout/list1"/>
    <dgm:cxn modelId="{D37D0B2B-469A-457F-98CC-C637DFD12C9F}" type="presParOf" srcId="{9CF64F5B-328C-49B9-AF3A-EB96BC66833D}" destId="{813C6DC8-10AD-4DB1-B0E0-430E2E8A68FD}" srcOrd="7" destOrd="0" presId="urn:microsoft.com/office/officeart/2005/8/layout/list1"/>
    <dgm:cxn modelId="{8151BB06-B5FC-4FA5-BD69-4CCF0C50E7B2}" type="presParOf" srcId="{9CF64F5B-328C-49B9-AF3A-EB96BC66833D}" destId="{1A0B02AF-352E-4307-AAAB-E6A43DFFD728}" srcOrd="8" destOrd="0" presId="urn:microsoft.com/office/officeart/2005/8/layout/list1"/>
    <dgm:cxn modelId="{9B0E7978-72D5-437A-8EBA-16B9451A15E0}" type="presParOf" srcId="{1A0B02AF-352E-4307-AAAB-E6A43DFFD728}" destId="{387DBA3D-9D29-4321-9DEF-4A7AF5D7F2D3}" srcOrd="0" destOrd="0" presId="urn:microsoft.com/office/officeart/2005/8/layout/list1"/>
    <dgm:cxn modelId="{59D30F7E-31CE-4C3F-98BF-4874A611914E}" type="presParOf" srcId="{1A0B02AF-352E-4307-AAAB-E6A43DFFD728}" destId="{FF542396-D114-4484-A988-BF8A3CBF80C5}" srcOrd="1" destOrd="0" presId="urn:microsoft.com/office/officeart/2005/8/layout/list1"/>
    <dgm:cxn modelId="{345CC54D-9475-48E2-8CC7-E04CF086A464}" type="presParOf" srcId="{9CF64F5B-328C-49B9-AF3A-EB96BC66833D}" destId="{27750A79-A2F5-46C0-99A0-D8B1864ED95A}" srcOrd="9" destOrd="0" presId="urn:microsoft.com/office/officeart/2005/8/layout/list1"/>
    <dgm:cxn modelId="{ED2E222D-F9DB-4CBF-B589-0A99E215BE19}" type="presParOf" srcId="{9CF64F5B-328C-49B9-AF3A-EB96BC66833D}" destId="{07FCC1FC-0A95-43E9-8F6B-BDCB4122960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70A55A-AE25-41BC-AE5D-41465692065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AE6BA0FA-33C7-444C-9AA7-D9A910F04241}">
      <dgm:prSet phldrT="[Text]"/>
      <dgm:spPr/>
      <dgm:t>
        <a:bodyPr/>
        <a:lstStyle/>
        <a:p>
          <a:r>
            <a:rPr lang="en-GB" dirty="0"/>
            <a:t>Title</a:t>
          </a:r>
        </a:p>
      </dgm:t>
    </dgm:pt>
    <dgm:pt modelId="{A9F3BAE8-E334-48AE-B8AD-282E1F2C8950}" type="parTrans" cxnId="{2E3209CA-C147-4BA0-A88A-015EFF210E9E}">
      <dgm:prSet/>
      <dgm:spPr/>
      <dgm:t>
        <a:bodyPr/>
        <a:lstStyle/>
        <a:p>
          <a:endParaRPr lang="en-GB"/>
        </a:p>
      </dgm:t>
    </dgm:pt>
    <dgm:pt modelId="{CE07668F-28FF-4EE8-9191-F96045BFD475}" type="sibTrans" cxnId="{2E3209CA-C147-4BA0-A88A-015EFF210E9E}">
      <dgm:prSet/>
      <dgm:spPr/>
      <dgm:t>
        <a:bodyPr/>
        <a:lstStyle/>
        <a:p>
          <a:endParaRPr lang="en-GB"/>
        </a:p>
      </dgm:t>
    </dgm:pt>
    <dgm:pt modelId="{5B8794CB-3121-4C4E-B2EE-05B26531F47B}">
      <dgm:prSet phldrT="[Text]"/>
      <dgm:spPr/>
      <dgm:t>
        <a:bodyPr/>
        <a:lstStyle/>
        <a:p>
          <a:r>
            <a:rPr lang="en-GB" dirty="0"/>
            <a:t>States what the report is about</a:t>
          </a:r>
        </a:p>
      </dgm:t>
    </dgm:pt>
    <dgm:pt modelId="{10B3AB57-AD4B-40F7-B811-712D20BF0BB1}" type="parTrans" cxnId="{D8797084-E48D-4F09-9D00-91BC4F276592}">
      <dgm:prSet/>
      <dgm:spPr/>
      <dgm:t>
        <a:bodyPr/>
        <a:lstStyle/>
        <a:p>
          <a:endParaRPr lang="en-GB"/>
        </a:p>
      </dgm:t>
    </dgm:pt>
    <dgm:pt modelId="{12A61A35-98BE-4217-95DB-EFDBE98F1FA9}" type="sibTrans" cxnId="{D8797084-E48D-4F09-9D00-91BC4F276592}">
      <dgm:prSet/>
      <dgm:spPr/>
      <dgm:t>
        <a:bodyPr/>
        <a:lstStyle/>
        <a:p>
          <a:endParaRPr lang="en-GB"/>
        </a:p>
      </dgm:t>
    </dgm:pt>
    <dgm:pt modelId="{F8518F04-3493-4EF9-90DB-914280151A13}">
      <dgm:prSet phldrT="[Text]"/>
      <dgm:spPr/>
      <dgm:t>
        <a:bodyPr/>
        <a:lstStyle/>
        <a:p>
          <a:r>
            <a:rPr lang="en-GB" dirty="0"/>
            <a:t>Introduction</a:t>
          </a:r>
        </a:p>
      </dgm:t>
    </dgm:pt>
    <dgm:pt modelId="{E43EE17D-DE78-42AA-9676-586A8DCA97F6}" type="parTrans" cxnId="{46F916D4-513A-40DF-9E1D-5B09582A3CEE}">
      <dgm:prSet/>
      <dgm:spPr/>
      <dgm:t>
        <a:bodyPr/>
        <a:lstStyle/>
        <a:p>
          <a:endParaRPr lang="en-GB"/>
        </a:p>
      </dgm:t>
    </dgm:pt>
    <dgm:pt modelId="{9284BD17-23AD-4C85-BA11-1ACFE15B9934}" type="sibTrans" cxnId="{46F916D4-513A-40DF-9E1D-5B09582A3CEE}">
      <dgm:prSet/>
      <dgm:spPr/>
      <dgm:t>
        <a:bodyPr/>
        <a:lstStyle/>
        <a:p>
          <a:endParaRPr lang="en-GB"/>
        </a:p>
      </dgm:t>
    </dgm:pt>
    <dgm:pt modelId="{8E88F7E6-AE78-4919-A6BB-B40AB956C003}">
      <dgm:prSet phldrT="[Text]"/>
      <dgm:spPr/>
      <dgm:t>
        <a:bodyPr/>
        <a:lstStyle/>
        <a:p>
          <a:r>
            <a:rPr lang="en-GB" dirty="0"/>
            <a:t>Explains the purpose of the report and what it will cover</a:t>
          </a:r>
        </a:p>
      </dgm:t>
    </dgm:pt>
    <dgm:pt modelId="{23B11A8B-03B3-4B3A-B016-A58EA591E1E8}" type="parTrans" cxnId="{30770B4A-DE84-47B4-9C7B-D81DE96DB95A}">
      <dgm:prSet/>
      <dgm:spPr/>
      <dgm:t>
        <a:bodyPr/>
        <a:lstStyle/>
        <a:p>
          <a:endParaRPr lang="en-GB"/>
        </a:p>
      </dgm:t>
    </dgm:pt>
    <dgm:pt modelId="{10CD0A2D-EAF6-4255-B20F-11C615031419}" type="sibTrans" cxnId="{30770B4A-DE84-47B4-9C7B-D81DE96DB95A}">
      <dgm:prSet/>
      <dgm:spPr/>
      <dgm:t>
        <a:bodyPr/>
        <a:lstStyle/>
        <a:p>
          <a:endParaRPr lang="en-GB"/>
        </a:p>
      </dgm:t>
    </dgm:pt>
    <dgm:pt modelId="{6E5B7362-2A55-4C9E-BF0D-F230F5DEA5A1}">
      <dgm:prSet phldrT="[Text]"/>
      <dgm:spPr/>
      <dgm:t>
        <a:bodyPr/>
        <a:lstStyle/>
        <a:p>
          <a:r>
            <a:rPr lang="en-GB" dirty="0"/>
            <a:t>Findings</a:t>
          </a:r>
        </a:p>
      </dgm:t>
    </dgm:pt>
    <dgm:pt modelId="{9E60C565-965D-43BC-8BFD-55D57EB623F4}" type="parTrans" cxnId="{0E5AEA6C-9602-484C-A835-DA10707BC914}">
      <dgm:prSet/>
      <dgm:spPr/>
      <dgm:t>
        <a:bodyPr/>
        <a:lstStyle/>
        <a:p>
          <a:endParaRPr lang="en-GB"/>
        </a:p>
      </dgm:t>
    </dgm:pt>
    <dgm:pt modelId="{86680254-4AF3-4987-BB4E-E17DE8AEB329}" type="sibTrans" cxnId="{0E5AEA6C-9602-484C-A835-DA10707BC914}">
      <dgm:prSet/>
      <dgm:spPr/>
      <dgm:t>
        <a:bodyPr/>
        <a:lstStyle/>
        <a:p>
          <a:endParaRPr lang="en-GB"/>
        </a:p>
      </dgm:t>
    </dgm:pt>
    <dgm:pt modelId="{805DA017-F595-4DCB-B25F-ED77AEEDA252}">
      <dgm:prSet phldrT="[Text]"/>
      <dgm:spPr/>
      <dgm:t>
        <a:bodyPr/>
        <a:lstStyle/>
        <a:p>
          <a:r>
            <a:rPr lang="en-GB" dirty="0"/>
            <a:t>Presents what was discovered or observed</a:t>
          </a:r>
        </a:p>
      </dgm:t>
    </dgm:pt>
    <dgm:pt modelId="{69BDD829-0180-4240-9F6C-02CF12286BD5}" type="parTrans" cxnId="{0EC45AC1-AFDC-4C1F-8A19-6A25F0DA3CD3}">
      <dgm:prSet/>
      <dgm:spPr/>
      <dgm:t>
        <a:bodyPr/>
        <a:lstStyle/>
        <a:p>
          <a:endParaRPr lang="en-GB"/>
        </a:p>
      </dgm:t>
    </dgm:pt>
    <dgm:pt modelId="{EE733C3F-6459-4CA1-9462-0257954AA5C8}" type="sibTrans" cxnId="{0EC45AC1-AFDC-4C1F-8A19-6A25F0DA3CD3}">
      <dgm:prSet/>
      <dgm:spPr/>
      <dgm:t>
        <a:bodyPr/>
        <a:lstStyle/>
        <a:p>
          <a:endParaRPr lang="en-GB"/>
        </a:p>
      </dgm:t>
    </dgm:pt>
    <dgm:pt modelId="{047D2055-46AD-4967-A7FC-C608B891E61C}">
      <dgm:prSet phldrT="[Text]"/>
      <dgm:spPr/>
      <dgm:t>
        <a:bodyPr/>
        <a:lstStyle/>
        <a:p>
          <a:r>
            <a:rPr lang="en-GB" dirty="0"/>
            <a:t>Evidence</a:t>
          </a:r>
        </a:p>
      </dgm:t>
    </dgm:pt>
    <dgm:pt modelId="{7DE0B1B6-3822-42C4-8D59-1D1EABDD2DB5}" type="parTrans" cxnId="{099A4CA9-C9AA-4C29-9F83-CC6E4A72FAC8}">
      <dgm:prSet/>
      <dgm:spPr/>
      <dgm:t>
        <a:bodyPr/>
        <a:lstStyle/>
        <a:p>
          <a:endParaRPr lang="en-GB"/>
        </a:p>
      </dgm:t>
    </dgm:pt>
    <dgm:pt modelId="{6E9449D2-B9FE-45B0-A806-DBFFE5C7486B}" type="sibTrans" cxnId="{099A4CA9-C9AA-4C29-9F83-CC6E4A72FAC8}">
      <dgm:prSet/>
      <dgm:spPr/>
      <dgm:t>
        <a:bodyPr/>
        <a:lstStyle/>
        <a:p>
          <a:endParaRPr lang="en-GB"/>
        </a:p>
      </dgm:t>
    </dgm:pt>
    <dgm:pt modelId="{076B80F2-B172-4746-B199-63A09D9AEF7A}">
      <dgm:prSet phldrT="[Text]"/>
      <dgm:spPr/>
      <dgm:t>
        <a:bodyPr/>
        <a:lstStyle/>
        <a:p>
          <a:r>
            <a:rPr lang="en-GB" dirty="0"/>
            <a:t>Shows data, examples, or information that supports the findings</a:t>
          </a:r>
        </a:p>
      </dgm:t>
    </dgm:pt>
    <dgm:pt modelId="{3EEFE997-C576-4FB3-84E5-C5CE5BCE9C24}" type="parTrans" cxnId="{612ED8B5-1A00-4BD2-B877-6C76C075BAAF}">
      <dgm:prSet/>
      <dgm:spPr/>
      <dgm:t>
        <a:bodyPr/>
        <a:lstStyle/>
        <a:p>
          <a:endParaRPr lang="en-GB"/>
        </a:p>
      </dgm:t>
    </dgm:pt>
    <dgm:pt modelId="{5E4577C4-613E-4C09-B6B3-9707A7207C67}" type="sibTrans" cxnId="{612ED8B5-1A00-4BD2-B877-6C76C075BAAF}">
      <dgm:prSet/>
      <dgm:spPr/>
      <dgm:t>
        <a:bodyPr/>
        <a:lstStyle/>
        <a:p>
          <a:endParaRPr lang="en-GB"/>
        </a:p>
      </dgm:t>
    </dgm:pt>
    <dgm:pt modelId="{C8CF4C3A-48C6-4518-A430-696A7074E4D8}">
      <dgm:prSet phldrT="[Text]"/>
      <dgm:spPr/>
      <dgm:t>
        <a:bodyPr/>
        <a:lstStyle/>
        <a:p>
          <a:r>
            <a:rPr lang="en-GB" dirty="0"/>
            <a:t>Conclusion</a:t>
          </a:r>
        </a:p>
      </dgm:t>
    </dgm:pt>
    <dgm:pt modelId="{51E573AB-1F10-4221-BA66-60B8774C20F1}" type="parTrans" cxnId="{BB05D15B-63C6-4B4E-B7F8-3575A48BFB25}">
      <dgm:prSet/>
      <dgm:spPr/>
    </dgm:pt>
    <dgm:pt modelId="{FBBE7567-F2E3-40ED-A3D5-0A539B1987E7}" type="sibTrans" cxnId="{BB05D15B-63C6-4B4E-B7F8-3575A48BFB25}">
      <dgm:prSet/>
      <dgm:spPr/>
    </dgm:pt>
    <dgm:pt modelId="{DADDC797-7C5E-4D29-BA57-BA08958E6F68}">
      <dgm:prSet phldrT="[Text]"/>
      <dgm:spPr/>
      <dgm:t>
        <a:bodyPr/>
        <a:lstStyle/>
        <a:p>
          <a:r>
            <a:rPr lang="en-GB" dirty="0"/>
            <a:t>Summarises what the findings mean and why they matter</a:t>
          </a:r>
        </a:p>
      </dgm:t>
    </dgm:pt>
    <dgm:pt modelId="{E30B13F9-CF23-49D3-8211-C3FF884F1AB5}" type="parTrans" cxnId="{97E10A60-8EAD-48B1-BD76-9A42A2DD53F0}">
      <dgm:prSet/>
      <dgm:spPr/>
    </dgm:pt>
    <dgm:pt modelId="{0844F049-3125-4BEC-8404-D0944AFE7728}" type="sibTrans" cxnId="{97E10A60-8EAD-48B1-BD76-9A42A2DD53F0}">
      <dgm:prSet/>
      <dgm:spPr/>
    </dgm:pt>
    <dgm:pt modelId="{DAB24326-95A0-44B6-B640-39BBCC99DD2F}" type="pres">
      <dgm:prSet presAssocID="{9670A55A-AE25-41BC-AE5D-41465692065E}" presName="linear" presStyleCnt="0">
        <dgm:presLayoutVars>
          <dgm:animLvl val="lvl"/>
          <dgm:resizeHandles val="exact"/>
        </dgm:presLayoutVars>
      </dgm:prSet>
      <dgm:spPr/>
    </dgm:pt>
    <dgm:pt modelId="{1CF2011F-2B56-480F-A414-E37A52280F66}" type="pres">
      <dgm:prSet presAssocID="{AE6BA0FA-33C7-444C-9AA7-D9A910F04241}" presName="parentText" presStyleLbl="node1" presStyleIdx="0" presStyleCnt="5">
        <dgm:presLayoutVars>
          <dgm:chMax val="0"/>
          <dgm:bulletEnabled val="1"/>
        </dgm:presLayoutVars>
      </dgm:prSet>
      <dgm:spPr/>
    </dgm:pt>
    <dgm:pt modelId="{0E2EB2B6-E187-4446-80F4-B88D23EA3915}" type="pres">
      <dgm:prSet presAssocID="{AE6BA0FA-33C7-444C-9AA7-D9A910F04241}" presName="childText" presStyleLbl="revTx" presStyleIdx="0" presStyleCnt="5">
        <dgm:presLayoutVars>
          <dgm:bulletEnabled val="1"/>
        </dgm:presLayoutVars>
      </dgm:prSet>
      <dgm:spPr/>
    </dgm:pt>
    <dgm:pt modelId="{30ED8E01-015B-42C4-94B4-AAF1E26CECE6}" type="pres">
      <dgm:prSet presAssocID="{F8518F04-3493-4EF9-90DB-914280151A13}" presName="parentText" presStyleLbl="node1" presStyleIdx="1" presStyleCnt="5">
        <dgm:presLayoutVars>
          <dgm:chMax val="0"/>
          <dgm:bulletEnabled val="1"/>
        </dgm:presLayoutVars>
      </dgm:prSet>
      <dgm:spPr/>
    </dgm:pt>
    <dgm:pt modelId="{B5CF26E6-444D-4778-9D44-55035B879A86}" type="pres">
      <dgm:prSet presAssocID="{F8518F04-3493-4EF9-90DB-914280151A13}" presName="childText" presStyleLbl="revTx" presStyleIdx="1" presStyleCnt="5">
        <dgm:presLayoutVars>
          <dgm:bulletEnabled val="1"/>
        </dgm:presLayoutVars>
      </dgm:prSet>
      <dgm:spPr/>
    </dgm:pt>
    <dgm:pt modelId="{4229DF32-EDB7-4632-821D-6E399A810A80}" type="pres">
      <dgm:prSet presAssocID="{6E5B7362-2A55-4C9E-BF0D-F230F5DEA5A1}" presName="parentText" presStyleLbl="node1" presStyleIdx="2" presStyleCnt="5">
        <dgm:presLayoutVars>
          <dgm:chMax val="0"/>
          <dgm:bulletEnabled val="1"/>
        </dgm:presLayoutVars>
      </dgm:prSet>
      <dgm:spPr/>
    </dgm:pt>
    <dgm:pt modelId="{6B0E6658-21CD-4934-A1B6-4A2E6164E57B}" type="pres">
      <dgm:prSet presAssocID="{6E5B7362-2A55-4C9E-BF0D-F230F5DEA5A1}" presName="childText" presStyleLbl="revTx" presStyleIdx="2" presStyleCnt="5">
        <dgm:presLayoutVars>
          <dgm:bulletEnabled val="1"/>
        </dgm:presLayoutVars>
      </dgm:prSet>
      <dgm:spPr/>
    </dgm:pt>
    <dgm:pt modelId="{AF40682E-578D-492E-BE56-C30B7F0AC566}" type="pres">
      <dgm:prSet presAssocID="{047D2055-46AD-4967-A7FC-C608B891E61C}" presName="parentText" presStyleLbl="node1" presStyleIdx="3" presStyleCnt="5">
        <dgm:presLayoutVars>
          <dgm:chMax val="0"/>
          <dgm:bulletEnabled val="1"/>
        </dgm:presLayoutVars>
      </dgm:prSet>
      <dgm:spPr/>
    </dgm:pt>
    <dgm:pt modelId="{83E9D9E3-F46E-4533-AD56-F8838811C378}" type="pres">
      <dgm:prSet presAssocID="{047D2055-46AD-4967-A7FC-C608B891E61C}" presName="childText" presStyleLbl="revTx" presStyleIdx="3" presStyleCnt="5">
        <dgm:presLayoutVars>
          <dgm:bulletEnabled val="1"/>
        </dgm:presLayoutVars>
      </dgm:prSet>
      <dgm:spPr/>
    </dgm:pt>
    <dgm:pt modelId="{4F69B29C-71B8-4506-9391-8F137BAC786D}" type="pres">
      <dgm:prSet presAssocID="{C8CF4C3A-48C6-4518-A430-696A7074E4D8}" presName="parentText" presStyleLbl="node1" presStyleIdx="4" presStyleCnt="5">
        <dgm:presLayoutVars>
          <dgm:chMax val="0"/>
          <dgm:bulletEnabled val="1"/>
        </dgm:presLayoutVars>
      </dgm:prSet>
      <dgm:spPr/>
    </dgm:pt>
    <dgm:pt modelId="{993278A6-2094-484D-8710-56020C6B32A8}" type="pres">
      <dgm:prSet presAssocID="{C8CF4C3A-48C6-4518-A430-696A7074E4D8}" presName="childText" presStyleLbl="revTx" presStyleIdx="4" presStyleCnt="5">
        <dgm:presLayoutVars>
          <dgm:bulletEnabled val="1"/>
        </dgm:presLayoutVars>
      </dgm:prSet>
      <dgm:spPr/>
    </dgm:pt>
  </dgm:ptLst>
  <dgm:cxnLst>
    <dgm:cxn modelId="{30770B4A-DE84-47B4-9C7B-D81DE96DB95A}" srcId="{F8518F04-3493-4EF9-90DB-914280151A13}" destId="{8E88F7E6-AE78-4919-A6BB-B40AB956C003}" srcOrd="0" destOrd="0" parTransId="{23B11A8B-03B3-4B3A-B016-A58EA591E1E8}" sibTransId="{10CD0A2D-EAF6-4255-B20F-11C615031419}"/>
    <dgm:cxn modelId="{59D9EC4A-A29E-4FFB-9C0E-B1E06FE3B8A9}" type="presOf" srcId="{C8CF4C3A-48C6-4518-A430-696A7074E4D8}" destId="{4F69B29C-71B8-4506-9391-8F137BAC786D}" srcOrd="0" destOrd="0" presId="urn:microsoft.com/office/officeart/2005/8/layout/vList2"/>
    <dgm:cxn modelId="{BB05D15B-63C6-4B4E-B7F8-3575A48BFB25}" srcId="{9670A55A-AE25-41BC-AE5D-41465692065E}" destId="{C8CF4C3A-48C6-4518-A430-696A7074E4D8}" srcOrd="4" destOrd="0" parTransId="{51E573AB-1F10-4221-BA66-60B8774C20F1}" sibTransId="{FBBE7567-F2E3-40ED-A3D5-0A539B1987E7}"/>
    <dgm:cxn modelId="{38A0B25E-39DE-42B8-A8A3-1E1CBE8953EA}" type="presOf" srcId="{6E5B7362-2A55-4C9E-BF0D-F230F5DEA5A1}" destId="{4229DF32-EDB7-4632-821D-6E399A810A80}" srcOrd="0" destOrd="0" presId="urn:microsoft.com/office/officeart/2005/8/layout/vList2"/>
    <dgm:cxn modelId="{97E10A60-8EAD-48B1-BD76-9A42A2DD53F0}" srcId="{C8CF4C3A-48C6-4518-A430-696A7074E4D8}" destId="{DADDC797-7C5E-4D29-BA57-BA08958E6F68}" srcOrd="0" destOrd="0" parTransId="{E30B13F9-CF23-49D3-8211-C3FF884F1AB5}" sibTransId="{0844F049-3125-4BEC-8404-D0944AFE7728}"/>
    <dgm:cxn modelId="{0E5AEA6C-9602-484C-A835-DA10707BC914}" srcId="{9670A55A-AE25-41BC-AE5D-41465692065E}" destId="{6E5B7362-2A55-4C9E-BF0D-F230F5DEA5A1}" srcOrd="2" destOrd="0" parTransId="{9E60C565-965D-43BC-8BFD-55D57EB623F4}" sibTransId="{86680254-4AF3-4987-BB4E-E17DE8AEB329}"/>
    <dgm:cxn modelId="{49D48E7F-CDD9-4F8C-8A79-0289F984AD35}" type="presOf" srcId="{F8518F04-3493-4EF9-90DB-914280151A13}" destId="{30ED8E01-015B-42C4-94B4-AAF1E26CECE6}" srcOrd="0" destOrd="0" presId="urn:microsoft.com/office/officeart/2005/8/layout/vList2"/>
    <dgm:cxn modelId="{A6B90B80-ECDF-4DBE-87DE-FC6EDB17E953}" type="presOf" srcId="{5B8794CB-3121-4C4E-B2EE-05B26531F47B}" destId="{0E2EB2B6-E187-4446-80F4-B88D23EA3915}" srcOrd="0" destOrd="0" presId="urn:microsoft.com/office/officeart/2005/8/layout/vList2"/>
    <dgm:cxn modelId="{D8797084-E48D-4F09-9D00-91BC4F276592}" srcId="{AE6BA0FA-33C7-444C-9AA7-D9A910F04241}" destId="{5B8794CB-3121-4C4E-B2EE-05B26531F47B}" srcOrd="0" destOrd="0" parTransId="{10B3AB57-AD4B-40F7-B811-712D20BF0BB1}" sibTransId="{12A61A35-98BE-4217-95DB-EFDBE98F1FA9}"/>
    <dgm:cxn modelId="{86DBD48C-5032-43BC-B7FE-0851DAAD6EC2}" type="presOf" srcId="{8E88F7E6-AE78-4919-A6BB-B40AB956C003}" destId="{B5CF26E6-444D-4778-9D44-55035B879A86}" srcOrd="0" destOrd="0" presId="urn:microsoft.com/office/officeart/2005/8/layout/vList2"/>
    <dgm:cxn modelId="{23C08C91-2E86-4461-9F32-2991C859F27D}" type="presOf" srcId="{AE6BA0FA-33C7-444C-9AA7-D9A910F04241}" destId="{1CF2011F-2B56-480F-A414-E37A52280F66}" srcOrd="0" destOrd="0" presId="urn:microsoft.com/office/officeart/2005/8/layout/vList2"/>
    <dgm:cxn modelId="{84639AA8-D8AE-48C5-93F9-A1A10992FA11}" type="presOf" srcId="{047D2055-46AD-4967-A7FC-C608B891E61C}" destId="{AF40682E-578D-492E-BE56-C30B7F0AC566}" srcOrd="0" destOrd="0" presId="urn:microsoft.com/office/officeart/2005/8/layout/vList2"/>
    <dgm:cxn modelId="{099A4CA9-C9AA-4C29-9F83-CC6E4A72FAC8}" srcId="{9670A55A-AE25-41BC-AE5D-41465692065E}" destId="{047D2055-46AD-4967-A7FC-C608B891E61C}" srcOrd="3" destOrd="0" parTransId="{7DE0B1B6-3822-42C4-8D59-1D1EABDD2DB5}" sibTransId="{6E9449D2-B9FE-45B0-A806-DBFFE5C7486B}"/>
    <dgm:cxn modelId="{E126F6B0-AB03-4EA1-93E5-C86A7854F7B8}" type="presOf" srcId="{9670A55A-AE25-41BC-AE5D-41465692065E}" destId="{DAB24326-95A0-44B6-B640-39BBCC99DD2F}" srcOrd="0" destOrd="0" presId="urn:microsoft.com/office/officeart/2005/8/layout/vList2"/>
    <dgm:cxn modelId="{612ED8B5-1A00-4BD2-B877-6C76C075BAAF}" srcId="{047D2055-46AD-4967-A7FC-C608B891E61C}" destId="{076B80F2-B172-4746-B199-63A09D9AEF7A}" srcOrd="0" destOrd="0" parTransId="{3EEFE997-C576-4FB3-84E5-C5CE5BCE9C24}" sibTransId="{5E4577C4-613E-4C09-B6B3-9707A7207C67}"/>
    <dgm:cxn modelId="{0EC45AC1-AFDC-4C1F-8A19-6A25F0DA3CD3}" srcId="{6E5B7362-2A55-4C9E-BF0D-F230F5DEA5A1}" destId="{805DA017-F595-4DCB-B25F-ED77AEEDA252}" srcOrd="0" destOrd="0" parTransId="{69BDD829-0180-4240-9F6C-02CF12286BD5}" sibTransId="{EE733C3F-6459-4CA1-9462-0257954AA5C8}"/>
    <dgm:cxn modelId="{2E3209CA-C147-4BA0-A88A-015EFF210E9E}" srcId="{9670A55A-AE25-41BC-AE5D-41465692065E}" destId="{AE6BA0FA-33C7-444C-9AA7-D9A910F04241}" srcOrd="0" destOrd="0" parTransId="{A9F3BAE8-E334-48AE-B8AD-282E1F2C8950}" sibTransId="{CE07668F-28FF-4EE8-9191-F96045BFD475}"/>
    <dgm:cxn modelId="{46F916D4-513A-40DF-9E1D-5B09582A3CEE}" srcId="{9670A55A-AE25-41BC-AE5D-41465692065E}" destId="{F8518F04-3493-4EF9-90DB-914280151A13}" srcOrd="1" destOrd="0" parTransId="{E43EE17D-DE78-42AA-9676-586A8DCA97F6}" sibTransId="{9284BD17-23AD-4C85-BA11-1ACFE15B9934}"/>
    <dgm:cxn modelId="{0BF032D5-67F0-452B-AAC1-740E59EBD356}" type="presOf" srcId="{805DA017-F595-4DCB-B25F-ED77AEEDA252}" destId="{6B0E6658-21CD-4934-A1B6-4A2E6164E57B}" srcOrd="0" destOrd="0" presId="urn:microsoft.com/office/officeart/2005/8/layout/vList2"/>
    <dgm:cxn modelId="{34A274D7-46C4-4EDE-989E-6572B159F978}" type="presOf" srcId="{DADDC797-7C5E-4D29-BA57-BA08958E6F68}" destId="{993278A6-2094-484D-8710-56020C6B32A8}" srcOrd="0" destOrd="0" presId="urn:microsoft.com/office/officeart/2005/8/layout/vList2"/>
    <dgm:cxn modelId="{CFBFE0E4-A865-4D4C-ABA9-3AFF0B098899}" type="presOf" srcId="{076B80F2-B172-4746-B199-63A09D9AEF7A}" destId="{83E9D9E3-F46E-4533-AD56-F8838811C378}" srcOrd="0" destOrd="0" presId="urn:microsoft.com/office/officeart/2005/8/layout/vList2"/>
    <dgm:cxn modelId="{196F3B19-A890-40A6-BE7A-C67E07035187}" type="presParOf" srcId="{DAB24326-95A0-44B6-B640-39BBCC99DD2F}" destId="{1CF2011F-2B56-480F-A414-E37A52280F66}" srcOrd="0" destOrd="0" presId="urn:microsoft.com/office/officeart/2005/8/layout/vList2"/>
    <dgm:cxn modelId="{B3B70F90-9746-4BEA-A16A-17A9DEA12662}" type="presParOf" srcId="{DAB24326-95A0-44B6-B640-39BBCC99DD2F}" destId="{0E2EB2B6-E187-4446-80F4-B88D23EA3915}" srcOrd="1" destOrd="0" presId="urn:microsoft.com/office/officeart/2005/8/layout/vList2"/>
    <dgm:cxn modelId="{67AED4DA-6356-4277-AB59-FE56ADA74EA7}" type="presParOf" srcId="{DAB24326-95A0-44B6-B640-39BBCC99DD2F}" destId="{30ED8E01-015B-42C4-94B4-AAF1E26CECE6}" srcOrd="2" destOrd="0" presId="urn:microsoft.com/office/officeart/2005/8/layout/vList2"/>
    <dgm:cxn modelId="{D3E1BA1A-E9C9-434C-BFC9-6D9577971954}" type="presParOf" srcId="{DAB24326-95A0-44B6-B640-39BBCC99DD2F}" destId="{B5CF26E6-444D-4778-9D44-55035B879A86}" srcOrd="3" destOrd="0" presId="urn:microsoft.com/office/officeart/2005/8/layout/vList2"/>
    <dgm:cxn modelId="{8D355E39-EB48-4AC0-98F5-6E92A7F805FC}" type="presParOf" srcId="{DAB24326-95A0-44B6-B640-39BBCC99DD2F}" destId="{4229DF32-EDB7-4632-821D-6E399A810A80}" srcOrd="4" destOrd="0" presId="urn:microsoft.com/office/officeart/2005/8/layout/vList2"/>
    <dgm:cxn modelId="{97DBFA7E-F38C-415E-A4C0-1D3EE379D6A6}" type="presParOf" srcId="{DAB24326-95A0-44B6-B640-39BBCC99DD2F}" destId="{6B0E6658-21CD-4934-A1B6-4A2E6164E57B}" srcOrd="5" destOrd="0" presId="urn:microsoft.com/office/officeart/2005/8/layout/vList2"/>
    <dgm:cxn modelId="{5C966A8F-4954-49D8-9115-0398C3484C4D}" type="presParOf" srcId="{DAB24326-95A0-44B6-B640-39BBCC99DD2F}" destId="{AF40682E-578D-492E-BE56-C30B7F0AC566}" srcOrd="6" destOrd="0" presId="urn:microsoft.com/office/officeart/2005/8/layout/vList2"/>
    <dgm:cxn modelId="{312D9179-3CA0-4F77-98D8-F4E2A8EF7077}" type="presParOf" srcId="{DAB24326-95A0-44B6-B640-39BBCC99DD2F}" destId="{83E9D9E3-F46E-4533-AD56-F8838811C378}" srcOrd="7" destOrd="0" presId="urn:microsoft.com/office/officeart/2005/8/layout/vList2"/>
    <dgm:cxn modelId="{39532DF9-8B2C-47C3-B235-B87E8B4700B6}" type="presParOf" srcId="{DAB24326-95A0-44B6-B640-39BBCC99DD2F}" destId="{4F69B29C-71B8-4506-9391-8F137BAC786D}" srcOrd="8" destOrd="0" presId="urn:microsoft.com/office/officeart/2005/8/layout/vList2"/>
    <dgm:cxn modelId="{0320CAA3-90B1-41B6-856F-187191A4FD27}" type="presParOf" srcId="{DAB24326-95A0-44B6-B640-39BBCC99DD2F}" destId="{993278A6-2094-484D-8710-56020C6B32A8}" srcOrd="9"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FC5959-6926-43BD-A8E8-C836542B405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BE6874C1-2F5E-405E-9FE7-3AD3DA89C6AA}">
      <dgm:prSet custT="1"/>
      <dgm:spPr/>
      <dgm:t>
        <a:bodyPr/>
        <a:lstStyle/>
        <a:p>
          <a:r>
            <a:rPr lang="en-GB" sz="1600" dirty="0"/>
            <a:t>Understanding why business reports are used and how they support decisions</a:t>
          </a:r>
        </a:p>
      </dgm:t>
    </dgm:pt>
    <dgm:pt modelId="{B8C4E011-6ECC-49D3-9A4E-3028EA50956B}" type="parTrans" cxnId="{CA388B81-3D0A-459D-AAA3-3B83B209E092}">
      <dgm:prSet/>
      <dgm:spPr/>
      <dgm:t>
        <a:bodyPr/>
        <a:lstStyle/>
        <a:p>
          <a:endParaRPr lang="en-GB"/>
        </a:p>
      </dgm:t>
    </dgm:pt>
    <dgm:pt modelId="{D6710853-9E32-4AEF-9446-CBF56C8D8D16}" type="sibTrans" cxnId="{CA388B81-3D0A-459D-AAA3-3B83B209E092}">
      <dgm:prSet/>
      <dgm:spPr/>
      <dgm:t>
        <a:bodyPr/>
        <a:lstStyle/>
        <a:p>
          <a:endParaRPr lang="en-GB"/>
        </a:p>
      </dgm:t>
    </dgm:pt>
    <dgm:pt modelId="{5F21D1CF-24A4-436B-A675-E06CF2352273}">
      <dgm:prSet custT="1"/>
      <dgm:spPr/>
      <dgm:t>
        <a:bodyPr/>
        <a:lstStyle/>
        <a:p>
          <a:r>
            <a:rPr lang="en-GB" sz="1600"/>
            <a:t>Recognising the structure of a business report and the job of each section</a:t>
          </a:r>
        </a:p>
      </dgm:t>
    </dgm:pt>
    <dgm:pt modelId="{17176A39-03A2-4197-B5A8-1F2632AE8487}" type="parTrans" cxnId="{699FCA78-827E-4F1B-BEEA-D64DB7E95417}">
      <dgm:prSet/>
      <dgm:spPr/>
      <dgm:t>
        <a:bodyPr/>
        <a:lstStyle/>
        <a:p>
          <a:endParaRPr lang="en-GB"/>
        </a:p>
      </dgm:t>
    </dgm:pt>
    <dgm:pt modelId="{434E014A-3B50-45C9-A6F6-FB504CD00289}" type="sibTrans" cxnId="{699FCA78-827E-4F1B-BEEA-D64DB7E95417}">
      <dgm:prSet/>
      <dgm:spPr/>
      <dgm:t>
        <a:bodyPr/>
        <a:lstStyle/>
        <a:p>
          <a:endParaRPr lang="en-GB"/>
        </a:p>
      </dgm:t>
    </dgm:pt>
    <dgm:pt modelId="{D2A4523A-72E8-4CB2-88CE-8B4F6F7E23BF}">
      <dgm:prSet custT="1"/>
      <dgm:spPr/>
      <dgm:t>
        <a:bodyPr/>
        <a:lstStyle/>
        <a:p>
          <a:r>
            <a:rPr lang="en-GB" sz="1600"/>
            <a:t>Improving introductions and conclusions by focusing on sentence purpose</a:t>
          </a:r>
        </a:p>
      </dgm:t>
    </dgm:pt>
    <dgm:pt modelId="{9F01D93E-2E49-42A4-9D0F-3F25FF5B69C2}" type="parTrans" cxnId="{E51AFBF9-817D-4200-B36E-96117D5804A4}">
      <dgm:prSet/>
      <dgm:spPr/>
      <dgm:t>
        <a:bodyPr/>
        <a:lstStyle/>
        <a:p>
          <a:endParaRPr lang="en-GB"/>
        </a:p>
      </dgm:t>
    </dgm:pt>
    <dgm:pt modelId="{C6A16F42-2DAA-40E7-B406-78A0433BE707}" type="sibTrans" cxnId="{E51AFBF9-817D-4200-B36E-96117D5804A4}">
      <dgm:prSet/>
      <dgm:spPr/>
      <dgm:t>
        <a:bodyPr/>
        <a:lstStyle/>
        <a:p>
          <a:endParaRPr lang="en-GB"/>
        </a:p>
      </dgm:t>
    </dgm:pt>
    <dgm:pt modelId="{D24358BF-1B72-4620-AD59-D327F0A44AD6}">
      <dgm:prSet custT="1"/>
      <dgm:spPr/>
      <dgm:t>
        <a:bodyPr/>
        <a:lstStyle/>
        <a:p>
          <a:r>
            <a:rPr lang="en-GB" sz="1600"/>
            <a:t>Identifying and using evidence (internal and external) clearly</a:t>
          </a:r>
        </a:p>
      </dgm:t>
    </dgm:pt>
    <dgm:pt modelId="{66E02312-9476-423A-9B1F-0A5D8874A90E}" type="parTrans" cxnId="{027C18BE-1846-47B9-A129-1B4D2D6507AA}">
      <dgm:prSet/>
      <dgm:spPr/>
      <dgm:t>
        <a:bodyPr/>
        <a:lstStyle/>
        <a:p>
          <a:endParaRPr lang="en-GB"/>
        </a:p>
      </dgm:t>
    </dgm:pt>
    <dgm:pt modelId="{2B7DBAA1-CFA3-439E-BBB6-7876679B1AE3}" type="sibTrans" cxnId="{027C18BE-1846-47B9-A129-1B4D2D6507AA}">
      <dgm:prSet/>
      <dgm:spPr/>
      <dgm:t>
        <a:bodyPr/>
        <a:lstStyle/>
        <a:p>
          <a:endParaRPr lang="en-GB"/>
        </a:p>
      </dgm:t>
    </dgm:pt>
    <dgm:pt modelId="{411E4A0E-A020-471F-88FB-0046F9CA9D7B}">
      <dgm:prSet custT="1"/>
      <dgm:spPr/>
      <dgm:t>
        <a:bodyPr/>
        <a:lstStyle/>
        <a:p>
          <a:r>
            <a:rPr lang="en-GB" sz="1600" dirty="0"/>
            <a:t>Using linking words to make ideas flow within a paragraph</a:t>
          </a:r>
        </a:p>
      </dgm:t>
    </dgm:pt>
    <dgm:pt modelId="{8D58068D-E010-4204-9B67-C71C68BEC3A8}" type="parTrans" cxnId="{AB006E3F-0A53-456A-BD6F-032D18B19D85}">
      <dgm:prSet/>
      <dgm:spPr/>
      <dgm:t>
        <a:bodyPr/>
        <a:lstStyle/>
        <a:p>
          <a:endParaRPr lang="en-GB"/>
        </a:p>
      </dgm:t>
    </dgm:pt>
    <dgm:pt modelId="{C7FE53BA-C6D2-4329-A0A3-F04ECD1E4223}" type="sibTrans" cxnId="{AB006E3F-0A53-456A-BD6F-032D18B19D85}">
      <dgm:prSet/>
      <dgm:spPr/>
      <dgm:t>
        <a:bodyPr/>
        <a:lstStyle/>
        <a:p>
          <a:endParaRPr lang="en-GB"/>
        </a:p>
      </dgm:t>
    </dgm:pt>
    <dgm:pt modelId="{3F68F48E-31CE-4C28-96C3-1D2C0E4835D0}">
      <dgm:prSet custT="1"/>
      <dgm:spPr/>
      <dgm:t>
        <a:bodyPr/>
        <a:lstStyle/>
        <a:p>
          <a:r>
            <a:rPr lang="en-GB" sz="1600" dirty="0"/>
            <a:t>Analysing examples and practising constructive feedback</a:t>
          </a:r>
        </a:p>
      </dgm:t>
    </dgm:pt>
    <dgm:pt modelId="{618C7D7A-8D90-416B-8683-8BEEC7B06A82}" type="parTrans" cxnId="{9C1A77EF-E9D6-4690-B30E-326F13521BC5}">
      <dgm:prSet/>
      <dgm:spPr/>
      <dgm:t>
        <a:bodyPr/>
        <a:lstStyle/>
        <a:p>
          <a:endParaRPr lang="en-GB"/>
        </a:p>
      </dgm:t>
    </dgm:pt>
    <dgm:pt modelId="{ABF050D4-705E-420F-BFD1-F0C33C9A1190}" type="sibTrans" cxnId="{9C1A77EF-E9D6-4690-B30E-326F13521BC5}">
      <dgm:prSet/>
      <dgm:spPr/>
      <dgm:t>
        <a:bodyPr/>
        <a:lstStyle/>
        <a:p>
          <a:endParaRPr lang="en-GB"/>
        </a:p>
      </dgm:t>
    </dgm:pt>
    <dgm:pt modelId="{FBB288B4-F686-47CA-8863-C086A2F1EF9E}" type="pres">
      <dgm:prSet presAssocID="{58FC5959-6926-43BD-A8E8-C836542B4056}" presName="linear" presStyleCnt="0">
        <dgm:presLayoutVars>
          <dgm:dir/>
          <dgm:animLvl val="lvl"/>
          <dgm:resizeHandles val="exact"/>
        </dgm:presLayoutVars>
      </dgm:prSet>
      <dgm:spPr/>
    </dgm:pt>
    <dgm:pt modelId="{E4ABBE79-4FAE-4DBD-A8D9-CAAD294D67E4}" type="pres">
      <dgm:prSet presAssocID="{BE6874C1-2F5E-405E-9FE7-3AD3DA89C6AA}" presName="parentLin" presStyleCnt="0"/>
      <dgm:spPr/>
    </dgm:pt>
    <dgm:pt modelId="{2E2A1538-C74D-4D7F-9732-D4C2BE0A2DD6}" type="pres">
      <dgm:prSet presAssocID="{BE6874C1-2F5E-405E-9FE7-3AD3DA89C6AA}" presName="parentLeftMargin" presStyleLbl="node1" presStyleIdx="0" presStyleCnt="6"/>
      <dgm:spPr/>
    </dgm:pt>
    <dgm:pt modelId="{41B26D9B-0EC3-438E-B1AF-0F4066250B4F}" type="pres">
      <dgm:prSet presAssocID="{BE6874C1-2F5E-405E-9FE7-3AD3DA89C6AA}" presName="parentText" presStyleLbl="node1" presStyleIdx="0" presStyleCnt="6">
        <dgm:presLayoutVars>
          <dgm:chMax val="0"/>
          <dgm:bulletEnabled val="1"/>
        </dgm:presLayoutVars>
      </dgm:prSet>
      <dgm:spPr/>
    </dgm:pt>
    <dgm:pt modelId="{0CE62367-7A7C-4FFF-85B0-6E22722DDCE1}" type="pres">
      <dgm:prSet presAssocID="{BE6874C1-2F5E-405E-9FE7-3AD3DA89C6AA}" presName="negativeSpace" presStyleCnt="0"/>
      <dgm:spPr/>
    </dgm:pt>
    <dgm:pt modelId="{F4B15CFD-4846-4917-A1E5-0CF5256BA7E8}" type="pres">
      <dgm:prSet presAssocID="{BE6874C1-2F5E-405E-9FE7-3AD3DA89C6AA}" presName="childText" presStyleLbl="conFgAcc1" presStyleIdx="0" presStyleCnt="6">
        <dgm:presLayoutVars>
          <dgm:bulletEnabled val="1"/>
        </dgm:presLayoutVars>
      </dgm:prSet>
      <dgm:spPr/>
    </dgm:pt>
    <dgm:pt modelId="{A3958EF8-3742-453C-8F50-13F0489A3925}" type="pres">
      <dgm:prSet presAssocID="{D6710853-9E32-4AEF-9446-CBF56C8D8D16}" presName="spaceBetweenRectangles" presStyleCnt="0"/>
      <dgm:spPr/>
    </dgm:pt>
    <dgm:pt modelId="{69CA08D9-B427-4537-949E-A2356A4281EF}" type="pres">
      <dgm:prSet presAssocID="{5F21D1CF-24A4-436B-A675-E06CF2352273}" presName="parentLin" presStyleCnt="0"/>
      <dgm:spPr/>
    </dgm:pt>
    <dgm:pt modelId="{9FBDABF9-0BFD-4FA3-850A-A5676784A155}" type="pres">
      <dgm:prSet presAssocID="{5F21D1CF-24A4-436B-A675-E06CF2352273}" presName="parentLeftMargin" presStyleLbl="node1" presStyleIdx="0" presStyleCnt="6"/>
      <dgm:spPr/>
    </dgm:pt>
    <dgm:pt modelId="{D0CC03FF-5302-4455-BC6C-FD7A926FCDA7}" type="pres">
      <dgm:prSet presAssocID="{5F21D1CF-24A4-436B-A675-E06CF2352273}" presName="parentText" presStyleLbl="node1" presStyleIdx="1" presStyleCnt="6">
        <dgm:presLayoutVars>
          <dgm:chMax val="0"/>
          <dgm:bulletEnabled val="1"/>
        </dgm:presLayoutVars>
      </dgm:prSet>
      <dgm:spPr/>
    </dgm:pt>
    <dgm:pt modelId="{C72A6FC7-E4FF-4D7B-AC0D-5D885297C89B}" type="pres">
      <dgm:prSet presAssocID="{5F21D1CF-24A4-436B-A675-E06CF2352273}" presName="negativeSpace" presStyleCnt="0"/>
      <dgm:spPr/>
    </dgm:pt>
    <dgm:pt modelId="{F31B50AC-E26A-4992-A82E-23E2F050E724}" type="pres">
      <dgm:prSet presAssocID="{5F21D1CF-24A4-436B-A675-E06CF2352273}" presName="childText" presStyleLbl="conFgAcc1" presStyleIdx="1" presStyleCnt="6">
        <dgm:presLayoutVars>
          <dgm:bulletEnabled val="1"/>
        </dgm:presLayoutVars>
      </dgm:prSet>
      <dgm:spPr/>
    </dgm:pt>
    <dgm:pt modelId="{FC490866-AD14-43A3-AAF9-EE37127172F6}" type="pres">
      <dgm:prSet presAssocID="{434E014A-3B50-45C9-A6F6-FB504CD00289}" presName="spaceBetweenRectangles" presStyleCnt="0"/>
      <dgm:spPr/>
    </dgm:pt>
    <dgm:pt modelId="{50B2EF64-7F88-4761-9F9C-01972AC3B15F}" type="pres">
      <dgm:prSet presAssocID="{D2A4523A-72E8-4CB2-88CE-8B4F6F7E23BF}" presName="parentLin" presStyleCnt="0"/>
      <dgm:spPr/>
    </dgm:pt>
    <dgm:pt modelId="{99A2B1AD-3987-4BA2-B6AC-CF630AAD856A}" type="pres">
      <dgm:prSet presAssocID="{D2A4523A-72E8-4CB2-88CE-8B4F6F7E23BF}" presName="parentLeftMargin" presStyleLbl="node1" presStyleIdx="1" presStyleCnt="6"/>
      <dgm:spPr/>
    </dgm:pt>
    <dgm:pt modelId="{954677FE-B5A9-4E5F-9475-69CB87131B3C}" type="pres">
      <dgm:prSet presAssocID="{D2A4523A-72E8-4CB2-88CE-8B4F6F7E23BF}" presName="parentText" presStyleLbl="node1" presStyleIdx="2" presStyleCnt="6">
        <dgm:presLayoutVars>
          <dgm:chMax val="0"/>
          <dgm:bulletEnabled val="1"/>
        </dgm:presLayoutVars>
      </dgm:prSet>
      <dgm:spPr/>
    </dgm:pt>
    <dgm:pt modelId="{697E1680-C27B-44BC-8312-840FBBB1A337}" type="pres">
      <dgm:prSet presAssocID="{D2A4523A-72E8-4CB2-88CE-8B4F6F7E23BF}" presName="negativeSpace" presStyleCnt="0"/>
      <dgm:spPr/>
    </dgm:pt>
    <dgm:pt modelId="{11483DEC-8799-4453-80D2-EC72AF8B876C}" type="pres">
      <dgm:prSet presAssocID="{D2A4523A-72E8-4CB2-88CE-8B4F6F7E23BF}" presName="childText" presStyleLbl="conFgAcc1" presStyleIdx="2" presStyleCnt="6">
        <dgm:presLayoutVars>
          <dgm:bulletEnabled val="1"/>
        </dgm:presLayoutVars>
      </dgm:prSet>
      <dgm:spPr/>
    </dgm:pt>
    <dgm:pt modelId="{6E3C8A95-511A-4180-85A7-E42348810DAD}" type="pres">
      <dgm:prSet presAssocID="{C6A16F42-2DAA-40E7-B406-78A0433BE707}" presName="spaceBetweenRectangles" presStyleCnt="0"/>
      <dgm:spPr/>
    </dgm:pt>
    <dgm:pt modelId="{1D55599B-C7B8-4046-8A87-04A6A717BB9F}" type="pres">
      <dgm:prSet presAssocID="{D24358BF-1B72-4620-AD59-D327F0A44AD6}" presName="parentLin" presStyleCnt="0"/>
      <dgm:spPr/>
    </dgm:pt>
    <dgm:pt modelId="{F6E49B13-23C8-4C43-B95B-9A66007C3ED9}" type="pres">
      <dgm:prSet presAssocID="{D24358BF-1B72-4620-AD59-D327F0A44AD6}" presName="parentLeftMargin" presStyleLbl="node1" presStyleIdx="2" presStyleCnt="6"/>
      <dgm:spPr/>
    </dgm:pt>
    <dgm:pt modelId="{D9A655E2-1E19-4B7B-986E-06053A1BAED9}" type="pres">
      <dgm:prSet presAssocID="{D24358BF-1B72-4620-AD59-D327F0A44AD6}" presName="parentText" presStyleLbl="node1" presStyleIdx="3" presStyleCnt="6">
        <dgm:presLayoutVars>
          <dgm:chMax val="0"/>
          <dgm:bulletEnabled val="1"/>
        </dgm:presLayoutVars>
      </dgm:prSet>
      <dgm:spPr/>
    </dgm:pt>
    <dgm:pt modelId="{C2753980-87D1-4BCB-9FC8-A1D54029113C}" type="pres">
      <dgm:prSet presAssocID="{D24358BF-1B72-4620-AD59-D327F0A44AD6}" presName="negativeSpace" presStyleCnt="0"/>
      <dgm:spPr/>
    </dgm:pt>
    <dgm:pt modelId="{B20E7420-F46E-4D86-BFF6-BFC3C4F511BD}" type="pres">
      <dgm:prSet presAssocID="{D24358BF-1B72-4620-AD59-D327F0A44AD6}" presName="childText" presStyleLbl="conFgAcc1" presStyleIdx="3" presStyleCnt="6">
        <dgm:presLayoutVars>
          <dgm:bulletEnabled val="1"/>
        </dgm:presLayoutVars>
      </dgm:prSet>
      <dgm:spPr/>
    </dgm:pt>
    <dgm:pt modelId="{C025FDFB-4F79-4248-9F45-649022C249F9}" type="pres">
      <dgm:prSet presAssocID="{2B7DBAA1-CFA3-439E-BBB6-7876679B1AE3}" presName="spaceBetweenRectangles" presStyleCnt="0"/>
      <dgm:spPr/>
    </dgm:pt>
    <dgm:pt modelId="{BFE06ED9-A869-4CD8-88CC-CA9D8E1971BA}" type="pres">
      <dgm:prSet presAssocID="{411E4A0E-A020-471F-88FB-0046F9CA9D7B}" presName="parentLin" presStyleCnt="0"/>
      <dgm:spPr/>
    </dgm:pt>
    <dgm:pt modelId="{6C267593-82C6-48E4-983C-DE964A9FDC51}" type="pres">
      <dgm:prSet presAssocID="{411E4A0E-A020-471F-88FB-0046F9CA9D7B}" presName="parentLeftMargin" presStyleLbl="node1" presStyleIdx="3" presStyleCnt="6"/>
      <dgm:spPr/>
    </dgm:pt>
    <dgm:pt modelId="{562E16F9-61A9-4FBC-88D4-D4B4C172610C}" type="pres">
      <dgm:prSet presAssocID="{411E4A0E-A020-471F-88FB-0046F9CA9D7B}" presName="parentText" presStyleLbl="node1" presStyleIdx="4" presStyleCnt="6">
        <dgm:presLayoutVars>
          <dgm:chMax val="0"/>
          <dgm:bulletEnabled val="1"/>
        </dgm:presLayoutVars>
      </dgm:prSet>
      <dgm:spPr/>
    </dgm:pt>
    <dgm:pt modelId="{B6BF5FC5-ED23-4B2C-8CA3-7B76DCAFEA1A}" type="pres">
      <dgm:prSet presAssocID="{411E4A0E-A020-471F-88FB-0046F9CA9D7B}" presName="negativeSpace" presStyleCnt="0"/>
      <dgm:spPr/>
    </dgm:pt>
    <dgm:pt modelId="{8228BF00-AC1C-4D54-8A8F-97FA90FF3655}" type="pres">
      <dgm:prSet presAssocID="{411E4A0E-A020-471F-88FB-0046F9CA9D7B}" presName="childText" presStyleLbl="conFgAcc1" presStyleIdx="4" presStyleCnt="6">
        <dgm:presLayoutVars>
          <dgm:bulletEnabled val="1"/>
        </dgm:presLayoutVars>
      </dgm:prSet>
      <dgm:spPr/>
    </dgm:pt>
    <dgm:pt modelId="{B2ED3E92-50F1-4093-85D4-F0F74FF2DDCB}" type="pres">
      <dgm:prSet presAssocID="{C7FE53BA-C6D2-4329-A0A3-F04ECD1E4223}" presName="spaceBetweenRectangles" presStyleCnt="0"/>
      <dgm:spPr/>
    </dgm:pt>
    <dgm:pt modelId="{13AD6476-1D41-4DE4-B236-6CFC4D19B60D}" type="pres">
      <dgm:prSet presAssocID="{3F68F48E-31CE-4C28-96C3-1D2C0E4835D0}" presName="parentLin" presStyleCnt="0"/>
      <dgm:spPr/>
    </dgm:pt>
    <dgm:pt modelId="{C928C9ED-7F4C-4B02-AFFC-46B6473CD5C9}" type="pres">
      <dgm:prSet presAssocID="{3F68F48E-31CE-4C28-96C3-1D2C0E4835D0}" presName="parentLeftMargin" presStyleLbl="node1" presStyleIdx="4" presStyleCnt="6"/>
      <dgm:spPr/>
    </dgm:pt>
    <dgm:pt modelId="{9CD0CC08-D480-4ABD-976C-F8EAFC33D9EA}" type="pres">
      <dgm:prSet presAssocID="{3F68F48E-31CE-4C28-96C3-1D2C0E4835D0}" presName="parentText" presStyleLbl="node1" presStyleIdx="5" presStyleCnt="6">
        <dgm:presLayoutVars>
          <dgm:chMax val="0"/>
          <dgm:bulletEnabled val="1"/>
        </dgm:presLayoutVars>
      </dgm:prSet>
      <dgm:spPr/>
    </dgm:pt>
    <dgm:pt modelId="{9CFCF3D6-4B1B-4373-923B-D60F0CD1DEF1}" type="pres">
      <dgm:prSet presAssocID="{3F68F48E-31CE-4C28-96C3-1D2C0E4835D0}" presName="negativeSpace" presStyleCnt="0"/>
      <dgm:spPr/>
    </dgm:pt>
    <dgm:pt modelId="{46369337-9BDD-4ED6-86E3-78EEB5BFF7E1}" type="pres">
      <dgm:prSet presAssocID="{3F68F48E-31CE-4C28-96C3-1D2C0E4835D0}" presName="childText" presStyleLbl="conFgAcc1" presStyleIdx="5" presStyleCnt="6">
        <dgm:presLayoutVars>
          <dgm:bulletEnabled val="1"/>
        </dgm:presLayoutVars>
      </dgm:prSet>
      <dgm:spPr/>
    </dgm:pt>
  </dgm:ptLst>
  <dgm:cxnLst>
    <dgm:cxn modelId="{A7A3C401-1855-4CAF-A582-B2F26BD38A2A}" type="presOf" srcId="{D2A4523A-72E8-4CB2-88CE-8B4F6F7E23BF}" destId="{954677FE-B5A9-4E5F-9475-69CB87131B3C}" srcOrd="1" destOrd="0" presId="urn:microsoft.com/office/officeart/2005/8/layout/list1"/>
    <dgm:cxn modelId="{53C65B1A-2D59-4473-8B0C-6E8DA5B7D6DD}" type="presOf" srcId="{58FC5959-6926-43BD-A8E8-C836542B4056}" destId="{FBB288B4-F686-47CA-8863-C086A2F1EF9E}" srcOrd="0" destOrd="0" presId="urn:microsoft.com/office/officeart/2005/8/layout/list1"/>
    <dgm:cxn modelId="{CCC22725-BDB6-4F22-B17F-24328D2CB41F}" type="presOf" srcId="{3F68F48E-31CE-4C28-96C3-1D2C0E4835D0}" destId="{C928C9ED-7F4C-4B02-AFFC-46B6473CD5C9}" srcOrd="0" destOrd="0" presId="urn:microsoft.com/office/officeart/2005/8/layout/list1"/>
    <dgm:cxn modelId="{EA9D822B-6FB6-4DEC-AF06-DA676960B856}" type="presOf" srcId="{D24358BF-1B72-4620-AD59-D327F0A44AD6}" destId="{D9A655E2-1E19-4B7B-986E-06053A1BAED9}" srcOrd="1" destOrd="0" presId="urn:microsoft.com/office/officeart/2005/8/layout/list1"/>
    <dgm:cxn modelId="{2D7E1F2F-0ED6-45C1-91B2-78BFDACC4922}" type="presOf" srcId="{411E4A0E-A020-471F-88FB-0046F9CA9D7B}" destId="{6C267593-82C6-48E4-983C-DE964A9FDC51}" srcOrd="0" destOrd="0" presId="urn:microsoft.com/office/officeart/2005/8/layout/list1"/>
    <dgm:cxn modelId="{AB006E3F-0A53-456A-BD6F-032D18B19D85}" srcId="{58FC5959-6926-43BD-A8E8-C836542B4056}" destId="{411E4A0E-A020-471F-88FB-0046F9CA9D7B}" srcOrd="4" destOrd="0" parTransId="{8D58068D-E010-4204-9B67-C71C68BEC3A8}" sibTransId="{C7FE53BA-C6D2-4329-A0A3-F04ECD1E4223}"/>
    <dgm:cxn modelId="{7DCB1B6B-86CA-43EA-B0FE-D31AF34B54CF}" type="presOf" srcId="{D2A4523A-72E8-4CB2-88CE-8B4F6F7E23BF}" destId="{99A2B1AD-3987-4BA2-B6AC-CF630AAD856A}" srcOrd="0" destOrd="0" presId="urn:microsoft.com/office/officeart/2005/8/layout/list1"/>
    <dgm:cxn modelId="{699FCA78-827E-4F1B-BEEA-D64DB7E95417}" srcId="{58FC5959-6926-43BD-A8E8-C836542B4056}" destId="{5F21D1CF-24A4-436B-A675-E06CF2352273}" srcOrd="1" destOrd="0" parTransId="{17176A39-03A2-4197-B5A8-1F2632AE8487}" sibTransId="{434E014A-3B50-45C9-A6F6-FB504CD00289}"/>
    <dgm:cxn modelId="{E463277D-905C-415A-B750-FEBBBF205E11}" type="presOf" srcId="{5F21D1CF-24A4-436B-A675-E06CF2352273}" destId="{D0CC03FF-5302-4455-BC6C-FD7A926FCDA7}" srcOrd="1" destOrd="0" presId="urn:microsoft.com/office/officeart/2005/8/layout/list1"/>
    <dgm:cxn modelId="{CA388B81-3D0A-459D-AAA3-3B83B209E092}" srcId="{58FC5959-6926-43BD-A8E8-C836542B4056}" destId="{BE6874C1-2F5E-405E-9FE7-3AD3DA89C6AA}" srcOrd="0" destOrd="0" parTransId="{B8C4E011-6ECC-49D3-9A4E-3028EA50956B}" sibTransId="{D6710853-9E32-4AEF-9446-CBF56C8D8D16}"/>
    <dgm:cxn modelId="{1C4AE883-803B-4A07-97F4-C024EA2F9ADE}" type="presOf" srcId="{BE6874C1-2F5E-405E-9FE7-3AD3DA89C6AA}" destId="{41B26D9B-0EC3-438E-B1AF-0F4066250B4F}" srcOrd="1" destOrd="0" presId="urn:microsoft.com/office/officeart/2005/8/layout/list1"/>
    <dgm:cxn modelId="{4DFEF686-5902-4B50-98F4-74312C111920}" type="presOf" srcId="{3F68F48E-31CE-4C28-96C3-1D2C0E4835D0}" destId="{9CD0CC08-D480-4ABD-976C-F8EAFC33D9EA}" srcOrd="1" destOrd="0" presId="urn:microsoft.com/office/officeart/2005/8/layout/list1"/>
    <dgm:cxn modelId="{EECDC78C-E4BB-45A5-9FDB-9E363BF4C18B}" type="presOf" srcId="{D24358BF-1B72-4620-AD59-D327F0A44AD6}" destId="{F6E49B13-23C8-4C43-B95B-9A66007C3ED9}" srcOrd="0" destOrd="0" presId="urn:microsoft.com/office/officeart/2005/8/layout/list1"/>
    <dgm:cxn modelId="{FA95B791-151C-4CD7-B4B4-FAE3CD373D52}" type="presOf" srcId="{411E4A0E-A020-471F-88FB-0046F9CA9D7B}" destId="{562E16F9-61A9-4FBC-88D4-D4B4C172610C}" srcOrd="1" destOrd="0" presId="urn:microsoft.com/office/officeart/2005/8/layout/list1"/>
    <dgm:cxn modelId="{027C18BE-1846-47B9-A129-1B4D2D6507AA}" srcId="{58FC5959-6926-43BD-A8E8-C836542B4056}" destId="{D24358BF-1B72-4620-AD59-D327F0A44AD6}" srcOrd="3" destOrd="0" parTransId="{66E02312-9476-423A-9B1F-0A5D8874A90E}" sibTransId="{2B7DBAA1-CFA3-439E-BBB6-7876679B1AE3}"/>
    <dgm:cxn modelId="{27029BBE-5B60-422D-B351-27A4C64B17B2}" type="presOf" srcId="{5F21D1CF-24A4-436B-A675-E06CF2352273}" destId="{9FBDABF9-0BFD-4FA3-850A-A5676784A155}" srcOrd="0" destOrd="0" presId="urn:microsoft.com/office/officeart/2005/8/layout/list1"/>
    <dgm:cxn modelId="{6AC917C8-FDCF-4D0B-92E3-B5AF60995640}" type="presOf" srcId="{BE6874C1-2F5E-405E-9FE7-3AD3DA89C6AA}" destId="{2E2A1538-C74D-4D7F-9732-D4C2BE0A2DD6}" srcOrd="0" destOrd="0" presId="urn:microsoft.com/office/officeart/2005/8/layout/list1"/>
    <dgm:cxn modelId="{9C1A77EF-E9D6-4690-B30E-326F13521BC5}" srcId="{58FC5959-6926-43BD-A8E8-C836542B4056}" destId="{3F68F48E-31CE-4C28-96C3-1D2C0E4835D0}" srcOrd="5" destOrd="0" parTransId="{618C7D7A-8D90-416B-8683-8BEEC7B06A82}" sibTransId="{ABF050D4-705E-420F-BFD1-F0C33C9A1190}"/>
    <dgm:cxn modelId="{E51AFBF9-817D-4200-B36E-96117D5804A4}" srcId="{58FC5959-6926-43BD-A8E8-C836542B4056}" destId="{D2A4523A-72E8-4CB2-88CE-8B4F6F7E23BF}" srcOrd="2" destOrd="0" parTransId="{9F01D93E-2E49-42A4-9D0F-3F25FF5B69C2}" sibTransId="{C6A16F42-2DAA-40E7-B406-78A0433BE707}"/>
    <dgm:cxn modelId="{43C28673-EA62-4013-9ADF-CCF279687DA1}" type="presParOf" srcId="{FBB288B4-F686-47CA-8863-C086A2F1EF9E}" destId="{E4ABBE79-4FAE-4DBD-A8D9-CAAD294D67E4}" srcOrd="0" destOrd="0" presId="urn:microsoft.com/office/officeart/2005/8/layout/list1"/>
    <dgm:cxn modelId="{A33924EE-D689-444B-9810-61686A6EF463}" type="presParOf" srcId="{E4ABBE79-4FAE-4DBD-A8D9-CAAD294D67E4}" destId="{2E2A1538-C74D-4D7F-9732-D4C2BE0A2DD6}" srcOrd="0" destOrd="0" presId="urn:microsoft.com/office/officeart/2005/8/layout/list1"/>
    <dgm:cxn modelId="{D1FC707A-9648-443A-BA31-F948B4026C69}" type="presParOf" srcId="{E4ABBE79-4FAE-4DBD-A8D9-CAAD294D67E4}" destId="{41B26D9B-0EC3-438E-B1AF-0F4066250B4F}" srcOrd="1" destOrd="0" presId="urn:microsoft.com/office/officeart/2005/8/layout/list1"/>
    <dgm:cxn modelId="{E5C45594-0A61-40FF-B434-EF14772B346E}" type="presParOf" srcId="{FBB288B4-F686-47CA-8863-C086A2F1EF9E}" destId="{0CE62367-7A7C-4FFF-85B0-6E22722DDCE1}" srcOrd="1" destOrd="0" presId="urn:microsoft.com/office/officeart/2005/8/layout/list1"/>
    <dgm:cxn modelId="{05DBBBF6-8D67-489E-9D0D-B572EA33D677}" type="presParOf" srcId="{FBB288B4-F686-47CA-8863-C086A2F1EF9E}" destId="{F4B15CFD-4846-4917-A1E5-0CF5256BA7E8}" srcOrd="2" destOrd="0" presId="urn:microsoft.com/office/officeart/2005/8/layout/list1"/>
    <dgm:cxn modelId="{6FFCE6D2-866A-4501-AF03-C1E3E70A31B7}" type="presParOf" srcId="{FBB288B4-F686-47CA-8863-C086A2F1EF9E}" destId="{A3958EF8-3742-453C-8F50-13F0489A3925}" srcOrd="3" destOrd="0" presId="urn:microsoft.com/office/officeart/2005/8/layout/list1"/>
    <dgm:cxn modelId="{595E3300-6DAA-4642-90EC-68F290DAD2DA}" type="presParOf" srcId="{FBB288B4-F686-47CA-8863-C086A2F1EF9E}" destId="{69CA08D9-B427-4537-949E-A2356A4281EF}" srcOrd="4" destOrd="0" presId="urn:microsoft.com/office/officeart/2005/8/layout/list1"/>
    <dgm:cxn modelId="{5BECA6AC-0633-434E-BA00-475BE09F7E4F}" type="presParOf" srcId="{69CA08D9-B427-4537-949E-A2356A4281EF}" destId="{9FBDABF9-0BFD-4FA3-850A-A5676784A155}" srcOrd="0" destOrd="0" presId="urn:microsoft.com/office/officeart/2005/8/layout/list1"/>
    <dgm:cxn modelId="{F7D61331-A322-4341-8FCD-71EB8646FC23}" type="presParOf" srcId="{69CA08D9-B427-4537-949E-A2356A4281EF}" destId="{D0CC03FF-5302-4455-BC6C-FD7A926FCDA7}" srcOrd="1" destOrd="0" presId="urn:microsoft.com/office/officeart/2005/8/layout/list1"/>
    <dgm:cxn modelId="{36C022EC-331B-4DC2-BEA6-D5173861CD95}" type="presParOf" srcId="{FBB288B4-F686-47CA-8863-C086A2F1EF9E}" destId="{C72A6FC7-E4FF-4D7B-AC0D-5D885297C89B}" srcOrd="5" destOrd="0" presId="urn:microsoft.com/office/officeart/2005/8/layout/list1"/>
    <dgm:cxn modelId="{E4CC2952-6A9A-44A9-86BC-CE6DA3447097}" type="presParOf" srcId="{FBB288B4-F686-47CA-8863-C086A2F1EF9E}" destId="{F31B50AC-E26A-4992-A82E-23E2F050E724}" srcOrd="6" destOrd="0" presId="urn:microsoft.com/office/officeart/2005/8/layout/list1"/>
    <dgm:cxn modelId="{0ADEFBB4-ADFA-4DE4-A797-83A3FB177372}" type="presParOf" srcId="{FBB288B4-F686-47CA-8863-C086A2F1EF9E}" destId="{FC490866-AD14-43A3-AAF9-EE37127172F6}" srcOrd="7" destOrd="0" presId="urn:microsoft.com/office/officeart/2005/8/layout/list1"/>
    <dgm:cxn modelId="{E0288F87-E090-445F-A44D-C6C9072E96BB}" type="presParOf" srcId="{FBB288B4-F686-47CA-8863-C086A2F1EF9E}" destId="{50B2EF64-7F88-4761-9F9C-01972AC3B15F}" srcOrd="8" destOrd="0" presId="urn:microsoft.com/office/officeart/2005/8/layout/list1"/>
    <dgm:cxn modelId="{1B383D82-6C0B-43F9-AAFF-3390AAEFC3E7}" type="presParOf" srcId="{50B2EF64-7F88-4761-9F9C-01972AC3B15F}" destId="{99A2B1AD-3987-4BA2-B6AC-CF630AAD856A}" srcOrd="0" destOrd="0" presId="urn:microsoft.com/office/officeart/2005/8/layout/list1"/>
    <dgm:cxn modelId="{0287AAA0-5809-4678-BA46-B5B833B17017}" type="presParOf" srcId="{50B2EF64-7F88-4761-9F9C-01972AC3B15F}" destId="{954677FE-B5A9-4E5F-9475-69CB87131B3C}" srcOrd="1" destOrd="0" presId="urn:microsoft.com/office/officeart/2005/8/layout/list1"/>
    <dgm:cxn modelId="{32A1D6B3-24CE-4D12-B1C0-1A9B6C9DD781}" type="presParOf" srcId="{FBB288B4-F686-47CA-8863-C086A2F1EF9E}" destId="{697E1680-C27B-44BC-8312-840FBBB1A337}" srcOrd="9" destOrd="0" presId="urn:microsoft.com/office/officeart/2005/8/layout/list1"/>
    <dgm:cxn modelId="{849B7E49-3E69-47F4-9247-495975D0AE77}" type="presParOf" srcId="{FBB288B4-F686-47CA-8863-C086A2F1EF9E}" destId="{11483DEC-8799-4453-80D2-EC72AF8B876C}" srcOrd="10" destOrd="0" presId="urn:microsoft.com/office/officeart/2005/8/layout/list1"/>
    <dgm:cxn modelId="{64A06C3A-5810-4DF8-A996-C1D383767DA9}" type="presParOf" srcId="{FBB288B4-F686-47CA-8863-C086A2F1EF9E}" destId="{6E3C8A95-511A-4180-85A7-E42348810DAD}" srcOrd="11" destOrd="0" presId="urn:microsoft.com/office/officeart/2005/8/layout/list1"/>
    <dgm:cxn modelId="{BF9BF625-B6F2-4738-A682-C9F44E39EC2C}" type="presParOf" srcId="{FBB288B4-F686-47CA-8863-C086A2F1EF9E}" destId="{1D55599B-C7B8-4046-8A87-04A6A717BB9F}" srcOrd="12" destOrd="0" presId="urn:microsoft.com/office/officeart/2005/8/layout/list1"/>
    <dgm:cxn modelId="{5F57872D-5C88-4898-ABA9-711AE5649F2F}" type="presParOf" srcId="{1D55599B-C7B8-4046-8A87-04A6A717BB9F}" destId="{F6E49B13-23C8-4C43-B95B-9A66007C3ED9}" srcOrd="0" destOrd="0" presId="urn:microsoft.com/office/officeart/2005/8/layout/list1"/>
    <dgm:cxn modelId="{CB864521-F7EB-4027-B6AE-22630049EE32}" type="presParOf" srcId="{1D55599B-C7B8-4046-8A87-04A6A717BB9F}" destId="{D9A655E2-1E19-4B7B-986E-06053A1BAED9}" srcOrd="1" destOrd="0" presId="urn:microsoft.com/office/officeart/2005/8/layout/list1"/>
    <dgm:cxn modelId="{89157CEF-806B-482D-BD39-63D3A50A4BF7}" type="presParOf" srcId="{FBB288B4-F686-47CA-8863-C086A2F1EF9E}" destId="{C2753980-87D1-4BCB-9FC8-A1D54029113C}" srcOrd="13" destOrd="0" presId="urn:microsoft.com/office/officeart/2005/8/layout/list1"/>
    <dgm:cxn modelId="{341413B1-C5CB-4EEE-AD9D-C02946C15A00}" type="presParOf" srcId="{FBB288B4-F686-47CA-8863-C086A2F1EF9E}" destId="{B20E7420-F46E-4D86-BFF6-BFC3C4F511BD}" srcOrd="14" destOrd="0" presId="urn:microsoft.com/office/officeart/2005/8/layout/list1"/>
    <dgm:cxn modelId="{98234E23-23CC-4609-8F56-6FC4BCCAB221}" type="presParOf" srcId="{FBB288B4-F686-47CA-8863-C086A2F1EF9E}" destId="{C025FDFB-4F79-4248-9F45-649022C249F9}" srcOrd="15" destOrd="0" presId="urn:microsoft.com/office/officeart/2005/8/layout/list1"/>
    <dgm:cxn modelId="{FFD35F2C-C104-4679-BEDA-9B9920B5A2C3}" type="presParOf" srcId="{FBB288B4-F686-47CA-8863-C086A2F1EF9E}" destId="{BFE06ED9-A869-4CD8-88CC-CA9D8E1971BA}" srcOrd="16" destOrd="0" presId="urn:microsoft.com/office/officeart/2005/8/layout/list1"/>
    <dgm:cxn modelId="{27CE5BAE-677C-4137-B330-38E79BE0D5DF}" type="presParOf" srcId="{BFE06ED9-A869-4CD8-88CC-CA9D8E1971BA}" destId="{6C267593-82C6-48E4-983C-DE964A9FDC51}" srcOrd="0" destOrd="0" presId="urn:microsoft.com/office/officeart/2005/8/layout/list1"/>
    <dgm:cxn modelId="{B865C7FB-42A0-4954-B90B-2CFCE3866BCC}" type="presParOf" srcId="{BFE06ED9-A869-4CD8-88CC-CA9D8E1971BA}" destId="{562E16F9-61A9-4FBC-88D4-D4B4C172610C}" srcOrd="1" destOrd="0" presId="urn:microsoft.com/office/officeart/2005/8/layout/list1"/>
    <dgm:cxn modelId="{88024D0A-738F-43A4-8B74-4AEDA6DF980C}" type="presParOf" srcId="{FBB288B4-F686-47CA-8863-C086A2F1EF9E}" destId="{B6BF5FC5-ED23-4B2C-8CA3-7B76DCAFEA1A}" srcOrd="17" destOrd="0" presId="urn:microsoft.com/office/officeart/2005/8/layout/list1"/>
    <dgm:cxn modelId="{317E7B3A-8AF9-4A38-B3B3-6CBBB37A066D}" type="presParOf" srcId="{FBB288B4-F686-47CA-8863-C086A2F1EF9E}" destId="{8228BF00-AC1C-4D54-8A8F-97FA90FF3655}" srcOrd="18" destOrd="0" presId="urn:microsoft.com/office/officeart/2005/8/layout/list1"/>
    <dgm:cxn modelId="{43779EF9-088C-4B7A-92A7-BB49D2375AF2}" type="presParOf" srcId="{FBB288B4-F686-47CA-8863-C086A2F1EF9E}" destId="{B2ED3E92-50F1-4093-85D4-F0F74FF2DDCB}" srcOrd="19" destOrd="0" presId="urn:microsoft.com/office/officeart/2005/8/layout/list1"/>
    <dgm:cxn modelId="{E37F9D95-D132-44AC-B122-A498457B4CDA}" type="presParOf" srcId="{FBB288B4-F686-47CA-8863-C086A2F1EF9E}" destId="{13AD6476-1D41-4DE4-B236-6CFC4D19B60D}" srcOrd="20" destOrd="0" presId="urn:microsoft.com/office/officeart/2005/8/layout/list1"/>
    <dgm:cxn modelId="{E08A4E02-E247-4F05-B9EF-8463F8808736}" type="presParOf" srcId="{13AD6476-1D41-4DE4-B236-6CFC4D19B60D}" destId="{C928C9ED-7F4C-4B02-AFFC-46B6473CD5C9}" srcOrd="0" destOrd="0" presId="urn:microsoft.com/office/officeart/2005/8/layout/list1"/>
    <dgm:cxn modelId="{AA4EE5D8-F4EA-40E5-BAE0-28908B535993}" type="presParOf" srcId="{13AD6476-1D41-4DE4-B236-6CFC4D19B60D}" destId="{9CD0CC08-D480-4ABD-976C-F8EAFC33D9EA}" srcOrd="1" destOrd="0" presId="urn:microsoft.com/office/officeart/2005/8/layout/list1"/>
    <dgm:cxn modelId="{876C0A72-FFAA-4242-B182-126014023F89}" type="presParOf" srcId="{FBB288B4-F686-47CA-8863-C086A2F1EF9E}" destId="{9CFCF3D6-4B1B-4373-923B-D60F0CD1DEF1}" srcOrd="21" destOrd="0" presId="urn:microsoft.com/office/officeart/2005/8/layout/list1"/>
    <dgm:cxn modelId="{6AD551D3-D140-4F3E-B893-F991F597FCB9}" type="presParOf" srcId="{FBB288B4-F686-47CA-8863-C086A2F1EF9E}" destId="{46369337-9BDD-4ED6-86E3-78EEB5BFF7E1}"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68D97-BD59-4906-A0BA-A3F35550DF3C}">
      <dsp:nvSpPr>
        <dsp:cNvPr id="0" name=""/>
        <dsp:cNvSpPr/>
      </dsp:nvSpPr>
      <dsp:spPr>
        <a:xfrm>
          <a:off x="0" y="506529"/>
          <a:ext cx="10226675" cy="8315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E1848B-8FB6-4319-A300-AE189CB52D3C}">
      <dsp:nvSpPr>
        <dsp:cNvPr id="0" name=""/>
        <dsp:cNvSpPr/>
      </dsp:nvSpPr>
      <dsp:spPr>
        <a:xfrm>
          <a:off x="511333" y="1944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Understanding how business reports are structured and what each section is for</a:t>
          </a:r>
        </a:p>
      </dsp:txBody>
      <dsp:txXfrm>
        <a:off x="558888" y="67004"/>
        <a:ext cx="7063562" cy="879050"/>
      </dsp:txXfrm>
    </dsp:sp>
    <dsp:sp modelId="{56630640-ACEC-49C4-BF2D-54120CD8BFF7}">
      <dsp:nvSpPr>
        <dsp:cNvPr id="0" name=""/>
        <dsp:cNvSpPr/>
      </dsp:nvSpPr>
      <dsp:spPr>
        <a:xfrm>
          <a:off x="0" y="2003409"/>
          <a:ext cx="10226675" cy="8315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A4E6641-EB57-4AE6-AE96-EA986039B946}">
      <dsp:nvSpPr>
        <dsp:cNvPr id="0" name=""/>
        <dsp:cNvSpPr/>
      </dsp:nvSpPr>
      <dsp:spPr>
        <a:xfrm>
          <a:off x="511333" y="151632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Recognising how introductions, findings, and conclusions work together to communicate clearly</a:t>
          </a:r>
        </a:p>
      </dsp:txBody>
      <dsp:txXfrm>
        <a:off x="558888" y="1563884"/>
        <a:ext cx="7063562" cy="879050"/>
      </dsp:txXfrm>
    </dsp:sp>
    <dsp:sp modelId="{07FCC1FC-0A95-43E9-8F6B-BDCB41229603}">
      <dsp:nvSpPr>
        <dsp:cNvPr id="0" name=""/>
        <dsp:cNvSpPr/>
      </dsp:nvSpPr>
      <dsp:spPr>
        <a:xfrm>
          <a:off x="0" y="3500289"/>
          <a:ext cx="10226675" cy="8315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542396-D114-4484-A988-BF8A3CBF80C5}">
      <dsp:nvSpPr>
        <dsp:cNvPr id="0" name=""/>
        <dsp:cNvSpPr/>
      </dsp:nvSpPr>
      <dsp:spPr>
        <a:xfrm>
          <a:off x="511333" y="301320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Practising how to use examples and feedback to improve report writing</a:t>
          </a:r>
        </a:p>
      </dsp:txBody>
      <dsp:txXfrm>
        <a:off x="558888" y="3060764"/>
        <a:ext cx="7063562" cy="8790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F2011F-2B56-480F-A414-E37A52280F66}">
      <dsp:nvSpPr>
        <dsp:cNvPr id="0" name=""/>
        <dsp:cNvSpPr/>
      </dsp:nvSpPr>
      <dsp:spPr>
        <a:xfrm>
          <a:off x="0" y="16344"/>
          <a:ext cx="10226675" cy="5159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Title</a:t>
          </a:r>
        </a:p>
      </dsp:txBody>
      <dsp:txXfrm>
        <a:off x="25188" y="41532"/>
        <a:ext cx="10176299" cy="465594"/>
      </dsp:txXfrm>
    </dsp:sp>
    <dsp:sp modelId="{0E2EB2B6-E187-4446-80F4-B88D23EA3915}">
      <dsp:nvSpPr>
        <dsp:cNvPr id="0" name=""/>
        <dsp:cNvSpPr/>
      </dsp:nvSpPr>
      <dsp:spPr>
        <a:xfrm>
          <a:off x="0" y="532314"/>
          <a:ext cx="10226675" cy="34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4697"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States what the report is about</a:t>
          </a:r>
        </a:p>
      </dsp:txBody>
      <dsp:txXfrm>
        <a:off x="0" y="532314"/>
        <a:ext cx="10226675" cy="347760"/>
      </dsp:txXfrm>
    </dsp:sp>
    <dsp:sp modelId="{30ED8E01-015B-42C4-94B4-AAF1E26CECE6}">
      <dsp:nvSpPr>
        <dsp:cNvPr id="0" name=""/>
        <dsp:cNvSpPr/>
      </dsp:nvSpPr>
      <dsp:spPr>
        <a:xfrm>
          <a:off x="0" y="880074"/>
          <a:ext cx="10226675" cy="5159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Introduction</a:t>
          </a:r>
        </a:p>
      </dsp:txBody>
      <dsp:txXfrm>
        <a:off x="25188" y="905262"/>
        <a:ext cx="10176299" cy="465594"/>
      </dsp:txXfrm>
    </dsp:sp>
    <dsp:sp modelId="{B5CF26E6-444D-4778-9D44-55035B879A86}">
      <dsp:nvSpPr>
        <dsp:cNvPr id="0" name=""/>
        <dsp:cNvSpPr/>
      </dsp:nvSpPr>
      <dsp:spPr>
        <a:xfrm>
          <a:off x="0" y="1396044"/>
          <a:ext cx="10226675" cy="34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4697"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Explains the purpose of the report and what it will cover</a:t>
          </a:r>
        </a:p>
      </dsp:txBody>
      <dsp:txXfrm>
        <a:off x="0" y="1396044"/>
        <a:ext cx="10226675" cy="347760"/>
      </dsp:txXfrm>
    </dsp:sp>
    <dsp:sp modelId="{4229DF32-EDB7-4632-821D-6E399A810A80}">
      <dsp:nvSpPr>
        <dsp:cNvPr id="0" name=""/>
        <dsp:cNvSpPr/>
      </dsp:nvSpPr>
      <dsp:spPr>
        <a:xfrm>
          <a:off x="0" y="1743804"/>
          <a:ext cx="10226675" cy="5159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Findings</a:t>
          </a:r>
        </a:p>
      </dsp:txBody>
      <dsp:txXfrm>
        <a:off x="25188" y="1768992"/>
        <a:ext cx="10176299" cy="465594"/>
      </dsp:txXfrm>
    </dsp:sp>
    <dsp:sp modelId="{6B0E6658-21CD-4934-A1B6-4A2E6164E57B}">
      <dsp:nvSpPr>
        <dsp:cNvPr id="0" name=""/>
        <dsp:cNvSpPr/>
      </dsp:nvSpPr>
      <dsp:spPr>
        <a:xfrm>
          <a:off x="0" y="2259774"/>
          <a:ext cx="10226675" cy="34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4697"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Presents what was discovered or observed</a:t>
          </a:r>
        </a:p>
      </dsp:txBody>
      <dsp:txXfrm>
        <a:off x="0" y="2259774"/>
        <a:ext cx="10226675" cy="347760"/>
      </dsp:txXfrm>
    </dsp:sp>
    <dsp:sp modelId="{AF40682E-578D-492E-BE56-C30B7F0AC566}">
      <dsp:nvSpPr>
        <dsp:cNvPr id="0" name=""/>
        <dsp:cNvSpPr/>
      </dsp:nvSpPr>
      <dsp:spPr>
        <a:xfrm>
          <a:off x="0" y="2607534"/>
          <a:ext cx="10226675" cy="5159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Evidence</a:t>
          </a:r>
        </a:p>
      </dsp:txBody>
      <dsp:txXfrm>
        <a:off x="25188" y="2632722"/>
        <a:ext cx="10176299" cy="465594"/>
      </dsp:txXfrm>
    </dsp:sp>
    <dsp:sp modelId="{83E9D9E3-F46E-4533-AD56-F8838811C378}">
      <dsp:nvSpPr>
        <dsp:cNvPr id="0" name=""/>
        <dsp:cNvSpPr/>
      </dsp:nvSpPr>
      <dsp:spPr>
        <a:xfrm>
          <a:off x="0" y="3123504"/>
          <a:ext cx="10226675" cy="34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4697"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Shows data, examples, or information that supports the findings</a:t>
          </a:r>
        </a:p>
      </dsp:txBody>
      <dsp:txXfrm>
        <a:off x="0" y="3123504"/>
        <a:ext cx="10226675" cy="347760"/>
      </dsp:txXfrm>
    </dsp:sp>
    <dsp:sp modelId="{4F69B29C-71B8-4506-9391-8F137BAC786D}">
      <dsp:nvSpPr>
        <dsp:cNvPr id="0" name=""/>
        <dsp:cNvSpPr/>
      </dsp:nvSpPr>
      <dsp:spPr>
        <a:xfrm>
          <a:off x="0" y="3471264"/>
          <a:ext cx="10226675" cy="5159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Conclusion</a:t>
          </a:r>
        </a:p>
      </dsp:txBody>
      <dsp:txXfrm>
        <a:off x="25188" y="3496452"/>
        <a:ext cx="10176299" cy="465594"/>
      </dsp:txXfrm>
    </dsp:sp>
    <dsp:sp modelId="{993278A6-2094-484D-8710-56020C6B32A8}">
      <dsp:nvSpPr>
        <dsp:cNvPr id="0" name=""/>
        <dsp:cNvSpPr/>
      </dsp:nvSpPr>
      <dsp:spPr>
        <a:xfrm>
          <a:off x="0" y="3987233"/>
          <a:ext cx="10226675" cy="34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4697"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Summarises what the findings mean and why they matter</a:t>
          </a:r>
        </a:p>
      </dsp:txBody>
      <dsp:txXfrm>
        <a:off x="0" y="3987233"/>
        <a:ext cx="10226675" cy="3477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15CFD-4846-4917-A1E5-0CF5256BA7E8}">
      <dsp:nvSpPr>
        <dsp:cNvPr id="0" name=""/>
        <dsp:cNvSpPr/>
      </dsp:nvSpPr>
      <dsp:spPr>
        <a:xfrm>
          <a:off x="0" y="354170"/>
          <a:ext cx="10226675" cy="529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B26D9B-0EC3-438E-B1AF-0F4066250B4F}">
      <dsp:nvSpPr>
        <dsp:cNvPr id="0" name=""/>
        <dsp:cNvSpPr/>
      </dsp:nvSpPr>
      <dsp:spPr>
        <a:xfrm>
          <a:off x="511333" y="44210"/>
          <a:ext cx="7158672" cy="6199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11200">
            <a:lnSpc>
              <a:spcPct val="90000"/>
            </a:lnSpc>
            <a:spcBef>
              <a:spcPct val="0"/>
            </a:spcBef>
            <a:spcAft>
              <a:spcPct val="35000"/>
            </a:spcAft>
            <a:buNone/>
          </a:pPr>
          <a:r>
            <a:rPr lang="en-GB" sz="1600" kern="1200" dirty="0"/>
            <a:t>Understanding why business reports are used and how they support decisions</a:t>
          </a:r>
        </a:p>
      </dsp:txBody>
      <dsp:txXfrm>
        <a:off x="541595" y="74472"/>
        <a:ext cx="7098148" cy="559396"/>
      </dsp:txXfrm>
    </dsp:sp>
    <dsp:sp modelId="{F31B50AC-E26A-4992-A82E-23E2F050E724}">
      <dsp:nvSpPr>
        <dsp:cNvPr id="0" name=""/>
        <dsp:cNvSpPr/>
      </dsp:nvSpPr>
      <dsp:spPr>
        <a:xfrm>
          <a:off x="0" y="1306730"/>
          <a:ext cx="10226675" cy="529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0CC03FF-5302-4455-BC6C-FD7A926FCDA7}">
      <dsp:nvSpPr>
        <dsp:cNvPr id="0" name=""/>
        <dsp:cNvSpPr/>
      </dsp:nvSpPr>
      <dsp:spPr>
        <a:xfrm>
          <a:off x="511333" y="996770"/>
          <a:ext cx="7158672" cy="6199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11200">
            <a:lnSpc>
              <a:spcPct val="90000"/>
            </a:lnSpc>
            <a:spcBef>
              <a:spcPct val="0"/>
            </a:spcBef>
            <a:spcAft>
              <a:spcPct val="35000"/>
            </a:spcAft>
            <a:buNone/>
          </a:pPr>
          <a:r>
            <a:rPr lang="en-GB" sz="1600" kern="1200"/>
            <a:t>Recognising the structure of a business report and the job of each section</a:t>
          </a:r>
        </a:p>
      </dsp:txBody>
      <dsp:txXfrm>
        <a:off x="541595" y="1027032"/>
        <a:ext cx="7098148" cy="559396"/>
      </dsp:txXfrm>
    </dsp:sp>
    <dsp:sp modelId="{11483DEC-8799-4453-80D2-EC72AF8B876C}">
      <dsp:nvSpPr>
        <dsp:cNvPr id="0" name=""/>
        <dsp:cNvSpPr/>
      </dsp:nvSpPr>
      <dsp:spPr>
        <a:xfrm>
          <a:off x="0" y="2259290"/>
          <a:ext cx="10226675" cy="529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4677FE-B5A9-4E5F-9475-69CB87131B3C}">
      <dsp:nvSpPr>
        <dsp:cNvPr id="0" name=""/>
        <dsp:cNvSpPr/>
      </dsp:nvSpPr>
      <dsp:spPr>
        <a:xfrm>
          <a:off x="511333" y="1949330"/>
          <a:ext cx="7158672" cy="6199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11200">
            <a:lnSpc>
              <a:spcPct val="90000"/>
            </a:lnSpc>
            <a:spcBef>
              <a:spcPct val="0"/>
            </a:spcBef>
            <a:spcAft>
              <a:spcPct val="35000"/>
            </a:spcAft>
            <a:buNone/>
          </a:pPr>
          <a:r>
            <a:rPr lang="en-GB" sz="1600" kern="1200"/>
            <a:t>Improving introductions and conclusions by focusing on sentence purpose</a:t>
          </a:r>
        </a:p>
      </dsp:txBody>
      <dsp:txXfrm>
        <a:off x="541595" y="1979592"/>
        <a:ext cx="7098148" cy="559396"/>
      </dsp:txXfrm>
    </dsp:sp>
    <dsp:sp modelId="{B20E7420-F46E-4D86-BFF6-BFC3C4F511BD}">
      <dsp:nvSpPr>
        <dsp:cNvPr id="0" name=""/>
        <dsp:cNvSpPr/>
      </dsp:nvSpPr>
      <dsp:spPr>
        <a:xfrm>
          <a:off x="0" y="3211850"/>
          <a:ext cx="10226675" cy="529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A655E2-1E19-4B7B-986E-06053A1BAED9}">
      <dsp:nvSpPr>
        <dsp:cNvPr id="0" name=""/>
        <dsp:cNvSpPr/>
      </dsp:nvSpPr>
      <dsp:spPr>
        <a:xfrm>
          <a:off x="511333" y="2901890"/>
          <a:ext cx="7158672" cy="6199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11200">
            <a:lnSpc>
              <a:spcPct val="90000"/>
            </a:lnSpc>
            <a:spcBef>
              <a:spcPct val="0"/>
            </a:spcBef>
            <a:spcAft>
              <a:spcPct val="35000"/>
            </a:spcAft>
            <a:buNone/>
          </a:pPr>
          <a:r>
            <a:rPr lang="en-GB" sz="1600" kern="1200"/>
            <a:t>Identifying and using evidence (internal and external) clearly</a:t>
          </a:r>
        </a:p>
      </dsp:txBody>
      <dsp:txXfrm>
        <a:off x="541595" y="2932152"/>
        <a:ext cx="7098148" cy="559396"/>
      </dsp:txXfrm>
    </dsp:sp>
    <dsp:sp modelId="{8228BF00-AC1C-4D54-8A8F-97FA90FF3655}">
      <dsp:nvSpPr>
        <dsp:cNvPr id="0" name=""/>
        <dsp:cNvSpPr/>
      </dsp:nvSpPr>
      <dsp:spPr>
        <a:xfrm>
          <a:off x="0" y="4164411"/>
          <a:ext cx="10226675" cy="529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62E16F9-61A9-4FBC-88D4-D4B4C172610C}">
      <dsp:nvSpPr>
        <dsp:cNvPr id="0" name=""/>
        <dsp:cNvSpPr/>
      </dsp:nvSpPr>
      <dsp:spPr>
        <a:xfrm>
          <a:off x="511333" y="3854451"/>
          <a:ext cx="7158672" cy="6199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11200">
            <a:lnSpc>
              <a:spcPct val="90000"/>
            </a:lnSpc>
            <a:spcBef>
              <a:spcPct val="0"/>
            </a:spcBef>
            <a:spcAft>
              <a:spcPct val="35000"/>
            </a:spcAft>
            <a:buNone/>
          </a:pPr>
          <a:r>
            <a:rPr lang="en-GB" sz="1600" kern="1200" dirty="0"/>
            <a:t>Using linking words to make ideas flow within a paragraph</a:t>
          </a:r>
        </a:p>
      </dsp:txBody>
      <dsp:txXfrm>
        <a:off x="541595" y="3884713"/>
        <a:ext cx="7098148" cy="559396"/>
      </dsp:txXfrm>
    </dsp:sp>
    <dsp:sp modelId="{46369337-9BDD-4ED6-86E3-78EEB5BFF7E1}">
      <dsp:nvSpPr>
        <dsp:cNvPr id="0" name=""/>
        <dsp:cNvSpPr/>
      </dsp:nvSpPr>
      <dsp:spPr>
        <a:xfrm>
          <a:off x="0" y="5116971"/>
          <a:ext cx="10226675" cy="529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D0CC08-D480-4ABD-976C-F8EAFC33D9EA}">
      <dsp:nvSpPr>
        <dsp:cNvPr id="0" name=""/>
        <dsp:cNvSpPr/>
      </dsp:nvSpPr>
      <dsp:spPr>
        <a:xfrm>
          <a:off x="511333" y="4807011"/>
          <a:ext cx="7158672" cy="6199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11200">
            <a:lnSpc>
              <a:spcPct val="90000"/>
            </a:lnSpc>
            <a:spcBef>
              <a:spcPct val="0"/>
            </a:spcBef>
            <a:spcAft>
              <a:spcPct val="35000"/>
            </a:spcAft>
            <a:buNone/>
          </a:pPr>
          <a:r>
            <a:rPr lang="en-GB" sz="1600" kern="1200" dirty="0"/>
            <a:t>Analysing examples and practising constructive feedback</a:t>
          </a:r>
        </a:p>
      </dsp:txBody>
      <dsp:txXfrm>
        <a:off x="541595" y="4837273"/>
        <a:ext cx="7098148" cy="55939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05/08/2026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Before we get started, I want to be clear about what we’re focusing on today. This session is about understanding how business reports work and why they are structured in a particular way. We’re looking at how different sections, such as introductions, findings, and conclusions, work together to communicate clearly and professionally.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We’ll also spend time looking at examples and using feedback to understand what makes report writing effective. Today isn’t about writing a full report perfectly. It’s about learning how to make better decisions when you write and how to improve your work step by step.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By the end of the session, you should feel more confident about how business reports are organised and how feedback can help you improve your writing</a:t>
            </a:r>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look at the structure of a business report, it’s important to understand why reports matter in real organisations, and this isn’t just based on opinion.</a:t>
            </a:r>
          </a:p>
          <a:p>
            <a:r>
              <a:rPr lang="en-GB" dirty="0"/>
              <a:t>There is business reporting data that shows how common and important reporting is in everyday working life. Research into business reporting practices shows that most companies produce five or more reports every month, and many employees spend three hours or more creating and updating reports. Because reporting happens so often, organisations usually rely on standardised report formats to save time and avoid confusion.</a:t>
            </a:r>
          </a:p>
          <a:p>
            <a:r>
              <a:rPr lang="en-GB" dirty="0"/>
              <a:t>The same data also shows that regular reporting and monitoring improve performance. When organisations review information consistently, they are better able to see problems early, measure progress, and make informed decisions. So reports are not written for academic reasons. They are written because they bring practical, measurable benefits to businesses.</a:t>
            </a:r>
          </a:p>
          <a:p>
            <a:r>
              <a:rPr lang="en-GB" dirty="0"/>
              <a:t>This is why structure is so important in report writing. Each section has a clear purpose, and that structure helps busy readers understand what is happening quickly and decide what to do next. Once we understand this real‑world context, the structure of a business report starts to make much more sense.</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1208850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Now that we’ve looked at why reports are so important in real organisations, let’s break down the basic structure of a business report. This structure isn’t arbitrary. It exists to help readers understand information quickly and make decisions.</a:t>
            </a:r>
          </a:p>
          <a:p>
            <a:r>
              <a:rPr lang="en-GB" dirty="0"/>
              <a:t>The title simply tells the reader what the report is about. It helps them decide whether this report is relevant to their work.</a:t>
            </a:r>
          </a:p>
          <a:p>
            <a:r>
              <a:rPr lang="en-GB" dirty="0"/>
              <a:t>The introduction explains the purpose of the report and what the reader can expect. It sets the context and outlines what will be covered.</a:t>
            </a:r>
          </a:p>
          <a:p>
            <a:r>
              <a:rPr lang="en-GB" dirty="0"/>
              <a:t>The findings section presents what was discovered or observed. This is where the report shares the main information or results.</a:t>
            </a:r>
          </a:p>
          <a:p>
            <a:r>
              <a:rPr lang="en-GB" dirty="0"/>
              <a:t>The evidence supports those findings with data, examples, or information. This is important because reports are not based on opinion. They are based on evidence.</a:t>
            </a:r>
          </a:p>
          <a:p>
            <a:r>
              <a:rPr lang="en-GB" dirty="0"/>
              <a:t>Finally, the conclusion brings the report together. It summarises what the findings mean and why they are important for the organisation.</a:t>
            </a:r>
          </a:p>
          <a:p>
            <a:r>
              <a:rPr lang="en-GB" dirty="0"/>
              <a:t>Each part has a clear job to do, and together they make the report easier to read, understand, and use. In the next activity, you’re going to practise recognising these parts by putting a report structure back into the correct order.</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39468379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We’ve just looked at the main parts of a business report and what they are called. Now we’re going to move from naming the parts to using that knowledge.</a:t>
            </a:r>
          </a:p>
          <a:p>
            <a:r>
              <a:rPr lang="en-GB" dirty="0"/>
              <a:t>In front of you are the same report sections we’ve just discussed. Your task is to work in pairs and put them into an order that makes sense for a real business reader.</a:t>
            </a:r>
          </a:p>
          <a:p>
            <a:r>
              <a:rPr lang="en-GB" dirty="0"/>
              <a:t>You already know what these sections are. What I want you to think about now is flow. Ask yourselves questions like: if I were a manager reading this report, what would I expect to read first? What information would I need before reaching a conclusion or recommendation?</a:t>
            </a:r>
          </a:p>
          <a:p>
            <a:r>
              <a:rPr lang="en-GB" dirty="0"/>
              <a:t>There may be more than one reasonable order, especially in the middle sections, and that’s fine. This isn’t about memorising a single correct structure. It’s about checking whether the structure helps the reader understand and make decisions. I’ll walk around and listen while you work.</a:t>
            </a:r>
          </a:p>
          <a:p>
            <a:endParaRPr lang="en-GB" dirty="0"/>
          </a:p>
          <a:p>
            <a:r>
              <a:rPr lang="en-GB" dirty="0"/>
              <a:t>AFTER THE ACTIVITY IS DONE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Keep your order for now. In the next activity, we’ll look more closely at what each section actually </a:t>
            </a:r>
            <a:r>
              <a:rPr lang="en-GB" sz="1200" b="0" i="1" kern="1200" dirty="0">
                <a:solidFill>
                  <a:schemeClr val="tx1"/>
                </a:solidFill>
                <a:effectLst/>
                <a:latin typeface="+mn-lt"/>
                <a:ea typeface="+mn-ea"/>
                <a:cs typeface="+mn-cs"/>
              </a:rPr>
              <a:t>does</a:t>
            </a:r>
            <a:r>
              <a:rPr lang="en-GB" sz="1200" b="0" i="0" kern="1200" dirty="0">
                <a:solidFill>
                  <a:schemeClr val="tx1"/>
                </a:solidFill>
                <a:effectLst/>
                <a:latin typeface="+mn-lt"/>
                <a:ea typeface="+mn-ea"/>
                <a:cs typeface="+mn-cs"/>
              </a:rPr>
              <a:t>, which will help explain why certain structures work better than others</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12637932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last activity, you focused on how a report flows for a reader. Now we’re going one step further.</a:t>
            </a:r>
          </a:p>
          <a:p>
            <a:r>
              <a:rPr lang="en-GB" dirty="0"/>
              <a:t>Each section of a business report has a specific job. That job shapes what kind of information appears in that section and how it is written.</a:t>
            </a:r>
          </a:p>
          <a:p>
            <a:r>
              <a:rPr lang="en-GB" dirty="0"/>
              <a:t>In your groups, you’ll receive cards that describe the job of a section. Your task is to match each job to the correct section name. Talk through your decisions and agree as a group.</a:t>
            </a:r>
          </a:p>
          <a:p>
            <a:r>
              <a:rPr lang="en-GB" dirty="0"/>
              <a:t>This isn’t about memorising definitions. It’s about understanding what each section is responsible for, and how that helps the reader make sense of the report. I’ll circulate while you work and listen to your reasoning.</a:t>
            </a:r>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483340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You’ve just spent time matching sections to their jobs. Now we’re going to use </a:t>
            </a:r>
            <a:r>
              <a:rPr lang="en-GB" dirty="0" err="1"/>
              <a:t>Vevox</a:t>
            </a:r>
            <a:r>
              <a:rPr lang="en-GB" dirty="0"/>
              <a:t> to check how the room is thinking as a group.</a:t>
            </a:r>
          </a:p>
          <a:p>
            <a:r>
              <a:rPr lang="en-GB" dirty="0"/>
              <a:t>This isn’t a test, and it’s not about catching mistakes. It’s about seeing whether we share the same understanding of what each section is responsible for. Please answer based on your discussion, not on what you think I want.</a:t>
            </a:r>
          </a:p>
          <a:p>
            <a:r>
              <a:rPr lang="en-GB" dirty="0"/>
              <a:t>CLICK FOR ANIMATION</a:t>
            </a:r>
          </a:p>
          <a:p>
            <a:endParaRPr lang="en-GB" dirty="0"/>
          </a:p>
          <a:p>
            <a:r>
              <a:rPr lang="en-GB" dirty="0"/>
              <a:t>VEVOX W.10.1-3</a:t>
            </a:r>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660452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We’ve talked about report structure and the job of each section. Now we’re going to focus on two sections that often cause the most difficulty: the introduction and the conclusion.</a:t>
            </a:r>
          </a:p>
          <a:p>
            <a:r>
              <a:rPr lang="en-GB" dirty="0"/>
              <a:t>Rather than writing anything yet, we’re going to look at examples and identify the jobs that sentences are doing. This will help you understand why some introductions and conclusions work better than others, not just what they look like.</a:t>
            </a:r>
          </a:p>
          <a:p>
            <a:r>
              <a:rPr lang="en-GB" dirty="0"/>
              <a:t>I’ll show you one strong introduction and one strong conclusion. As we look at them together, I’ll ask you to tell me what each part is doing for the reader.</a:t>
            </a:r>
          </a:p>
          <a:p>
            <a:r>
              <a:rPr lang="en-GB" dirty="0"/>
              <a:t>First, we’re going to look at strong examples of both introductions and conclusions. Then you’ll practise identifying and improving them</a:t>
            </a:r>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42660114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an example of a strong business report introduction. I don’t want you to analyse it yet. First, just read it and notice how it sounds as a reader</a:t>
            </a:r>
          </a:p>
          <a:p>
            <a:r>
              <a:rPr lang="en-GB" dirty="0"/>
              <a:t>CLICK FOR ANIMATION = UNDERLINE FIRST SENTENCE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Let’s start with this first sentence. If you were a manager picking up this report, what does this sentence tell you straight away?”</a:t>
            </a:r>
          </a:p>
          <a:p>
            <a:r>
              <a:rPr lang="en-GB" dirty="0"/>
              <a:t>GET A COUPLE OF STUDENT ANSWERS.</a:t>
            </a:r>
          </a:p>
          <a:p>
            <a:r>
              <a:rPr lang="en-GB" dirty="0"/>
              <a:t>BRING ANSWERS TOGETHER WITH SOMETHING LIKE: Yes, exactly. This sentence tells us what the report is about. It introduces the topic. A good introduction doesn’t surprise the reader. It orients them immediately</a:t>
            </a:r>
          </a:p>
          <a:p>
            <a:r>
              <a:rPr lang="en-GB" dirty="0"/>
              <a:t>CLICK FOR ANIMATION = TOPIC</a:t>
            </a:r>
          </a:p>
          <a:p>
            <a:endParaRPr lang="en-GB" dirty="0"/>
          </a:p>
          <a:p>
            <a:r>
              <a:rPr lang="en-GB" dirty="0"/>
              <a:t>CLICK FOR ANIMATION = UNDERLINE SECOND SENTENCE</a:t>
            </a:r>
          </a:p>
          <a:p>
            <a:r>
              <a:rPr lang="en-GB" dirty="0"/>
              <a:t>Now look at the second sentence. What extra information does this give the reader? What does it help you understand?</a:t>
            </a:r>
          </a:p>
          <a:p>
            <a:r>
              <a:rPr lang="en-GB" dirty="0"/>
              <a:t>GET STUDENT ANSWERS</a:t>
            </a:r>
          </a:p>
          <a:p>
            <a:r>
              <a:rPr lang="en-GB" dirty="0"/>
              <a:t>BRING ANSWERS TOGETHER WITH SOMETHING LIKE: That’s right. This sentence explains why the report has been written. It makes the purpose clear. At this point, the reader knows not just the topic, but the reason for the report</a:t>
            </a:r>
          </a:p>
          <a:p>
            <a:r>
              <a:rPr lang="en-GB" dirty="0"/>
              <a:t>CLICK FOR ANIMATION = PURPOSE</a:t>
            </a:r>
          </a:p>
          <a:p>
            <a:endParaRPr lang="en-GB" dirty="0"/>
          </a:p>
          <a:p>
            <a:r>
              <a:rPr lang="en-GB" dirty="0"/>
              <a:t>CLICK FOR ANIMATION = UNDERLINE THIRD SENTENCE</a:t>
            </a:r>
          </a:p>
          <a:p>
            <a:r>
              <a:rPr lang="en-GB" dirty="0"/>
              <a:t>Finally, let’s look at this sentence. What is this sentence doing for the reader?</a:t>
            </a:r>
          </a:p>
          <a:p>
            <a:r>
              <a:rPr lang="en-GB" dirty="0"/>
              <a:t>GET STUDENT ANSWERS</a:t>
            </a:r>
          </a:p>
          <a:p>
            <a:r>
              <a:rPr lang="en-GB" dirty="0"/>
              <a:t>BRING ANSWERS TOGEHTHER WITH SOMETHING LIKE: </a:t>
            </a:r>
          </a:p>
          <a:p>
            <a:r>
              <a:rPr lang="en-GB" dirty="0"/>
              <a:t>Yes. It’s telling the reader what is coming next. It shows how the report is organised. This helps busy readers decide whether they need to read the whole report or focus on certain sections.</a:t>
            </a:r>
          </a:p>
          <a:p>
            <a:r>
              <a:rPr lang="en-GB" dirty="0"/>
              <a:t>CLICK FOR ANIMATION = MAP OF THE REPORT</a:t>
            </a:r>
          </a:p>
          <a:p>
            <a:endParaRPr lang="en-GB" dirty="0"/>
          </a:p>
          <a:p>
            <a:r>
              <a:rPr lang="en-GB" dirty="0"/>
              <a:t>So a strong business report introduction usually does three clear jobs: it introduces the topic, explains the purpose, and gives the reader a map of what’s coming next.</a:t>
            </a:r>
          </a:p>
          <a:p>
            <a:r>
              <a:rPr lang="en-GB" dirty="0"/>
              <a:t>You don’t need long introductions. What you need is clarity. In the next activity, you’ll practise identifying these sentence jobs yourself, and then you’ll use them to improve a weaker introduction.</a:t>
            </a:r>
          </a:p>
          <a:p>
            <a:endParaRPr lang="en-GB" dirty="0"/>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34807913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let’s look at a strong conclusion for the same report. Again, don’t analyse it yet. Just read it as if you were a manager reaching the end of the report.</a:t>
            </a:r>
          </a:p>
          <a:p>
            <a:r>
              <a:rPr lang="en-GB" dirty="0"/>
              <a:t>Like introductions, conclusions are not just summaries. They guide the reader towards understanding and action. We’re going to identify the jobs each sentence is doing.</a:t>
            </a:r>
          </a:p>
          <a:p>
            <a:endParaRPr lang="en-GB" dirty="0"/>
          </a:p>
          <a:p>
            <a:r>
              <a:rPr lang="en-GB" dirty="0"/>
              <a:t>CLICK FOR ANIMATION = UNDERLINE FIRST SENTENCE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Let’s start with this sentence. What is this sentence doing for the reader?</a:t>
            </a:r>
          </a:p>
          <a:p>
            <a:r>
              <a:rPr lang="en-GB" dirty="0"/>
              <a:t>GET SOME STUDENT ANSWERS</a:t>
            </a:r>
          </a:p>
          <a:p>
            <a:r>
              <a:rPr lang="en-GB" dirty="0"/>
              <a:t>BRING ANSWERS TOGETHER WITH SOMETHING LIKE: Yes. This sentence brings together the main findings. It reminds the reader of the key points without repeating all the detail.</a:t>
            </a:r>
          </a:p>
          <a:p>
            <a:r>
              <a:rPr lang="en-GB" dirty="0"/>
              <a:t>CLICK FOR ANIMATION = SUMMARY OF FINDINGS</a:t>
            </a:r>
          </a:p>
          <a:p>
            <a:endParaRPr lang="en-GB" dirty="0"/>
          </a:p>
          <a:p>
            <a:r>
              <a:rPr lang="en-GB" dirty="0"/>
              <a:t>CLICK FOR ANIMATION = UNDERLINE SECOND SENTENCE</a:t>
            </a:r>
          </a:p>
          <a:p>
            <a:r>
              <a:rPr lang="en-GB" dirty="0"/>
              <a:t>Now look at the second sentence. What has changed here? What is this sentence helping the reader understand?</a:t>
            </a:r>
          </a:p>
          <a:p>
            <a:r>
              <a:rPr lang="en-GB" dirty="0"/>
              <a:t>GET SOME STUDENT ANSWERS</a:t>
            </a:r>
          </a:p>
          <a:p>
            <a:r>
              <a:rPr lang="en-GB" dirty="0"/>
              <a:t>BRING ANSWERS TOGETHER WITH SOMETHING LIKE: Exactly. This sentence explains what the findings mean for the organisation. It interprets the information and highlights why it matters.</a:t>
            </a:r>
          </a:p>
          <a:p>
            <a:r>
              <a:rPr lang="en-GB" dirty="0"/>
              <a:t>CLICK FOR ANIMATION = MEANING/IMPLICATIONS</a:t>
            </a:r>
          </a:p>
          <a:p>
            <a:endParaRPr lang="en-GB" dirty="0"/>
          </a:p>
          <a:p>
            <a:r>
              <a:rPr lang="en-GB" dirty="0"/>
              <a:t>CLICK FOR ANIMATION = UNDERLINE THIRD SENTENCE</a:t>
            </a:r>
          </a:p>
          <a:p>
            <a:r>
              <a:rPr lang="en-GB" dirty="0"/>
              <a:t>And finally, what is this sentence doing?</a:t>
            </a:r>
          </a:p>
          <a:p>
            <a:r>
              <a:rPr lang="en-GB" dirty="0"/>
              <a:t>GET SOME STUDENT ANSWERS</a:t>
            </a:r>
          </a:p>
          <a:p>
            <a:r>
              <a:rPr lang="en-GB" dirty="0"/>
              <a:t>BRING ANSWERS TOGETHER WITH SOMETHING LIKE: Yes. This sentence looks forward. It suggests what should happen next based on the findings.</a:t>
            </a:r>
          </a:p>
          <a:p>
            <a:r>
              <a:rPr lang="en-GB" dirty="0"/>
              <a:t>CLICK FOR ANIMATION = RECOMMENDATIONS</a:t>
            </a:r>
          </a:p>
          <a:p>
            <a:endParaRPr lang="en-GB" dirty="0"/>
          </a:p>
          <a:p>
            <a:r>
              <a:rPr lang="en-GB" dirty="0"/>
              <a:t>So strong business report conclusions usually do three key jobs: they summarise the main findings, explain what those findings mean, and point towards action or recommendations.</a:t>
            </a:r>
          </a:p>
          <a:p>
            <a:r>
              <a:rPr lang="en-GB" dirty="0"/>
              <a:t>If you think back to the introduction we looked at earlier, you’ll notice that introductions and conclusions work together. The introduction sets expectations for the reader, and the conclusion closes the loop by explaining meaning and next steps.</a:t>
            </a:r>
          </a:p>
          <a:p>
            <a:r>
              <a:rPr lang="en-GB" dirty="0"/>
              <a:t>You don’t need long conclusions. You need clear thinking and clear structure. In the next activity, you’ll practise identifying these sentence jobs yourself before improving a weaker example.</a:t>
            </a:r>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3017164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have just seen how strong introductions and conclusions work by doing specific jobs for the reader. Now you are going to practise spotting those jobs yourself.</a:t>
            </a:r>
          </a:p>
          <a:p>
            <a:r>
              <a:rPr lang="en-GB" dirty="0"/>
              <a:t>This is an individual task. Please read the introduction and the conclusion on your sheet and highlight which sentence is doing which job. Focus on function, not on whether the writing is good or bad.</a:t>
            </a:r>
          </a:p>
          <a:p>
            <a:r>
              <a:rPr lang="en-GB" dirty="0"/>
              <a:t>If you are unsure about one sentence, make your best judgement. This is about noticing patterns, not being perfect. I will walk around while you work.</a:t>
            </a:r>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4437745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pause here for a moment. I don’t want to go through answers. Instead, I want to check how that felt.</a:t>
            </a:r>
          </a:p>
          <a:p>
            <a:r>
              <a:rPr lang="en-GB" dirty="0"/>
              <a:t>Looking at the introduction and the conclusion you just worked on: which sentence job was easiest to spot?</a:t>
            </a:r>
          </a:p>
          <a:p>
            <a:r>
              <a:rPr lang="en-GB" dirty="0"/>
              <a:t>ANSWERS FROM A COUPLE OF STUDENTS</a:t>
            </a:r>
          </a:p>
          <a:p>
            <a:r>
              <a:rPr lang="en-GB" dirty="0"/>
              <a:t>And which one made you pause or think for a moment?</a:t>
            </a:r>
          </a:p>
          <a:p>
            <a:r>
              <a:rPr lang="en-GB" dirty="0"/>
              <a:t>AGAIN ANOTHER COUPLE OF ANSWERS</a:t>
            </a:r>
          </a:p>
          <a:p>
            <a:r>
              <a:rPr lang="en-GB" dirty="0"/>
              <a:t>That’s exactly what I’d expect. Some sentence jobs are very clear, like setting the topic or giving a recommendation. Others take more judgement, especially when sentences do more than one thing at the same time.</a:t>
            </a:r>
          </a:p>
          <a:p>
            <a:r>
              <a:rPr lang="en-GB" dirty="0"/>
              <a:t>What matters here is that introductions and conclusions are not just paragraphs. Each sentence has a clear job to do for the reader. Once you can see those jobs, it becomes much easier to improve weak writing. We’re going to use this understanding immediately in the next task</a:t>
            </a:r>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30003879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we’re going to use what you’ve just identified to improve a weak report introduction.</a:t>
            </a:r>
          </a:p>
          <a:p>
            <a:r>
              <a:rPr lang="en-GB" dirty="0"/>
              <a:t>Please read the short introduction on your sheet. It isn’t completely wrong, but it isn’t doing its job very clearly yet. Your task is to improve it so that it works better as a business report introduction.</a:t>
            </a:r>
          </a:p>
          <a:p>
            <a:r>
              <a:rPr lang="en-GB" dirty="0"/>
              <a:t>Use the three sentence jobs we’ve been working with: topic, purpose, and map. You don’t need long sentences, and you don’t need perfect English. Focus on whether a busy reader would understand what the report is about, why it exists, and what will come next.</a:t>
            </a:r>
          </a:p>
          <a:p>
            <a:r>
              <a:rPr lang="en-GB" dirty="0"/>
              <a:t>Work quietly on your own. I’ll walk around and support you while you work.</a:t>
            </a:r>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30274411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pause there. You should be able to see that you didn’t need to write a completely new introduction to improve it. Most improvements came from making the topic clearer, explaining the purpose more precisely, and giving the reader a better idea of what the report will cover.</a:t>
            </a:r>
          </a:p>
          <a:p>
            <a:r>
              <a:rPr lang="en-GB" dirty="0"/>
              <a:t>That’s exactly how report writing works in practice. You improve structure and clarity step by step. We’ll build on this understanding again when we look at examples and feedback later in the session</a:t>
            </a:r>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41457325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We’ve already worked on evidence in previous weeks, especially when we looked at paraphrasing, summarising, and referencing. The key idea then, and now, is the same: claims need support.</a:t>
            </a:r>
          </a:p>
          <a:p>
            <a:r>
              <a:rPr lang="en-GB" dirty="0"/>
              <a:t>In academic writing, that support often comes from sources. In business reports, support usually comes from data, records, or feedback from the organisation itself. The principle doesn’t change. What changes is the type of evidence.</a:t>
            </a:r>
          </a:p>
          <a:p>
            <a:r>
              <a:rPr lang="en-GB" dirty="0"/>
              <a:t>In business reports, we don’t usually see academic referencing unless external research is used. But evidence is still essential. Instead of references, writers show where information comes from using data, records, and feedback that readers recognise and trust</a:t>
            </a:r>
          </a:p>
          <a:p>
            <a:r>
              <a:rPr lang="en-GB" dirty="0"/>
              <a:t>I’m going to show you a short report paragraph. As we look at it, I want you to listen for where the writer is making a claim, and then notice how that claim is supported with evidence</a:t>
            </a:r>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36243101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et’s</a:t>
            </a:r>
            <a:r>
              <a:rPr lang="en-GB" dirty="0"/>
              <a:t> look at this paragraph together. This is written in business report style, not essay style. I don’t want you to analyse it yet. First, just read it and notice how it sounds</a:t>
            </a:r>
          </a:p>
          <a:p>
            <a:r>
              <a:rPr lang="en-GB" dirty="0"/>
              <a:t>GIVE THEM A COUPLE OF MINUTES TO READ</a:t>
            </a:r>
          </a:p>
          <a:p>
            <a:r>
              <a:rPr lang="en-GB" dirty="0"/>
              <a:t>This paragraph makes several points, but what’s important for us today is how those points are supported.</a:t>
            </a:r>
          </a:p>
          <a:p>
            <a:r>
              <a:rPr lang="en-GB" dirty="0"/>
              <a:t>CLICK FOR ANIMATION = UNDERLINE FIRST SENTENCE HALF</a:t>
            </a:r>
          </a:p>
          <a:p>
            <a:r>
              <a:rPr lang="en-GB" dirty="0"/>
              <a:t>This sentence makes a claim. It tells the reader that something has changed. On its own, this is just a statement. In both academic writing and business writing, statements like this need support</a:t>
            </a:r>
          </a:p>
          <a:p>
            <a:r>
              <a:rPr lang="en-GB" dirty="0"/>
              <a:t>CLICK FOR ANIMATION = CLAIM NEEDS EVIDENCE</a:t>
            </a:r>
          </a:p>
          <a:p>
            <a:r>
              <a:rPr lang="en-GB" dirty="0"/>
              <a:t>Now look closely at the rest of the first sentence</a:t>
            </a:r>
          </a:p>
          <a:p>
            <a:r>
              <a:rPr lang="en-GB" dirty="0"/>
              <a:t>CLICK FOR ANIMATION = UNDERLINE FIRST SENTENCE, SECOND HALF</a:t>
            </a:r>
          </a:p>
          <a:p>
            <a:r>
              <a:rPr lang="en-GB" dirty="0"/>
              <a:t>This is internal evidence. It comes from inside the organisation. The reader understands where this data comes from, because it’s part of the company’s own records.</a:t>
            </a:r>
          </a:p>
          <a:p>
            <a:r>
              <a:rPr lang="en-GB" dirty="0"/>
              <a:t>In business reports, this type of evidence usually does not need academic referencing. Naming the source clearly is enough.</a:t>
            </a:r>
          </a:p>
          <a:p>
            <a:r>
              <a:rPr lang="en-GB" dirty="0"/>
              <a:t>CLICK FOR ANIMATION = INTERNAL EVIDENCE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27004472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490597-431B-BCD8-248B-A12541536D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BF4880-392C-C499-ECF4-153A5E5519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21423C-EA02-D440-4BA9-8924B4032AA8}"/>
              </a:ext>
            </a:extLst>
          </p:cNvPr>
          <p:cNvSpPr>
            <a:spLocks noGrp="1"/>
          </p:cNvSpPr>
          <p:nvPr>
            <p:ph type="body" idx="1"/>
          </p:nvPr>
        </p:nvSpPr>
        <p:spPr/>
        <p:txBody>
          <a:bodyPr/>
          <a:lstStyle/>
          <a:p>
            <a:r>
              <a:rPr lang="en-GB" dirty="0"/>
              <a:t>Now look at the second sentence.</a:t>
            </a:r>
          </a:p>
          <a:p>
            <a:r>
              <a:rPr lang="en-GB" dirty="0"/>
              <a:t>CLICK FOR ANIMATION = UNDERLINE SECOND SENTENCE</a:t>
            </a:r>
          </a:p>
          <a:p>
            <a:r>
              <a:rPr lang="en-GB" dirty="0"/>
              <a:t>This is still evidence, even though it’s not a number. Customer feedback is another internal source. It supports the earlier claim and adds another perspective.</a:t>
            </a:r>
          </a:p>
          <a:p>
            <a:r>
              <a:rPr lang="en-GB" dirty="0"/>
              <a:t>Evidence in business reports doesn’t always mean statistics. It means information that can be checked.</a:t>
            </a:r>
          </a:p>
          <a:p>
            <a:r>
              <a:rPr lang="en-GB" dirty="0"/>
              <a:t>CLICK FOR ANIMATION = ARROW FROM INTERNAL EVIDENCE</a:t>
            </a:r>
          </a:p>
          <a:p>
            <a:endParaRPr lang="en-GB" dirty="0"/>
          </a:p>
          <a:p>
            <a:endParaRPr lang="en-GB" dirty="0"/>
          </a:p>
        </p:txBody>
      </p:sp>
      <p:sp>
        <p:nvSpPr>
          <p:cNvPr id="4" name="Slide Number Placeholder 3">
            <a:extLst>
              <a:ext uri="{FF2B5EF4-FFF2-40B4-BE49-F238E27FC236}">
                <a16:creationId xmlns:a16="http://schemas.microsoft.com/office/drawing/2014/main" id="{C4845C45-3DBF-752B-C2FD-B02ADF44EEB4}"/>
              </a:ext>
            </a:extLst>
          </p:cNvPr>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35864628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775D6B-809E-9EBE-1BED-4B9E8DBED2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49C3D8-282A-0401-D06A-E8604FA17F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BCC8B8-4643-19FC-6FD0-4E3F66C3B342}"/>
              </a:ext>
            </a:extLst>
          </p:cNvPr>
          <p:cNvSpPr>
            <a:spLocks noGrp="1"/>
          </p:cNvSpPr>
          <p:nvPr>
            <p:ph type="body" idx="1"/>
          </p:nvPr>
        </p:nvSpPr>
        <p:spPr/>
        <p:txBody>
          <a:bodyPr/>
          <a:lstStyle/>
          <a:p>
            <a:r>
              <a:rPr lang="en-GB" dirty="0"/>
              <a:t>Now look at the final sentence.</a:t>
            </a:r>
          </a:p>
          <a:p>
            <a:r>
              <a:rPr lang="en-GB" dirty="0"/>
              <a:t>CLICK FOR ANIMATION = UNDERLINE LAST SENTENCE</a:t>
            </a:r>
          </a:p>
          <a:p>
            <a:r>
              <a:rPr lang="en-GB" dirty="0"/>
              <a:t>This is external information. It comes from outside the organisation. Because the reader cannot automatically know or access this data, the source is named and referenced.</a:t>
            </a:r>
          </a:p>
          <a:p>
            <a:r>
              <a:rPr lang="en-GB" dirty="0"/>
              <a:t>This links directly to what we practised earlier in the module. The logic is the same as academic referencing. When information comes from somewhere else, we make that clear.</a:t>
            </a:r>
          </a:p>
          <a:p>
            <a:r>
              <a:rPr lang="en-GB" dirty="0"/>
              <a:t>CLICK FOR ANIMATION – HIGHLIGHT REFERENCE, AND EXTERNAL EVIDENCE BOX</a:t>
            </a:r>
          </a:p>
          <a:p>
            <a:r>
              <a:rPr lang="en-GB" dirty="0"/>
              <a:t>Now that you’ve seen how a report paragraph uses evidence, you’re going to do a very simple noticing task. You’re not analysing quality and you’re not rewriting. You’re just identifying where evidence appears</a:t>
            </a:r>
          </a:p>
        </p:txBody>
      </p:sp>
      <p:sp>
        <p:nvSpPr>
          <p:cNvPr id="4" name="Slide Number Placeholder 3">
            <a:extLst>
              <a:ext uri="{FF2B5EF4-FFF2-40B4-BE49-F238E27FC236}">
                <a16:creationId xmlns:a16="http://schemas.microsoft.com/office/drawing/2014/main" id="{DFF38801-0494-FCF7-E285-31482504318A}"/>
              </a:ext>
            </a:extLst>
          </p:cNvPr>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7958983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you’re going to practise spotting evidence for yourselves.</a:t>
            </a:r>
          </a:p>
          <a:p>
            <a:r>
              <a:rPr lang="en-GB" dirty="0"/>
              <a:t>You will read two short report paragraphs, and I’d like you to work individually for this task. Your job is to underline where evidence is used in each paragraph.</a:t>
            </a:r>
          </a:p>
          <a:p>
            <a:r>
              <a:rPr lang="en-GB" dirty="0"/>
              <a:t>As you underline, also think about where the information comes from. Some evidence comes from inside an organisation, such as records or feedback. Other evidence comes from outside the organisation, such as external research or reports.</a:t>
            </a:r>
          </a:p>
          <a:p>
            <a:r>
              <a:rPr lang="en-GB" dirty="0"/>
              <a:t>This task is not about deciding whether the paragraphs are good or bad, and it’s not about rewriting anything. You are simply identifying what counts as evidence and where it appears in the text.</a:t>
            </a:r>
          </a:p>
          <a:p>
            <a:r>
              <a:rPr lang="en-GB" dirty="0"/>
              <a:t>Take your time, and make your best judgement. I’ll walk around and support you while you work</a:t>
            </a:r>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38618580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bring this together as a class, turn to the person next to you and quickly compare what you underlined.</a:t>
            </a:r>
          </a:p>
          <a:p>
            <a:r>
              <a:rPr lang="en-GB" dirty="0"/>
              <a:t>Where did you see internal evidence?</a:t>
            </a:r>
          </a:p>
          <a:p>
            <a:r>
              <a:rPr lang="en-GB" dirty="0"/>
              <a:t>Where did you see external information?</a:t>
            </a:r>
          </a:p>
          <a:p>
            <a:endParaRPr lang="en-GB" dirty="0"/>
          </a:p>
          <a:p>
            <a:r>
              <a:rPr lang="en-GB" dirty="0"/>
              <a:t>CLICK FOR ANIMATION</a:t>
            </a:r>
          </a:p>
          <a:p>
            <a:r>
              <a:rPr lang="en-GB" dirty="0"/>
              <a:t>Let’s hear a few observations. I’m not looking for perfect answers, just what you noticed.</a:t>
            </a:r>
          </a:p>
          <a:p>
            <a:r>
              <a:rPr lang="en-GB" dirty="0"/>
              <a:t>TAKE A COUPLE OF RESPONSES.</a:t>
            </a:r>
          </a:p>
          <a:p>
            <a:r>
              <a:rPr lang="en-GB" dirty="0"/>
              <a:t>FINISH WITH SOMETHING LIKE: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What this shows is that business reports rely on evidence, but not all evidence works the same way.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Internal data is usually named clearly.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External information needs a source.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principle is the same as earlier in the module: claims need support.</a:t>
            </a:r>
          </a:p>
          <a:p>
            <a:endParaRPr lang="en-GB" dirty="0"/>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36256895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10118022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We’ve looked at evidence and how it supports claims. The next step is helping the reader understand how ideas connect to each other.</a:t>
            </a:r>
          </a:p>
          <a:p>
            <a:r>
              <a:rPr lang="en-GB" dirty="0"/>
              <a:t>In business reports, writers use short linking phrases to guide the reader. These don’t add new information, but they help show whether an idea is adding more detail, showing contrast, giving an example, or summarising a point.</a:t>
            </a:r>
          </a:p>
          <a:p>
            <a:r>
              <a:rPr lang="en-GB" dirty="0"/>
              <a:t>We’re going to practise recognising these links and then use a couple of them ourselves</a:t>
            </a:r>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40933428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We’re going to use a </a:t>
            </a:r>
            <a:r>
              <a:rPr lang="en-GB" dirty="0" err="1"/>
              <a:t>Vevox</a:t>
            </a:r>
            <a:r>
              <a:rPr lang="en-GB" dirty="0"/>
              <a:t> matching activity for this part. This isn’t a test and it’s not about speed. It’s just a quick way to check that we’re choosing linking words based on what they do, not habit.</a:t>
            </a:r>
          </a:p>
          <a:p>
            <a:r>
              <a:rPr lang="en-GB" dirty="0"/>
              <a:t>Match each linking phrase to the function that best fits in a business report.</a:t>
            </a:r>
          </a:p>
          <a:p>
            <a:endParaRPr lang="en-GB" dirty="0"/>
          </a:p>
          <a:p>
            <a:r>
              <a:rPr lang="en-GB" dirty="0"/>
              <a:t>VEVOX W.10.4</a:t>
            </a:r>
          </a:p>
          <a:p>
            <a:endParaRPr lang="en-GB" dirty="0"/>
          </a:p>
          <a:p>
            <a:r>
              <a:rPr lang="en-GB" dirty="0"/>
              <a:t>AFTER VEVOX:</a:t>
            </a:r>
          </a:p>
          <a:p>
            <a:r>
              <a:rPr lang="en-GB" dirty="0"/>
              <a:t>What’s useful here is that most of us matched these based on meaning, not memory. In reports, the key question is always: What is the relationship between these ideas?</a:t>
            </a:r>
          </a:p>
          <a:p>
            <a:r>
              <a:rPr lang="en-GB" dirty="0"/>
              <a:t>When the relationship is clear, the linking phrase becomes an easy choice.</a:t>
            </a:r>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18369123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You’ve just matched linking words to their functions. Now you’re going to use that knowledge in a very small, practical way.</a:t>
            </a:r>
          </a:p>
          <a:p>
            <a:r>
              <a:rPr lang="en-GB" dirty="0"/>
              <a:t>On the screen or handout, you’ll see a short report paragraph. Your task is to add two signposting phrases to help the reader understand how the ideas connect.</a:t>
            </a:r>
          </a:p>
          <a:p>
            <a:r>
              <a:rPr lang="en-GB" dirty="0"/>
              <a:t>You are not rewriting the paragraph, and you’re not adding new information. You’re simply making the relationships between ideas clearer. Choose linking words that match the meaning, not the ones you always use out of habit</a:t>
            </a:r>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20782322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pause and look at a few possible ways this paragraph could be linked clearly.</a:t>
            </a:r>
          </a:p>
          <a:p>
            <a:r>
              <a:rPr lang="en-GB" dirty="0"/>
              <a:t>What I want you to notice first is that there is more than one correct answer. As long as the linking words match the relationship between the ideas, they are doing their job.</a:t>
            </a:r>
          </a:p>
          <a:p>
            <a:r>
              <a:rPr lang="en-GB" dirty="0"/>
              <a:t>For example, we might show cause and result first, and then add information.</a:t>
            </a:r>
          </a:p>
          <a:p>
            <a:r>
              <a:rPr lang="en-GB" dirty="0"/>
              <a:t>CLICK FOR ANIMATION</a:t>
            </a:r>
          </a:p>
          <a:p>
            <a:r>
              <a:rPr lang="en-GB" dirty="0"/>
              <a:t>Here, as a result helps the reader see why response times increased, and in addition shows that management concerns add another related point.</a:t>
            </a:r>
          </a:p>
          <a:p>
            <a:endParaRPr lang="en-GB" dirty="0"/>
          </a:p>
          <a:p>
            <a:r>
              <a:rPr lang="en-GB" dirty="0"/>
              <a:t>Another option is to add information first and then show the outcome.</a:t>
            </a:r>
          </a:p>
          <a:p>
            <a:r>
              <a:rPr lang="en-GB" dirty="0"/>
              <a:t>CLICK FOR ANIMATION</a:t>
            </a:r>
          </a:p>
          <a:p>
            <a:r>
              <a:rPr lang="en-GB" dirty="0"/>
              <a:t>This also works, because the linking words still match the meaning.</a:t>
            </a:r>
          </a:p>
          <a:p>
            <a:r>
              <a:rPr lang="en-GB" dirty="0"/>
              <a:t>What matters is not using a specific phrase, but choosing a phrase that helps the reader understand how ideas connect. In business reports, this kind of clarity is much more important than sounding complex.</a:t>
            </a:r>
          </a:p>
          <a:p>
            <a:r>
              <a:rPr lang="en-GB" dirty="0"/>
              <a:t>If your linking words helped the paragraph flow and made the relationships clearer, then you made a good professional choice</a:t>
            </a:r>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39401476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Now we’re going to look at a complete report paragraph, bringing together things you’ve worked on across the session.</a:t>
            </a:r>
          </a:p>
          <a:p>
            <a:r>
              <a:rPr lang="en-GB" dirty="0"/>
              <a:t>I don’t want you to judge it or improve it yet. Instead, we’re going to look at how it works.</a:t>
            </a:r>
          </a:p>
          <a:p>
            <a:r>
              <a:rPr lang="en-GB" dirty="0"/>
              <a:t>GIVE THEM A COUPLE OF MINUTES TO READ</a:t>
            </a:r>
          </a:p>
          <a:p>
            <a:r>
              <a:rPr lang="en-GB" dirty="0"/>
              <a:t>“Let’s start with the main idea. Which sentence tells the reader what this paragraph is mainly about?”</a:t>
            </a:r>
          </a:p>
          <a:p>
            <a:r>
              <a:rPr lang="en-GB" dirty="0"/>
              <a:t>GIVE THEM SPACE TO ANSWER. CLICK FOR ANIMATION AFTER ANSWERS</a:t>
            </a:r>
          </a:p>
          <a:p>
            <a:endParaRPr lang="en-GB" dirty="0"/>
          </a:p>
          <a:p>
            <a:r>
              <a:rPr lang="en-GB" dirty="0"/>
              <a:t>Yes. This sentence sets the focus. It tells the reader what issue this paragraph is addressing.</a:t>
            </a:r>
          </a:p>
          <a:p>
            <a:endParaRPr lang="en-GB" dirty="0"/>
          </a:p>
          <a:p>
            <a:r>
              <a:rPr lang="en-GB" dirty="0"/>
              <a:t>Now, where do we see evidence?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GIVE THEM SPACE TO ANSWER. CLICK FOR ANIMATION AFTER ANSWERS</a:t>
            </a:r>
          </a:p>
          <a:p>
            <a:endParaRPr lang="en-GB" dirty="0"/>
          </a:p>
          <a:p>
            <a:r>
              <a:rPr lang="en-GB" dirty="0"/>
              <a:t>Exactly. This sentence uses internal attendance records and a percentage. It supports the main idea with evidence the organisation could check.</a:t>
            </a:r>
          </a:p>
          <a:p>
            <a:r>
              <a:rPr lang="en-GB" dirty="0"/>
              <a:t>Finally, what happens in the last sentence?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(GIVE THEM SPACE TO ANSWER. CLICK FOR ANIMATION AFTER ANSWERS</a:t>
            </a:r>
          </a:p>
          <a:p>
            <a:r>
              <a:rPr lang="en-GB" dirty="0"/>
              <a:t>That sentence explains what the evidence means. It connects the data to consequences for service quality and management concerns. See how the signposting phrase is used?</a:t>
            </a:r>
          </a:p>
          <a:p>
            <a:endParaRPr lang="en-GB" dirty="0"/>
          </a:p>
          <a:p>
            <a:r>
              <a:rPr lang="en-GB" dirty="0"/>
              <a:t>This kind of paragraph structure is what tutors are usually looking for when they give feedback about clarity, evidence, or explanation. After the break, we’ll look at how to recognise these features in sample writing and how to respond to feedback constructively</a:t>
            </a:r>
          </a:p>
        </p:txBody>
      </p:sp>
      <p:sp>
        <p:nvSpPr>
          <p:cNvPr id="4" name="Slide Number Placeholder 3"/>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16262126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move into the next activity, I want to explain why we’re going to work with sample writing.</a:t>
            </a:r>
          </a:p>
          <a:p>
            <a:r>
              <a:rPr lang="en-GB" dirty="0"/>
              <a:t>We don’t learn good writing by writing only once and hoping for the best. We learn by looking closely at examples, noticing what works, and understanding what could be improved. This is exactly what tutors do when they mark your work.</a:t>
            </a:r>
          </a:p>
          <a:p>
            <a:r>
              <a:rPr lang="en-GB" dirty="0"/>
              <a:t>In the next task, you’re not being asked to judge people or look for mistakes. You’re going to practise explaining why something is clear, and how it could be improved. This is an important academic skill, because it also helps you understand and use feedback on your own work.</a:t>
            </a:r>
          </a:p>
          <a:p>
            <a:r>
              <a:rPr lang="en-GB" dirty="0"/>
              <a:t>To support you, you’ll use sentence starters. These help you explain your thinking clearly and professionally</a:t>
            </a:r>
          </a:p>
        </p:txBody>
      </p:sp>
      <p:sp>
        <p:nvSpPr>
          <p:cNvPr id="4" name="Slide Number Placeholder 3"/>
          <p:cNvSpPr>
            <a:spLocks noGrp="1"/>
          </p:cNvSpPr>
          <p:nvPr>
            <p:ph type="sldNum" sz="quarter" idx="5"/>
          </p:nvPr>
        </p:nvSpPr>
        <p:spPr/>
        <p:txBody>
          <a:bodyPr/>
          <a:lstStyle/>
          <a:p>
            <a:fld id="{26697777-AA71-4FEA-8726-D9F7C99D48EE}" type="slidenum">
              <a:rPr lang="en-GB" smtClean="0"/>
              <a:t>36</a:t>
            </a:fld>
            <a:endParaRPr lang="en-GB"/>
          </a:p>
        </p:txBody>
      </p:sp>
    </p:spTree>
    <p:extLst>
      <p:ext uri="{BB962C8B-B14F-4D97-AF65-F5344CB8AC3E}">
        <p14:creationId xmlns:p14="http://schemas.microsoft.com/office/powerpoint/2010/main" val="32701934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don’t need to use these exact words, but they give you a clear and polite way to explain your ideas. This is the same kind of language tutors use in written feedback, and it’s the kind of language that helps writers improve.</a:t>
            </a:r>
          </a:p>
          <a:p>
            <a:r>
              <a:rPr lang="en-GB" dirty="0"/>
              <a:t>In the next activity, you’ll work with sample introductions and conclusions and use these sentence starters to decide what is strong, what is OK, and what could be improved</a:t>
            </a:r>
          </a:p>
        </p:txBody>
      </p:sp>
      <p:sp>
        <p:nvSpPr>
          <p:cNvPr id="4" name="Slide Number Placeholder 3"/>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25519610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we’re going to work with sample writing. This is a very important academic skill.</a:t>
            </a:r>
          </a:p>
          <a:p>
            <a:r>
              <a:rPr lang="en-GB" dirty="0"/>
              <a:t>You will not be writing your own report here. Instead, you’ll practise doing what tutors do when they give feedback: reading examples carefully and explaining why something works well or could be improved.</a:t>
            </a:r>
          </a:p>
          <a:p>
            <a:r>
              <a:rPr lang="en-GB" dirty="0"/>
              <a:t>Each group will receive three introductions and three conclusions. One is strong, one is OK, and one is weak. Your job is to decide which is which, highlight useful features, and use the sentence starters to explain your thinking.</a:t>
            </a:r>
          </a:p>
          <a:p>
            <a:r>
              <a:rPr lang="en-GB" dirty="0"/>
              <a:t>This is not about finding mistakes. It’s about understanding structure, purpose, and clarity. I’ll move around and model supportive feedback language while you work.</a:t>
            </a:r>
          </a:p>
        </p:txBody>
      </p:sp>
      <p:sp>
        <p:nvSpPr>
          <p:cNvPr id="4" name="Slide Number Placeholder 3"/>
          <p:cNvSpPr>
            <a:spLocks noGrp="1"/>
          </p:cNvSpPr>
          <p:nvPr>
            <p:ph type="sldNum" sz="quarter" idx="5"/>
          </p:nvPr>
        </p:nvSpPr>
        <p:spPr/>
        <p:txBody>
          <a:bodyPr/>
          <a:lstStyle/>
          <a:p>
            <a:fld id="{26697777-AA71-4FEA-8726-D9F7C99D48EE}" type="slidenum">
              <a:rPr lang="en-GB" smtClean="0"/>
              <a:t>38</a:t>
            </a:fld>
            <a:endParaRPr lang="en-GB"/>
          </a:p>
        </p:txBody>
      </p:sp>
    </p:spTree>
    <p:extLst>
      <p:ext uri="{BB962C8B-B14F-4D97-AF65-F5344CB8AC3E}">
        <p14:creationId xmlns:p14="http://schemas.microsoft.com/office/powerpoint/2010/main" val="241362810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comes through very clearly here is that strong introductions and conclusions do specific jobs. They guide the reader, explain purpose or meaning, and help decisions.</a:t>
            </a:r>
          </a:p>
          <a:p>
            <a:r>
              <a:rPr lang="en-GB" dirty="0"/>
              <a:t>The weaker examples usually aren’t wrong; they’re just unclear or incomplete. This is exactly the kind of thinking tutors use when they give feedback, and it’s the same thinking you can use when improving your own work.</a:t>
            </a:r>
          </a:p>
        </p:txBody>
      </p:sp>
      <p:sp>
        <p:nvSpPr>
          <p:cNvPr id="4" name="Slide Number Placeholder 3"/>
          <p:cNvSpPr>
            <a:spLocks noGrp="1"/>
          </p:cNvSpPr>
          <p:nvPr>
            <p:ph type="sldNum" sz="quarter" idx="5"/>
          </p:nvPr>
        </p:nvSpPr>
        <p:spPr/>
        <p:txBody>
          <a:bodyPr/>
          <a:lstStyle/>
          <a:p>
            <a:fld id="{26697777-AA71-4FEA-8726-D9F7C99D48EE}" type="slidenum">
              <a:rPr lang="en-GB" smtClean="0"/>
              <a:t>39</a:t>
            </a:fld>
            <a:endParaRPr lang="en-GB"/>
          </a:p>
        </p:txBody>
      </p:sp>
    </p:spTree>
    <p:extLst>
      <p:ext uri="{BB962C8B-B14F-4D97-AF65-F5344CB8AC3E}">
        <p14:creationId xmlns:p14="http://schemas.microsoft.com/office/powerpoint/2010/main" val="23540643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dirty="0"/>
              <a:t>Before we finish today, let’s take a moment to recap what we’ve worked on.</a:t>
            </a:r>
          </a:p>
          <a:p>
            <a:pPr fontAlgn="t"/>
            <a:r>
              <a:rPr lang="en-GB" dirty="0"/>
              <a:t>We started by looking at why business reports are used and how they support decision‑making in real organisations. From there, we focused on report structure, thinking about what each section does rather than memorising formats.</a:t>
            </a:r>
          </a:p>
          <a:p>
            <a:pPr fontAlgn="t"/>
            <a:r>
              <a:rPr lang="en-GB" dirty="0"/>
              <a:t>We spent time improving introductions and conclusions by looking at sentence purpose, and you practised making small, effective improvements rather than rewriting everything. We also looked at how evidence is used in business reports, including the difference between internal data and external sources, and how that links back to what you’ve learned about referencing.</a:t>
            </a:r>
          </a:p>
          <a:p>
            <a:pPr fontAlgn="t"/>
            <a:r>
              <a:rPr lang="en-GB" dirty="0"/>
              <a:t>We then focused on linking ideas clearly within paragraphs, and finally you analysed sample writing and practised giving constructive feedback, which is the same kind of thinking tutors use when marking your work.</a:t>
            </a:r>
          </a:p>
          <a:p>
            <a:pPr fontAlgn="t"/>
            <a:r>
              <a:rPr lang="en-GB" dirty="0"/>
              <a:t>All of these skills work together. They help you produce reports that are clear, professional, and evidence‑based, and they also help you understand and use feedback more confidently. We’ll keep building on these skills as you continue working on your assessments, both this term and next term.</a:t>
            </a:r>
          </a:p>
        </p:txBody>
      </p:sp>
      <p:sp>
        <p:nvSpPr>
          <p:cNvPr id="4" name="Slide Number Placeholder 3"/>
          <p:cNvSpPr>
            <a:spLocks noGrp="1"/>
          </p:cNvSpPr>
          <p:nvPr>
            <p:ph type="sldNum" sz="quarter" idx="5"/>
          </p:nvPr>
        </p:nvSpPr>
        <p:spPr/>
        <p:txBody>
          <a:bodyPr/>
          <a:lstStyle/>
          <a:p>
            <a:fld id="{26697777-AA71-4FEA-8726-D9F7C99D48EE}" type="slidenum">
              <a:rPr lang="en-GB" smtClean="0"/>
              <a:t>42</a:t>
            </a:fld>
            <a:endParaRPr lang="en-GB"/>
          </a:p>
        </p:txBody>
      </p:sp>
    </p:spTree>
    <p:extLst>
      <p:ext uri="{BB962C8B-B14F-4D97-AF65-F5344CB8AC3E}">
        <p14:creationId xmlns:p14="http://schemas.microsoft.com/office/powerpoint/2010/main" val="278441908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43</a:t>
            </a:fld>
            <a:endParaRPr lang="en-GB"/>
          </a:p>
        </p:txBody>
      </p:sp>
    </p:spTree>
    <p:extLst>
      <p:ext uri="{BB962C8B-B14F-4D97-AF65-F5344CB8AC3E}">
        <p14:creationId xmlns:p14="http://schemas.microsoft.com/office/powerpoint/2010/main" val="293766492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05/08/2026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05/08/2026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05/08/2026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05/08/2026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05/08/2026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05/08/2026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05/08/2026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05/08/2026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05/08/2026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databox.com/state-of-business-reporting"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6.xml"/><Relationship Id="rId1" Type="http://schemas.openxmlformats.org/officeDocument/2006/relationships/video" Target="https://www.youtube.com/embed/5-M85ID-6b0?feature=oembed" TargetMode="Externa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6.xml"/><Relationship Id="rId1" Type="http://schemas.openxmlformats.org/officeDocument/2006/relationships/video" Target="https://www.youtube.com/embed/iYMlJ5BCwd0?feature=oembed" TargetMode="External"/><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5.xml"/><Relationship Id="rId1" Type="http://schemas.openxmlformats.org/officeDocument/2006/relationships/video" Target="https://www.youtube.com/embed/lMVv3qz-rHs?feature=oembed" TargetMode="External"/><Relationship Id="rId4" Type="http://schemas.openxmlformats.org/officeDocument/2006/relationships/image" Target="../media/image9.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4.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6.xml"/><Relationship Id="rId1" Type="http://schemas.openxmlformats.org/officeDocument/2006/relationships/video" Target="https://www.youtube.com/embed/y_GpIJFM51k?feature=oembed" TargetMode="External"/><Relationship Id="rId4" Type="http://schemas.openxmlformats.org/officeDocument/2006/relationships/image" Target="../media/image15.jpeg"/></Relationships>
</file>

<file path=ppt/slides/_rels/slide2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4.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6.xml"/><Relationship Id="rId1" Type="http://schemas.openxmlformats.org/officeDocument/2006/relationships/video" Target="https://www.youtube.com/embed/jDuygY5j0P4?feature=oembed" TargetMode="External"/><Relationship Id="rId4" Type="http://schemas.openxmlformats.org/officeDocument/2006/relationships/image" Target="../media/image17.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3.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dirty="0">
                <a:latin typeface="Aptos"/>
                <a:ea typeface="Calibri"/>
                <a:cs typeface="Calibri"/>
              </a:rPr>
              <a:t>LCLM4001 Academic Skills</a:t>
            </a:r>
          </a:p>
          <a:p>
            <a:r>
              <a:rPr lang="en-GB">
                <a:latin typeface="Aptos"/>
                <a:ea typeface="Calibri"/>
                <a:cs typeface="Calibri"/>
              </a:rPr>
              <a:t>Week 10</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p:txBody>
          <a:bodyPr/>
          <a:lstStyle/>
          <a:p>
            <a:r>
              <a:rPr lang="en-GB" dirty="0"/>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sz="half" idx="1"/>
          </p:nvPr>
        </p:nvSpPr>
        <p:spPr>
          <a:xfrm>
            <a:off x="1127124" y="1825625"/>
            <a:ext cx="5082372" cy="4351338"/>
          </a:xfrm>
        </p:spPr>
        <p:txBody>
          <a:bodyPr vert="horz" lIns="91440" tIns="45720" rIns="91440" bIns="45720" rtlCol="0" anchor="t">
            <a:normAutofit fontScale="92500" lnSpcReduction="10000"/>
          </a:bodyPr>
          <a:lstStyle/>
          <a:p>
            <a:pPr marL="0" indent="0">
              <a:buNone/>
            </a:pPr>
            <a:r>
              <a:rPr lang="en-GB" b="1" dirty="0"/>
              <a:t>We learnt:</a:t>
            </a:r>
          </a:p>
          <a:p>
            <a:r>
              <a:rPr lang="en-GB" dirty="0"/>
              <a:t>The importance of reflection for University and Business. </a:t>
            </a:r>
          </a:p>
          <a:p>
            <a:r>
              <a:rPr lang="en-GB" dirty="0"/>
              <a:t>How to write Goals and create a Personal Development Plan </a:t>
            </a:r>
          </a:p>
          <a:p>
            <a:r>
              <a:rPr lang="en-GB" dirty="0"/>
              <a:t>Key requirements of Task 3 </a:t>
            </a:r>
          </a:p>
        </p:txBody>
      </p:sp>
      <p:sp>
        <p:nvSpPr>
          <p:cNvPr id="2" name="Content Placeholder 1">
            <a:extLst>
              <a:ext uri="{FF2B5EF4-FFF2-40B4-BE49-F238E27FC236}">
                <a16:creationId xmlns:a16="http://schemas.microsoft.com/office/drawing/2014/main" id="{1791F591-CB8A-7AEE-B427-10A9EFF459D6}"/>
              </a:ext>
            </a:extLst>
          </p:cNvPr>
          <p:cNvSpPr>
            <a:spLocks noGrp="1"/>
          </p:cNvSpPr>
          <p:nvPr>
            <p:ph sz="half" idx="2"/>
          </p:nvPr>
        </p:nvSpPr>
        <p:spPr>
          <a:xfrm>
            <a:off x="6775819" y="1689926"/>
            <a:ext cx="5079021" cy="4351338"/>
          </a:xfrm>
        </p:spPr>
        <p:txBody>
          <a:bodyPr vert="horz" lIns="91440" tIns="45720" rIns="91440" bIns="45720" rtlCol="0" anchor="t">
            <a:normAutofit fontScale="92500" lnSpcReduction="10000"/>
          </a:bodyPr>
          <a:lstStyle/>
          <a:p>
            <a:pPr marL="0" lvl="0" indent="0">
              <a:lnSpc>
                <a:spcPct val="100000"/>
              </a:lnSpc>
              <a:spcBef>
                <a:spcPts val="0"/>
              </a:spcBef>
              <a:buNone/>
              <a:defRPr/>
            </a:pPr>
            <a:r>
              <a:rPr lang="en-GB" b="1" dirty="0"/>
              <a:t>Why this matters:</a:t>
            </a:r>
          </a:p>
          <a:p>
            <a:pPr marL="0" indent="0">
              <a:lnSpc>
                <a:spcPct val="100000"/>
              </a:lnSpc>
              <a:spcBef>
                <a:spcPts val="0"/>
              </a:spcBef>
              <a:buNone/>
              <a:defRPr/>
            </a:pPr>
            <a:endParaRPr lang="en-GB" b="1" dirty="0"/>
          </a:p>
          <a:p>
            <a:pPr>
              <a:buFont typeface="Arial"/>
              <a:buChar char="•"/>
              <a:defRPr/>
            </a:pPr>
            <a:r>
              <a:rPr lang="en-GB">
                <a:ea typeface="+mn-lt"/>
                <a:cs typeface="+mn-lt"/>
              </a:rPr>
              <a:t>It helps you understand what you are doing well and what needs improvement </a:t>
            </a:r>
          </a:p>
          <a:p>
            <a:pPr>
              <a:buFont typeface="Arial"/>
              <a:buChar char="•"/>
              <a:defRPr/>
            </a:pPr>
            <a:r>
              <a:rPr lang="en-GB">
                <a:ea typeface="+mn-lt"/>
                <a:cs typeface="+mn-lt"/>
              </a:rPr>
              <a:t>It improves future assignments and academic performance. </a:t>
            </a:r>
          </a:p>
          <a:p>
            <a:pPr>
              <a:buFont typeface="Arial"/>
              <a:buChar char="•"/>
              <a:defRPr/>
            </a:pPr>
            <a:r>
              <a:rPr lang="en-GB">
                <a:ea typeface="+mn-lt"/>
                <a:cs typeface="+mn-lt"/>
              </a:rPr>
              <a:t>It develops independent learning skills.</a:t>
            </a:r>
            <a:endParaRPr lang="en-GB"/>
          </a:p>
          <a:p>
            <a:pPr marL="0" indent="0">
              <a:lnSpc>
                <a:spcPct val="100000"/>
              </a:lnSpc>
              <a:spcBef>
                <a:spcPts val="0"/>
              </a:spcBef>
              <a:buNone/>
              <a:defRPr/>
            </a:pPr>
            <a:endParaRPr lang="en-GB" b="1" dirty="0"/>
          </a:p>
          <a:p>
            <a:pPr marL="0" indent="0">
              <a:lnSpc>
                <a:spcPct val="100000"/>
              </a:lnSpc>
              <a:spcBef>
                <a:spcPts val="0"/>
              </a:spcBef>
              <a:buNone/>
              <a:defRPr/>
            </a:pPr>
            <a:endParaRPr lang="en-GB" b="1" dirty="0"/>
          </a:p>
        </p:txBody>
      </p:sp>
    </p:spTree>
    <p:extLst>
      <p:ext uri="{BB962C8B-B14F-4D97-AF65-F5344CB8AC3E}">
        <p14:creationId xmlns:p14="http://schemas.microsoft.com/office/powerpoint/2010/main" val="36943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900543893"/>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F3AAF-669C-A576-2E8E-E924934204D5}"/>
              </a:ext>
            </a:extLst>
          </p:cNvPr>
          <p:cNvSpPr>
            <a:spLocks noGrp="1"/>
          </p:cNvSpPr>
          <p:nvPr>
            <p:ph type="ctrTitle"/>
          </p:nvPr>
        </p:nvSpPr>
        <p:spPr/>
        <p:txBody>
          <a:bodyPr/>
          <a:lstStyle/>
          <a:p>
            <a:r>
              <a:rPr lang="en-GB" dirty="0"/>
              <a:t>Business Reports: What and why?</a:t>
            </a:r>
          </a:p>
        </p:txBody>
      </p:sp>
      <p:sp>
        <p:nvSpPr>
          <p:cNvPr id="3" name="Subtitle 2">
            <a:extLst>
              <a:ext uri="{FF2B5EF4-FFF2-40B4-BE49-F238E27FC236}">
                <a16:creationId xmlns:a16="http://schemas.microsoft.com/office/drawing/2014/main" id="{23D5E3DC-21D4-86E1-4E8E-9368349E7627}"/>
              </a:ext>
            </a:extLst>
          </p:cNvPr>
          <p:cNvSpPr>
            <a:spLocks noGrp="1"/>
          </p:cNvSpPr>
          <p:nvPr>
            <p:ph type="subTitle" idx="1"/>
          </p:nvPr>
        </p:nvSpPr>
        <p:spPr/>
        <p:txBody>
          <a:bodyPr/>
          <a:lstStyle/>
          <a:p>
            <a:endParaRPr lang="en-GB"/>
          </a:p>
        </p:txBody>
      </p:sp>
      <p:pic>
        <p:nvPicPr>
          <p:cNvPr id="6" name="Picture Placeholder 5" descr="Magazine printing process">
            <a:extLst>
              <a:ext uri="{FF2B5EF4-FFF2-40B4-BE49-F238E27FC236}">
                <a16:creationId xmlns:a16="http://schemas.microsoft.com/office/drawing/2014/main" id="{F918E67E-03DD-D676-86FB-33850817C646}"/>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2532" r="22532"/>
          <a:stretch>
            <a:fillRect/>
          </a:stretch>
        </p:blipFill>
        <p:spPr/>
      </p:pic>
    </p:spTree>
    <p:extLst>
      <p:ext uri="{BB962C8B-B14F-4D97-AF65-F5344CB8AC3E}">
        <p14:creationId xmlns:p14="http://schemas.microsoft.com/office/powerpoint/2010/main" val="635898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82596-D512-8100-3DDF-FB5588D1C6C3}"/>
              </a:ext>
            </a:extLst>
          </p:cNvPr>
          <p:cNvSpPr>
            <a:spLocks noGrp="1"/>
          </p:cNvSpPr>
          <p:nvPr>
            <p:ph type="title"/>
          </p:nvPr>
        </p:nvSpPr>
        <p:spPr/>
        <p:txBody>
          <a:bodyPr/>
          <a:lstStyle/>
          <a:p>
            <a:r>
              <a:rPr lang="en-GB" dirty="0"/>
              <a:t>Why do businesses use reports?</a:t>
            </a:r>
          </a:p>
        </p:txBody>
      </p:sp>
      <p:sp>
        <p:nvSpPr>
          <p:cNvPr id="3" name="Content Placeholder 2">
            <a:extLst>
              <a:ext uri="{FF2B5EF4-FFF2-40B4-BE49-F238E27FC236}">
                <a16:creationId xmlns:a16="http://schemas.microsoft.com/office/drawing/2014/main" id="{4D5ADB51-63F2-F3B9-9432-7C2DD9A7ABB2}"/>
              </a:ext>
            </a:extLst>
          </p:cNvPr>
          <p:cNvSpPr>
            <a:spLocks noGrp="1"/>
          </p:cNvSpPr>
          <p:nvPr>
            <p:ph sz="half" idx="1"/>
          </p:nvPr>
        </p:nvSpPr>
        <p:spPr/>
        <p:txBody>
          <a:bodyPr>
            <a:normAutofit fontScale="77500" lnSpcReduction="20000"/>
          </a:bodyPr>
          <a:lstStyle/>
          <a:p>
            <a:r>
              <a:rPr lang="en-GB" dirty="0"/>
              <a:t>Reports help organisations make decisions</a:t>
            </a:r>
          </a:p>
          <a:p>
            <a:r>
              <a:rPr lang="en-GB" dirty="0"/>
              <a:t>Reports organise information so it is clear and useful</a:t>
            </a:r>
          </a:p>
          <a:p>
            <a:r>
              <a:rPr lang="en-GB" dirty="0"/>
              <a:t>Reports allow managers to understand problems and results quickly</a:t>
            </a:r>
          </a:p>
          <a:p>
            <a:r>
              <a:rPr lang="en-GB" dirty="0"/>
              <a:t>Reports provide a record of findings, evidence, and recommendations</a:t>
            </a:r>
          </a:p>
          <a:p>
            <a:r>
              <a:rPr lang="en-GB" dirty="0"/>
              <a:t>Reports support professional and consistent communication</a:t>
            </a:r>
          </a:p>
        </p:txBody>
      </p:sp>
      <p:sp>
        <p:nvSpPr>
          <p:cNvPr id="4" name="Content Placeholder 3">
            <a:extLst>
              <a:ext uri="{FF2B5EF4-FFF2-40B4-BE49-F238E27FC236}">
                <a16:creationId xmlns:a16="http://schemas.microsoft.com/office/drawing/2014/main" id="{71C2615D-227E-6D4C-6B40-24B9E6490A3F}"/>
              </a:ext>
            </a:extLst>
          </p:cNvPr>
          <p:cNvSpPr>
            <a:spLocks noGrp="1"/>
          </p:cNvSpPr>
          <p:nvPr>
            <p:ph sz="half" idx="2"/>
          </p:nvPr>
        </p:nvSpPr>
        <p:spPr/>
        <p:txBody>
          <a:bodyPr>
            <a:normAutofit fontScale="77500" lnSpcReduction="20000"/>
          </a:bodyPr>
          <a:lstStyle/>
          <a:p>
            <a:pPr marL="0" indent="0">
              <a:buNone/>
            </a:pPr>
            <a:r>
              <a:rPr lang="en-GB" b="1" dirty="0"/>
              <a:t>Reporting in Reality</a:t>
            </a:r>
          </a:p>
          <a:p>
            <a:r>
              <a:rPr lang="en-GB" dirty="0"/>
              <a:t>Most companies produce 5 reports per month or more</a:t>
            </a:r>
          </a:p>
          <a:p>
            <a:r>
              <a:rPr lang="en-GB" dirty="0"/>
              <a:t>Most companies spend 3 hours or more making reports</a:t>
            </a:r>
          </a:p>
          <a:p>
            <a:r>
              <a:rPr lang="en-GB" dirty="0"/>
              <a:t>Most companies have very standardized reports</a:t>
            </a:r>
          </a:p>
          <a:p>
            <a:r>
              <a:rPr lang="en-GB" dirty="0"/>
              <a:t>Reporting and monitoring improve performance</a:t>
            </a:r>
          </a:p>
          <a:p>
            <a:r>
              <a:rPr lang="en-GB" dirty="0"/>
              <a:t>Regular monitoring and reporting bring concrete benefits</a:t>
            </a:r>
          </a:p>
          <a:p>
            <a:pPr marL="0" indent="0">
              <a:buNone/>
            </a:pPr>
            <a:r>
              <a:rPr lang="en-GB" sz="1500" dirty="0"/>
              <a:t>Databox (n.d.) The state of business reporting. Available at: </a:t>
            </a:r>
            <a:r>
              <a:rPr lang="en-GB" sz="1500" dirty="0">
                <a:hlinkClick r:id="rId3"/>
              </a:rPr>
              <a:t>https://databox.com/state-of-business-reporting</a:t>
            </a:r>
            <a:r>
              <a:rPr lang="en-GB" sz="1500" dirty="0"/>
              <a:t>  (Accessed: 27 February 2026).</a:t>
            </a:r>
          </a:p>
        </p:txBody>
      </p:sp>
    </p:spTree>
    <p:extLst>
      <p:ext uri="{BB962C8B-B14F-4D97-AF65-F5344CB8AC3E}">
        <p14:creationId xmlns:p14="http://schemas.microsoft.com/office/powerpoint/2010/main" val="3075768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C39E5-1785-C96D-F28D-E85999299933}"/>
              </a:ext>
            </a:extLst>
          </p:cNvPr>
          <p:cNvSpPr>
            <a:spLocks noGrp="1"/>
          </p:cNvSpPr>
          <p:nvPr>
            <p:ph type="title"/>
          </p:nvPr>
        </p:nvSpPr>
        <p:spPr/>
        <p:txBody>
          <a:bodyPr>
            <a:normAutofit/>
          </a:bodyPr>
          <a:lstStyle/>
          <a:p>
            <a:r>
              <a:rPr lang="en-GB" dirty="0"/>
              <a:t>Business report structure: the key parts</a:t>
            </a:r>
          </a:p>
        </p:txBody>
      </p:sp>
      <p:graphicFrame>
        <p:nvGraphicFramePr>
          <p:cNvPr id="5" name="Content Placeholder 4">
            <a:extLst>
              <a:ext uri="{FF2B5EF4-FFF2-40B4-BE49-F238E27FC236}">
                <a16:creationId xmlns:a16="http://schemas.microsoft.com/office/drawing/2014/main" id="{E2E54CD2-A9AF-7BAF-4FFD-48094DF3636C}"/>
              </a:ext>
            </a:extLst>
          </p:cNvPr>
          <p:cNvGraphicFramePr>
            <a:graphicFrameLocks noGrp="1"/>
          </p:cNvGraphicFramePr>
          <p:nvPr>
            <p:ph idx="1"/>
            <p:extLst>
              <p:ext uri="{D42A27DB-BD31-4B8C-83A1-F6EECF244321}">
                <p14:modId xmlns:p14="http://schemas.microsoft.com/office/powerpoint/2010/main" val="2446431342"/>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8239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90E42-9E1A-50E5-7329-3F4E1C1ECB07}"/>
              </a:ext>
            </a:extLst>
          </p:cNvPr>
          <p:cNvSpPr>
            <a:spLocks noGrp="1"/>
          </p:cNvSpPr>
          <p:nvPr>
            <p:ph type="title"/>
          </p:nvPr>
        </p:nvSpPr>
        <p:spPr/>
        <p:txBody>
          <a:bodyPr/>
          <a:lstStyle/>
          <a:p>
            <a:r>
              <a:rPr lang="en-GB" dirty="0"/>
              <a:t>Putting a business report in order</a:t>
            </a:r>
            <a:br>
              <a:rPr lang="en-GB" dirty="0"/>
            </a:br>
            <a:endParaRPr lang="en-GB" dirty="0"/>
          </a:p>
        </p:txBody>
      </p:sp>
      <p:sp>
        <p:nvSpPr>
          <p:cNvPr id="3" name="Content Placeholder 2">
            <a:extLst>
              <a:ext uri="{FF2B5EF4-FFF2-40B4-BE49-F238E27FC236}">
                <a16:creationId xmlns:a16="http://schemas.microsoft.com/office/drawing/2014/main" id="{CE8C0AB4-ACD4-CA0B-B90A-13EEA4BF77DF}"/>
              </a:ext>
            </a:extLst>
          </p:cNvPr>
          <p:cNvSpPr>
            <a:spLocks noGrp="1"/>
          </p:cNvSpPr>
          <p:nvPr>
            <p:ph sz="half" idx="1"/>
          </p:nvPr>
        </p:nvSpPr>
        <p:spPr/>
        <p:txBody>
          <a:bodyPr>
            <a:normAutofit fontScale="85000" lnSpcReduction="20000"/>
          </a:bodyPr>
          <a:lstStyle/>
          <a:p>
            <a:pPr marL="0" indent="0">
              <a:buNone/>
            </a:pPr>
            <a:r>
              <a:rPr lang="en-GB" b="1" dirty="0"/>
              <a:t>Your task</a:t>
            </a:r>
          </a:p>
          <a:p>
            <a:r>
              <a:rPr lang="en-GB" dirty="0"/>
              <a:t>You will see the main sections of a business report.</a:t>
            </a:r>
          </a:p>
          <a:p>
            <a:r>
              <a:rPr lang="en-GB" dirty="0"/>
              <a:t>Work in pairs.</a:t>
            </a:r>
          </a:p>
          <a:p>
            <a:r>
              <a:rPr lang="en-GB" dirty="0"/>
              <a:t>Arrange the sections into an order that makes sense to a reader.</a:t>
            </a:r>
          </a:p>
        </p:txBody>
      </p:sp>
      <p:sp>
        <p:nvSpPr>
          <p:cNvPr id="4" name="Content Placeholder 3">
            <a:extLst>
              <a:ext uri="{FF2B5EF4-FFF2-40B4-BE49-F238E27FC236}">
                <a16:creationId xmlns:a16="http://schemas.microsoft.com/office/drawing/2014/main" id="{722C2B34-297E-15DC-CA35-7F694165F571}"/>
              </a:ext>
            </a:extLst>
          </p:cNvPr>
          <p:cNvSpPr>
            <a:spLocks noGrp="1"/>
          </p:cNvSpPr>
          <p:nvPr>
            <p:ph sz="half" idx="2"/>
          </p:nvPr>
        </p:nvSpPr>
        <p:spPr/>
        <p:txBody>
          <a:bodyPr>
            <a:normAutofit fontScale="85000" lnSpcReduction="20000"/>
          </a:bodyPr>
          <a:lstStyle/>
          <a:p>
            <a:pPr marL="0" indent="0">
              <a:buNone/>
            </a:pPr>
            <a:r>
              <a:rPr lang="en-GB" b="1" dirty="0"/>
              <a:t>Think about:</a:t>
            </a:r>
          </a:p>
          <a:p>
            <a:r>
              <a:rPr lang="en-GB" dirty="0"/>
              <a:t>What would a reader expect first?</a:t>
            </a:r>
          </a:p>
          <a:p>
            <a:r>
              <a:rPr lang="en-GB" dirty="0"/>
              <a:t>What information would they need before making a decision?</a:t>
            </a:r>
          </a:p>
          <a:p>
            <a:r>
              <a:rPr lang="en-GB" dirty="0"/>
              <a:t>What would logically come at the end?</a:t>
            </a:r>
          </a:p>
          <a:p>
            <a:endParaRPr lang="en-GB" dirty="0"/>
          </a:p>
          <a:p>
            <a:r>
              <a:rPr lang="en-GB" dirty="0"/>
              <a:t>There may be more than one possible order.</a:t>
            </a:r>
          </a:p>
          <a:p>
            <a:r>
              <a:rPr lang="en-GB" dirty="0"/>
              <a:t>Focus on flow, not rules.</a:t>
            </a:r>
          </a:p>
          <a:p>
            <a:endParaRPr lang="en-GB" dirty="0"/>
          </a:p>
        </p:txBody>
      </p:sp>
      <p:pic>
        <p:nvPicPr>
          <p:cNvPr id="5" name="Online Media 4" title="6 Minute Timer">
            <a:hlinkClick r:id="" action="ppaction://media"/>
            <a:extLst>
              <a:ext uri="{FF2B5EF4-FFF2-40B4-BE49-F238E27FC236}">
                <a16:creationId xmlns:a16="http://schemas.microsoft.com/office/drawing/2014/main" id="{F8C50476-9A22-758B-B57F-C962317D5882}"/>
              </a:ext>
            </a:extLst>
          </p:cNvPr>
          <p:cNvPicPr>
            <a:picLocks noRot="1" noChangeAspect="1"/>
          </p:cNvPicPr>
          <p:nvPr>
            <a:videoFile r:link="rId1"/>
          </p:nvPr>
        </p:nvPicPr>
        <p:blipFill>
          <a:blip r:embed="rId4"/>
          <a:stretch>
            <a:fillRect/>
          </a:stretch>
        </p:blipFill>
        <p:spPr>
          <a:xfrm>
            <a:off x="1610751" y="4669442"/>
            <a:ext cx="3519268" cy="1988386"/>
          </a:xfrm>
          <a:prstGeom prst="rect">
            <a:avLst/>
          </a:prstGeom>
        </p:spPr>
      </p:pic>
    </p:spTree>
    <p:extLst>
      <p:ext uri="{BB962C8B-B14F-4D97-AF65-F5344CB8AC3E}">
        <p14:creationId xmlns:p14="http://schemas.microsoft.com/office/powerpoint/2010/main" val="349229161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4811A-A3E9-8C46-A428-34A1D351E99D}"/>
              </a:ext>
            </a:extLst>
          </p:cNvPr>
          <p:cNvSpPr>
            <a:spLocks noGrp="1"/>
          </p:cNvSpPr>
          <p:nvPr>
            <p:ph type="title"/>
          </p:nvPr>
        </p:nvSpPr>
        <p:spPr/>
        <p:txBody>
          <a:bodyPr/>
          <a:lstStyle/>
          <a:p>
            <a:r>
              <a:rPr lang="en-GB" dirty="0"/>
              <a:t>What is the job of each section?</a:t>
            </a:r>
            <a:br>
              <a:rPr lang="en-GB" dirty="0"/>
            </a:br>
            <a:endParaRPr lang="en-GB" dirty="0"/>
          </a:p>
        </p:txBody>
      </p:sp>
      <p:sp>
        <p:nvSpPr>
          <p:cNvPr id="3" name="Content Placeholder 2">
            <a:extLst>
              <a:ext uri="{FF2B5EF4-FFF2-40B4-BE49-F238E27FC236}">
                <a16:creationId xmlns:a16="http://schemas.microsoft.com/office/drawing/2014/main" id="{E5D03695-B2D8-7CE9-5C84-8E2352690EE2}"/>
              </a:ext>
            </a:extLst>
          </p:cNvPr>
          <p:cNvSpPr>
            <a:spLocks noGrp="1"/>
          </p:cNvSpPr>
          <p:nvPr>
            <p:ph sz="half" idx="1"/>
          </p:nvPr>
        </p:nvSpPr>
        <p:spPr/>
        <p:txBody>
          <a:bodyPr>
            <a:normAutofit fontScale="92500" lnSpcReduction="10000"/>
          </a:bodyPr>
          <a:lstStyle/>
          <a:p>
            <a:r>
              <a:rPr lang="en-GB" dirty="0"/>
              <a:t>You now have the main sections of a business report.</a:t>
            </a:r>
          </a:p>
          <a:p>
            <a:r>
              <a:rPr lang="en-GB" dirty="0"/>
              <a:t>This time, focus on what each section does for the reader.</a:t>
            </a:r>
          </a:p>
          <a:p>
            <a:endParaRPr lang="en-GB" dirty="0"/>
          </a:p>
        </p:txBody>
      </p:sp>
      <p:sp>
        <p:nvSpPr>
          <p:cNvPr id="4" name="Content Placeholder 3">
            <a:extLst>
              <a:ext uri="{FF2B5EF4-FFF2-40B4-BE49-F238E27FC236}">
                <a16:creationId xmlns:a16="http://schemas.microsoft.com/office/drawing/2014/main" id="{6D82835A-5C01-3D7E-9E3F-FE4AB5AEC07E}"/>
              </a:ext>
            </a:extLst>
          </p:cNvPr>
          <p:cNvSpPr>
            <a:spLocks noGrp="1"/>
          </p:cNvSpPr>
          <p:nvPr>
            <p:ph sz="half" idx="2"/>
          </p:nvPr>
        </p:nvSpPr>
        <p:spPr/>
        <p:txBody>
          <a:bodyPr>
            <a:normAutofit fontScale="92500" lnSpcReduction="10000"/>
          </a:bodyPr>
          <a:lstStyle/>
          <a:p>
            <a:pPr marL="0" indent="0">
              <a:buNone/>
            </a:pPr>
            <a:r>
              <a:rPr lang="en-GB" b="1" dirty="0"/>
              <a:t>Your task</a:t>
            </a:r>
          </a:p>
          <a:p>
            <a:r>
              <a:rPr lang="en-GB" dirty="0"/>
              <a:t>In groups:</a:t>
            </a:r>
          </a:p>
          <a:p>
            <a:pPr lvl="1"/>
            <a:r>
              <a:rPr lang="en-GB" dirty="0"/>
              <a:t>Match each section name to the card that describes its job</a:t>
            </a:r>
          </a:p>
          <a:p>
            <a:pPr lvl="1"/>
            <a:r>
              <a:rPr lang="en-GB" dirty="0"/>
              <a:t>Discuss and agree on the best match</a:t>
            </a:r>
          </a:p>
          <a:p>
            <a:r>
              <a:rPr lang="en-GB" dirty="0"/>
              <a:t>There is one best fit for each section.</a:t>
            </a:r>
          </a:p>
          <a:p>
            <a:r>
              <a:rPr lang="en-GB" dirty="0"/>
              <a:t>Focus on purpose, not wording.</a:t>
            </a:r>
          </a:p>
          <a:p>
            <a:endParaRPr lang="en-GB" dirty="0"/>
          </a:p>
        </p:txBody>
      </p:sp>
      <p:pic>
        <p:nvPicPr>
          <p:cNvPr id="6" name="Online Media 5" title="10 Minute Timer">
            <a:hlinkClick r:id="" action="ppaction://media"/>
            <a:extLst>
              <a:ext uri="{FF2B5EF4-FFF2-40B4-BE49-F238E27FC236}">
                <a16:creationId xmlns:a16="http://schemas.microsoft.com/office/drawing/2014/main" id="{BCEE958F-938D-B764-40C5-516698A70806}"/>
              </a:ext>
            </a:extLst>
          </p:cNvPr>
          <p:cNvPicPr>
            <a:picLocks noRot="1" noChangeAspect="1"/>
          </p:cNvPicPr>
          <p:nvPr>
            <a:videoFile r:link="rId1"/>
          </p:nvPr>
        </p:nvPicPr>
        <p:blipFill>
          <a:blip r:embed="rId4"/>
          <a:stretch>
            <a:fillRect/>
          </a:stretch>
        </p:blipFill>
        <p:spPr>
          <a:xfrm>
            <a:off x="1807699" y="4528414"/>
            <a:ext cx="3308252" cy="1869162"/>
          </a:xfrm>
          <a:prstGeom prst="rect">
            <a:avLst/>
          </a:prstGeom>
        </p:spPr>
      </p:pic>
    </p:spTree>
    <p:extLst>
      <p:ext uri="{BB962C8B-B14F-4D97-AF65-F5344CB8AC3E}">
        <p14:creationId xmlns:p14="http://schemas.microsoft.com/office/powerpoint/2010/main" val="363983255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1131C-37EE-7911-67AF-039A91D28D13}"/>
              </a:ext>
            </a:extLst>
          </p:cNvPr>
          <p:cNvSpPr>
            <a:spLocks noGrp="1"/>
          </p:cNvSpPr>
          <p:nvPr>
            <p:ph type="title"/>
          </p:nvPr>
        </p:nvSpPr>
        <p:spPr/>
        <p:txBody>
          <a:bodyPr/>
          <a:lstStyle/>
          <a:p>
            <a:r>
              <a:rPr lang="en-GB" dirty="0"/>
              <a:t>What do we think?</a:t>
            </a:r>
          </a:p>
        </p:txBody>
      </p:sp>
      <p:pic>
        <p:nvPicPr>
          <p:cNvPr id="4" name="Content Placeholder 3">
            <a:hlinkClick r:id="rId3"/>
            <a:extLst>
              <a:ext uri="{FF2B5EF4-FFF2-40B4-BE49-F238E27FC236}">
                <a16:creationId xmlns:a16="http://schemas.microsoft.com/office/drawing/2014/main" id="{C54AB166-2B4F-8AE9-FFE1-E867E99123B5}"/>
              </a:ext>
            </a:extLst>
          </p:cNvPr>
          <p:cNvPicPr>
            <a:picLocks noGrp="1" noChangeAspect="1"/>
          </p:cNvPicPr>
          <p:nvPr>
            <p:ph idx="1"/>
          </p:nvPr>
        </p:nvPicPr>
        <p:blipFill>
          <a:blip r:embed="rId4"/>
          <a:stretch>
            <a:fillRect/>
          </a:stretch>
        </p:blipFill>
        <p:spPr>
          <a:xfrm>
            <a:off x="1533752" y="3119101"/>
            <a:ext cx="8159156" cy="1661441"/>
          </a:xfrm>
          <a:prstGeom prst="rect">
            <a:avLst/>
          </a:prstGeom>
        </p:spPr>
      </p:pic>
    </p:spTree>
    <p:extLst>
      <p:ext uri="{BB962C8B-B14F-4D97-AF65-F5344CB8AC3E}">
        <p14:creationId xmlns:p14="http://schemas.microsoft.com/office/powerpoint/2010/main" val="4137184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F3438-9A1D-9D9F-13C5-D69E0A6F7204}"/>
              </a:ext>
            </a:extLst>
          </p:cNvPr>
          <p:cNvSpPr>
            <a:spLocks noGrp="1"/>
          </p:cNvSpPr>
          <p:nvPr>
            <p:ph type="ctrTitle"/>
          </p:nvPr>
        </p:nvSpPr>
        <p:spPr/>
        <p:txBody>
          <a:bodyPr/>
          <a:lstStyle/>
          <a:p>
            <a:r>
              <a:rPr lang="en-GB" dirty="0"/>
              <a:t>Writing Introductions and Conclusions</a:t>
            </a:r>
          </a:p>
        </p:txBody>
      </p:sp>
      <p:sp>
        <p:nvSpPr>
          <p:cNvPr id="3" name="Subtitle 2">
            <a:extLst>
              <a:ext uri="{FF2B5EF4-FFF2-40B4-BE49-F238E27FC236}">
                <a16:creationId xmlns:a16="http://schemas.microsoft.com/office/drawing/2014/main" id="{55356B58-C20D-62C8-CBA1-FE72B6B2C1A3}"/>
              </a:ext>
            </a:extLst>
          </p:cNvPr>
          <p:cNvSpPr>
            <a:spLocks noGrp="1"/>
          </p:cNvSpPr>
          <p:nvPr>
            <p:ph type="subTitle" idx="1"/>
          </p:nvPr>
        </p:nvSpPr>
        <p:spPr/>
        <p:txBody>
          <a:bodyPr/>
          <a:lstStyle/>
          <a:p>
            <a:endParaRPr lang="en-GB"/>
          </a:p>
        </p:txBody>
      </p:sp>
      <p:pic>
        <p:nvPicPr>
          <p:cNvPr id="6" name="Picture Placeholder 5" descr="Close up of person typing">
            <a:extLst>
              <a:ext uri="{FF2B5EF4-FFF2-40B4-BE49-F238E27FC236}">
                <a16:creationId xmlns:a16="http://schemas.microsoft.com/office/drawing/2014/main" id="{CE6C124B-3F66-2D66-1BB7-45865DCBA35C}"/>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092" r="24092"/>
          <a:stretch>
            <a:fillRect/>
          </a:stretch>
        </p:blipFill>
        <p:spPr/>
      </p:pic>
    </p:spTree>
    <p:extLst>
      <p:ext uri="{BB962C8B-B14F-4D97-AF65-F5344CB8AC3E}">
        <p14:creationId xmlns:p14="http://schemas.microsoft.com/office/powerpoint/2010/main" val="169308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A13C673-6C8E-A6E3-765E-5346DF22C893}"/>
              </a:ext>
            </a:extLst>
          </p:cNvPr>
          <p:cNvSpPr>
            <a:spLocks noGrp="1"/>
          </p:cNvSpPr>
          <p:nvPr>
            <p:ph type="title"/>
          </p:nvPr>
        </p:nvSpPr>
        <p:spPr/>
        <p:txBody>
          <a:bodyPr>
            <a:normAutofit/>
          </a:bodyPr>
          <a:lstStyle/>
          <a:p>
            <a:r>
              <a:rPr lang="en-GB" dirty="0"/>
              <a:t>Introductions and Conclusions in Business Reports</a:t>
            </a:r>
          </a:p>
        </p:txBody>
      </p:sp>
      <p:sp>
        <p:nvSpPr>
          <p:cNvPr id="6" name="Content Placeholder 5">
            <a:extLst>
              <a:ext uri="{FF2B5EF4-FFF2-40B4-BE49-F238E27FC236}">
                <a16:creationId xmlns:a16="http://schemas.microsoft.com/office/drawing/2014/main" id="{B4C9E539-74F0-E69E-9BA7-D1D12F00D7B5}"/>
              </a:ext>
            </a:extLst>
          </p:cNvPr>
          <p:cNvSpPr>
            <a:spLocks noGrp="1"/>
          </p:cNvSpPr>
          <p:nvPr>
            <p:ph idx="1"/>
          </p:nvPr>
        </p:nvSpPr>
        <p:spPr/>
        <p:txBody>
          <a:bodyPr>
            <a:normAutofit/>
          </a:bodyPr>
          <a:lstStyle/>
          <a:p>
            <a:r>
              <a:rPr lang="en-GB" dirty="0"/>
              <a:t>Every section of a report has a job.</a:t>
            </a:r>
          </a:p>
          <a:p>
            <a:r>
              <a:rPr lang="en-GB" dirty="0"/>
              <a:t>Introductions and conclusions are especially important because they:</a:t>
            </a:r>
          </a:p>
          <a:p>
            <a:pPr lvl="1"/>
            <a:r>
              <a:rPr lang="en-GB" dirty="0"/>
              <a:t>guide the reader</a:t>
            </a:r>
          </a:p>
          <a:p>
            <a:pPr lvl="1"/>
            <a:r>
              <a:rPr lang="en-GB" dirty="0"/>
              <a:t>frame the findings</a:t>
            </a:r>
          </a:p>
          <a:p>
            <a:pPr lvl="1"/>
            <a:r>
              <a:rPr lang="en-GB" dirty="0"/>
              <a:t>support decision‑making</a:t>
            </a:r>
          </a:p>
          <a:p>
            <a:endParaRPr lang="en-GB" dirty="0"/>
          </a:p>
          <a:p>
            <a:r>
              <a:rPr lang="en-GB" dirty="0"/>
              <a:t>Let’s look at what effective ones do.</a:t>
            </a:r>
          </a:p>
        </p:txBody>
      </p:sp>
    </p:spTree>
    <p:extLst>
      <p:ext uri="{BB962C8B-B14F-4D97-AF65-F5344CB8AC3E}">
        <p14:creationId xmlns:p14="http://schemas.microsoft.com/office/powerpoint/2010/main" val="895025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9408A-3C28-B6ED-B771-FBEEBDEC52D7}"/>
              </a:ext>
            </a:extLst>
          </p:cNvPr>
          <p:cNvSpPr>
            <a:spLocks noGrp="1"/>
          </p:cNvSpPr>
          <p:nvPr>
            <p:ph type="title"/>
          </p:nvPr>
        </p:nvSpPr>
        <p:spPr/>
        <p:txBody>
          <a:bodyPr/>
          <a:lstStyle/>
          <a:p>
            <a:r>
              <a:rPr lang="en-GB" dirty="0"/>
              <a:t>How do introductions work?</a:t>
            </a:r>
          </a:p>
        </p:txBody>
      </p:sp>
      <p:sp>
        <p:nvSpPr>
          <p:cNvPr id="3" name="Content Placeholder 2">
            <a:extLst>
              <a:ext uri="{FF2B5EF4-FFF2-40B4-BE49-F238E27FC236}">
                <a16:creationId xmlns:a16="http://schemas.microsoft.com/office/drawing/2014/main" id="{FEAA9053-3315-BE02-410B-D93DA2A54B24}"/>
              </a:ext>
            </a:extLst>
          </p:cNvPr>
          <p:cNvSpPr>
            <a:spLocks noGrp="1"/>
          </p:cNvSpPr>
          <p:nvPr>
            <p:ph idx="1"/>
          </p:nvPr>
        </p:nvSpPr>
        <p:spPr/>
        <p:txBody>
          <a:bodyPr/>
          <a:lstStyle/>
          <a:p>
            <a:pPr marL="0" indent="0">
              <a:buNone/>
            </a:pPr>
            <a:r>
              <a:rPr lang="en-GB" dirty="0"/>
              <a:t>This report examines the recent increase in customer complaints within KAIKO Ltd. The purpose of the report is to identify the main causes of the complaints and assess their impact on customer satisfaction. The report will present key findings from customer feedback data and transaction records, before drawing conclusions and outlining recommendations for improvement.</a:t>
            </a:r>
          </a:p>
        </p:txBody>
      </p:sp>
      <p:cxnSp>
        <p:nvCxnSpPr>
          <p:cNvPr id="5" name="Straight Connector 4">
            <a:extLst>
              <a:ext uri="{FF2B5EF4-FFF2-40B4-BE49-F238E27FC236}">
                <a16:creationId xmlns:a16="http://schemas.microsoft.com/office/drawing/2014/main" id="{3717428E-AE1C-B5BA-67FE-5080BFEA3AC1}"/>
              </a:ext>
            </a:extLst>
          </p:cNvPr>
          <p:cNvCxnSpPr/>
          <p:nvPr/>
        </p:nvCxnSpPr>
        <p:spPr>
          <a:xfrm>
            <a:off x="1266092" y="2293034"/>
            <a:ext cx="9136966" cy="0"/>
          </a:xfrm>
          <a:prstGeom prst="line">
            <a:avLst/>
          </a:prstGeom>
        </p:spPr>
        <p:style>
          <a:lnRef idx="3">
            <a:schemeClr val="accent3"/>
          </a:lnRef>
          <a:fillRef idx="0">
            <a:schemeClr val="accent3"/>
          </a:fillRef>
          <a:effectRef idx="2">
            <a:schemeClr val="accent3"/>
          </a:effectRef>
          <a:fontRef idx="minor">
            <a:schemeClr val="tx1"/>
          </a:fontRef>
        </p:style>
      </p:cxnSp>
      <p:cxnSp>
        <p:nvCxnSpPr>
          <p:cNvPr id="6" name="Straight Connector 5">
            <a:extLst>
              <a:ext uri="{FF2B5EF4-FFF2-40B4-BE49-F238E27FC236}">
                <a16:creationId xmlns:a16="http://schemas.microsoft.com/office/drawing/2014/main" id="{A2ADFBC6-D5D0-14DB-80AB-CBE43AA0ADFB}"/>
              </a:ext>
            </a:extLst>
          </p:cNvPr>
          <p:cNvCxnSpPr>
            <a:cxnSpLocks/>
          </p:cNvCxnSpPr>
          <p:nvPr/>
        </p:nvCxnSpPr>
        <p:spPr>
          <a:xfrm>
            <a:off x="1266092" y="2733822"/>
            <a:ext cx="4986997" cy="0"/>
          </a:xfrm>
          <a:prstGeom prst="line">
            <a:avLst/>
          </a:prstGeom>
        </p:spPr>
        <p:style>
          <a:lnRef idx="3">
            <a:schemeClr val="accent3"/>
          </a:lnRef>
          <a:fillRef idx="0">
            <a:schemeClr val="accent3"/>
          </a:fillRef>
          <a:effectRef idx="2">
            <a:schemeClr val="accent3"/>
          </a:effectRef>
          <a:fontRef idx="minor">
            <a:schemeClr val="tx1"/>
          </a:fontRef>
        </p:style>
      </p:cxnSp>
      <p:sp>
        <p:nvSpPr>
          <p:cNvPr id="10" name="Speech Bubble: Rectangle 9">
            <a:extLst>
              <a:ext uri="{FF2B5EF4-FFF2-40B4-BE49-F238E27FC236}">
                <a16:creationId xmlns:a16="http://schemas.microsoft.com/office/drawing/2014/main" id="{9E137909-8E09-1EBA-6146-770B7FF6C477}"/>
              </a:ext>
            </a:extLst>
          </p:cNvPr>
          <p:cNvSpPr/>
          <p:nvPr/>
        </p:nvSpPr>
        <p:spPr>
          <a:xfrm>
            <a:off x="9347982" y="436098"/>
            <a:ext cx="2005817" cy="851096"/>
          </a:xfrm>
          <a:prstGeom prst="wedgeRectCallout">
            <a:avLst>
              <a:gd name="adj1" fmla="val -109904"/>
              <a:gd name="adj2" fmla="val 131921"/>
            </a:avLst>
          </a:prstGeom>
          <a:noFill/>
          <a:ln w="38100"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sz="4000" b="1" dirty="0">
                <a:ln/>
                <a:solidFill>
                  <a:schemeClr val="accent3"/>
                </a:solidFill>
              </a:rPr>
              <a:t>Topic</a:t>
            </a:r>
            <a:endParaRPr lang="en-GB" sz="4000" dirty="0"/>
          </a:p>
        </p:txBody>
      </p:sp>
      <p:cxnSp>
        <p:nvCxnSpPr>
          <p:cNvPr id="12" name="Straight Connector 11">
            <a:extLst>
              <a:ext uri="{FF2B5EF4-FFF2-40B4-BE49-F238E27FC236}">
                <a16:creationId xmlns:a16="http://schemas.microsoft.com/office/drawing/2014/main" id="{03A96AC5-ED0B-C7D5-BEE3-E0A5A7750BEC}"/>
              </a:ext>
            </a:extLst>
          </p:cNvPr>
          <p:cNvCxnSpPr/>
          <p:nvPr/>
        </p:nvCxnSpPr>
        <p:spPr>
          <a:xfrm>
            <a:off x="6464105" y="2733822"/>
            <a:ext cx="4607169"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13" name="Straight Connector 12">
            <a:extLst>
              <a:ext uri="{FF2B5EF4-FFF2-40B4-BE49-F238E27FC236}">
                <a16:creationId xmlns:a16="http://schemas.microsoft.com/office/drawing/2014/main" id="{2CD92A32-54BB-69E0-BB02-8F184C6FA204}"/>
              </a:ext>
            </a:extLst>
          </p:cNvPr>
          <p:cNvCxnSpPr>
            <a:cxnSpLocks/>
          </p:cNvCxnSpPr>
          <p:nvPr/>
        </p:nvCxnSpPr>
        <p:spPr>
          <a:xfrm>
            <a:off x="1266092" y="3188677"/>
            <a:ext cx="9805182"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15" name="Straight Connector 14">
            <a:extLst>
              <a:ext uri="{FF2B5EF4-FFF2-40B4-BE49-F238E27FC236}">
                <a16:creationId xmlns:a16="http://schemas.microsoft.com/office/drawing/2014/main" id="{14E80FBF-70AF-5C62-288A-5D3A329CDA77}"/>
              </a:ext>
            </a:extLst>
          </p:cNvPr>
          <p:cNvCxnSpPr>
            <a:cxnSpLocks/>
          </p:cNvCxnSpPr>
          <p:nvPr/>
        </p:nvCxnSpPr>
        <p:spPr>
          <a:xfrm>
            <a:off x="1266092" y="3643533"/>
            <a:ext cx="6527410" cy="0"/>
          </a:xfrm>
          <a:prstGeom prst="line">
            <a:avLst/>
          </a:prstGeom>
        </p:spPr>
        <p:style>
          <a:lnRef idx="3">
            <a:schemeClr val="accent2"/>
          </a:lnRef>
          <a:fillRef idx="0">
            <a:schemeClr val="accent2"/>
          </a:fillRef>
          <a:effectRef idx="2">
            <a:schemeClr val="accent2"/>
          </a:effectRef>
          <a:fontRef idx="minor">
            <a:schemeClr val="tx1"/>
          </a:fontRef>
        </p:style>
      </p:cxnSp>
      <p:sp>
        <p:nvSpPr>
          <p:cNvPr id="17" name="Speech Bubble: Rectangle 16">
            <a:extLst>
              <a:ext uri="{FF2B5EF4-FFF2-40B4-BE49-F238E27FC236}">
                <a16:creationId xmlns:a16="http://schemas.microsoft.com/office/drawing/2014/main" id="{FB2C39C9-B5EF-4B1D-0B90-ABE6CDA98B3B}"/>
              </a:ext>
            </a:extLst>
          </p:cNvPr>
          <p:cNvSpPr/>
          <p:nvPr/>
        </p:nvSpPr>
        <p:spPr>
          <a:xfrm>
            <a:off x="57979" y="5444197"/>
            <a:ext cx="2171750" cy="867700"/>
          </a:xfrm>
          <a:prstGeom prst="wedgeRectCallout">
            <a:avLst>
              <a:gd name="adj1" fmla="val 31968"/>
              <a:gd name="adj2" fmla="val -314443"/>
            </a:avLst>
          </a:prstGeom>
          <a:noFill/>
          <a:ln w="38100"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sz="3600" b="1" dirty="0">
                <a:ln w="0"/>
                <a:solidFill>
                  <a:schemeClr val="accent1">
                    <a:lumMod val="75000"/>
                    <a:lumOff val="25000"/>
                  </a:schemeClr>
                </a:solidFill>
                <a:effectLst>
                  <a:outerShdw blurRad="38100" dist="19050" dir="2700000" algn="tl" rotWithShape="0">
                    <a:schemeClr val="dk1">
                      <a:alpha val="40000"/>
                    </a:schemeClr>
                  </a:outerShdw>
                </a:effectLst>
              </a:rPr>
              <a:t>Purpose</a:t>
            </a:r>
            <a:endParaRPr lang="en-GB" sz="3600" b="1" dirty="0">
              <a:ln w="22225">
                <a:solidFill>
                  <a:schemeClr val="accent2"/>
                </a:solidFill>
                <a:prstDash val="solid"/>
              </a:ln>
              <a:solidFill>
                <a:schemeClr val="accent1">
                  <a:lumMod val="75000"/>
                  <a:lumOff val="25000"/>
                </a:schemeClr>
              </a:solidFill>
            </a:endParaRPr>
          </a:p>
        </p:txBody>
      </p:sp>
      <p:cxnSp>
        <p:nvCxnSpPr>
          <p:cNvPr id="19" name="Straight Connector 18">
            <a:extLst>
              <a:ext uri="{FF2B5EF4-FFF2-40B4-BE49-F238E27FC236}">
                <a16:creationId xmlns:a16="http://schemas.microsoft.com/office/drawing/2014/main" id="{5A7324BD-D89F-5D9B-518F-E3D627DA8F4B}"/>
              </a:ext>
            </a:extLst>
          </p:cNvPr>
          <p:cNvCxnSpPr/>
          <p:nvPr/>
        </p:nvCxnSpPr>
        <p:spPr>
          <a:xfrm>
            <a:off x="8060788" y="3573194"/>
            <a:ext cx="2504049" cy="0"/>
          </a:xfrm>
          <a:prstGeom prst="line">
            <a:avLst/>
          </a:prstGeom>
        </p:spPr>
        <p:style>
          <a:lnRef idx="3">
            <a:schemeClr val="accent6"/>
          </a:lnRef>
          <a:fillRef idx="0">
            <a:schemeClr val="accent6"/>
          </a:fillRef>
          <a:effectRef idx="2">
            <a:schemeClr val="accent6"/>
          </a:effectRef>
          <a:fontRef idx="minor">
            <a:schemeClr val="tx1"/>
          </a:fontRef>
        </p:style>
      </p:cxnSp>
      <p:cxnSp>
        <p:nvCxnSpPr>
          <p:cNvPr id="20" name="Straight Connector 19">
            <a:extLst>
              <a:ext uri="{FF2B5EF4-FFF2-40B4-BE49-F238E27FC236}">
                <a16:creationId xmlns:a16="http://schemas.microsoft.com/office/drawing/2014/main" id="{750E79D5-A48D-FBE5-9BE8-5A08235A45B9}"/>
              </a:ext>
            </a:extLst>
          </p:cNvPr>
          <p:cNvCxnSpPr>
            <a:cxnSpLocks/>
          </p:cNvCxnSpPr>
          <p:nvPr/>
        </p:nvCxnSpPr>
        <p:spPr>
          <a:xfrm>
            <a:off x="2018714" y="4028050"/>
            <a:ext cx="8494542" cy="0"/>
          </a:xfrm>
          <a:prstGeom prst="line">
            <a:avLst/>
          </a:prstGeom>
        </p:spPr>
        <p:style>
          <a:lnRef idx="3">
            <a:schemeClr val="accent6"/>
          </a:lnRef>
          <a:fillRef idx="0">
            <a:schemeClr val="accent6"/>
          </a:fillRef>
          <a:effectRef idx="2">
            <a:schemeClr val="accent6"/>
          </a:effectRef>
          <a:fontRef idx="minor">
            <a:schemeClr val="tx1"/>
          </a:fontRef>
        </p:style>
      </p:cxnSp>
      <p:cxnSp>
        <p:nvCxnSpPr>
          <p:cNvPr id="22" name="Straight Connector 21">
            <a:extLst>
              <a:ext uri="{FF2B5EF4-FFF2-40B4-BE49-F238E27FC236}">
                <a16:creationId xmlns:a16="http://schemas.microsoft.com/office/drawing/2014/main" id="{3B41A129-46CE-C1FB-1CD0-CA96E0917914}"/>
              </a:ext>
            </a:extLst>
          </p:cNvPr>
          <p:cNvCxnSpPr>
            <a:cxnSpLocks/>
          </p:cNvCxnSpPr>
          <p:nvPr/>
        </p:nvCxnSpPr>
        <p:spPr>
          <a:xfrm>
            <a:off x="2070295" y="4504007"/>
            <a:ext cx="8494542" cy="0"/>
          </a:xfrm>
          <a:prstGeom prst="line">
            <a:avLst/>
          </a:prstGeom>
        </p:spPr>
        <p:style>
          <a:lnRef idx="3">
            <a:schemeClr val="accent6"/>
          </a:lnRef>
          <a:fillRef idx="0">
            <a:schemeClr val="accent6"/>
          </a:fillRef>
          <a:effectRef idx="2">
            <a:schemeClr val="accent6"/>
          </a:effectRef>
          <a:fontRef idx="minor">
            <a:schemeClr val="tx1"/>
          </a:fontRef>
        </p:style>
      </p:cxnSp>
      <p:cxnSp>
        <p:nvCxnSpPr>
          <p:cNvPr id="23" name="Straight Connector 22">
            <a:extLst>
              <a:ext uri="{FF2B5EF4-FFF2-40B4-BE49-F238E27FC236}">
                <a16:creationId xmlns:a16="http://schemas.microsoft.com/office/drawing/2014/main" id="{7A125F13-67F1-0BD6-210D-BDF4078FF19C}"/>
              </a:ext>
            </a:extLst>
          </p:cNvPr>
          <p:cNvCxnSpPr>
            <a:cxnSpLocks/>
          </p:cNvCxnSpPr>
          <p:nvPr/>
        </p:nvCxnSpPr>
        <p:spPr>
          <a:xfrm>
            <a:off x="1908516" y="4930727"/>
            <a:ext cx="7263619" cy="0"/>
          </a:xfrm>
          <a:prstGeom prst="line">
            <a:avLst/>
          </a:prstGeom>
        </p:spPr>
        <p:style>
          <a:lnRef idx="3">
            <a:schemeClr val="accent6"/>
          </a:lnRef>
          <a:fillRef idx="0">
            <a:schemeClr val="accent6"/>
          </a:fillRef>
          <a:effectRef idx="2">
            <a:schemeClr val="accent6"/>
          </a:effectRef>
          <a:fontRef idx="minor">
            <a:schemeClr val="tx1"/>
          </a:fontRef>
        </p:style>
      </p:cxnSp>
      <p:sp>
        <p:nvSpPr>
          <p:cNvPr id="25" name="Speech Bubble: Rectangle 24">
            <a:extLst>
              <a:ext uri="{FF2B5EF4-FFF2-40B4-BE49-F238E27FC236}">
                <a16:creationId xmlns:a16="http://schemas.microsoft.com/office/drawing/2014/main" id="{E69C0047-EE73-DA82-5955-5053112E379C}"/>
              </a:ext>
            </a:extLst>
          </p:cNvPr>
          <p:cNvSpPr/>
          <p:nvPr/>
        </p:nvSpPr>
        <p:spPr>
          <a:xfrm>
            <a:off x="9122898" y="5071406"/>
            <a:ext cx="2405576" cy="1786594"/>
          </a:xfrm>
          <a:prstGeom prst="wedgeRectCallout">
            <a:avLst>
              <a:gd name="adj1" fmla="val -54848"/>
              <a:gd name="adj2" fmla="val -123307"/>
            </a:avLst>
          </a:prstGeom>
          <a:noFill/>
          <a:ln w="38100"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sz="3600" b="1" dirty="0"/>
              <a:t>Map of the Report</a:t>
            </a:r>
          </a:p>
        </p:txBody>
      </p:sp>
    </p:spTree>
    <p:extLst>
      <p:ext uri="{BB962C8B-B14F-4D97-AF65-F5344CB8AC3E}">
        <p14:creationId xmlns:p14="http://schemas.microsoft.com/office/powerpoint/2010/main" val="51617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12"/>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13"/>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1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1000"/>
                                        <p:tgtEl>
                                          <p:spTgt spid="17"/>
                                        </p:tgtEl>
                                      </p:cBhvr>
                                    </p:animEffect>
                                    <p:anim calcmode="lin" valueType="num">
                                      <p:cBhvr>
                                        <p:cTn id="29" dur="1000" fill="hold"/>
                                        <p:tgtEl>
                                          <p:spTgt spid="17"/>
                                        </p:tgtEl>
                                        <p:attrNameLst>
                                          <p:attrName>ppt_x</p:attrName>
                                        </p:attrNameLst>
                                      </p:cBhvr>
                                      <p:tavLst>
                                        <p:tav tm="0">
                                          <p:val>
                                            <p:strVal val="#ppt_x"/>
                                          </p:val>
                                        </p:tav>
                                        <p:tav tm="100000">
                                          <p:val>
                                            <p:strVal val="#ppt_x"/>
                                          </p:val>
                                        </p:tav>
                                      </p:tavLst>
                                    </p:anim>
                                    <p:anim calcmode="lin" valueType="num">
                                      <p:cBhvr>
                                        <p:cTn id="30"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22"/>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23"/>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25"/>
                                        </p:tgtEl>
                                        <p:attrNameLst>
                                          <p:attrName>style.visibility</p:attrName>
                                        </p:attrNameLst>
                                      </p:cBhvr>
                                      <p:to>
                                        <p:strVal val="visible"/>
                                      </p:to>
                                    </p:set>
                                    <p:animEffect transition="in" filter="fade">
                                      <p:cBhvr>
                                        <p:cTn id="45" dur="1000"/>
                                        <p:tgtEl>
                                          <p:spTgt spid="25"/>
                                        </p:tgtEl>
                                      </p:cBhvr>
                                    </p:animEffect>
                                    <p:anim calcmode="lin" valueType="num">
                                      <p:cBhvr>
                                        <p:cTn id="46" dur="1000" fill="hold"/>
                                        <p:tgtEl>
                                          <p:spTgt spid="25"/>
                                        </p:tgtEl>
                                        <p:attrNameLst>
                                          <p:attrName>ppt_x</p:attrName>
                                        </p:attrNameLst>
                                      </p:cBhvr>
                                      <p:tavLst>
                                        <p:tav tm="0">
                                          <p:val>
                                            <p:strVal val="#ppt_x"/>
                                          </p:val>
                                        </p:tav>
                                        <p:tav tm="100000">
                                          <p:val>
                                            <p:strVal val="#ppt_x"/>
                                          </p:val>
                                        </p:tav>
                                      </p:tavLst>
                                    </p:anim>
                                    <p:anim calcmode="lin" valueType="num">
                                      <p:cBhvr>
                                        <p:cTn id="47"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7" grpId="0" animBg="1"/>
      <p:bldP spid="2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E8610-A8AE-6A97-F8FA-0717C7D5A36A}"/>
              </a:ext>
            </a:extLst>
          </p:cNvPr>
          <p:cNvSpPr>
            <a:spLocks noGrp="1"/>
          </p:cNvSpPr>
          <p:nvPr>
            <p:ph type="title"/>
          </p:nvPr>
        </p:nvSpPr>
        <p:spPr/>
        <p:txBody>
          <a:bodyPr/>
          <a:lstStyle/>
          <a:p>
            <a:r>
              <a:rPr lang="en-GB" dirty="0"/>
              <a:t>How do conclusions work?</a:t>
            </a:r>
          </a:p>
        </p:txBody>
      </p:sp>
      <p:sp>
        <p:nvSpPr>
          <p:cNvPr id="3" name="Content Placeholder 2">
            <a:extLst>
              <a:ext uri="{FF2B5EF4-FFF2-40B4-BE49-F238E27FC236}">
                <a16:creationId xmlns:a16="http://schemas.microsoft.com/office/drawing/2014/main" id="{CA2859CA-BD12-6A82-4D9F-ED2E1166C479}"/>
              </a:ext>
            </a:extLst>
          </p:cNvPr>
          <p:cNvSpPr>
            <a:spLocks noGrp="1"/>
          </p:cNvSpPr>
          <p:nvPr>
            <p:ph idx="1"/>
          </p:nvPr>
        </p:nvSpPr>
        <p:spPr/>
        <p:txBody>
          <a:bodyPr/>
          <a:lstStyle/>
          <a:p>
            <a:pPr marL="0" indent="0">
              <a:buNone/>
            </a:pPr>
            <a:r>
              <a:rPr lang="en-GB" dirty="0"/>
              <a:t>Overall, the findings show that customer complaints have increased mainly due to delivery delays and reduced staffing levels. This suggests that current operational processes are negatively affecting customer satisfaction and may impact long‑term customer retention if not addressed. It is therefore recommended that the organisation reviews delivery scheduling and increases staff support during peak periods.</a:t>
            </a:r>
          </a:p>
        </p:txBody>
      </p:sp>
      <p:cxnSp>
        <p:nvCxnSpPr>
          <p:cNvPr id="5" name="Straight Connector 4">
            <a:extLst>
              <a:ext uri="{FF2B5EF4-FFF2-40B4-BE49-F238E27FC236}">
                <a16:creationId xmlns:a16="http://schemas.microsoft.com/office/drawing/2014/main" id="{811A9101-FE84-0E8D-AA98-6724083A0319}"/>
              </a:ext>
            </a:extLst>
          </p:cNvPr>
          <p:cNvCxnSpPr/>
          <p:nvPr/>
        </p:nvCxnSpPr>
        <p:spPr>
          <a:xfrm>
            <a:off x="1287194" y="2300068"/>
            <a:ext cx="9903655" cy="0"/>
          </a:xfrm>
          <a:prstGeom prst="line">
            <a:avLst/>
          </a:prstGeom>
        </p:spPr>
        <p:style>
          <a:lnRef idx="3">
            <a:schemeClr val="accent3"/>
          </a:lnRef>
          <a:fillRef idx="0">
            <a:schemeClr val="accent3"/>
          </a:fillRef>
          <a:effectRef idx="2">
            <a:schemeClr val="accent3"/>
          </a:effectRef>
          <a:fontRef idx="minor">
            <a:schemeClr val="tx1"/>
          </a:fontRef>
        </p:style>
      </p:cxnSp>
      <p:cxnSp>
        <p:nvCxnSpPr>
          <p:cNvPr id="6" name="Straight Connector 5">
            <a:extLst>
              <a:ext uri="{FF2B5EF4-FFF2-40B4-BE49-F238E27FC236}">
                <a16:creationId xmlns:a16="http://schemas.microsoft.com/office/drawing/2014/main" id="{1779E322-33F4-A842-CB76-13E0074A49D0}"/>
              </a:ext>
            </a:extLst>
          </p:cNvPr>
          <p:cNvCxnSpPr/>
          <p:nvPr/>
        </p:nvCxnSpPr>
        <p:spPr>
          <a:xfrm>
            <a:off x="1228578" y="2740856"/>
            <a:ext cx="9903655" cy="0"/>
          </a:xfrm>
          <a:prstGeom prst="line">
            <a:avLst/>
          </a:prstGeom>
        </p:spPr>
        <p:style>
          <a:lnRef idx="3">
            <a:schemeClr val="accent3"/>
          </a:lnRef>
          <a:fillRef idx="0">
            <a:schemeClr val="accent3"/>
          </a:fillRef>
          <a:effectRef idx="2">
            <a:schemeClr val="accent3"/>
          </a:effectRef>
          <a:fontRef idx="minor">
            <a:schemeClr val="tx1"/>
          </a:fontRef>
        </p:style>
      </p:cxnSp>
      <p:cxnSp>
        <p:nvCxnSpPr>
          <p:cNvPr id="7" name="Straight Connector 6">
            <a:extLst>
              <a:ext uri="{FF2B5EF4-FFF2-40B4-BE49-F238E27FC236}">
                <a16:creationId xmlns:a16="http://schemas.microsoft.com/office/drawing/2014/main" id="{3944CEF0-F765-EFEB-E394-469DB084F8D9}"/>
              </a:ext>
            </a:extLst>
          </p:cNvPr>
          <p:cNvCxnSpPr>
            <a:cxnSpLocks/>
          </p:cNvCxnSpPr>
          <p:nvPr/>
        </p:nvCxnSpPr>
        <p:spPr>
          <a:xfrm>
            <a:off x="1228578" y="3223847"/>
            <a:ext cx="2520462" cy="0"/>
          </a:xfrm>
          <a:prstGeom prst="line">
            <a:avLst/>
          </a:prstGeom>
        </p:spPr>
        <p:style>
          <a:lnRef idx="3">
            <a:schemeClr val="accent3"/>
          </a:lnRef>
          <a:fillRef idx="0">
            <a:schemeClr val="accent3"/>
          </a:fillRef>
          <a:effectRef idx="2">
            <a:schemeClr val="accent3"/>
          </a:effectRef>
          <a:fontRef idx="minor">
            <a:schemeClr val="tx1"/>
          </a:fontRef>
        </p:style>
      </p:cxnSp>
      <p:sp>
        <p:nvSpPr>
          <p:cNvPr id="9" name="Speech Bubble: Rectangle 8">
            <a:extLst>
              <a:ext uri="{FF2B5EF4-FFF2-40B4-BE49-F238E27FC236}">
                <a16:creationId xmlns:a16="http://schemas.microsoft.com/office/drawing/2014/main" id="{22C57370-F87C-6C0A-C237-50E9E79F3B59}"/>
              </a:ext>
            </a:extLst>
          </p:cNvPr>
          <p:cNvSpPr/>
          <p:nvPr/>
        </p:nvSpPr>
        <p:spPr>
          <a:xfrm>
            <a:off x="8961120" y="302455"/>
            <a:ext cx="2679895" cy="1082383"/>
          </a:xfrm>
          <a:prstGeom prst="wedgeRectCallout">
            <a:avLst>
              <a:gd name="adj1" fmla="val -63353"/>
              <a:gd name="adj2" fmla="val 105390"/>
            </a:avLst>
          </a:prstGeom>
          <a:noFill/>
          <a:ln w="38100"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sz="2800" b="1" dirty="0"/>
              <a:t>Summary of Findings</a:t>
            </a:r>
          </a:p>
        </p:txBody>
      </p:sp>
      <p:cxnSp>
        <p:nvCxnSpPr>
          <p:cNvPr id="11" name="Straight Connector 10">
            <a:extLst>
              <a:ext uri="{FF2B5EF4-FFF2-40B4-BE49-F238E27FC236}">
                <a16:creationId xmlns:a16="http://schemas.microsoft.com/office/drawing/2014/main" id="{DC42D3C6-9307-F053-0452-2F59693DB6D9}"/>
              </a:ext>
            </a:extLst>
          </p:cNvPr>
          <p:cNvCxnSpPr/>
          <p:nvPr/>
        </p:nvCxnSpPr>
        <p:spPr>
          <a:xfrm>
            <a:off x="3938954" y="3172265"/>
            <a:ext cx="6499274"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12" name="Straight Connector 11">
            <a:extLst>
              <a:ext uri="{FF2B5EF4-FFF2-40B4-BE49-F238E27FC236}">
                <a16:creationId xmlns:a16="http://schemas.microsoft.com/office/drawing/2014/main" id="{61DFE30A-8590-8A1D-7DC8-865DDDCB02FA}"/>
              </a:ext>
            </a:extLst>
          </p:cNvPr>
          <p:cNvCxnSpPr>
            <a:cxnSpLocks/>
          </p:cNvCxnSpPr>
          <p:nvPr/>
        </p:nvCxnSpPr>
        <p:spPr>
          <a:xfrm>
            <a:off x="1228578" y="3641188"/>
            <a:ext cx="9751256"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14" name="Straight Connector 13">
            <a:extLst>
              <a:ext uri="{FF2B5EF4-FFF2-40B4-BE49-F238E27FC236}">
                <a16:creationId xmlns:a16="http://schemas.microsoft.com/office/drawing/2014/main" id="{89E50840-1776-331A-01AE-0FE507A00531}"/>
              </a:ext>
            </a:extLst>
          </p:cNvPr>
          <p:cNvCxnSpPr>
            <a:cxnSpLocks/>
          </p:cNvCxnSpPr>
          <p:nvPr/>
        </p:nvCxnSpPr>
        <p:spPr>
          <a:xfrm>
            <a:off x="1220372" y="4067908"/>
            <a:ext cx="9751256"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15" name="Straight Connector 14">
            <a:extLst>
              <a:ext uri="{FF2B5EF4-FFF2-40B4-BE49-F238E27FC236}">
                <a16:creationId xmlns:a16="http://schemas.microsoft.com/office/drawing/2014/main" id="{7F484DD8-7F6A-B9A8-32A9-6F65581C7A09}"/>
              </a:ext>
            </a:extLst>
          </p:cNvPr>
          <p:cNvCxnSpPr>
            <a:cxnSpLocks/>
          </p:cNvCxnSpPr>
          <p:nvPr/>
        </p:nvCxnSpPr>
        <p:spPr>
          <a:xfrm>
            <a:off x="1287194" y="4515730"/>
            <a:ext cx="1856935" cy="0"/>
          </a:xfrm>
          <a:prstGeom prst="line">
            <a:avLst/>
          </a:prstGeom>
        </p:spPr>
        <p:style>
          <a:lnRef idx="3">
            <a:schemeClr val="accent2"/>
          </a:lnRef>
          <a:fillRef idx="0">
            <a:schemeClr val="accent2"/>
          </a:fillRef>
          <a:effectRef idx="2">
            <a:schemeClr val="accent2"/>
          </a:effectRef>
          <a:fontRef idx="minor">
            <a:schemeClr val="tx1"/>
          </a:fontRef>
        </p:style>
      </p:cxnSp>
      <p:sp>
        <p:nvSpPr>
          <p:cNvPr id="17" name="Speech Bubble: Rectangle 16">
            <a:extLst>
              <a:ext uri="{FF2B5EF4-FFF2-40B4-BE49-F238E27FC236}">
                <a16:creationId xmlns:a16="http://schemas.microsoft.com/office/drawing/2014/main" id="{2C6BFDB1-5B9B-F609-228F-D6775428F241}"/>
              </a:ext>
            </a:extLst>
          </p:cNvPr>
          <p:cNvSpPr/>
          <p:nvPr/>
        </p:nvSpPr>
        <p:spPr>
          <a:xfrm>
            <a:off x="232117" y="5556738"/>
            <a:ext cx="2912012" cy="1103214"/>
          </a:xfrm>
          <a:prstGeom prst="wedgeRectCallout">
            <a:avLst>
              <a:gd name="adj1" fmla="val -18659"/>
              <a:gd name="adj2" fmla="val -142162"/>
            </a:avLst>
          </a:prstGeom>
          <a:noFill/>
          <a:ln w="38100"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sz="2400" b="1" dirty="0"/>
              <a:t>Meaning / Implications</a:t>
            </a:r>
          </a:p>
        </p:txBody>
      </p:sp>
      <p:cxnSp>
        <p:nvCxnSpPr>
          <p:cNvPr id="19" name="Straight Connector 18">
            <a:extLst>
              <a:ext uri="{FF2B5EF4-FFF2-40B4-BE49-F238E27FC236}">
                <a16:creationId xmlns:a16="http://schemas.microsoft.com/office/drawing/2014/main" id="{123484BB-CFEA-C453-5C5A-36B902B065C7}"/>
              </a:ext>
            </a:extLst>
          </p:cNvPr>
          <p:cNvCxnSpPr/>
          <p:nvPr/>
        </p:nvCxnSpPr>
        <p:spPr>
          <a:xfrm>
            <a:off x="3411415" y="4459458"/>
            <a:ext cx="6337496" cy="0"/>
          </a:xfrm>
          <a:prstGeom prst="line">
            <a:avLst/>
          </a:prstGeom>
        </p:spPr>
        <p:style>
          <a:lnRef idx="3">
            <a:schemeClr val="accent6"/>
          </a:lnRef>
          <a:fillRef idx="0">
            <a:schemeClr val="accent6"/>
          </a:fillRef>
          <a:effectRef idx="2">
            <a:schemeClr val="accent6"/>
          </a:effectRef>
          <a:fontRef idx="minor">
            <a:schemeClr val="tx1"/>
          </a:fontRef>
        </p:style>
      </p:cxnSp>
      <p:cxnSp>
        <p:nvCxnSpPr>
          <p:cNvPr id="20" name="Straight Connector 19">
            <a:extLst>
              <a:ext uri="{FF2B5EF4-FFF2-40B4-BE49-F238E27FC236}">
                <a16:creationId xmlns:a16="http://schemas.microsoft.com/office/drawing/2014/main" id="{2AFFE297-8F09-65CF-2653-3118AF52CF95}"/>
              </a:ext>
            </a:extLst>
          </p:cNvPr>
          <p:cNvCxnSpPr>
            <a:cxnSpLocks/>
          </p:cNvCxnSpPr>
          <p:nvPr/>
        </p:nvCxnSpPr>
        <p:spPr>
          <a:xfrm>
            <a:off x="1228578" y="4963550"/>
            <a:ext cx="9596511" cy="0"/>
          </a:xfrm>
          <a:prstGeom prst="line">
            <a:avLst/>
          </a:prstGeom>
        </p:spPr>
        <p:style>
          <a:lnRef idx="3">
            <a:schemeClr val="accent6"/>
          </a:lnRef>
          <a:fillRef idx="0">
            <a:schemeClr val="accent6"/>
          </a:fillRef>
          <a:effectRef idx="2">
            <a:schemeClr val="accent6"/>
          </a:effectRef>
          <a:fontRef idx="minor">
            <a:schemeClr val="tx1"/>
          </a:fontRef>
        </p:style>
      </p:cxnSp>
      <p:cxnSp>
        <p:nvCxnSpPr>
          <p:cNvPr id="22" name="Straight Connector 21">
            <a:extLst>
              <a:ext uri="{FF2B5EF4-FFF2-40B4-BE49-F238E27FC236}">
                <a16:creationId xmlns:a16="http://schemas.microsoft.com/office/drawing/2014/main" id="{E9B44470-0558-ED7B-5F2A-D2DE35F6999F}"/>
              </a:ext>
            </a:extLst>
          </p:cNvPr>
          <p:cNvCxnSpPr/>
          <p:nvPr/>
        </p:nvCxnSpPr>
        <p:spPr>
          <a:xfrm>
            <a:off x="1220372" y="5392615"/>
            <a:ext cx="6337496" cy="0"/>
          </a:xfrm>
          <a:prstGeom prst="line">
            <a:avLst/>
          </a:prstGeom>
        </p:spPr>
        <p:style>
          <a:lnRef idx="3">
            <a:schemeClr val="accent6"/>
          </a:lnRef>
          <a:fillRef idx="0">
            <a:schemeClr val="accent6"/>
          </a:fillRef>
          <a:effectRef idx="2">
            <a:schemeClr val="accent6"/>
          </a:effectRef>
          <a:fontRef idx="minor">
            <a:schemeClr val="tx1"/>
          </a:fontRef>
        </p:style>
      </p:cxnSp>
      <p:sp>
        <p:nvSpPr>
          <p:cNvPr id="23" name="Speech Bubble: Rectangle 22">
            <a:extLst>
              <a:ext uri="{FF2B5EF4-FFF2-40B4-BE49-F238E27FC236}">
                <a16:creationId xmlns:a16="http://schemas.microsoft.com/office/drawing/2014/main" id="{7A06953D-E015-B05B-A936-F571E0BBAE10}"/>
              </a:ext>
            </a:extLst>
          </p:cNvPr>
          <p:cNvSpPr/>
          <p:nvPr/>
        </p:nvSpPr>
        <p:spPr>
          <a:xfrm>
            <a:off x="6886136" y="5392615"/>
            <a:ext cx="4557932" cy="1201686"/>
          </a:xfrm>
          <a:prstGeom prst="wedgeRectCallout">
            <a:avLst>
              <a:gd name="adj1" fmla="val -27777"/>
              <a:gd name="adj2" fmla="val -83833"/>
            </a:avLst>
          </a:prstGeom>
          <a:noFill/>
          <a:ln w="38100"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sz="3600" b="1" dirty="0"/>
              <a:t>Recommendations</a:t>
            </a:r>
          </a:p>
        </p:txBody>
      </p:sp>
    </p:spTree>
    <p:extLst>
      <p:ext uri="{BB962C8B-B14F-4D97-AF65-F5344CB8AC3E}">
        <p14:creationId xmlns:p14="http://schemas.microsoft.com/office/powerpoint/2010/main" val="1385828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1000"/>
                                        <p:tgtEl>
                                          <p:spTgt spid="9"/>
                                        </p:tgtEl>
                                      </p:cBhvr>
                                    </p:animEffect>
                                    <p:anim calcmode="lin" valueType="num">
                                      <p:cBhvr>
                                        <p:cTn id="16" dur="1000" fill="hold"/>
                                        <p:tgtEl>
                                          <p:spTgt spid="9"/>
                                        </p:tgtEl>
                                        <p:attrNameLst>
                                          <p:attrName>ppt_x</p:attrName>
                                        </p:attrNameLst>
                                      </p:cBhvr>
                                      <p:tavLst>
                                        <p:tav tm="0">
                                          <p:val>
                                            <p:strVal val="#ppt_x"/>
                                          </p:val>
                                        </p:tav>
                                        <p:tav tm="100000">
                                          <p:val>
                                            <p:strVal val="#ppt_x"/>
                                          </p:val>
                                        </p:tav>
                                      </p:tavLst>
                                    </p:anim>
                                    <p:anim calcmode="lin" valueType="num">
                                      <p:cBhvr>
                                        <p:cTn id="1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12"/>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14"/>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15"/>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1000"/>
                                        <p:tgtEl>
                                          <p:spTgt spid="17"/>
                                        </p:tgtEl>
                                      </p:cBhvr>
                                    </p:animEffect>
                                    <p:anim calcmode="lin" valueType="num">
                                      <p:cBhvr>
                                        <p:cTn id="33" dur="1000" fill="hold"/>
                                        <p:tgtEl>
                                          <p:spTgt spid="17"/>
                                        </p:tgtEl>
                                        <p:attrNameLst>
                                          <p:attrName>ppt_x</p:attrName>
                                        </p:attrNameLst>
                                      </p:cBhvr>
                                      <p:tavLst>
                                        <p:tav tm="0">
                                          <p:val>
                                            <p:strVal val="#ppt_x"/>
                                          </p:val>
                                        </p:tav>
                                        <p:tav tm="100000">
                                          <p:val>
                                            <p:strVal val="#ppt_x"/>
                                          </p:val>
                                        </p:tav>
                                      </p:tavLst>
                                    </p:anim>
                                    <p:anim calcmode="lin" valueType="num">
                                      <p:cBhvr>
                                        <p:cTn id="34"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20"/>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3"/>
                                        </p:tgtEl>
                                        <p:attrNameLst>
                                          <p:attrName>style.visibility</p:attrName>
                                        </p:attrNameLst>
                                      </p:cBhvr>
                                      <p:to>
                                        <p:strVal val="visible"/>
                                      </p:to>
                                    </p:set>
                                    <p:animEffect transition="in" filter="fade">
                                      <p:cBhvr>
                                        <p:cTn id="47" dur="1000"/>
                                        <p:tgtEl>
                                          <p:spTgt spid="23"/>
                                        </p:tgtEl>
                                      </p:cBhvr>
                                    </p:animEffect>
                                    <p:anim calcmode="lin" valueType="num">
                                      <p:cBhvr>
                                        <p:cTn id="48" dur="1000" fill="hold"/>
                                        <p:tgtEl>
                                          <p:spTgt spid="23"/>
                                        </p:tgtEl>
                                        <p:attrNameLst>
                                          <p:attrName>ppt_x</p:attrName>
                                        </p:attrNameLst>
                                      </p:cBhvr>
                                      <p:tavLst>
                                        <p:tav tm="0">
                                          <p:val>
                                            <p:strVal val="#ppt_x"/>
                                          </p:val>
                                        </p:tav>
                                        <p:tav tm="100000">
                                          <p:val>
                                            <p:strVal val="#ppt_x"/>
                                          </p:val>
                                        </p:tav>
                                      </p:tavLst>
                                    </p:anim>
                                    <p:anim calcmode="lin" valueType="num">
                                      <p:cBhvr>
                                        <p:cTn id="49"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7" grpId="0" animBg="1"/>
      <p:bldP spid="2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F948A-1853-AE04-32B8-01146AE2882F}"/>
              </a:ext>
            </a:extLst>
          </p:cNvPr>
          <p:cNvSpPr>
            <a:spLocks noGrp="1"/>
          </p:cNvSpPr>
          <p:nvPr>
            <p:ph type="title"/>
          </p:nvPr>
        </p:nvSpPr>
        <p:spPr/>
        <p:txBody>
          <a:bodyPr/>
          <a:lstStyle/>
          <a:p>
            <a:r>
              <a:rPr lang="en-GB" dirty="0"/>
              <a:t>Identifying sentence jobs</a:t>
            </a:r>
          </a:p>
        </p:txBody>
      </p:sp>
      <p:sp>
        <p:nvSpPr>
          <p:cNvPr id="3" name="Content Placeholder 2">
            <a:extLst>
              <a:ext uri="{FF2B5EF4-FFF2-40B4-BE49-F238E27FC236}">
                <a16:creationId xmlns:a16="http://schemas.microsoft.com/office/drawing/2014/main" id="{1A7A5F61-9F38-1810-A92B-A5EF9CA55609}"/>
              </a:ext>
            </a:extLst>
          </p:cNvPr>
          <p:cNvSpPr>
            <a:spLocks noGrp="1"/>
          </p:cNvSpPr>
          <p:nvPr>
            <p:ph sz="half" idx="1"/>
          </p:nvPr>
        </p:nvSpPr>
        <p:spPr/>
        <p:txBody>
          <a:bodyPr>
            <a:normAutofit fontScale="77500" lnSpcReduction="20000"/>
          </a:bodyPr>
          <a:lstStyle/>
          <a:p>
            <a:r>
              <a:rPr lang="en-GB" dirty="0"/>
              <a:t>Identify what each sentence is doing</a:t>
            </a:r>
          </a:p>
          <a:p>
            <a:r>
              <a:rPr lang="en-GB" dirty="0"/>
              <a:t>Work individually.</a:t>
            </a:r>
          </a:p>
          <a:p>
            <a:r>
              <a:rPr lang="en-GB" dirty="0"/>
              <a:t>You will read:</a:t>
            </a:r>
          </a:p>
          <a:p>
            <a:pPr lvl="1"/>
            <a:r>
              <a:rPr lang="en-GB" dirty="0"/>
              <a:t>one introduction</a:t>
            </a:r>
          </a:p>
          <a:p>
            <a:pPr lvl="1"/>
            <a:r>
              <a:rPr lang="en-GB" dirty="0"/>
              <a:t>one conclusion</a:t>
            </a:r>
          </a:p>
          <a:p>
            <a:pPr marL="0" indent="0">
              <a:buNone/>
            </a:pPr>
            <a:r>
              <a:rPr lang="en-GB" b="1" dirty="0"/>
              <a:t>Your task</a:t>
            </a:r>
          </a:p>
          <a:p>
            <a:r>
              <a:rPr lang="en-GB" dirty="0"/>
              <a:t>Introduction</a:t>
            </a:r>
          </a:p>
          <a:p>
            <a:r>
              <a:rPr lang="en-GB" dirty="0"/>
              <a:t>Highlight:</a:t>
            </a:r>
          </a:p>
          <a:p>
            <a:pPr lvl="1"/>
            <a:r>
              <a:rPr lang="en-GB" dirty="0"/>
              <a:t>Topic</a:t>
            </a:r>
          </a:p>
          <a:p>
            <a:pPr lvl="1"/>
            <a:r>
              <a:rPr lang="en-GB" dirty="0"/>
              <a:t>Purpose</a:t>
            </a:r>
          </a:p>
          <a:p>
            <a:pPr lvl="1"/>
            <a:r>
              <a:rPr lang="en-GB" dirty="0"/>
              <a:t>Map of the report</a:t>
            </a:r>
          </a:p>
        </p:txBody>
      </p:sp>
      <p:sp>
        <p:nvSpPr>
          <p:cNvPr id="4" name="Content Placeholder 3">
            <a:extLst>
              <a:ext uri="{FF2B5EF4-FFF2-40B4-BE49-F238E27FC236}">
                <a16:creationId xmlns:a16="http://schemas.microsoft.com/office/drawing/2014/main" id="{AF957529-4A90-DEB2-A520-E3F4219D57D6}"/>
              </a:ext>
            </a:extLst>
          </p:cNvPr>
          <p:cNvSpPr>
            <a:spLocks noGrp="1"/>
          </p:cNvSpPr>
          <p:nvPr>
            <p:ph sz="half" idx="2"/>
          </p:nvPr>
        </p:nvSpPr>
        <p:spPr/>
        <p:txBody>
          <a:bodyPr>
            <a:normAutofit fontScale="77500" lnSpcReduction="20000"/>
          </a:bodyPr>
          <a:lstStyle/>
          <a:p>
            <a:r>
              <a:rPr lang="en-GB" dirty="0"/>
              <a:t>Conclusion</a:t>
            </a:r>
          </a:p>
          <a:p>
            <a:r>
              <a:rPr lang="en-GB" dirty="0"/>
              <a:t>Highlight:</a:t>
            </a:r>
          </a:p>
          <a:p>
            <a:pPr lvl="1"/>
            <a:r>
              <a:rPr lang="en-GB" dirty="0"/>
              <a:t>Summary of findings</a:t>
            </a:r>
          </a:p>
          <a:p>
            <a:pPr lvl="1"/>
            <a:r>
              <a:rPr lang="en-GB" dirty="0"/>
              <a:t>Meaning or implications</a:t>
            </a:r>
          </a:p>
          <a:p>
            <a:pPr lvl="1"/>
            <a:r>
              <a:rPr lang="en-GB" dirty="0"/>
              <a:t>Recommendation</a:t>
            </a:r>
          </a:p>
          <a:p>
            <a:endParaRPr lang="en-GB" dirty="0"/>
          </a:p>
          <a:p>
            <a:r>
              <a:rPr lang="en-GB" dirty="0"/>
              <a:t>You are identifying jobs, not judging quality.</a:t>
            </a:r>
          </a:p>
          <a:p>
            <a:endParaRPr lang="en-GB" dirty="0"/>
          </a:p>
        </p:txBody>
      </p:sp>
      <p:pic>
        <p:nvPicPr>
          <p:cNvPr id="6" name="Online Media 5" title="8 Minute Timer">
            <a:hlinkClick r:id="" action="ppaction://media"/>
            <a:extLst>
              <a:ext uri="{FF2B5EF4-FFF2-40B4-BE49-F238E27FC236}">
                <a16:creationId xmlns:a16="http://schemas.microsoft.com/office/drawing/2014/main" id="{2D0C8E4F-061A-9F6C-66B5-46CC1166BD7C}"/>
              </a:ext>
            </a:extLst>
          </p:cNvPr>
          <p:cNvPicPr>
            <a:picLocks noRot="1" noChangeAspect="1"/>
          </p:cNvPicPr>
          <p:nvPr>
            <a:videoFile r:link="rId1"/>
          </p:nvPr>
        </p:nvPicPr>
        <p:blipFill>
          <a:blip r:embed="rId4"/>
          <a:stretch>
            <a:fillRect/>
          </a:stretch>
        </p:blipFill>
        <p:spPr>
          <a:xfrm>
            <a:off x="8521953" y="4958861"/>
            <a:ext cx="3119065" cy="1762272"/>
          </a:xfrm>
          <a:prstGeom prst="rect">
            <a:avLst/>
          </a:prstGeom>
        </p:spPr>
      </p:pic>
    </p:spTree>
    <p:extLst>
      <p:ext uri="{BB962C8B-B14F-4D97-AF65-F5344CB8AC3E}">
        <p14:creationId xmlns:p14="http://schemas.microsoft.com/office/powerpoint/2010/main" val="162943360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5B65-0E4D-2D00-57DB-0F1886DB74F5}"/>
              </a:ext>
            </a:extLst>
          </p:cNvPr>
          <p:cNvSpPr>
            <a:spLocks noGrp="1"/>
          </p:cNvSpPr>
          <p:nvPr>
            <p:ph type="title"/>
          </p:nvPr>
        </p:nvSpPr>
        <p:spPr/>
        <p:txBody>
          <a:bodyPr/>
          <a:lstStyle/>
          <a:p>
            <a:r>
              <a:rPr lang="en-GB" dirty="0"/>
              <a:t>What did you think?</a:t>
            </a:r>
          </a:p>
        </p:txBody>
      </p:sp>
      <p:sp>
        <p:nvSpPr>
          <p:cNvPr id="3" name="Content Placeholder 2">
            <a:extLst>
              <a:ext uri="{FF2B5EF4-FFF2-40B4-BE49-F238E27FC236}">
                <a16:creationId xmlns:a16="http://schemas.microsoft.com/office/drawing/2014/main" id="{02ACE2F6-E715-5417-18E8-DB54C5AEDE34}"/>
              </a:ext>
            </a:extLst>
          </p:cNvPr>
          <p:cNvSpPr>
            <a:spLocks noGrp="1"/>
          </p:cNvSpPr>
          <p:nvPr>
            <p:ph idx="1"/>
          </p:nvPr>
        </p:nvSpPr>
        <p:spPr/>
        <p:txBody>
          <a:bodyPr>
            <a:normAutofit lnSpcReduction="10000"/>
          </a:bodyPr>
          <a:lstStyle/>
          <a:p>
            <a:r>
              <a:rPr lang="en-GB" dirty="0"/>
              <a:t>Take a moment to think about the task you just completed.</a:t>
            </a:r>
          </a:p>
          <a:p>
            <a:pPr lvl="1"/>
            <a:r>
              <a:rPr lang="en-GB" dirty="0"/>
              <a:t>Which sentence job was easiest to spot?</a:t>
            </a:r>
          </a:p>
          <a:p>
            <a:pPr lvl="1"/>
            <a:r>
              <a:rPr lang="en-GB" dirty="0"/>
              <a:t>Which one made you pause and think?</a:t>
            </a:r>
          </a:p>
          <a:p>
            <a:endParaRPr lang="en-GB" dirty="0"/>
          </a:p>
          <a:p>
            <a:r>
              <a:rPr lang="en-GB" dirty="0"/>
              <a:t>Each sentence in an introduction or conclusion has a clear job.</a:t>
            </a:r>
          </a:p>
          <a:p>
            <a:r>
              <a:rPr lang="en-GB" dirty="0"/>
              <a:t>Seeing those jobs makes it easier to improve weak writing.</a:t>
            </a:r>
          </a:p>
        </p:txBody>
      </p:sp>
    </p:spTree>
    <p:extLst>
      <p:ext uri="{BB962C8B-B14F-4D97-AF65-F5344CB8AC3E}">
        <p14:creationId xmlns:p14="http://schemas.microsoft.com/office/powerpoint/2010/main" val="68726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82054-3019-BB54-1F53-58191D717F56}"/>
              </a:ext>
            </a:extLst>
          </p:cNvPr>
          <p:cNvSpPr>
            <a:spLocks noGrp="1"/>
          </p:cNvSpPr>
          <p:nvPr>
            <p:ph type="title"/>
          </p:nvPr>
        </p:nvSpPr>
        <p:spPr/>
        <p:txBody>
          <a:bodyPr/>
          <a:lstStyle/>
          <a:p>
            <a:r>
              <a:rPr lang="en-GB" dirty="0"/>
              <a:t>Improving a weak introduction</a:t>
            </a:r>
            <a:br>
              <a:rPr lang="en-GB" dirty="0"/>
            </a:br>
            <a:endParaRPr lang="en-GB" dirty="0"/>
          </a:p>
        </p:txBody>
      </p:sp>
      <p:sp>
        <p:nvSpPr>
          <p:cNvPr id="3" name="Content Placeholder 2">
            <a:extLst>
              <a:ext uri="{FF2B5EF4-FFF2-40B4-BE49-F238E27FC236}">
                <a16:creationId xmlns:a16="http://schemas.microsoft.com/office/drawing/2014/main" id="{957AABAE-C7A1-9C4A-C278-F285BE1C24DF}"/>
              </a:ext>
            </a:extLst>
          </p:cNvPr>
          <p:cNvSpPr>
            <a:spLocks noGrp="1"/>
          </p:cNvSpPr>
          <p:nvPr>
            <p:ph idx="1"/>
          </p:nvPr>
        </p:nvSpPr>
        <p:spPr/>
        <p:txBody>
          <a:bodyPr>
            <a:normAutofit fontScale="92500" lnSpcReduction="20000"/>
          </a:bodyPr>
          <a:lstStyle/>
          <a:p>
            <a:r>
              <a:rPr lang="en-GB"/>
              <a:t>You will now improve one weak introduction.</a:t>
            </a:r>
          </a:p>
          <a:p>
            <a:r>
              <a:rPr lang="en-GB"/>
              <a:t>Use what you know about:</a:t>
            </a:r>
          </a:p>
          <a:p>
            <a:pPr lvl="1"/>
            <a:r>
              <a:rPr lang="en-GB"/>
              <a:t>Topic</a:t>
            </a:r>
          </a:p>
          <a:p>
            <a:pPr lvl="1"/>
            <a:r>
              <a:rPr lang="en-GB"/>
              <a:t>Purpose</a:t>
            </a:r>
          </a:p>
          <a:p>
            <a:pPr lvl="1"/>
            <a:r>
              <a:rPr lang="en-GB"/>
              <a:t>Map of the report</a:t>
            </a:r>
          </a:p>
          <a:p>
            <a:endParaRPr lang="en-GB"/>
          </a:p>
          <a:p>
            <a:r>
              <a:rPr lang="en-GB"/>
              <a:t>Remember:</a:t>
            </a:r>
          </a:p>
          <a:p>
            <a:pPr lvl="1"/>
            <a:r>
              <a:rPr lang="en-GB"/>
              <a:t>You are improving clarity and structure</a:t>
            </a:r>
          </a:p>
          <a:p>
            <a:pPr lvl="1"/>
            <a:r>
              <a:rPr lang="en-GB"/>
              <a:t>You do not need to rewrite everything</a:t>
            </a:r>
          </a:p>
          <a:p>
            <a:pPr lvl="1"/>
            <a:r>
              <a:rPr lang="en-GB"/>
              <a:t>Small changes are enough</a:t>
            </a:r>
            <a:endParaRPr lang="en-GB" dirty="0"/>
          </a:p>
        </p:txBody>
      </p:sp>
      <p:pic>
        <p:nvPicPr>
          <p:cNvPr id="4" name="Online Media 3" title="10 Minute Timer">
            <a:hlinkClick r:id="" action="ppaction://media"/>
            <a:extLst>
              <a:ext uri="{FF2B5EF4-FFF2-40B4-BE49-F238E27FC236}">
                <a16:creationId xmlns:a16="http://schemas.microsoft.com/office/drawing/2014/main" id="{03B7BDA0-9C78-F28D-7DB5-9D65D55921DC}"/>
              </a:ext>
            </a:extLst>
          </p:cNvPr>
          <p:cNvPicPr>
            <a:picLocks noRot="1" noChangeAspect="1"/>
          </p:cNvPicPr>
          <p:nvPr>
            <a:videoFile r:link="rId1"/>
          </p:nvPr>
        </p:nvPicPr>
        <p:blipFill>
          <a:blip r:embed="rId4"/>
          <a:stretch>
            <a:fillRect/>
          </a:stretch>
        </p:blipFill>
        <p:spPr>
          <a:xfrm>
            <a:off x="8145504" y="4564626"/>
            <a:ext cx="3692535" cy="2086282"/>
          </a:xfrm>
          <a:prstGeom prst="rect">
            <a:avLst/>
          </a:prstGeom>
        </p:spPr>
      </p:pic>
    </p:spTree>
    <p:extLst>
      <p:ext uri="{BB962C8B-B14F-4D97-AF65-F5344CB8AC3E}">
        <p14:creationId xmlns:p14="http://schemas.microsoft.com/office/powerpoint/2010/main" val="420434395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E9451-4817-7D60-D56B-427C6BD0FC4A}"/>
              </a:ext>
            </a:extLst>
          </p:cNvPr>
          <p:cNvSpPr>
            <a:spLocks noGrp="1"/>
          </p:cNvSpPr>
          <p:nvPr>
            <p:ph type="title"/>
          </p:nvPr>
        </p:nvSpPr>
        <p:spPr/>
        <p:txBody>
          <a:bodyPr/>
          <a:lstStyle/>
          <a:p>
            <a:r>
              <a:rPr lang="en-GB" dirty="0"/>
              <a:t>Let’s bring it together</a:t>
            </a:r>
          </a:p>
        </p:txBody>
      </p:sp>
      <p:sp>
        <p:nvSpPr>
          <p:cNvPr id="3" name="Content Placeholder 2">
            <a:extLst>
              <a:ext uri="{FF2B5EF4-FFF2-40B4-BE49-F238E27FC236}">
                <a16:creationId xmlns:a16="http://schemas.microsoft.com/office/drawing/2014/main" id="{EFB69C88-224E-6601-FF95-C8A07E5D12DF}"/>
              </a:ext>
            </a:extLst>
          </p:cNvPr>
          <p:cNvSpPr>
            <a:spLocks noGrp="1"/>
          </p:cNvSpPr>
          <p:nvPr>
            <p:ph idx="1"/>
          </p:nvPr>
        </p:nvSpPr>
        <p:spPr/>
        <p:txBody>
          <a:bodyPr>
            <a:normAutofit fontScale="85000" lnSpcReduction="10000"/>
          </a:bodyPr>
          <a:lstStyle/>
          <a:p>
            <a:r>
              <a:rPr lang="en-GB" dirty="0"/>
              <a:t>Take a moment to think about the rewrite you just completed.</a:t>
            </a:r>
          </a:p>
          <a:p>
            <a:pPr lvl="1"/>
            <a:r>
              <a:rPr lang="en-GB" dirty="0"/>
              <a:t>Did you need to write a completely new introduction?</a:t>
            </a:r>
          </a:p>
          <a:p>
            <a:pPr lvl="1"/>
            <a:r>
              <a:rPr lang="en-GB" dirty="0"/>
              <a:t>Which changes made the biggest difference?</a:t>
            </a:r>
          </a:p>
          <a:p>
            <a:endParaRPr lang="en-GB" dirty="0"/>
          </a:p>
          <a:p>
            <a:r>
              <a:rPr lang="en-GB" dirty="0"/>
              <a:t>Improving report writing usually means:</a:t>
            </a:r>
          </a:p>
          <a:p>
            <a:pPr lvl="1"/>
            <a:r>
              <a:rPr lang="en-GB" dirty="0"/>
              <a:t>making the topic clearer</a:t>
            </a:r>
          </a:p>
          <a:p>
            <a:pPr lvl="1"/>
            <a:r>
              <a:rPr lang="en-GB" dirty="0"/>
              <a:t>explaining the purpose more precisely</a:t>
            </a:r>
          </a:p>
          <a:p>
            <a:pPr lvl="1"/>
            <a:r>
              <a:rPr lang="en-GB" dirty="0"/>
              <a:t>Giving the reader a better idea of what the report will cover</a:t>
            </a:r>
          </a:p>
          <a:p>
            <a:endParaRPr lang="en-GB" dirty="0"/>
          </a:p>
          <a:p>
            <a:r>
              <a:rPr lang="en-GB" dirty="0"/>
              <a:t>Report writing improves step by step, not all at once.</a:t>
            </a:r>
          </a:p>
        </p:txBody>
      </p:sp>
    </p:spTree>
    <p:extLst>
      <p:ext uri="{BB962C8B-B14F-4D97-AF65-F5344CB8AC3E}">
        <p14:creationId xmlns:p14="http://schemas.microsoft.com/office/powerpoint/2010/main" val="2697086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61C64-A51B-26DB-2310-71640639433E}"/>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3B13A1FE-59CD-B393-76F4-744C1ADC3FD2}"/>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950306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938A6-4BF8-149F-D6B5-ED0ADED7D9F9}"/>
              </a:ext>
            </a:extLst>
          </p:cNvPr>
          <p:cNvSpPr>
            <a:spLocks noGrp="1"/>
          </p:cNvSpPr>
          <p:nvPr>
            <p:ph type="ctrTitle"/>
          </p:nvPr>
        </p:nvSpPr>
        <p:spPr/>
        <p:txBody>
          <a:bodyPr/>
          <a:lstStyle/>
          <a:p>
            <a:r>
              <a:rPr lang="en-GB" dirty="0"/>
              <a:t>Using Evidence Clearly</a:t>
            </a:r>
          </a:p>
        </p:txBody>
      </p:sp>
      <p:sp>
        <p:nvSpPr>
          <p:cNvPr id="3" name="Subtitle 2">
            <a:extLst>
              <a:ext uri="{FF2B5EF4-FFF2-40B4-BE49-F238E27FC236}">
                <a16:creationId xmlns:a16="http://schemas.microsoft.com/office/drawing/2014/main" id="{64E39096-ED17-DE06-0BE4-1C781B258BC4}"/>
              </a:ext>
            </a:extLst>
          </p:cNvPr>
          <p:cNvSpPr>
            <a:spLocks noGrp="1"/>
          </p:cNvSpPr>
          <p:nvPr>
            <p:ph type="subTitle" idx="1"/>
          </p:nvPr>
        </p:nvSpPr>
        <p:spPr/>
        <p:txBody>
          <a:bodyPr/>
          <a:lstStyle/>
          <a:p>
            <a:endParaRPr lang="en-GB"/>
          </a:p>
        </p:txBody>
      </p:sp>
      <p:pic>
        <p:nvPicPr>
          <p:cNvPr id="6" name="Picture Placeholder 5" descr="3D pie chart graphic">
            <a:extLst>
              <a:ext uri="{FF2B5EF4-FFF2-40B4-BE49-F238E27FC236}">
                <a16:creationId xmlns:a16="http://schemas.microsoft.com/office/drawing/2014/main" id="{1FC506EF-A11B-55D8-6FAA-1D5599A1878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7090" b="7090"/>
          <a:stretch>
            <a:fillRect/>
          </a:stretch>
        </p:blipFill>
        <p:spPr/>
      </p:pic>
    </p:spTree>
    <p:extLst>
      <p:ext uri="{BB962C8B-B14F-4D97-AF65-F5344CB8AC3E}">
        <p14:creationId xmlns:p14="http://schemas.microsoft.com/office/powerpoint/2010/main" val="22888234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505C4-7B72-40F1-485D-79FCCA3903BB}"/>
              </a:ext>
            </a:extLst>
          </p:cNvPr>
          <p:cNvSpPr>
            <a:spLocks noGrp="1"/>
          </p:cNvSpPr>
          <p:nvPr>
            <p:ph type="title"/>
          </p:nvPr>
        </p:nvSpPr>
        <p:spPr/>
        <p:txBody>
          <a:bodyPr>
            <a:normAutofit/>
          </a:bodyPr>
          <a:lstStyle/>
          <a:p>
            <a:r>
              <a:rPr lang="en-GB" dirty="0"/>
              <a:t>Using evidence clearly in a business report</a:t>
            </a:r>
          </a:p>
        </p:txBody>
      </p:sp>
      <p:sp>
        <p:nvSpPr>
          <p:cNvPr id="3" name="Content Placeholder 2">
            <a:extLst>
              <a:ext uri="{FF2B5EF4-FFF2-40B4-BE49-F238E27FC236}">
                <a16:creationId xmlns:a16="http://schemas.microsoft.com/office/drawing/2014/main" id="{FC9253D7-57EE-B04D-8B4B-6A6296C19FD4}"/>
              </a:ext>
            </a:extLst>
          </p:cNvPr>
          <p:cNvSpPr>
            <a:spLocks noGrp="1"/>
          </p:cNvSpPr>
          <p:nvPr>
            <p:ph sz="half" idx="1"/>
          </p:nvPr>
        </p:nvSpPr>
        <p:spPr/>
        <p:txBody>
          <a:bodyPr>
            <a:normAutofit lnSpcReduction="10000"/>
          </a:bodyPr>
          <a:lstStyle/>
          <a:p>
            <a:r>
              <a:rPr lang="en-GB" dirty="0"/>
              <a:t>In earlier weeks, we practised:</a:t>
            </a:r>
          </a:p>
          <a:p>
            <a:pPr lvl="1"/>
            <a:r>
              <a:rPr lang="en-GB" dirty="0"/>
              <a:t>paraphrasing ideas</a:t>
            </a:r>
          </a:p>
          <a:p>
            <a:pPr lvl="1"/>
            <a:r>
              <a:rPr lang="en-GB" dirty="0"/>
              <a:t>using evidence without copying</a:t>
            </a:r>
          </a:p>
          <a:p>
            <a:pPr lvl="1"/>
            <a:r>
              <a:rPr lang="en-GB" dirty="0"/>
              <a:t>understanding why referencing matters</a:t>
            </a:r>
          </a:p>
          <a:p>
            <a:endParaRPr lang="en-GB" dirty="0"/>
          </a:p>
        </p:txBody>
      </p:sp>
      <p:sp>
        <p:nvSpPr>
          <p:cNvPr id="4" name="Content Placeholder 3">
            <a:extLst>
              <a:ext uri="{FF2B5EF4-FFF2-40B4-BE49-F238E27FC236}">
                <a16:creationId xmlns:a16="http://schemas.microsoft.com/office/drawing/2014/main" id="{53C166AA-5258-C946-8F8A-1D2D78BE558A}"/>
              </a:ext>
            </a:extLst>
          </p:cNvPr>
          <p:cNvSpPr>
            <a:spLocks noGrp="1"/>
          </p:cNvSpPr>
          <p:nvPr>
            <p:ph sz="half" idx="2"/>
          </p:nvPr>
        </p:nvSpPr>
        <p:spPr/>
        <p:txBody>
          <a:bodyPr>
            <a:normAutofit lnSpcReduction="10000"/>
          </a:bodyPr>
          <a:lstStyle/>
          <a:p>
            <a:r>
              <a:rPr lang="en-GB" dirty="0"/>
              <a:t>In business reports:</a:t>
            </a:r>
          </a:p>
          <a:p>
            <a:pPr lvl="1"/>
            <a:r>
              <a:rPr lang="en-GB" dirty="0"/>
              <a:t>evidence supports claims</a:t>
            </a:r>
          </a:p>
          <a:p>
            <a:pPr lvl="1"/>
            <a:r>
              <a:rPr lang="en-GB" dirty="0"/>
              <a:t>evidence builds trust</a:t>
            </a:r>
          </a:p>
          <a:p>
            <a:pPr lvl="1"/>
            <a:r>
              <a:rPr lang="en-GB" dirty="0"/>
              <a:t>evidence helps decisions</a:t>
            </a:r>
          </a:p>
          <a:p>
            <a:pPr lvl="1"/>
            <a:r>
              <a:rPr lang="en-GB" dirty="0"/>
              <a:t>evidence may be internal or external</a:t>
            </a:r>
          </a:p>
          <a:p>
            <a:pPr lvl="1"/>
            <a:r>
              <a:rPr lang="en-GB" dirty="0"/>
              <a:t>external information needs to be referenced</a:t>
            </a:r>
          </a:p>
          <a:p>
            <a:r>
              <a:rPr lang="en-GB" dirty="0"/>
              <a:t>Let’s look at how this works in practice.</a:t>
            </a:r>
          </a:p>
          <a:p>
            <a:endParaRPr lang="en-GB" dirty="0"/>
          </a:p>
        </p:txBody>
      </p:sp>
    </p:spTree>
    <p:extLst>
      <p:ext uri="{BB962C8B-B14F-4D97-AF65-F5344CB8AC3E}">
        <p14:creationId xmlns:p14="http://schemas.microsoft.com/office/powerpoint/2010/main" val="13338286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651E6-ABD0-AB86-DE06-FEFD8D484AA6}"/>
              </a:ext>
            </a:extLst>
          </p:cNvPr>
          <p:cNvSpPr>
            <a:spLocks noGrp="1"/>
          </p:cNvSpPr>
          <p:nvPr>
            <p:ph type="title"/>
          </p:nvPr>
        </p:nvSpPr>
        <p:spPr>
          <a:xfrm>
            <a:off x="1127125" y="365125"/>
            <a:ext cx="10226674" cy="619613"/>
          </a:xfrm>
        </p:spPr>
        <p:txBody>
          <a:bodyPr>
            <a:normAutofit fontScale="90000"/>
          </a:bodyPr>
          <a:lstStyle/>
          <a:p>
            <a:r>
              <a:rPr lang="en-GB" dirty="0"/>
              <a:t>Let’s read a paragraph from a report</a:t>
            </a:r>
          </a:p>
        </p:txBody>
      </p:sp>
      <p:sp>
        <p:nvSpPr>
          <p:cNvPr id="3" name="Content Placeholder 2">
            <a:extLst>
              <a:ext uri="{FF2B5EF4-FFF2-40B4-BE49-F238E27FC236}">
                <a16:creationId xmlns:a16="http://schemas.microsoft.com/office/drawing/2014/main" id="{C9D768CE-8FE4-B8E7-2967-8D1FE1D33BF0}"/>
              </a:ext>
            </a:extLst>
          </p:cNvPr>
          <p:cNvSpPr>
            <a:spLocks noGrp="1"/>
          </p:cNvSpPr>
          <p:nvPr>
            <p:ph idx="1"/>
          </p:nvPr>
        </p:nvSpPr>
        <p:spPr>
          <a:xfrm>
            <a:off x="1127123" y="1873253"/>
            <a:ext cx="10003332" cy="4833468"/>
          </a:xfrm>
        </p:spPr>
        <p:txBody>
          <a:bodyPr>
            <a:normAutofit fontScale="92500"/>
          </a:bodyPr>
          <a:lstStyle/>
          <a:p>
            <a:pPr marL="0" indent="0">
              <a:buNone/>
            </a:pPr>
            <a:r>
              <a:rPr lang="en-GB" sz="3000" dirty="0"/>
              <a:t>Staff attendance within the customer service department declined over the past six months, with absence rates increasing by 12 per cent according to internal attendance records. Customer feedback logs also indicate that reduced staffing levels during peak periods have led to longer waiting times and lower satisfaction scores. This pattern reflects wider trends identified in external business reporting, which show that regular monitoring of workforce data can significantly improve organisational performance when acted upon (Databox, n.d.) Overall, the evidence suggests that improving staff attendance and monitoring workforce data could help the department reduce waiting times and improve customer satisfaction.</a:t>
            </a:r>
          </a:p>
          <a:p>
            <a:pPr marL="0" indent="0">
              <a:buNone/>
            </a:pPr>
            <a:endParaRPr lang="en-GB" dirty="0"/>
          </a:p>
        </p:txBody>
      </p:sp>
      <p:cxnSp>
        <p:nvCxnSpPr>
          <p:cNvPr id="5" name="Straight Connector 4">
            <a:extLst>
              <a:ext uri="{FF2B5EF4-FFF2-40B4-BE49-F238E27FC236}">
                <a16:creationId xmlns:a16="http://schemas.microsoft.com/office/drawing/2014/main" id="{F26DF401-8E3E-EA6D-D0E6-EB64270A3DB3}"/>
              </a:ext>
            </a:extLst>
          </p:cNvPr>
          <p:cNvCxnSpPr/>
          <p:nvPr/>
        </p:nvCxnSpPr>
        <p:spPr>
          <a:xfrm>
            <a:off x="1252025" y="2271932"/>
            <a:ext cx="9439421" cy="0"/>
          </a:xfrm>
          <a:prstGeom prst="line">
            <a:avLst/>
          </a:prstGeom>
        </p:spPr>
        <p:style>
          <a:lnRef idx="3">
            <a:schemeClr val="accent3"/>
          </a:lnRef>
          <a:fillRef idx="0">
            <a:schemeClr val="accent3"/>
          </a:fillRef>
          <a:effectRef idx="2">
            <a:schemeClr val="accent3"/>
          </a:effectRef>
          <a:fontRef idx="minor">
            <a:schemeClr val="tx1"/>
          </a:fontRef>
        </p:style>
      </p:cxnSp>
      <p:cxnSp>
        <p:nvCxnSpPr>
          <p:cNvPr id="6" name="Straight Connector 5">
            <a:extLst>
              <a:ext uri="{FF2B5EF4-FFF2-40B4-BE49-F238E27FC236}">
                <a16:creationId xmlns:a16="http://schemas.microsoft.com/office/drawing/2014/main" id="{6A707671-E785-62B9-D97D-503368A18593}"/>
              </a:ext>
            </a:extLst>
          </p:cNvPr>
          <p:cNvCxnSpPr>
            <a:cxnSpLocks/>
          </p:cNvCxnSpPr>
          <p:nvPr/>
        </p:nvCxnSpPr>
        <p:spPr>
          <a:xfrm>
            <a:off x="1252025" y="2677550"/>
            <a:ext cx="5451230" cy="0"/>
          </a:xfrm>
          <a:prstGeom prst="line">
            <a:avLst/>
          </a:prstGeom>
        </p:spPr>
        <p:style>
          <a:lnRef idx="3">
            <a:schemeClr val="accent3"/>
          </a:lnRef>
          <a:fillRef idx="0">
            <a:schemeClr val="accent3"/>
          </a:fillRef>
          <a:effectRef idx="2">
            <a:schemeClr val="accent3"/>
          </a:effectRef>
          <a:fontRef idx="minor">
            <a:schemeClr val="tx1"/>
          </a:fontRef>
        </p:style>
      </p:cxnSp>
      <p:sp>
        <p:nvSpPr>
          <p:cNvPr id="8" name="Speech Bubble: Rectangle 7">
            <a:extLst>
              <a:ext uri="{FF2B5EF4-FFF2-40B4-BE49-F238E27FC236}">
                <a16:creationId xmlns:a16="http://schemas.microsoft.com/office/drawing/2014/main" id="{D7AC9907-9B7A-A9C6-013A-966B8BBAD7BA}"/>
              </a:ext>
            </a:extLst>
          </p:cNvPr>
          <p:cNvSpPr/>
          <p:nvPr/>
        </p:nvSpPr>
        <p:spPr>
          <a:xfrm>
            <a:off x="1127124" y="1048042"/>
            <a:ext cx="3283098" cy="619613"/>
          </a:xfrm>
          <a:prstGeom prst="wedgeRectCallout">
            <a:avLst>
              <a:gd name="adj1" fmla="val -5378"/>
              <a:gd name="adj2" fmla="val 107372"/>
            </a:avLst>
          </a:prstGeom>
          <a:noFill/>
          <a:ln w="38100"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sz="2400" b="1" dirty="0"/>
              <a:t>Claim</a:t>
            </a:r>
          </a:p>
          <a:p>
            <a:pPr algn="ctr"/>
            <a:r>
              <a:rPr lang="en-GB" sz="2400" b="1" dirty="0"/>
              <a:t>Needs Evidence</a:t>
            </a:r>
          </a:p>
        </p:txBody>
      </p:sp>
      <p:cxnSp>
        <p:nvCxnSpPr>
          <p:cNvPr id="10" name="Straight Connector 9">
            <a:extLst>
              <a:ext uri="{FF2B5EF4-FFF2-40B4-BE49-F238E27FC236}">
                <a16:creationId xmlns:a16="http://schemas.microsoft.com/office/drawing/2014/main" id="{28787995-6D5F-9510-D0FA-06E99FA33B1E}"/>
              </a:ext>
            </a:extLst>
          </p:cNvPr>
          <p:cNvCxnSpPr/>
          <p:nvPr/>
        </p:nvCxnSpPr>
        <p:spPr>
          <a:xfrm>
            <a:off x="6942406" y="2616591"/>
            <a:ext cx="3165231"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11" name="Straight Connector 10">
            <a:extLst>
              <a:ext uri="{FF2B5EF4-FFF2-40B4-BE49-F238E27FC236}">
                <a16:creationId xmlns:a16="http://schemas.microsoft.com/office/drawing/2014/main" id="{D7EFC258-B387-958A-4CD4-24ECBFDBA920}"/>
              </a:ext>
            </a:extLst>
          </p:cNvPr>
          <p:cNvCxnSpPr>
            <a:cxnSpLocks/>
          </p:cNvCxnSpPr>
          <p:nvPr/>
        </p:nvCxnSpPr>
        <p:spPr>
          <a:xfrm>
            <a:off x="1252025" y="3106616"/>
            <a:ext cx="9509760"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13" name="Straight Connector 12">
            <a:extLst>
              <a:ext uri="{FF2B5EF4-FFF2-40B4-BE49-F238E27FC236}">
                <a16:creationId xmlns:a16="http://schemas.microsoft.com/office/drawing/2014/main" id="{109FA7B1-B82F-516D-C946-31EAB5CF3E2F}"/>
              </a:ext>
            </a:extLst>
          </p:cNvPr>
          <p:cNvCxnSpPr>
            <a:cxnSpLocks/>
          </p:cNvCxnSpPr>
          <p:nvPr/>
        </p:nvCxnSpPr>
        <p:spPr>
          <a:xfrm>
            <a:off x="1252025" y="3533336"/>
            <a:ext cx="1301261" cy="0"/>
          </a:xfrm>
          <a:prstGeom prst="line">
            <a:avLst/>
          </a:prstGeom>
        </p:spPr>
        <p:style>
          <a:lnRef idx="3">
            <a:schemeClr val="accent2"/>
          </a:lnRef>
          <a:fillRef idx="0">
            <a:schemeClr val="accent2"/>
          </a:fillRef>
          <a:effectRef idx="2">
            <a:schemeClr val="accent2"/>
          </a:effectRef>
          <a:fontRef idx="minor">
            <a:schemeClr val="tx1"/>
          </a:fontRef>
        </p:style>
      </p:cxnSp>
      <p:sp>
        <p:nvSpPr>
          <p:cNvPr id="15" name="Speech Bubble: Rectangle 14">
            <a:extLst>
              <a:ext uri="{FF2B5EF4-FFF2-40B4-BE49-F238E27FC236}">
                <a16:creationId xmlns:a16="http://schemas.microsoft.com/office/drawing/2014/main" id="{04BD4675-FF7E-6CB2-4668-B5BAE7E62A70}"/>
              </a:ext>
            </a:extLst>
          </p:cNvPr>
          <p:cNvSpPr/>
          <p:nvPr/>
        </p:nvSpPr>
        <p:spPr>
          <a:xfrm>
            <a:off x="9713742" y="837028"/>
            <a:ext cx="2145323" cy="944880"/>
          </a:xfrm>
          <a:prstGeom prst="wedgeRectCallout">
            <a:avLst>
              <a:gd name="adj1" fmla="val -40505"/>
              <a:gd name="adj2" fmla="val 128753"/>
            </a:avLst>
          </a:prstGeom>
          <a:noFill/>
          <a:ln w="38100"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r>
              <a:rPr lang="en-GB" sz="3200" b="1" dirty="0"/>
              <a:t>Internal Evidence</a:t>
            </a:r>
          </a:p>
        </p:txBody>
      </p:sp>
    </p:spTree>
    <p:extLst>
      <p:ext uri="{BB962C8B-B14F-4D97-AF65-F5344CB8AC3E}">
        <p14:creationId xmlns:p14="http://schemas.microsoft.com/office/powerpoint/2010/main" val="2627662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13"/>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1000"/>
                                        <p:tgtEl>
                                          <p:spTgt spid="15"/>
                                        </p:tgtEl>
                                      </p:cBhvr>
                                    </p:animEffect>
                                    <p:anim calcmode="lin" valueType="num">
                                      <p:cBhvr>
                                        <p:cTn id="29" dur="1000" fill="hold"/>
                                        <p:tgtEl>
                                          <p:spTgt spid="15"/>
                                        </p:tgtEl>
                                        <p:attrNameLst>
                                          <p:attrName>ppt_x</p:attrName>
                                        </p:attrNameLst>
                                      </p:cBhvr>
                                      <p:tavLst>
                                        <p:tav tm="0">
                                          <p:val>
                                            <p:strVal val="#ppt_x"/>
                                          </p:val>
                                        </p:tav>
                                        <p:tav tm="100000">
                                          <p:val>
                                            <p:strVal val="#ppt_x"/>
                                          </p:val>
                                        </p:tav>
                                      </p:tavLst>
                                    </p:anim>
                                    <p:anim calcmode="lin" valueType="num">
                                      <p:cBhvr>
                                        <p:cTn id="30"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62DC3-4B8B-F127-5923-0ED40E427A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6AC4D9-420A-C848-98D7-351D9C357993}"/>
              </a:ext>
            </a:extLst>
          </p:cNvPr>
          <p:cNvSpPr>
            <a:spLocks noGrp="1"/>
          </p:cNvSpPr>
          <p:nvPr>
            <p:ph type="title"/>
          </p:nvPr>
        </p:nvSpPr>
        <p:spPr>
          <a:xfrm>
            <a:off x="1127125" y="365125"/>
            <a:ext cx="10226674" cy="619613"/>
          </a:xfrm>
        </p:spPr>
        <p:txBody>
          <a:bodyPr>
            <a:normAutofit fontScale="90000"/>
          </a:bodyPr>
          <a:lstStyle/>
          <a:p>
            <a:r>
              <a:rPr lang="en-GB" dirty="0"/>
              <a:t>Let’s read a paragraph from a report</a:t>
            </a:r>
          </a:p>
        </p:txBody>
      </p:sp>
      <p:sp>
        <p:nvSpPr>
          <p:cNvPr id="3" name="Content Placeholder 2">
            <a:extLst>
              <a:ext uri="{FF2B5EF4-FFF2-40B4-BE49-F238E27FC236}">
                <a16:creationId xmlns:a16="http://schemas.microsoft.com/office/drawing/2014/main" id="{0528F6B6-C9A0-7102-7B7A-D65863659D98}"/>
              </a:ext>
            </a:extLst>
          </p:cNvPr>
          <p:cNvSpPr>
            <a:spLocks noGrp="1"/>
          </p:cNvSpPr>
          <p:nvPr>
            <p:ph idx="1"/>
          </p:nvPr>
        </p:nvSpPr>
        <p:spPr>
          <a:xfrm>
            <a:off x="835573" y="1940264"/>
            <a:ext cx="11023494" cy="5032375"/>
          </a:xfrm>
        </p:spPr>
        <p:txBody>
          <a:bodyPr>
            <a:normAutofit lnSpcReduction="10000"/>
          </a:bodyPr>
          <a:lstStyle/>
          <a:p>
            <a:pPr marL="0" indent="0">
              <a:buNone/>
            </a:pPr>
            <a:r>
              <a:rPr lang="en-GB" sz="2000" dirty="0"/>
              <a:t>Staff attendance within the customer service department declined over the past six months, with absence rates increasing by 12 per cent according to internal attendance records. </a:t>
            </a:r>
          </a:p>
          <a:p>
            <a:pPr marL="0" indent="0">
              <a:buNone/>
            </a:pPr>
            <a:r>
              <a:rPr lang="en-GB" dirty="0"/>
              <a:t>Customer feedback logs also indicate that reduced staffing levels during peak periods have led to longer waiting times and lower satisfaction scores. This pattern reflects wider trends identified in external business reporting, which show that regular monitoring of workforce data can significantly improve organisational performance when acted upon (Databox, n.d.) Overall, the evidence suggests that improving staff attendance and monitoring workforce data could help the department reduce waiting times and improve customer satisfaction.</a:t>
            </a:r>
          </a:p>
          <a:p>
            <a:pPr marL="0" indent="0">
              <a:buNone/>
            </a:pPr>
            <a:endParaRPr lang="en-GB" dirty="0"/>
          </a:p>
        </p:txBody>
      </p:sp>
      <p:sp>
        <p:nvSpPr>
          <p:cNvPr id="8" name="Speech Bubble: Rectangle 7">
            <a:extLst>
              <a:ext uri="{FF2B5EF4-FFF2-40B4-BE49-F238E27FC236}">
                <a16:creationId xmlns:a16="http://schemas.microsoft.com/office/drawing/2014/main" id="{D0DCD8DC-0DB8-DB3D-CF75-A336B8C54B39}"/>
              </a:ext>
            </a:extLst>
          </p:cNvPr>
          <p:cNvSpPr/>
          <p:nvPr/>
        </p:nvSpPr>
        <p:spPr>
          <a:xfrm>
            <a:off x="1983544" y="1257347"/>
            <a:ext cx="2426677" cy="410308"/>
          </a:xfrm>
          <a:prstGeom prst="wedgeRectCallout">
            <a:avLst>
              <a:gd name="adj1" fmla="val -5378"/>
              <a:gd name="adj2" fmla="val 107372"/>
            </a:avLst>
          </a:prstGeom>
          <a:noFill/>
          <a:ln w="38100"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sz="1400" b="1" dirty="0"/>
              <a:t>Claim</a:t>
            </a:r>
          </a:p>
          <a:p>
            <a:pPr algn="ctr"/>
            <a:r>
              <a:rPr lang="en-GB" sz="1400" b="1" dirty="0"/>
              <a:t>Needs Evidence</a:t>
            </a:r>
          </a:p>
        </p:txBody>
      </p:sp>
      <p:sp>
        <p:nvSpPr>
          <p:cNvPr id="15" name="Speech Bubble: Rectangle 14">
            <a:extLst>
              <a:ext uri="{FF2B5EF4-FFF2-40B4-BE49-F238E27FC236}">
                <a16:creationId xmlns:a16="http://schemas.microsoft.com/office/drawing/2014/main" id="{F21B4B76-20F3-7200-9D10-E5A1768A852A}"/>
              </a:ext>
            </a:extLst>
          </p:cNvPr>
          <p:cNvSpPr/>
          <p:nvPr/>
        </p:nvSpPr>
        <p:spPr>
          <a:xfrm>
            <a:off x="9643404" y="1062111"/>
            <a:ext cx="2215662" cy="719797"/>
          </a:xfrm>
          <a:prstGeom prst="wedgeRectCallout">
            <a:avLst>
              <a:gd name="adj1" fmla="val -49030"/>
              <a:gd name="adj2" fmla="val 72177"/>
            </a:avLst>
          </a:prstGeom>
          <a:noFill/>
          <a:ln w="38100"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r>
              <a:rPr lang="en-GB" sz="2000" b="1" dirty="0"/>
              <a:t>Internal Evidence</a:t>
            </a:r>
          </a:p>
        </p:txBody>
      </p:sp>
      <p:cxnSp>
        <p:nvCxnSpPr>
          <p:cNvPr id="7" name="Straight Connector 6">
            <a:extLst>
              <a:ext uri="{FF2B5EF4-FFF2-40B4-BE49-F238E27FC236}">
                <a16:creationId xmlns:a16="http://schemas.microsoft.com/office/drawing/2014/main" id="{326407FB-00BB-B58F-8425-1C48D67479CE}"/>
              </a:ext>
            </a:extLst>
          </p:cNvPr>
          <p:cNvCxnSpPr/>
          <p:nvPr/>
        </p:nvCxnSpPr>
        <p:spPr>
          <a:xfrm>
            <a:off x="1280160" y="2947182"/>
            <a:ext cx="877824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9" name="Straight Connector 8">
            <a:extLst>
              <a:ext uri="{FF2B5EF4-FFF2-40B4-BE49-F238E27FC236}">
                <a16:creationId xmlns:a16="http://schemas.microsoft.com/office/drawing/2014/main" id="{175DF728-33C7-5310-8149-193997F6FFE9}"/>
              </a:ext>
            </a:extLst>
          </p:cNvPr>
          <p:cNvCxnSpPr/>
          <p:nvPr/>
        </p:nvCxnSpPr>
        <p:spPr>
          <a:xfrm>
            <a:off x="1404425" y="3429000"/>
            <a:ext cx="877824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12" name="Straight Connector 11">
            <a:extLst>
              <a:ext uri="{FF2B5EF4-FFF2-40B4-BE49-F238E27FC236}">
                <a16:creationId xmlns:a16="http://schemas.microsoft.com/office/drawing/2014/main" id="{C5682197-828D-1545-65A6-E53EE455B66E}"/>
              </a:ext>
            </a:extLst>
          </p:cNvPr>
          <p:cNvCxnSpPr>
            <a:cxnSpLocks/>
          </p:cNvCxnSpPr>
          <p:nvPr/>
        </p:nvCxnSpPr>
        <p:spPr>
          <a:xfrm>
            <a:off x="1280160" y="3834618"/>
            <a:ext cx="7695028"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17" name="Connector: Elbow 16">
            <a:extLst>
              <a:ext uri="{FF2B5EF4-FFF2-40B4-BE49-F238E27FC236}">
                <a16:creationId xmlns:a16="http://schemas.microsoft.com/office/drawing/2014/main" id="{6F735E68-A056-43B9-12E5-AB57A6F16056}"/>
              </a:ext>
            </a:extLst>
          </p:cNvPr>
          <p:cNvCxnSpPr>
            <a:cxnSpLocks/>
            <a:stCxn id="15" idx="2"/>
          </p:cNvCxnSpPr>
          <p:nvPr/>
        </p:nvCxnSpPr>
        <p:spPr>
          <a:xfrm rot="5400000">
            <a:off x="9966375" y="2070882"/>
            <a:ext cx="1073834" cy="495887"/>
          </a:xfrm>
          <a:prstGeom prst="bentConnector3">
            <a:avLst/>
          </a:prstGeom>
          <a:ln w="76200">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096590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wipe(down)">
                                      <p:cBhvr>
                                        <p:cTn id="15" dur="580">
                                          <p:stCondLst>
                                            <p:cond delay="0"/>
                                          </p:stCondLst>
                                        </p:cTn>
                                        <p:tgtEl>
                                          <p:spTgt spid="17"/>
                                        </p:tgtEl>
                                      </p:cBhvr>
                                    </p:animEffect>
                                    <p:anim calcmode="lin" valueType="num">
                                      <p:cBhvr>
                                        <p:cTn id="16"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21" dur="26">
                                          <p:stCondLst>
                                            <p:cond delay="650"/>
                                          </p:stCondLst>
                                        </p:cTn>
                                        <p:tgtEl>
                                          <p:spTgt spid="17"/>
                                        </p:tgtEl>
                                      </p:cBhvr>
                                      <p:to x="100000" y="60000"/>
                                    </p:animScale>
                                    <p:animScale>
                                      <p:cBhvr>
                                        <p:cTn id="22" dur="166" decel="50000">
                                          <p:stCondLst>
                                            <p:cond delay="676"/>
                                          </p:stCondLst>
                                        </p:cTn>
                                        <p:tgtEl>
                                          <p:spTgt spid="17"/>
                                        </p:tgtEl>
                                      </p:cBhvr>
                                      <p:to x="100000" y="100000"/>
                                    </p:animScale>
                                    <p:animScale>
                                      <p:cBhvr>
                                        <p:cTn id="23" dur="26">
                                          <p:stCondLst>
                                            <p:cond delay="1312"/>
                                          </p:stCondLst>
                                        </p:cTn>
                                        <p:tgtEl>
                                          <p:spTgt spid="17"/>
                                        </p:tgtEl>
                                      </p:cBhvr>
                                      <p:to x="100000" y="80000"/>
                                    </p:animScale>
                                    <p:animScale>
                                      <p:cBhvr>
                                        <p:cTn id="24" dur="166" decel="50000">
                                          <p:stCondLst>
                                            <p:cond delay="1338"/>
                                          </p:stCondLst>
                                        </p:cTn>
                                        <p:tgtEl>
                                          <p:spTgt spid="17"/>
                                        </p:tgtEl>
                                      </p:cBhvr>
                                      <p:to x="100000" y="100000"/>
                                    </p:animScale>
                                    <p:animScale>
                                      <p:cBhvr>
                                        <p:cTn id="25" dur="26">
                                          <p:stCondLst>
                                            <p:cond delay="1642"/>
                                          </p:stCondLst>
                                        </p:cTn>
                                        <p:tgtEl>
                                          <p:spTgt spid="17"/>
                                        </p:tgtEl>
                                      </p:cBhvr>
                                      <p:to x="100000" y="90000"/>
                                    </p:animScale>
                                    <p:animScale>
                                      <p:cBhvr>
                                        <p:cTn id="26" dur="166" decel="50000">
                                          <p:stCondLst>
                                            <p:cond delay="1668"/>
                                          </p:stCondLst>
                                        </p:cTn>
                                        <p:tgtEl>
                                          <p:spTgt spid="17"/>
                                        </p:tgtEl>
                                      </p:cBhvr>
                                      <p:to x="100000" y="100000"/>
                                    </p:animScale>
                                    <p:animScale>
                                      <p:cBhvr>
                                        <p:cTn id="27" dur="26">
                                          <p:stCondLst>
                                            <p:cond delay="1808"/>
                                          </p:stCondLst>
                                        </p:cTn>
                                        <p:tgtEl>
                                          <p:spTgt spid="17"/>
                                        </p:tgtEl>
                                      </p:cBhvr>
                                      <p:to x="100000" y="95000"/>
                                    </p:animScale>
                                    <p:animScale>
                                      <p:cBhvr>
                                        <p:cTn id="28" dur="166" decel="50000">
                                          <p:stCondLst>
                                            <p:cond delay="1834"/>
                                          </p:stCondLst>
                                        </p:cTn>
                                        <p:tgtEl>
                                          <p:spTgt spid="1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1F0AD2-E6D4-1663-CB2B-EAD344A343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A0D2BC-C148-2460-E511-4511FB48FE79}"/>
              </a:ext>
            </a:extLst>
          </p:cNvPr>
          <p:cNvSpPr>
            <a:spLocks noGrp="1"/>
          </p:cNvSpPr>
          <p:nvPr>
            <p:ph type="title"/>
          </p:nvPr>
        </p:nvSpPr>
        <p:spPr>
          <a:xfrm>
            <a:off x="1127125" y="365125"/>
            <a:ext cx="10226674" cy="619613"/>
          </a:xfrm>
        </p:spPr>
        <p:txBody>
          <a:bodyPr>
            <a:normAutofit fontScale="90000"/>
          </a:bodyPr>
          <a:lstStyle/>
          <a:p>
            <a:r>
              <a:rPr lang="en-GB" dirty="0"/>
              <a:t>Let’s read a paragraph from a report</a:t>
            </a:r>
          </a:p>
        </p:txBody>
      </p:sp>
      <p:sp>
        <p:nvSpPr>
          <p:cNvPr id="3" name="Content Placeholder 2">
            <a:extLst>
              <a:ext uri="{FF2B5EF4-FFF2-40B4-BE49-F238E27FC236}">
                <a16:creationId xmlns:a16="http://schemas.microsoft.com/office/drawing/2014/main" id="{3F4E4AAA-7CD7-4178-5A31-F169668A581E}"/>
              </a:ext>
            </a:extLst>
          </p:cNvPr>
          <p:cNvSpPr>
            <a:spLocks noGrp="1"/>
          </p:cNvSpPr>
          <p:nvPr>
            <p:ph idx="1"/>
          </p:nvPr>
        </p:nvSpPr>
        <p:spPr/>
        <p:txBody>
          <a:bodyPr>
            <a:normAutofit/>
          </a:bodyPr>
          <a:lstStyle/>
          <a:p>
            <a:pPr marL="0" indent="0">
              <a:buNone/>
            </a:pPr>
            <a:r>
              <a:rPr lang="en-GB" sz="2000" dirty="0"/>
              <a:t>Staff attendance within the customer service department declined over the past six months, with absence rates increasing by 12 per cent according to internal attendance records. </a:t>
            </a:r>
          </a:p>
          <a:p>
            <a:pPr marL="0" indent="0">
              <a:buNone/>
            </a:pPr>
            <a:r>
              <a:rPr lang="en-GB" sz="2000" dirty="0"/>
              <a:t>Customer feedback logs also indicate that reduced staffing levels during peak periods have led to longer waiting times and lower satisfaction scores. </a:t>
            </a:r>
          </a:p>
          <a:p>
            <a:pPr marL="0" indent="0">
              <a:buNone/>
            </a:pPr>
            <a:r>
              <a:rPr lang="en-GB" dirty="0"/>
              <a:t>This pattern reflects wider trends identified in external business reporting, which show that regular monitoring of workforce data can significantly improve organisational performance when acted upon (Databox, n.d.)</a:t>
            </a:r>
          </a:p>
          <a:p>
            <a:pPr marL="0" indent="0">
              <a:buNone/>
            </a:pPr>
            <a:endParaRPr lang="en-GB" dirty="0"/>
          </a:p>
          <a:p>
            <a:pPr marL="0" indent="0">
              <a:buNone/>
            </a:pPr>
            <a:endParaRPr lang="en-GB" dirty="0"/>
          </a:p>
        </p:txBody>
      </p:sp>
      <p:sp>
        <p:nvSpPr>
          <p:cNvPr id="8" name="Speech Bubble: Rectangle 7">
            <a:extLst>
              <a:ext uri="{FF2B5EF4-FFF2-40B4-BE49-F238E27FC236}">
                <a16:creationId xmlns:a16="http://schemas.microsoft.com/office/drawing/2014/main" id="{54131BA6-AC43-739E-22BF-77EBCC2DBC55}"/>
              </a:ext>
            </a:extLst>
          </p:cNvPr>
          <p:cNvSpPr/>
          <p:nvPr/>
        </p:nvSpPr>
        <p:spPr>
          <a:xfrm>
            <a:off x="1983544" y="1257347"/>
            <a:ext cx="2426677" cy="410308"/>
          </a:xfrm>
          <a:prstGeom prst="wedgeRectCallout">
            <a:avLst>
              <a:gd name="adj1" fmla="val -5378"/>
              <a:gd name="adj2" fmla="val 107372"/>
            </a:avLst>
          </a:prstGeom>
          <a:noFill/>
          <a:ln w="38100"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sz="1400" b="1" dirty="0"/>
              <a:t>Claim</a:t>
            </a:r>
          </a:p>
          <a:p>
            <a:pPr algn="ctr"/>
            <a:r>
              <a:rPr lang="en-GB" sz="1400" b="1" dirty="0"/>
              <a:t>Needs Evidence</a:t>
            </a:r>
          </a:p>
        </p:txBody>
      </p:sp>
      <p:sp>
        <p:nvSpPr>
          <p:cNvPr id="15" name="Speech Bubble: Rectangle 14">
            <a:extLst>
              <a:ext uri="{FF2B5EF4-FFF2-40B4-BE49-F238E27FC236}">
                <a16:creationId xmlns:a16="http://schemas.microsoft.com/office/drawing/2014/main" id="{A2D8F1A6-5B09-9510-3CF2-DF7D9F7A5277}"/>
              </a:ext>
            </a:extLst>
          </p:cNvPr>
          <p:cNvSpPr/>
          <p:nvPr/>
        </p:nvSpPr>
        <p:spPr>
          <a:xfrm>
            <a:off x="9643404" y="1062111"/>
            <a:ext cx="2215662" cy="719797"/>
          </a:xfrm>
          <a:prstGeom prst="wedgeRectCallout">
            <a:avLst>
              <a:gd name="adj1" fmla="val -49030"/>
              <a:gd name="adj2" fmla="val 72177"/>
            </a:avLst>
          </a:prstGeom>
          <a:noFill/>
          <a:ln w="38100"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r>
              <a:rPr lang="en-GB" sz="2000" b="1" dirty="0"/>
              <a:t>Internal Evidence</a:t>
            </a:r>
          </a:p>
        </p:txBody>
      </p:sp>
      <p:cxnSp>
        <p:nvCxnSpPr>
          <p:cNvPr id="17" name="Connector: Elbow 16">
            <a:extLst>
              <a:ext uri="{FF2B5EF4-FFF2-40B4-BE49-F238E27FC236}">
                <a16:creationId xmlns:a16="http://schemas.microsoft.com/office/drawing/2014/main" id="{C10CE478-7C26-D4FB-CA20-E557462D7A82}"/>
              </a:ext>
            </a:extLst>
          </p:cNvPr>
          <p:cNvCxnSpPr>
            <a:cxnSpLocks/>
            <a:stCxn id="15" idx="2"/>
          </p:cNvCxnSpPr>
          <p:nvPr/>
        </p:nvCxnSpPr>
        <p:spPr>
          <a:xfrm rot="5400000">
            <a:off x="10085949" y="1916138"/>
            <a:ext cx="799517" cy="531057"/>
          </a:xfrm>
          <a:prstGeom prst="bentConnector3">
            <a:avLst/>
          </a:prstGeom>
          <a:ln w="76200">
            <a:tailEnd type="triangle"/>
          </a:ln>
        </p:spPr>
        <p:style>
          <a:lnRef idx="3">
            <a:schemeClr val="accent4"/>
          </a:lnRef>
          <a:fillRef idx="0">
            <a:schemeClr val="accent4"/>
          </a:fillRef>
          <a:effectRef idx="2">
            <a:schemeClr val="accent4"/>
          </a:effectRef>
          <a:fontRef idx="minor">
            <a:schemeClr val="tx1"/>
          </a:fontRef>
        </p:style>
      </p:cxnSp>
      <p:cxnSp>
        <p:nvCxnSpPr>
          <p:cNvPr id="11" name="Straight Connector 10">
            <a:extLst>
              <a:ext uri="{FF2B5EF4-FFF2-40B4-BE49-F238E27FC236}">
                <a16:creationId xmlns:a16="http://schemas.microsoft.com/office/drawing/2014/main" id="{2AF0892A-68B9-71BB-E818-F6F5DA9E2EDB}"/>
              </a:ext>
            </a:extLst>
          </p:cNvPr>
          <p:cNvCxnSpPr/>
          <p:nvPr/>
        </p:nvCxnSpPr>
        <p:spPr>
          <a:xfrm>
            <a:off x="1294228" y="3594295"/>
            <a:ext cx="9347981" cy="0"/>
          </a:xfrm>
          <a:prstGeom prst="line">
            <a:avLst/>
          </a:prstGeom>
        </p:spPr>
        <p:style>
          <a:lnRef idx="3">
            <a:schemeClr val="accent6"/>
          </a:lnRef>
          <a:fillRef idx="0">
            <a:schemeClr val="accent6"/>
          </a:fillRef>
          <a:effectRef idx="2">
            <a:schemeClr val="accent6"/>
          </a:effectRef>
          <a:fontRef idx="minor">
            <a:schemeClr val="tx1"/>
          </a:fontRef>
        </p:style>
      </p:cxnSp>
      <p:cxnSp>
        <p:nvCxnSpPr>
          <p:cNvPr id="13" name="Straight Connector 12">
            <a:extLst>
              <a:ext uri="{FF2B5EF4-FFF2-40B4-BE49-F238E27FC236}">
                <a16:creationId xmlns:a16="http://schemas.microsoft.com/office/drawing/2014/main" id="{4B84D457-8252-B77E-16E5-83116EC99660}"/>
              </a:ext>
            </a:extLst>
          </p:cNvPr>
          <p:cNvCxnSpPr/>
          <p:nvPr/>
        </p:nvCxnSpPr>
        <p:spPr>
          <a:xfrm>
            <a:off x="1348154" y="4070252"/>
            <a:ext cx="9347981" cy="0"/>
          </a:xfrm>
          <a:prstGeom prst="line">
            <a:avLst/>
          </a:prstGeom>
        </p:spPr>
        <p:style>
          <a:lnRef idx="3">
            <a:schemeClr val="accent6"/>
          </a:lnRef>
          <a:fillRef idx="0">
            <a:schemeClr val="accent6"/>
          </a:fillRef>
          <a:effectRef idx="2">
            <a:schemeClr val="accent6"/>
          </a:effectRef>
          <a:fontRef idx="minor">
            <a:schemeClr val="tx1"/>
          </a:fontRef>
        </p:style>
      </p:cxnSp>
      <p:cxnSp>
        <p:nvCxnSpPr>
          <p:cNvPr id="14" name="Straight Connector 13">
            <a:extLst>
              <a:ext uri="{FF2B5EF4-FFF2-40B4-BE49-F238E27FC236}">
                <a16:creationId xmlns:a16="http://schemas.microsoft.com/office/drawing/2014/main" id="{5680B205-2288-C2E1-3ABD-7A83E65394E7}"/>
              </a:ext>
            </a:extLst>
          </p:cNvPr>
          <p:cNvCxnSpPr/>
          <p:nvPr/>
        </p:nvCxnSpPr>
        <p:spPr>
          <a:xfrm>
            <a:off x="1294228" y="4525107"/>
            <a:ext cx="9347981" cy="0"/>
          </a:xfrm>
          <a:prstGeom prst="line">
            <a:avLst/>
          </a:prstGeom>
        </p:spPr>
        <p:style>
          <a:lnRef idx="3">
            <a:schemeClr val="accent6"/>
          </a:lnRef>
          <a:fillRef idx="0">
            <a:schemeClr val="accent6"/>
          </a:fillRef>
          <a:effectRef idx="2">
            <a:schemeClr val="accent6"/>
          </a:effectRef>
          <a:fontRef idx="minor">
            <a:schemeClr val="tx1"/>
          </a:fontRef>
        </p:style>
      </p:cxnSp>
      <p:cxnSp>
        <p:nvCxnSpPr>
          <p:cNvPr id="16" name="Straight Connector 15">
            <a:extLst>
              <a:ext uri="{FF2B5EF4-FFF2-40B4-BE49-F238E27FC236}">
                <a16:creationId xmlns:a16="http://schemas.microsoft.com/office/drawing/2014/main" id="{0987875E-375A-ADAB-B32C-B35A22C7B732}"/>
              </a:ext>
            </a:extLst>
          </p:cNvPr>
          <p:cNvCxnSpPr>
            <a:cxnSpLocks/>
          </p:cNvCxnSpPr>
          <p:nvPr/>
        </p:nvCxnSpPr>
        <p:spPr>
          <a:xfrm>
            <a:off x="1294228" y="5057335"/>
            <a:ext cx="5296486" cy="0"/>
          </a:xfrm>
          <a:prstGeom prst="line">
            <a:avLst/>
          </a:prstGeom>
        </p:spPr>
        <p:style>
          <a:lnRef idx="3">
            <a:schemeClr val="accent6"/>
          </a:lnRef>
          <a:fillRef idx="0">
            <a:schemeClr val="accent6"/>
          </a:fillRef>
          <a:effectRef idx="2">
            <a:schemeClr val="accent6"/>
          </a:effectRef>
          <a:fontRef idx="minor">
            <a:schemeClr val="tx1"/>
          </a:fontRef>
        </p:style>
      </p:cxnSp>
      <p:sp>
        <p:nvSpPr>
          <p:cNvPr id="19" name="Rectangle 18">
            <a:extLst>
              <a:ext uri="{FF2B5EF4-FFF2-40B4-BE49-F238E27FC236}">
                <a16:creationId xmlns:a16="http://schemas.microsoft.com/office/drawing/2014/main" id="{6E4194A0-EDAC-8898-F5C9-F543E53EA6FF}"/>
              </a:ext>
            </a:extLst>
          </p:cNvPr>
          <p:cNvSpPr/>
          <p:nvPr/>
        </p:nvSpPr>
        <p:spPr>
          <a:xfrm>
            <a:off x="6611815" y="4525107"/>
            <a:ext cx="2757268" cy="454853"/>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0" name="Speech Bubble: Rectangle 19">
            <a:extLst>
              <a:ext uri="{FF2B5EF4-FFF2-40B4-BE49-F238E27FC236}">
                <a16:creationId xmlns:a16="http://schemas.microsoft.com/office/drawing/2014/main" id="{59053519-9A2D-5A76-E9AE-062C3F760AE6}"/>
              </a:ext>
            </a:extLst>
          </p:cNvPr>
          <p:cNvSpPr/>
          <p:nvPr/>
        </p:nvSpPr>
        <p:spPr>
          <a:xfrm>
            <a:off x="949447" y="5455919"/>
            <a:ext cx="2250953" cy="1083209"/>
          </a:xfrm>
          <a:prstGeom prst="wedgeRectCallout">
            <a:avLst>
              <a:gd name="adj1" fmla="val -21495"/>
              <a:gd name="adj2" fmla="val -101137"/>
            </a:avLst>
          </a:prstGeom>
          <a:noFill/>
          <a:ln w="57150"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sz="2000" b="1" dirty="0"/>
              <a:t>External Evidence</a:t>
            </a:r>
          </a:p>
          <a:p>
            <a:pPr algn="ctr"/>
            <a:r>
              <a:rPr lang="en-GB" sz="2000" b="1" dirty="0"/>
              <a:t>With reference</a:t>
            </a:r>
          </a:p>
        </p:txBody>
      </p:sp>
      <p:sp>
        <p:nvSpPr>
          <p:cNvPr id="4" name="TextBox 3">
            <a:extLst>
              <a:ext uri="{FF2B5EF4-FFF2-40B4-BE49-F238E27FC236}">
                <a16:creationId xmlns:a16="http://schemas.microsoft.com/office/drawing/2014/main" id="{ED32393C-DCC8-D01D-E8DA-95A90D5F706A}"/>
              </a:ext>
            </a:extLst>
          </p:cNvPr>
          <p:cNvSpPr txBox="1"/>
          <p:nvPr/>
        </p:nvSpPr>
        <p:spPr>
          <a:xfrm>
            <a:off x="3726726" y="5253633"/>
            <a:ext cx="8059576" cy="1846659"/>
          </a:xfrm>
          <a:prstGeom prst="rect">
            <a:avLst/>
          </a:prstGeom>
          <a:noFill/>
        </p:spPr>
        <p:txBody>
          <a:bodyPr wrap="square" rtlCol="0">
            <a:spAutoFit/>
          </a:bodyPr>
          <a:lstStyle/>
          <a:p>
            <a:r>
              <a:rPr lang="en-GB" sz="2400" dirty="0"/>
              <a:t>Overall, the evidence suggests that improving staff attendance and monitoring workforce data could help the department reduce waiting times and improve customer satisfaction.</a:t>
            </a:r>
          </a:p>
          <a:p>
            <a:endParaRPr lang="en-US" dirty="0"/>
          </a:p>
        </p:txBody>
      </p:sp>
    </p:spTree>
    <p:extLst>
      <p:ext uri="{BB962C8B-B14F-4D97-AF65-F5344CB8AC3E}">
        <p14:creationId xmlns:p14="http://schemas.microsoft.com/office/powerpoint/2010/main" val="763301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1000"/>
                                        <p:tgtEl>
                                          <p:spTgt spid="19"/>
                                        </p:tgtEl>
                                      </p:cBhvr>
                                    </p:animEffect>
                                    <p:anim calcmode="lin" valueType="num">
                                      <p:cBhvr>
                                        <p:cTn id="18" dur="1000" fill="hold"/>
                                        <p:tgtEl>
                                          <p:spTgt spid="19"/>
                                        </p:tgtEl>
                                        <p:attrNameLst>
                                          <p:attrName>ppt_x</p:attrName>
                                        </p:attrNameLst>
                                      </p:cBhvr>
                                      <p:tavLst>
                                        <p:tav tm="0">
                                          <p:val>
                                            <p:strVal val="#ppt_x"/>
                                          </p:val>
                                        </p:tav>
                                        <p:tav tm="100000">
                                          <p:val>
                                            <p:strVal val="#ppt_x"/>
                                          </p:val>
                                        </p:tav>
                                      </p:tavLst>
                                    </p:anim>
                                    <p:anim calcmode="lin" valueType="num">
                                      <p:cBhvr>
                                        <p:cTn id="19" dur="1000" fill="hold"/>
                                        <p:tgtEl>
                                          <p:spTgt spid="19"/>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1000"/>
                                        <p:tgtEl>
                                          <p:spTgt spid="20"/>
                                        </p:tgtEl>
                                      </p:cBhvr>
                                    </p:animEffect>
                                    <p:anim calcmode="lin" valueType="num">
                                      <p:cBhvr>
                                        <p:cTn id="23" dur="1000" fill="hold"/>
                                        <p:tgtEl>
                                          <p:spTgt spid="20"/>
                                        </p:tgtEl>
                                        <p:attrNameLst>
                                          <p:attrName>ppt_x</p:attrName>
                                        </p:attrNameLst>
                                      </p:cBhvr>
                                      <p:tavLst>
                                        <p:tav tm="0">
                                          <p:val>
                                            <p:strVal val="#ppt_x"/>
                                          </p:val>
                                        </p:tav>
                                        <p:tav tm="100000">
                                          <p:val>
                                            <p:strVal val="#ppt_x"/>
                                          </p:val>
                                        </p:tav>
                                      </p:tavLst>
                                    </p:anim>
                                    <p:anim calcmode="lin" valueType="num">
                                      <p:cBhvr>
                                        <p:cTn id="24"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FABFC-2F14-93E0-0668-B8F9EAD96BB9}"/>
              </a:ext>
            </a:extLst>
          </p:cNvPr>
          <p:cNvSpPr>
            <a:spLocks noGrp="1"/>
          </p:cNvSpPr>
          <p:nvPr>
            <p:ph type="title"/>
          </p:nvPr>
        </p:nvSpPr>
        <p:spPr/>
        <p:txBody>
          <a:bodyPr/>
          <a:lstStyle/>
          <a:p>
            <a:r>
              <a:rPr lang="en-GB" dirty="0"/>
              <a:t>Identifying Evidence</a:t>
            </a:r>
          </a:p>
        </p:txBody>
      </p:sp>
      <p:sp>
        <p:nvSpPr>
          <p:cNvPr id="3" name="Content Placeholder 2">
            <a:extLst>
              <a:ext uri="{FF2B5EF4-FFF2-40B4-BE49-F238E27FC236}">
                <a16:creationId xmlns:a16="http://schemas.microsoft.com/office/drawing/2014/main" id="{1E5C8A62-0860-7712-5EFB-A321C8A45DA6}"/>
              </a:ext>
            </a:extLst>
          </p:cNvPr>
          <p:cNvSpPr>
            <a:spLocks noGrp="1"/>
          </p:cNvSpPr>
          <p:nvPr>
            <p:ph sz="half" idx="1"/>
          </p:nvPr>
        </p:nvSpPr>
        <p:spPr/>
        <p:txBody>
          <a:bodyPr>
            <a:normAutofit fontScale="92500" lnSpcReduction="20000"/>
          </a:bodyPr>
          <a:lstStyle/>
          <a:p>
            <a:r>
              <a:rPr lang="en-GB" dirty="0"/>
              <a:t>You will read two short report paragraphs.</a:t>
            </a:r>
          </a:p>
          <a:p>
            <a:r>
              <a:rPr lang="en-GB" dirty="0"/>
              <a:t>Work individually.</a:t>
            </a:r>
          </a:p>
          <a:p>
            <a:r>
              <a:rPr lang="en-GB" dirty="0"/>
              <a:t>Underline:</a:t>
            </a:r>
          </a:p>
          <a:p>
            <a:pPr lvl="1"/>
            <a:r>
              <a:rPr lang="en-GB" dirty="0"/>
              <a:t>where evidence is used</a:t>
            </a:r>
          </a:p>
          <a:p>
            <a:pPr lvl="1"/>
            <a:r>
              <a:rPr lang="en-GB" dirty="0"/>
              <a:t>where information comes from inside the organisation</a:t>
            </a:r>
          </a:p>
          <a:p>
            <a:pPr lvl="1"/>
            <a:r>
              <a:rPr lang="en-GB" dirty="0"/>
              <a:t>where information comes from outside the organisation</a:t>
            </a:r>
          </a:p>
          <a:p>
            <a:endParaRPr lang="en-GB" dirty="0"/>
          </a:p>
        </p:txBody>
      </p:sp>
      <p:sp>
        <p:nvSpPr>
          <p:cNvPr id="4" name="Content Placeholder 3">
            <a:extLst>
              <a:ext uri="{FF2B5EF4-FFF2-40B4-BE49-F238E27FC236}">
                <a16:creationId xmlns:a16="http://schemas.microsoft.com/office/drawing/2014/main" id="{831FD43F-8F87-D659-89C3-6FBFDB9B13B5}"/>
              </a:ext>
            </a:extLst>
          </p:cNvPr>
          <p:cNvSpPr>
            <a:spLocks noGrp="1"/>
          </p:cNvSpPr>
          <p:nvPr>
            <p:ph sz="half" idx="2"/>
          </p:nvPr>
        </p:nvSpPr>
        <p:spPr/>
        <p:txBody>
          <a:bodyPr>
            <a:normAutofit fontScale="92500" lnSpcReduction="20000"/>
          </a:bodyPr>
          <a:lstStyle/>
          <a:p>
            <a:r>
              <a:rPr lang="en-GB" dirty="0"/>
              <a:t>Remember</a:t>
            </a:r>
          </a:p>
          <a:p>
            <a:pPr lvl="1"/>
            <a:r>
              <a:rPr lang="en-GB" dirty="0"/>
              <a:t>You are not judging quality</a:t>
            </a:r>
          </a:p>
          <a:p>
            <a:pPr lvl="1"/>
            <a:r>
              <a:rPr lang="en-GB" dirty="0"/>
              <a:t>You are not rewriting anything</a:t>
            </a:r>
          </a:p>
          <a:p>
            <a:pPr lvl="1"/>
            <a:r>
              <a:rPr lang="en-GB" dirty="0"/>
              <a:t>Focus on what counts as evidence</a:t>
            </a:r>
          </a:p>
          <a:p>
            <a:endParaRPr lang="en-GB" dirty="0"/>
          </a:p>
        </p:txBody>
      </p:sp>
      <p:pic>
        <p:nvPicPr>
          <p:cNvPr id="5" name="Online Media 4" title="5 Minute Timer">
            <a:hlinkClick r:id="" action="ppaction://media"/>
            <a:extLst>
              <a:ext uri="{FF2B5EF4-FFF2-40B4-BE49-F238E27FC236}">
                <a16:creationId xmlns:a16="http://schemas.microsoft.com/office/drawing/2014/main" id="{DEB6DF2A-DFC0-20B2-A3FF-5D8E425356BF}"/>
              </a:ext>
            </a:extLst>
          </p:cNvPr>
          <p:cNvPicPr>
            <a:picLocks noRot="1" noChangeAspect="1"/>
          </p:cNvPicPr>
          <p:nvPr>
            <a:videoFile r:link="rId1"/>
          </p:nvPr>
        </p:nvPicPr>
        <p:blipFill>
          <a:blip r:embed="rId4"/>
          <a:stretch>
            <a:fillRect/>
          </a:stretch>
        </p:blipFill>
        <p:spPr>
          <a:xfrm>
            <a:off x="7934448" y="4452424"/>
            <a:ext cx="3343152" cy="1888881"/>
          </a:xfrm>
          <a:prstGeom prst="rect">
            <a:avLst/>
          </a:prstGeom>
        </p:spPr>
      </p:pic>
    </p:spTree>
    <p:extLst>
      <p:ext uri="{BB962C8B-B14F-4D97-AF65-F5344CB8AC3E}">
        <p14:creationId xmlns:p14="http://schemas.microsoft.com/office/powerpoint/2010/main" val="218313750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2F23-B483-D270-875B-5B76DFE9C2D7}"/>
              </a:ext>
            </a:extLst>
          </p:cNvPr>
          <p:cNvSpPr>
            <a:spLocks noGrp="1"/>
          </p:cNvSpPr>
          <p:nvPr>
            <p:ph type="title"/>
          </p:nvPr>
        </p:nvSpPr>
        <p:spPr/>
        <p:txBody>
          <a:bodyPr/>
          <a:lstStyle/>
          <a:p>
            <a:r>
              <a:rPr lang="en-GB" dirty="0"/>
              <a:t>Let’s check together</a:t>
            </a:r>
          </a:p>
        </p:txBody>
      </p:sp>
      <p:sp>
        <p:nvSpPr>
          <p:cNvPr id="3" name="Content Placeholder 2">
            <a:extLst>
              <a:ext uri="{FF2B5EF4-FFF2-40B4-BE49-F238E27FC236}">
                <a16:creationId xmlns:a16="http://schemas.microsoft.com/office/drawing/2014/main" id="{4EBE114F-B7F1-4EE5-30C2-516DBB4A7467}"/>
              </a:ext>
            </a:extLst>
          </p:cNvPr>
          <p:cNvSpPr>
            <a:spLocks noGrp="1"/>
          </p:cNvSpPr>
          <p:nvPr>
            <p:ph sz="half" idx="1"/>
          </p:nvPr>
        </p:nvSpPr>
        <p:spPr/>
        <p:txBody>
          <a:bodyPr>
            <a:normAutofit fontScale="62500" lnSpcReduction="20000"/>
          </a:bodyPr>
          <a:lstStyle/>
          <a:p>
            <a:r>
              <a:rPr lang="en-GB" dirty="0"/>
              <a:t>Compare your answers with </a:t>
            </a:r>
            <a:r>
              <a:rPr lang="en-GB" b="1" dirty="0"/>
              <a:t>the person next to you.</a:t>
            </a:r>
          </a:p>
          <a:p>
            <a:r>
              <a:rPr lang="en-GB" dirty="0"/>
              <a:t>Discuss briefly:</a:t>
            </a:r>
          </a:p>
          <a:p>
            <a:pPr lvl="1"/>
            <a:r>
              <a:rPr lang="en-GB" dirty="0"/>
              <a:t>Where did you see evidence in the paragraphs?</a:t>
            </a:r>
          </a:p>
          <a:p>
            <a:pPr lvl="1"/>
            <a:r>
              <a:rPr lang="en-GB" dirty="0"/>
              <a:t>Which evidence came from inside the organisation?</a:t>
            </a:r>
          </a:p>
          <a:p>
            <a:pPr lvl="1"/>
            <a:r>
              <a:rPr lang="en-GB" dirty="0"/>
              <a:t>Which information came from outside the organisation?</a:t>
            </a:r>
          </a:p>
          <a:p>
            <a:r>
              <a:rPr lang="en-GB" dirty="0"/>
              <a:t>There are different types of evidence in business reports.</a:t>
            </a:r>
          </a:p>
          <a:p>
            <a:r>
              <a:rPr lang="en-GB" dirty="0"/>
              <a:t>What matters is recognising where information comes from and why it supports a claim.</a:t>
            </a:r>
          </a:p>
        </p:txBody>
      </p:sp>
      <p:sp>
        <p:nvSpPr>
          <p:cNvPr id="4" name="Content Placeholder 3">
            <a:extLst>
              <a:ext uri="{FF2B5EF4-FFF2-40B4-BE49-F238E27FC236}">
                <a16:creationId xmlns:a16="http://schemas.microsoft.com/office/drawing/2014/main" id="{EADE19F2-2BB2-F85C-8B06-CA0EF817BAD9}"/>
              </a:ext>
            </a:extLst>
          </p:cNvPr>
          <p:cNvSpPr>
            <a:spLocks noGrp="1"/>
          </p:cNvSpPr>
          <p:nvPr>
            <p:ph sz="half" idx="2"/>
          </p:nvPr>
        </p:nvSpPr>
        <p:spPr/>
        <p:txBody>
          <a:bodyPr>
            <a:normAutofit fontScale="62500" lnSpcReduction="20000"/>
          </a:bodyPr>
          <a:lstStyle/>
          <a:p>
            <a:pPr marL="0" indent="0">
              <a:buNone/>
            </a:pPr>
            <a:r>
              <a:rPr lang="en-GB" dirty="0"/>
              <a:t>Let’s check what we noticed </a:t>
            </a:r>
            <a:r>
              <a:rPr lang="en-GB" b="1" dirty="0"/>
              <a:t>as a group</a:t>
            </a:r>
            <a:r>
              <a:rPr lang="en-GB" dirty="0"/>
              <a:t>.</a:t>
            </a:r>
          </a:p>
          <a:p>
            <a:endParaRPr lang="en-GB" dirty="0"/>
          </a:p>
          <a:p>
            <a:pPr lvl="1"/>
            <a:r>
              <a:rPr lang="en-GB" dirty="0"/>
              <a:t>What helped you recognise evidence in the paragraphs?</a:t>
            </a:r>
          </a:p>
          <a:p>
            <a:pPr lvl="1"/>
            <a:r>
              <a:rPr lang="en-GB" dirty="0"/>
              <a:t>How did you tell the difference between internal and external information?</a:t>
            </a:r>
          </a:p>
          <a:p>
            <a:pPr lvl="1"/>
            <a:r>
              <a:rPr lang="en-GB" dirty="0"/>
              <a:t>Why do you think some information was referenced and some was not?</a:t>
            </a:r>
          </a:p>
          <a:p>
            <a:endParaRPr lang="en-GB" dirty="0"/>
          </a:p>
          <a:p>
            <a:r>
              <a:rPr lang="en-GB" dirty="0"/>
              <a:t>Business reports rely on evidence to be credible and useful.</a:t>
            </a:r>
          </a:p>
          <a:p>
            <a:r>
              <a:rPr lang="en-GB" dirty="0"/>
              <a:t>The key skill is recognising where information comes from and how it supports a claim.</a:t>
            </a:r>
          </a:p>
        </p:txBody>
      </p:sp>
      <p:pic>
        <p:nvPicPr>
          <p:cNvPr id="5" name="Online Media 4" title="2 Minute Timer">
            <a:hlinkClick r:id="" action="ppaction://media"/>
            <a:extLst>
              <a:ext uri="{FF2B5EF4-FFF2-40B4-BE49-F238E27FC236}">
                <a16:creationId xmlns:a16="http://schemas.microsoft.com/office/drawing/2014/main" id="{0395A5DF-4CAA-B533-B59F-DD866937A483}"/>
              </a:ext>
            </a:extLst>
          </p:cNvPr>
          <p:cNvPicPr>
            <a:picLocks noRot="1" noChangeAspect="1"/>
          </p:cNvPicPr>
          <p:nvPr>
            <a:videoFile r:link="rId1"/>
          </p:nvPr>
        </p:nvPicPr>
        <p:blipFill>
          <a:blip r:embed="rId4"/>
          <a:stretch>
            <a:fillRect/>
          </a:stretch>
        </p:blipFill>
        <p:spPr>
          <a:xfrm>
            <a:off x="3539758" y="5373859"/>
            <a:ext cx="2397005" cy="1354308"/>
          </a:xfrm>
          <a:prstGeom prst="rect">
            <a:avLst/>
          </a:prstGeom>
        </p:spPr>
      </p:pic>
    </p:spTree>
    <p:extLst>
      <p:ext uri="{BB962C8B-B14F-4D97-AF65-F5344CB8AC3E}">
        <p14:creationId xmlns:p14="http://schemas.microsoft.com/office/powerpoint/2010/main" val="132044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5"/>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5"/>
                                        </p:tgtEl>
                                      </p:cBhvr>
                                    </p:cmd>
                                  </p:childTnLst>
                                </p:cTn>
                              </p:par>
                            </p:childTnLst>
                          </p:cTn>
                        </p:par>
                      </p:childTnLst>
                    </p:cTn>
                  </p:par>
                </p:childTnLst>
              </p:cTn>
              <p:nextCondLst>
                <p:cond evt="onClick" delay="0">
                  <p:tgtEl>
                    <p:spTgt spid="5"/>
                  </p:tgtEl>
                </p:cond>
              </p:nextCondLst>
            </p:seq>
            <p:video>
              <p:cMediaNode vol="80000">
                <p:cTn id="15" fill="hold" display="0">
                  <p:stCondLst>
                    <p:cond delay="indefinite"/>
                  </p:stCondLst>
                </p:cTn>
                <p:tgtEl>
                  <p:spTgt spid="5"/>
                </p:tgtEl>
              </p:cMediaNode>
            </p:video>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0F073-4EC6-E49B-78F4-2ACA63A8F1AA}"/>
              </a:ext>
            </a:extLst>
          </p:cNvPr>
          <p:cNvSpPr>
            <a:spLocks noGrp="1"/>
          </p:cNvSpPr>
          <p:nvPr>
            <p:ph type="ctrTitle"/>
          </p:nvPr>
        </p:nvSpPr>
        <p:spPr/>
        <p:txBody>
          <a:bodyPr/>
          <a:lstStyle/>
          <a:p>
            <a:r>
              <a:rPr lang="en-GB" dirty="0"/>
              <a:t>Linking Ideas</a:t>
            </a:r>
          </a:p>
        </p:txBody>
      </p:sp>
      <p:sp>
        <p:nvSpPr>
          <p:cNvPr id="3" name="Subtitle 2">
            <a:extLst>
              <a:ext uri="{FF2B5EF4-FFF2-40B4-BE49-F238E27FC236}">
                <a16:creationId xmlns:a16="http://schemas.microsoft.com/office/drawing/2014/main" id="{FB5DB00D-7523-8FF2-BE2B-29E133965566}"/>
              </a:ext>
            </a:extLst>
          </p:cNvPr>
          <p:cNvSpPr>
            <a:spLocks noGrp="1"/>
          </p:cNvSpPr>
          <p:nvPr>
            <p:ph type="subTitle" idx="1"/>
          </p:nvPr>
        </p:nvSpPr>
        <p:spPr/>
        <p:txBody>
          <a:bodyPr/>
          <a:lstStyle/>
          <a:p>
            <a:endParaRPr lang="en-GB"/>
          </a:p>
        </p:txBody>
      </p:sp>
      <p:pic>
        <p:nvPicPr>
          <p:cNvPr id="6" name="Picture Placeholder 5" descr="Close-up of chain link">
            <a:extLst>
              <a:ext uri="{FF2B5EF4-FFF2-40B4-BE49-F238E27FC236}">
                <a16:creationId xmlns:a16="http://schemas.microsoft.com/office/drawing/2014/main" id="{27BD161F-77CA-0F5F-27BB-E9AE32F8346F}"/>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104" r="24104"/>
          <a:stretch>
            <a:fillRect/>
          </a:stretch>
        </p:blipFill>
        <p:spPr/>
      </p:pic>
    </p:spTree>
    <p:extLst>
      <p:ext uri="{BB962C8B-B14F-4D97-AF65-F5344CB8AC3E}">
        <p14:creationId xmlns:p14="http://schemas.microsoft.com/office/powerpoint/2010/main" val="19751372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B8FFC-D3EA-A87B-7A87-2603F0F8D9EB}"/>
              </a:ext>
            </a:extLst>
          </p:cNvPr>
          <p:cNvSpPr>
            <a:spLocks noGrp="1"/>
          </p:cNvSpPr>
          <p:nvPr>
            <p:ph type="title"/>
          </p:nvPr>
        </p:nvSpPr>
        <p:spPr/>
        <p:txBody>
          <a:bodyPr>
            <a:normAutofit/>
          </a:bodyPr>
          <a:lstStyle/>
          <a:p>
            <a:r>
              <a:rPr lang="en-GB" dirty="0"/>
              <a:t>Linking ideas clearly in a business report</a:t>
            </a:r>
          </a:p>
        </p:txBody>
      </p:sp>
      <p:sp>
        <p:nvSpPr>
          <p:cNvPr id="3" name="Content Placeholder 2">
            <a:extLst>
              <a:ext uri="{FF2B5EF4-FFF2-40B4-BE49-F238E27FC236}">
                <a16:creationId xmlns:a16="http://schemas.microsoft.com/office/drawing/2014/main" id="{7C2C3284-8848-044C-7206-0EE3B4198BE3}"/>
              </a:ext>
            </a:extLst>
          </p:cNvPr>
          <p:cNvSpPr>
            <a:spLocks noGrp="1"/>
          </p:cNvSpPr>
          <p:nvPr>
            <p:ph idx="1"/>
          </p:nvPr>
        </p:nvSpPr>
        <p:spPr/>
        <p:txBody>
          <a:bodyPr/>
          <a:lstStyle/>
          <a:p>
            <a:r>
              <a:rPr lang="en-GB" dirty="0"/>
              <a:t>In business reports:</a:t>
            </a:r>
          </a:p>
          <a:p>
            <a:pPr lvl="1"/>
            <a:r>
              <a:rPr lang="en-GB" dirty="0"/>
              <a:t>ideas need to flow logically</a:t>
            </a:r>
          </a:p>
          <a:p>
            <a:pPr lvl="1"/>
            <a:r>
              <a:rPr lang="en-GB" dirty="0"/>
              <a:t>readers should not have to guess the connection</a:t>
            </a:r>
          </a:p>
          <a:p>
            <a:pPr lvl="1"/>
            <a:r>
              <a:rPr lang="en-GB" dirty="0"/>
              <a:t>linking words help guide the reader</a:t>
            </a:r>
          </a:p>
          <a:p>
            <a:endParaRPr lang="en-GB" dirty="0"/>
          </a:p>
          <a:p>
            <a:r>
              <a:rPr lang="en-GB" dirty="0"/>
              <a:t>These words are called </a:t>
            </a:r>
            <a:r>
              <a:rPr lang="en-GB" b="1" dirty="0"/>
              <a:t>signposting expressions.</a:t>
            </a:r>
          </a:p>
          <a:p>
            <a:endParaRPr lang="en-GB" dirty="0"/>
          </a:p>
        </p:txBody>
      </p:sp>
    </p:spTree>
    <p:extLst>
      <p:ext uri="{BB962C8B-B14F-4D97-AF65-F5344CB8AC3E}">
        <p14:creationId xmlns:p14="http://schemas.microsoft.com/office/powerpoint/2010/main" val="30966022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F7F8-A4EC-7364-336C-5754C1A32C69}"/>
              </a:ext>
            </a:extLst>
          </p:cNvPr>
          <p:cNvSpPr>
            <a:spLocks noGrp="1"/>
          </p:cNvSpPr>
          <p:nvPr>
            <p:ph type="title"/>
          </p:nvPr>
        </p:nvSpPr>
        <p:spPr/>
        <p:txBody>
          <a:bodyPr/>
          <a:lstStyle/>
          <a:p>
            <a:r>
              <a:rPr lang="en-GB" dirty="0"/>
              <a:t>Let’s try it out</a:t>
            </a:r>
          </a:p>
        </p:txBody>
      </p:sp>
      <p:pic>
        <p:nvPicPr>
          <p:cNvPr id="4" name="Content Placeholder 3">
            <a:hlinkClick r:id="rId3"/>
            <a:extLst>
              <a:ext uri="{FF2B5EF4-FFF2-40B4-BE49-F238E27FC236}">
                <a16:creationId xmlns:a16="http://schemas.microsoft.com/office/drawing/2014/main" id="{43AC8DE9-DAE0-8F3F-394A-06ECB59909FC}"/>
              </a:ext>
            </a:extLst>
          </p:cNvPr>
          <p:cNvPicPr>
            <a:picLocks noGrp="1" noChangeAspect="1"/>
          </p:cNvPicPr>
          <p:nvPr>
            <p:ph idx="1"/>
          </p:nvPr>
        </p:nvPicPr>
        <p:blipFill>
          <a:blip r:embed="rId4"/>
          <a:stretch>
            <a:fillRect/>
          </a:stretch>
        </p:blipFill>
        <p:spPr>
          <a:xfrm>
            <a:off x="1452969" y="3086405"/>
            <a:ext cx="8746376" cy="1781016"/>
          </a:xfrm>
          <a:prstGeom prst="rect">
            <a:avLst/>
          </a:prstGeom>
        </p:spPr>
      </p:pic>
    </p:spTree>
    <p:extLst>
      <p:ext uri="{BB962C8B-B14F-4D97-AF65-F5344CB8AC3E}">
        <p14:creationId xmlns:p14="http://schemas.microsoft.com/office/powerpoint/2010/main" val="2903510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0FB7E-856A-710E-84E9-694238384AAA}"/>
              </a:ext>
            </a:extLst>
          </p:cNvPr>
          <p:cNvSpPr>
            <a:spLocks noGrp="1"/>
          </p:cNvSpPr>
          <p:nvPr>
            <p:ph type="title"/>
          </p:nvPr>
        </p:nvSpPr>
        <p:spPr/>
        <p:txBody>
          <a:bodyPr/>
          <a:lstStyle/>
          <a:p>
            <a:r>
              <a:rPr lang="en-GB" dirty="0"/>
              <a:t>Using signposting in a paragraph</a:t>
            </a:r>
          </a:p>
        </p:txBody>
      </p:sp>
      <p:sp>
        <p:nvSpPr>
          <p:cNvPr id="3" name="Content Placeholder 2">
            <a:extLst>
              <a:ext uri="{FF2B5EF4-FFF2-40B4-BE49-F238E27FC236}">
                <a16:creationId xmlns:a16="http://schemas.microsoft.com/office/drawing/2014/main" id="{907AC508-FFC1-B9B4-763F-93C028358031}"/>
              </a:ext>
            </a:extLst>
          </p:cNvPr>
          <p:cNvSpPr>
            <a:spLocks noGrp="1"/>
          </p:cNvSpPr>
          <p:nvPr>
            <p:ph sz="half" idx="1"/>
          </p:nvPr>
        </p:nvSpPr>
        <p:spPr/>
        <p:txBody>
          <a:bodyPr>
            <a:normAutofit/>
          </a:bodyPr>
          <a:lstStyle/>
          <a:p>
            <a:r>
              <a:rPr lang="en-GB" dirty="0"/>
              <a:t>Using linking words</a:t>
            </a:r>
          </a:p>
          <a:p>
            <a:r>
              <a:rPr lang="en-GB" dirty="0"/>
              <a:t>You will read a short report paragraph.</a:t>
            </a:r>
          </a:p>
          <a:p>
            <a:r>
              <a:rPr lang="en-GB" b="1" dirty="0"/>
              <a:t>Your task</a:t>
            </a:r>
          </a:p>
          <a:p>
            <a:pPr lvl="1"/>
            <a:r>
              <a:rPr lang="en-GB" dirty="0"/>
              <a:t>Add two signposting phrases</a:t>
            </a:r>
          </a:p>
          <a:p>
            <a:pPr lvl="1"/>
            <a:r>
              <a:rPr lang="en-GB" dirty="0"/>
              <a:t>Make the connection between ideas clearer</a:t>
            </a:r>
          </a:p>
          <a:p>
            <a:endParaRPr lang="en-GB" dirty="0"/>
          </a:p>
        </p:txBody>
      </p:sp>
      <p:sp>
        <p:nvSpPr>
          <p:cNvPr id="4" name="Content Placeholder 3">
            <a:extLst>
              <a:ext uri="{FF2B5EF4-FFF2-40B4-BE49-F238E27FC236}">
                <a16:creationId xmlns:a16="http://schemas.microsoft.com/office/drawing/2014/main" id="{361AB32E-E805-C7A5-335A-EECC66EBD384}"/>
              </a:ext>
            </a:extLst>
          </p:cNvPr>
          <p:cNvSpPr>
            <a:spLocks noGrp="1"/>
          </p:cNvSpPr>
          <p:nvPr>
            <p:ph sz="half" idx="2"/>
          </p:nvPr>
        </p:nvSpPr>
        <p:spPr/>
        <p:txBody>
          <a:bodyPr>
            <a:normAutofit/>
          </a:bodyPr>
          <a:lstStyle/>
          <a:p>
            <a:pPr marL="0" indent="0">
              <a:buNone/>
            </a:pPr>
            <a:r>
              <a:rPr lang="en-GB" dirty="0"/>
              <a:t>Remember:</a:t>
            </a:r>
          </a:p>
          <a:p>
            <a:r>
              <a:rPr lang="en-GB" dirty="0"/>
              <a:t>Do not rewrite the content</a:t>
            </a:r>
          </a:p>
          <a:p>
            <a:r>
              <a:rPr lang="en-GB" dirty="0"/>
              <a:t>Add links where they make sense</a:t>
            </a:r>
          </a:p>
          <a:p>
            <a:r>
              <a:rPr lang="en-GB" dirty="0"/>
              <a:t>Focus on clarity for the reader</a:t>
            </a:r>
          </a:p>
          <a:p>
            <a:endParaRPr lang="en-GB" dirty="0"/>
          </a:p>
        </p:txBody>
      </p:sp>
      <p:pic>
        <p:nvPicPr>
          <p:cNvPr id="5" name="Online Media 4" title="4 Minute Timer">
            <a:hlinkClick r:id="" action="ppaction://media"/>
            <a:extLst>
              <a:ext uri="{FF2B5EF4-FFF2-40B4-BE49-F238E27FC236}">
                <a16:creationId xmlns:a16="http://schemas.microsoft.com/office/drawing/2014/main" id="{0D89B42B-8CB8-1FD5-DAC2-31FC5F87A307}"/>
              </a:ext>
            </a:extLst>
          </p:cNvPr>
          <p:cNvPicPr>
            <a:picLocks noRot="1" noChangeAspect="1"/>
          </p:cNvPicPr>
          <p:nvPr>
            <a:videoFile r:link="rId1"/>
          </p:nvPr>
        </p:nvPicPr>
        <p:blipFill>
          <a:blip r:embed="rId4"/>
          <a:stretch>
            <a:fillRect/>
          </a:stretch>
        </p:blipFill>
        <p:spPr>
          <a:xfrm>
            <a:off x="8796705" y="4964161"/>
            <a:ext cx="3097237" cy="1749939"/>
          </a:xfrm>
          <a:prstGeom prst="rect">
            <a:avLst/>
          </a:prstGeom>
        </p:spPr>
      </p:pic>
    </p:spTree>
    <p:extLst>
      <p:ext uri="{BB962C8B-B14F-4D97-AF65-F5344CB8AC3E}">
        <p14:creationId xmlns:p14="http://schemas.microsoft.com/office/powerpoint/2010/main" val="40247449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A761B-8011-D530-54B0-8DBA2C097410}"/>
              </a:ext>
            </a:extLst>
          </p:cNvPr>
          <p:cNvSpPr>
            <a:spLocks noGrp="1"/>
          </p:cNvSpPr>
          <p:nvPr>
            <p:ph type="title"/>
          </p:nvPr>
        </p:nvSpPr>
        <p:spPr/>
        <p:txBody>
          <a:bodyPr/>
          <a:lstStyle/>
          <a:p>
            <a:r>
              <a:rPr lang="en-GB" dirty="0"/>
              <a:t>What could it look like</a:t>
            </a:r>
          </a:p>
        </p:txBody>
      </p:sp>
      <p:sp>
        <p:nvSpPr>
          <p:cNvPr id="4" name="Content Placeholder 3">
            <a:extLst>
              <a:ext uri="{FF2B5EF4-FFF2-40B4-BE49-F238E27FC236}">
                <a16:creationId xmlns:a16="http://schemas.microsoft.com/office/drawing/2014/main" id="{309329C6-F665-6AC3-7B13-876FFFE5F092}"/>
              </a:ext>
            </a:extLst>
          </p:cNvPr>
          <p:cNvSpPr>
            <a:spLocks noGrp="1"/>
          </p:cNvSpPr>
          <p:nvPr>
            <p:ph sz="half" idx="2"/>
          </p:nvPr>
        </p:nvSpPr>
        <p:spPr/>
        <p:txBody>
          <a:bodyPr>
            <a:normAutofit lnSpcReduction="10000"/>
          </a:bodyPr>
          <a:lstStyle/>
          <a:p>
            <a:r>
              <a:rPr lang="en-GB" dirty="0"/>
              <a:t>Staff absence levels increased during the last quarter</a:t>
            </a:r>
            <a:r>
              <a:rPr lang="en-GB" b="1" dirty="0"/>
              <a:t>. In addition</a:t>
            </a:r>
            <a:r>
              <a:rPr lang="en-GB" dirty="0"/>
              <a:t>, customer response times increased during peak periods. </a:t>
            </a:r>
            <a:r>
              <a:rPr lang="en-GB" b="1" dirty="0"/>
              <a:t>As a result</a:t>
            </a:r>
            <a:r>
              <a:rPr lang="en-GB" dirty="0"/>
              <a:t>, management concerns were raised about the impact on service quality.</a:t>
            </a:r>
          </a:p>
        </p:txBody>
      </p:sp>
      <p:sp>
        <p:nvSpPr>
          <p:cNvPr id="7" name="Content Placeholder 6">
            <a:extLst>
              <a:ext uri="{FF2B5EF4-FFF2-40B4-BE49-F238E27FC236}">
                <a16:creationId xmlns:a16="http://schemas.microsoft.com/office/drawing/2014/main" id="{17636C56-202C-5426-E151-F70AA494F20B}"/>
              </a:ext>
            </a:extLst>
          </p:cNvPr>
          <p:cNvSpPr>
            <a:spLocks noGrp="1"/>
          </p:cNvSpPr>
          <p:nvPr>
            <p:ph sz="half" idx="1"/>
          </p:nvPr>
        </p:nvSpPr>
        <p:spPr/>
        <p:txBody>
          <a:bodyPr>
            <a:normAutofit lnSpcReduction="10000"/>
          </a:bodyPr>
          <a:lstStyle/>
          <a:p>
            <a:r>
              <a:rPr lang="en-GB" dirty="0"/>
              <a:t>Staff absence levels increased during the last quarter. </a:t>
            </a:r>
            <a:r>
              <a:rPr lang="en-GB" b="1" dirty="0"/>
              <a:t>As a result</a:t>
            </a:r>
            <a:r>
              <a:rPr lang="en-GB" dirty="0"/>
              <a:t>, customer response times also increased during peak periods. </a:t>
            </a:r>
            <a:r>
              <a:rPr lang="en-GB" b="1" dirty="0"/>
              <a:t>In addition</a:t>
            </a:r>
            <a:r>
              <a:rPr lang="en-GB" dirty="0"/>
              <a:t>, management concerns were raised about the impact on service quality.</a:t>
            </a:r>
          </a:p>
        </p:txBody>
      </p:sp>
    </p:spTree>
    <p:extLst>
      <p:ext uri="{BB962C8B-B14F-4D97-AF65-F5344CB8AC3E}">
        <p14:creationId xmlns:p14="http://schemas.microsoft.com/office/powerpoint/2010/main" val="946992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7"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7CC8B-EAA9-AFD6-81C8-711C348631A1}"/>
              </a:ext>
            </a:extLst>
          </p:cNvPr>
          <p:cNvSpPr>
            <a:spLocks noGrp="1"/>
          </p:cNvSpPr>
          <p:nvPr>
            <p:ph type="ctrTitle"/>
          </p:nvPr>
        </p:nvSpPr>
        <p:spPr/>
        <p:txBody>
          <a:bodyPr/>
          <a:lstStyle/>
          <a:p>
            <a:r>
              <a:rPr lang="en-GB" dirty="0"/>
              <a:t>Let’s bring it together</a:t>
            </a:r>
          </a:p>
        </p:txBody>
      </p:sp>
      <p:sp>
        <p:nvSpPr>
          <p:cNvPr id="3" name="Subtitle 2">
            <a:extLst>
              <a:ext uri="{FF2B5EF4-FFF2-40B4-BE49-F238E27FC236}">
                <a16:creationId xmlns:a16="http://schemas.microsoft.com/office/drawing/2014/main" id="{2177E4BC-1885-CAA6-55BC-88B852BD7CCF}"/>
              </a:ext>
            </a:extLst>
          </p:cNvPr>
          <p:cNvSpPr>
            <a:spLocks noGrp="1"/>
          </p:cNvSpPr>
          <p:nvPr>
            <p:ph type="subTitle" idx="1"/>
          </p:nvPr>
        </p:nvSpPr>
        <p:spPr/>
        <p:txBody>
          <a:bodyPr/>
          <a:lstStyle/>
          <a:p>
            <a:endParaRPr lang="en-GB"/>
          </a:p>
        </p:txBody>
      </p:sp>
      <p:pic>
        <p:nvPicPr>
          <p:cNvPr id="6" name="Picture Placeholder 5" descr="Paper people pyramid">
            <a:extLst>
              <a:ext uri="{FF2B5EF4-FFF2-40B4-BE49-F238E27FC236}">
                <a16:creationId xmlns:a16="http://schemas.microsoft.com/office/drawing/2014/main" id="{857EDF22-DFEC-5ED3-EA2B-D0D8808C9414}"/>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0875" r="20875"/>
          <a:stretch>
            <a:fillRect/>
          </a:stretch>
        </p:blipFill>
        <p:spPr/>
      </p:pic>
    </p:spTree>
    <p:extLst>
      <p:ext uri="{BB962C8B-B14F-4D97-AF65-F5344CB8AC3E}">
        <p14:creationId xmlns:p14="http://schemas.microsoft.com/office/powerpoint/2010/main" val="22291939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5E34E-E65C-D49E-41C7-222A98A6C102}"/>
              </a:ext>
            </a:extLst>
          </p:cNvPr>
          <p:cNvSpPr>
            <a:spLocks noGrp="1"/>
          </p:cNvSpPr>
          <p:nvPr>
            <p:ph type="title"/>
          </p:nvPr>
        </p:nvSpPr>
        <p:spPr/>
        <p:txBody>
          <a:bodyPr/>
          <a:lstStyle/>
          <a:p>
            <a:r>
              <a:rPr lang="en-GB" dirty="0"/>
              <a:t>A complete report paragraph</a:t>
            </a:r>
          </a:p>
        </p:txBody>
      </p:sp>
      <p:sp>
        <p:nvSpPr>
          <p:cNvPr id="3" name="Content Placeholder 2">
            <a:extLst>
              <a:ext uri="{FF2B5EF4-FFF2-40B4-BE49-F238E27FC236}">
                <a16:creationId xmlns:a16="http://schemas.microsoft.com/office/drawing/2014/main" id="{D61066D2-8838-402F-88DA-394D9280CC90}"/>
              </a:ext>
            </a:extLst>
          </p:cNvPr>
          <p:cNvSpPr>
            <a:spLocks noGrp="1"/>
          </p:cNvSpPr>
          <p:nvPr>
            <p:ph idx="1"/>
          </p:nvPr>
        </p:nvSpPr>
        <p:spPr/>
        <p:txBody>
          <a:bodyPr>
            <a:normAutofit/>
          </a:bodyPr>
          <a:lstStyle/>
          <a:p>
            <a:r>
              <a:rPr lang="en-GB" dirty="0"/>
              <a:t>You will look at a complete business report paragraph.</a:t>
            </a:r>
          </a:p>
          <a:p>
            <a:pPr marL="0" indent="0">
              <a:buNone/>
            </a:pPr>
            <a:r>
              <a:rPr lang="en-GB" b="1" dirty="0"/>
              <a:t>Your task</a:t>
            </a:r>
          </a:p>
          <a:p>
            <a:r>
              <a:rPr lang="en-GB" dirty="0"/>
              <a:t>Identify:</a:t>
            </a:r>
          </a:p>
          <a:p>
            <a:pPr lvl="1"/>
            <a:r>
              <a:rPr lang="en-GB" dirty="0"/>
              <a:t>the main idea</a:t>
            </a:r>
          </a:p>
          <a:p>
            <a:pPr lvl="1"/>
            <a:r>
              <a:rPr lang="en-GB" dirty="0"/>
              <a:t>the evidence</a:t>
            </a:r>
          </a:p>
          <a:p>
            <a:pPr lvl="1"/>
            <a:r>
              <a:rPr lang="en-GB" dirty="0"/>
              <a:t>the explanation (what the evidence means)</a:t>
            </a:r>
          </a:p>
          <a:p>
            <a:r>
              <a:rPr lang="en-GB" dirty="0"/>
              <a:t>Focus on how the paragraph works, not how long it is.</a:t>
            </a:r>
          </a:p>
        </p:txBody>
      </p:sp>
    </p:spTree>
    <p:extLst>
      <p:ext uri="{BB962C8B-B14F-4D97-AF65-F5344CB8AC3E}">
        <p14:creationId xmlns:p14="http://schemas.microsoft.com/office/powerpoint/2010/main" val="26083233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3C27E-5173-E72B-53DE-0DA725E095A3}"/>
              </a:ext>
            </a:extLst>
          </p:cNvPr>
          <p:cNvSpPr>
            <a:spLocks noGrp="1"/>
          </p:cNvSpPr>
          <p:nvPr>
            <p:ph type="title"/>
          </p:nvPr>
        </p:nvSpPr>
        <p:spPr/>
        <p:txBody>
          <a:bodyPr/>
          <a:lstStyle/>
          <a:p>
            <a:r>
              <a:rPr lang="en-GB" dirty="0"/>
              <a:t>Read the Paragraph</a:t>
            </a:r>
          </a:p>
        </p:txBody>
      </p:sp>
      <p:sp>
        <p:nvSpPr>
          <p:cNvPr id="3" name="Content Placeholder 2">
            <a:extLst>
              <a:ext uri="{FF2B5EF4-FFF2-40B4-BE49-F238E27FC236}">
                <a16:creationId xmlns:a16="http://schemas.microsoft.com/office/drawing/2014/main" id="{B61F1D9A-609A-0D70-4B1F-57D791006737}"/>
              </a:ext>
            </a:extLst>
          </p:cNvPr>
          <p:cNvSpPr>
            <a:spLocks noGrp="1"/>
          </p:cNvSpPr>
          <p:nvPr>
            <p:ph idx="1"/>
          </p:nvPr>
        </p:nvSpPr>
        <p:spPr/>
        <p:txBody>
          <a:bodyPr/>
          <a:lstStyle/>
          <a:p>
            <a:pPr marL="0" indent="0">
              <a:buNone/>
            </a:pPr>
            <a:r>
              <a:rPr lang="en-GB" dirty="0"/>
              <a:t>Staff absence levels increased during the last financial quarter within the customer service department. Internal attendance records show an 18 per cent increase in reported absences compared to the previous quarter. </a:t>
            </a:r>
          </a:p>
          <a:p>
            <a:pPr marL="0" indent="0">
              <a:buNone/>
            </a:pPr>
            <a:r>
              <a:rPr lang="en-GB" dirty="0"/>
              <a:t>As a result, reduced staffing during peak periods led to longer response times and increased management concern about service quality.</a:t>
            </a:r>
          </a:p>
        </p:txBody>
      </p:sp>
      <p:sp>
        <p:nvSpPr>
          <p:cNvPr id="5" name="Rectangle 4">
            <a:extLst>
              <a:ext uri="{FF2B5EF4-FFF2-40B4-BE49-F238E27FC236}">
                <a16:creationId xmlns:a16="http://schemas.microsoft.com/office/drawing/2014/main" id="{1B2423C2-D3E6-1D47-4DDF-BE72C375AC92}"/>
              </a:ext>
            </a:extLst>
          </p:cNvPr>
          <p:cNvSpPr/>
          <p:nvPr/>
        </p:nvSpPr>
        <p:spPr>
          <a:xfrm>
            <a:off x="1127124" y="2012231"/>
            <a:ext cx="9683898" cy="435547"/>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8F46357-33B0-66C1-C371-D2F6D1F8C656}"/>
              </a:ext>
            </a:extLst>
          </p:cNvPr>
          <p:cNvSpPr/>
          <p:nvPr/>
        </p:nvSpPr>
        <p:spPr>
          <a:xfrm>
            <a:off x="1127124" y="2447778"/>
            <a:ext cx="8600685" cy="435547"/>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8" name="Right Bracket 7">
            <a:extLst>
              <a:ext uri="{FF2B5EF4-FFF2-40B4-BE49-F238E27FC236}">
                <a16:creationId xmlns:a16="http://schemas.microsoft.com/office/drawing/2014/main" id="{9526BBFE-3591-35B7-7692-7F52B7428A19}"/>
              </a:ext>
            </a:extLst>
          </p:cNvPr>
          <p:cNvSpPr/>
          <p:nvPr/>
        </p:nvSpPr>
        <p:spPr>
          <a:xfrm>
            <a:off x="11148646" y="2384474"/>
            <a:ext cx="260252" cy="1385668"/>
          </a:xfrm>
          <a:prstGeom prst="rightBracket">
            <a:avLst/>
          </a:prstGeom>
          <a:ln w="76200"/>
        </p:spPr>
        <p:style>
          <a:lnRef idx="3">
            <a:schemeClr val="accent3"/>
          </a:lnRef>
          <a:fillRef idx="0">
            <a:schemeClr val="accent3"/>
          </a:fillRef>
          <a:effectRef idx="2">
            <a:schemeClr val="accent3"/>
          </a:effectRef>
          <a:fontRef idx="minor">
            <a:schemeClr val="tx1"/>
          </a:fontRef>
        </p:style>
        <p:txBody>
          <a:bodyPr rtlCol="0" anchor="ctr"/>
          <a:lstStyle/>
          <a:p>
            <a:pPr algn="ctr"/>
            <a:endParaRPr lang="en-GB"/>
          </a:p>
        </p:txBody>
      </p:sp>
      <p:sp>
        <p:nvSpPr>
          <p:cNvPr id="9" name="Left Bracket 8">
            <a:extLst>
              <a:ext uri="{FF2B5EF4-FFF2-40B4-BE49-F238E27FC236}">
                <a16:creationId xmlns:a16="http://schemas.microsoft.com/office/drawing/2014/main" id="{0C8A1D35-D348-F246-FC27-5A6436EA8C9B}"/>
              </a:ext>
            </a:extLst>
          </p:cNvPr>
          <p:cNvSpPr/>
          <p:nvPr/>
        </p:nvSpPr>
        <p:spPr>
          <a:xfrm>
            <a:off x="541606" y="3770142"/>
            <a:ext cx="675249" cy="1645920"/>
          </a:xfrm>
          <a:prstGeom prst="leftBracket">
            <a:avLst/>
          </a:prstGeom>
          <a:ln w="76200"/>
        </p:spPr>
        <p:style>
          <a:lnRef idx="3">
            <a:schemeClr val="accent6"/>
          </a:lnRef>
          <a:fillRef idx="0">
            <a:schemeClr val="accent6"/>
          </a:fillRef>
          <a:effectRef idx="2">
            <a:schemeClr val="accent6"/>
          </a:effectRef>
          <a:fontRef idx="minor">
            <a:schemeClr val="tx1"/>
          </a:fontRef>
        </p:style>
        <p:txBody>
          <a:bodyPr rtlCol="0" anchor="ctr"/>
          <a:lstStyle/>
          <a:p>
            <a:pPr algn="ctr"/>
            <a:endParaRPr lang="en-GB"/>
          </a:p>
        </p:txBody>
      </p:sp>
      <p:cxnSp>
        <p:nvCxnSpPr>
          <p:cNvPr id="11" name="Straight Connector 10">
            <a:extLst>
              <a:ext uri="{FF2B5EF4-FFF2-40B4-BE49-F238E27FC236}">
                <a16:creationId xmlns:a16="http://schemas.microsoft.com/office/drawing/2014/main" id="{071608B4-E68E-8744-BE15-2C5940E0726C}"/>
              </a:ext>
            </a:extLst>
          </p:cNvPr>
          <p:cNvCxnSpPr/>
          <p:nvPr/>
        </p:nvCxnSpPr>
        <p:spPr>
          <a:xfrm>
            <a:off x="1216855" y="4368018"/>
            <a:ext cx="1807699" cy="0"/>
          </a:xfrm>
          <a:prstGeom prst="line">
            <a:avLst/>
          </a:prstGeom>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3852052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500" fill="hold"/>
                                        <p:tgtEl>
                                          <p:spTgt spid="8"/>
                                        </p:tgtEl>
                                        <p:attrNameLst>
                                          <p:attrName>ppt_w</p:attrName>
                                        </p:attrNameLst>
                                      </p:cBhvr>
                                      <p:tavLst>
                                        <p:tav tm="0">
                                          <p:val>
                                            <p:fltVal val="0"/>
                                          </p:val>
                                        </p:tav>
                                        <p:tav tm="100000">
                                          <p:val>
                                            <p:strVal val="#ppt_w"/>
                                          </p:val>
                                        </p:tav>
                                      </p:tavLst>
                                    </p:anim>
                                    <p:anim calcmode="lin" valueType="num">
                                      <p:cBhvr>
                                        <p:cTn id="14" dur="500" fill="hold"/>
                                        <p:tgtEl>
                                          <p:spTgt spid="8"/>
                                        </p:tgtEl>
                                        <p:attrNameLst>
                                          <p:attrName>ppt_h</p:attrName>
                                        </p:attrNameLst>
                                      </p:cBhvr>
                                      <p:tavLst>
                                        <p:tav tm="0">
                                          <p:val>
                                            <p:fltVal val="0"/>
                                          </p:val>
                                        </p:tav>
                                        <p:tav tm="100000">
                                          <p:val>
                                            <p:strVal val="#ppt_h"/>
                                          </p:val>
                                        </p:tav>
                                      </p:tavLst>
                                    </p:anim>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p:cTn id="20" dur="500" fill="hold"/>
                                        <p:tgtEl>
                                          <p:spTgt spid="9"/>
                                        </p:tgtEl>
                                        <p:attrNameLst>
                                          <p:attrName>ppt_w</p:attrName>
                                        </p:attrNameLst>
                                      </p:cBhvr>
                                      <p:tavLst>
                                        <p:tav tm="0">
                                          <p:val>
                                            <p:fltVal val="0"/>
                                          </p:val>
                                        </p:tav>
                                        <p:tav tm="100000">
                                          <p:val>
                                            <p:strVal val="#ppt_w"/>
                                          </p:val>
                                        </p:tav>
                                      </p:tavLst>
                                    </p:anim>
                                    <p:anim calcmode="lin" valueType="num">
                                      <p:cBhvr>
                                        <p:cTn id="21" dur="500" fill="hold"/>
                                        <p:tgtEl>
                                          <p:spTgt spid="9"/>
                                        </p:tgtEl>
                                        <p:attrNameLst>
                                          <p:attrName>ppt_h</p:attrName>
                                        </p:attrNameLst>
                                      </p:cBhvr>
                                      <p:tavLst>
                                        <p:tav tm="0">
                                          <p:val>
                                            <p:fltVal val="0"/>
                                          </p:val>
                                        </p:tav>
                                        <p:tav tm="100000">
                                          <p:val>
                                            <p:strVal val="#ppt_h"/>
                                          </p:val>
                                        </p:tav>
                                      </p:tavLst>
                                    </p:anim>
                                    <p:animEffect transition="in" filter="fade">
                                      <p:cBhvr>
                                        <p:cTn id="22" dur="500"/>
                                        <p:tgtEl>
                                          <p:spTgt spid="9"/>
                                        </p:tgtEl>
                                      </p:cBhvr>
                                    </p:animEffect>
                                  </p:childTnLst>
                                </p:cTn>
                              </p:par>
                              <p:par>
                                <p:cTn id="23" presetID="1" presetClass="entr" presetSubtype="0" fill="hold"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5A86E-666E-D4A5-016D-A9C96673D1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60206B-AAF9-65F5-5BEF-6BF70D154DF7}"/>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62E9A81F-A2A2-5C1F-2B85-333BC27E233F}"/>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36595297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2BAAA-286C-B6DF-AA43-4DECD7ABC8AC}"/>
              </a:ext>
            </a:extLst>
          </p:cNvPr>
          <p:cNvSpPr>
            <a:spLocks noGrp="1"/>
          </p:cNvSpPr>
          <p:nvPr>
            <p:ph type="ctrTitle"/>
          </p:nvPr>
        </p:nvSpPr>
        <p:spPr/>
        <p:txBody>
          <a:bodyPr/>
          <a:lstStyle/>
          <a:p>
            <a:r>
              <a:rPr lang="en-GB" dirty="0"/>
              <a:t>Learning from Examples</a:t>
            </a:r>
          </a:p>
        </p:txBody>
      </p:sp>
      <p:sp>
        <p:nvSpPr>
          <p:cNvPr id="3" name="Subtitle 2">
            <a:extLst>
              <a:ext uri="{FF2B5EF4-FFF2-40B4-BE49-F238E27FC236}">
                <a16:creationId xmlns:a16="http://schemas.microsoft.com/office/drawing/2014/main" id="{8118A408-B7CD-36C4-F10F-AF492D083AA7}"/>
              </a:ext>
            </a:extLst>
          </p:cNvPr>
          <p:cNvSpPr>
            <a:spLocks noGrp="1"/>
          </p:cNvSpPr>
          <p:nvPr>
            <p:ph type="subTitle" idx="1"/>
          </p:nvPr>
        </p:nvSpPr>
        <p:spPr/>
        <p:txBody>
          <a:bodyPr/>
          <a:lstStyle/>
          <a:p>
            <a:endParaRPr lang="en-GB"/>
          </a:p>
        </p:txBody>
      </p:sp>
      <p:pic>
        <p:nvPicPr>
          <p:cNvPr id="6" name="Picture Placeholder 5" descr="Floating chemistry structure">
            <a:extLst>
              <a:ext uri="{FF2B5EF4-FFF2-40B4-BE49-F238E27FC236}">
                <a16:creationId xmlns:a16="http://schemas.microsoft.com/office/drawing/2014/main" id="{F7FF988C-CDF1-EDFD-5869-9BD929E86FB4}"/>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3337" r="23337"/>
          <a:stretch>
            <a:fillRect/>
          </a:stretch>
        </p:blipFill>
        <p:spPr/>
      </p:pic>
    </p:spTree>
    <p:extLst>
      <p:ext uri="{BB962C8B-B14F-4D97-AF65-F5344CB8AC3E}">
        <p14:creationId xmlns:p14="http://schemas.microsoft.com/office/powerpoint/2010/main" val="31245230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835AF-3417-9E53-1FED-80CC68A63B78}"/>
              </a:ext>
            </a:extLst>
          </p:cNvPr>
          <p:cNvSpPr>
            <a:spLocks noGrp="1"/>
          </p:cNvSpPr>
          <p:nvPr>
            <p:ph type="title"/>
          </p:nvPr>
        </p:nvSpPr>
        <p:spPr/>
        <p:txBody>
          <a:bodyPr/>
          <a:lstStyle/>
          <a:p>
            <a:r>
              <a:rPr lang="en-GB" dirty="0"/>
              <a:t>The use of examples</a:t>
            </a:r>
          </a:p>
        </p:txBody>
      </p:sp>
      <p:sp>
        <p:nvSpPr>
          <p:cNvPr id="3" name="Content Placeholder 2">
            <a:extLst>
              <a:ext uri="{FF2B5EF4-FFF2-40B4-BE49-F238E27FC236}">
                <a16:creationId xmlns:a16="http://schemas.microsoft.com/office/drawing/2014/main" id="{B2C97873-E160-0C76-9F40-F51248B5F143}"/>
              </a:ext>
            </a:extLst>
          </p:cNvPr>
          <p:cNvSpPr>
            <a:spLocks noGrp="1"/>
          </p:cNvSpPr>
          <p:nvPr>
            <p:ph sz="half" idx="1"/>
          </p:nvPr>
        </p:nvSpPr>
        <p:spPr/>
        <p:txBody>
          <a:bodyPr>
            <a:normAutofit/>
          </a:bodyPr>
          <a:lstStyle/>
          <a:p>
            <a:r>
              <a:rPr lang="en-GB" dirty="0"/>
              <a:t>Before writing our own reports, it helps to look at examples.</a:t>
            </a:r>
          </a:p>
          <a:p>
            <a:r>
              <a:rPr lang="en-GB" dirty="0"/>
              <a:t>Good writers:</a:t>
            </a:r>
          </a:p>
          <a:p>
            <a:pPr lvl="1"/>
            <a:r>
              <a:rPr lang="en-GB" dirty="0"/>
              <a:t>read other texts carefully</a:t>
            </a:r>
          </a:p>
          <a:p>
            <a:pPr lvl="1"/>
            <a:r>
              <a:rPr lang="en-GB" dirty="0"/>
              <a:t>notice what works</a:t>
            </a:r>
          </a:p>
          <a:p>
            <a:pPr lvl="1"/>
            <a:r>
              <a:rPr lang="en-GB" dirty="0"/>
              <a:t>explain why something is clear or unclear</a:t>
            </a:r>
          </a:p>
          <a:p>
            <a:endParaRPr lang="en-GB" dirty="0"/>
          </a:p>
        </p:txBody>
      </p:sp>
      <p:sp>
        <p:nvSpPr>
          <p:cNvPr id="4" name="Content Placeholder 3">
            <a:extLst>
              <a:ext uri="{FF2B5EF4-FFF2-40B4-BE49-F238E27FC236}">
                <a16:creationId xmlns:a16="http://schemas.microsoft.com/office/drawing/2014/main" id="{5001ED18-78CC-40E2-A832-EE86487D25FC}"/>
              </a:ext>
            </a:extLst>
          </p:cNvPr>
          <p:cNvSpPr>
            <a:spLocks noGrp="1"/>
          </p:cNvSpPr>
          <p:nvPr>
            <p:ph sz="half" idx="2"/>
          </p:nvPr>
        </p:nvSpPr>
        <p:spPr/>
        <p:txBody>
          <a:bodyPr>
            <a:normAutofit/>
          </a:bodyPr>
          <a:lstStyle/>
          <a:p>
            <a:r>
              <a:rPr lang="en-GB" dirty="0"/>
              <a:t>Today, you will</a:t>
            </a:r>
          </a:p>
          <a:p>
            <a:pPr lvl="1"/>
            <a:r>
              <a:rPr lang="en-GB" dirty="0"/>
              <a:t>look at sample writing</a:t>
            </a:r>
          </a:p>
          <a:p>
            <a:pPr lvl="1"/>
            <a:r>
              <a:rPr lang="en-GB" dirty="0"/>
              <a:t>identify strengths and weaknesses</a:t>
            </a:r>
          </a:p>
          <a:p>
            <a:pPr lvl="1"/>
            <a:r>
              <a:rPr lang="en-GB" dirty="0"/>
              <a:t>practise giving constructive feedback</a:t>
            </a:r>
          </a:p>
          <a:p>
            <a:endParaRPr lang="en-GB" dirty="0"/>
          </a:p>
        </p:txBody>
      </p:sp>
    </p:spTree>
    <p:extLst>
      <p:ext uri="{BB962C8B-B14F-4D97-AF65-F5344CB8AC3E}">
        <p14:creationId xmlns:p14="http://schemas.microsoft.com/office/powerpoint/2010/main" val="32276023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0C707-A18F-69EC-1FE3-46CB0DDBA76F}"/>
              </a:ext>
            </a:extLst>
          </p:cNvPr>
          <p:cNvSpPr>
            <a:spLocks noGrp="1"/>
          </p:cNvSpPr>
          <p:nvPr>
            <p:ph type="title"/>
          </p:nvPr>
        </p:nvSpPr>
        <p:spPr/>
        <p:txBody>
          <a:bodyPr/>
          <a:lstStyle/>
          <a:p>
            <a:r>
              <a:rPr lang="en-GB" dirty="0"/>
              <a:t>Useful feedback language</a:t>
            </a:r>
          </a:p>
        </p:txBody>
      </p:sp>
      <p:sp>
        <p:nvSpPr>
          <p:cNvPr id="3" name="Content Placeholder 2">
            <a:extLst>
              <a:ext uri="{FF2B5EF4-FFF2-40B4-BE49-F238E27FC236}">
                <a16:creationId xmlns:a16="http://schemas.microsoft.com/office/drawing/2014/main" id="{E34EC234-B46C-A261-BB51-6B0497927080}"/>
              </a:ext>
            </a:extLst>
          </p:cNvPr>
          <p:cNvSpPr>
            <a:spLocks noGrp="1"/>
          </p:cNvSpPr>
          <p:nvPr>
            <p:ph sz="half" idx="1"/>
          </p:nvPr>
        </p:nvSpPr>
        <p:spPr/>
        <p:txBody>
          <a:bodyPr>
            <a:normAutofit fontScale="85000" lnSpcReduction="20000"/>
          </a:bodyPr>
          <a:lstStyle/>
          <a:p>
            <a:pPr marL="0" indent="0">
              <a:buNone/>
            </a:pPr>
            <a:r>
              <a:rPr lang="en-GB" dirty="0"/>
              <a:t>Use these sentence starters to help you explain your ideas:</a:t>
            </a:r>
          </a:p>
          <a:p>
            <a:r>
              <a:rPr lang="en-GB" dirty="0"/>
              <a:t>This introduction is clear because…</a:t>
            </a:r>
          </a:p>
          <a:p>
            <a:r>
              <a:rPr lang="en-GB" dirty="0"/>
              <a:t>One strength of this conclusion is…</a:t>
            </a:r>
          </a:p>
          <a:p>
            <a:r>
              <a:rPr lang="en-GB" dirty="0"/>
              <a:t>The purpose of the report is clear / unclear because…</a:t>
            </a:r>
          </a:p>
          <a:p>
            <a:r>
              <a:rPr lang="en-GB" dirty="0"/>
              <a:t>This section could be improved by…</a:t>
            </a:r>
          </a:p>
          <a:p>
            <a:r>
              <a:rPr lang="en-GB" dirty="0"/>
              <a:t>The reader might find this unclear because…</a:t>
            </a:r>
          </a:p>
          <a:p>
            <a:endParaRPr lang="en-GB" dirty="0"/>
          </a:p>
        </p:txBody>
      </p:sp>
      <p:sp>
        <p:nvSpPr>
          <p:cNvPr id="4" name="Content Placeholder 3">
            <a:extLst>
              <a:ext uri="{FF2B5EF4-FFF2-40B4-BE49-F238E27FC236}">
                <a16:creationId xmlns:a16="http://schemas.microsoft.com/office/drawing/2014/main" id="{4F6E06FB-0C76-26C0-5EA5-1A71537FA668}"/>
              </a:ext>
            </a:extLst>
          </p:cNvPr>
          <p:cNvSpPr>
            <a:spLocks noGrp="1"/>
          </p:cNvSpPr>
          <p:nvPr>
            <p:ph sz="half" idx="2"/>
          </p:nvPr>
        </p:nvSpPr>
        <p:spPr/>
        <p:txBody>
          <a:bodyPr anchor="ctr">
            <a:normAutofit fontScale="85000" lnSpcReduction="20000"/>
          </a:bodyPr>
          <a:lstStyle/>
          <a:p>
            <a:pPr marL="0" indent="0" algn="ctr">
              <a:buNone/>
            </a:pPr>
            <a:r>
              <a:rPr lang="en-GB" sz="6400" b="1" dirty="0"/>
              <a:t>Focus on the writing, not the writer.</a:t>
            </a:r>
          </a:p>
          <a:p>
            <a:endParaRPr lang="en-GB" dirty="0"/>
          </a:p>
        </p:txBody>
      </p:sp>
    </p:spTree>
    <p:extLst>
      <p:ext uri="{BB962C8B-B14F-4D97-AF65-F5344CB8AC3E}">
        <p14:creationId xmlns:p14="http://schemas.microsoft.com/office/powerpoint/2010/main" val="6147903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E15DB-AF38-8240-F2F1-3D722FBEF9A2}"/>
              </a:ext>
            </a:extLst>
          </p:cNvPr>
          <p:cNvSpPr>
            <a:spLocks noGrp="1"/>
          </p:cNvSpPr>
          <p:nvPr>
            <p:ph type="title"/>
          </p:nvPr>
        </p:nvSpPr>
        <p:spPr/>
        <p:txBody>
          <a:bodyPr/>
          <a:lstStyle/>
          <a:p>
            <a:r>
              <a:rPr lang="en-GB" dirty="0"/>
              <a:t>Analysing examples to improve writing</a:t>
            </a:r>
          </a:p>
        </p:txBody>
      </p:sp>
      <p:sp>
        <p:nvSpPr>
          <p:cNvPr id="3" name="Content Placeholder 2">
            <a:extLst>
              <a:ext uri="{FF2B5EF4-FFF2-40B4-BE49-F238E27FC236}">
                <a16:creationId xmlns:a16="http://schemas.microsoft.com/office/drawing/2014/main" id="{7B05F46F-E581-F91F-614C-2BEA853594A1}"/>
              </a:ext>
            </a:extLst>
          </p:cNvPr>
          <p:cNvSpPr>
            <a:spLocks noGrp="1"/>
          </p:cNvSpPr>
          <p:nvPr>
            <p:ph sz="half" idx="1"/>
          </p:nvPr>
        </p:nvSpPr>
        <p:spPr/>
        <p:txBody>
          <a:bodyPr>
            <a:normAutofit fontScale="70000" lnSpcReduction="20000"/>
          </a:bodyPr>
          <a:lstStyle/>
          <a:p>
            <a:r>
              <a:rPr lang="en-GB" dirty="0"/>
              <a:t>You will work in groups of three.</a:t>
            </a:r>
          </a:p>
          <a:p>
            <a:r>
              <a:rPr lang="en-GB" dirty="0"/>
              <a:t>You will read sample introductions and conclusions.</a:t>
            </a:r>
          </a:p>
          <a:p>
            <a:r>
              <a:rPr lang="en-GB" dirty="0"/>
              <a:t>Your tasks:</a:t>
            </a:r>
          </a:p>
          <a:p>
            <a:pPr lvl="1"/>
            <a:r>
              <a:rPr lang="en-GB" dirty="0"/>
              <a:t>Decide which examples are strong / OK / weak</a:t>
            </a:r>
          </a:p>
          <a:p>
            <a:pPr lvl="1"/>
            <a:r>
              <a:rPr lang="en-GB" dirty="0"/>
              <a:t>Highlight good features (clarity, purpose, message)</a:t>
            </a:r>
          </a:p>
          <a:p>
            <a:pPr lvl="1"/>
            <a:r>
              <a:rPr lang="en-GB" dirty="0"/>
              <a:t>Use the feedback sentence starters to explain your decisions</a:t>
            </a:r>
          </a:p>
          <a:p>
            <a:endParaRPr lang="en-GB" dirty="0"/>
          </a:p>
          <a:p>
            <a:r>
              <a:rPr lang="en-GB" dirty="0"/>
              <a:t>Focus on the writing, not the writer.</a:t>
            </a:r>
          </a:p>
        </p:txBody>
      </p:sp>
      <p:sp>
        <p:nvSpPr>
          <p:cNvPr id="4" name="Content Placeholder 3">
            <a:extLst>
              <a:ext uri="{FF2B5EF4-FFF2-40B4-BE49-F238E27FC236}">
                <a16:creationId xmlns:a16="http://schemas.microsoft.com/office/drawing/2014/main" id="{7C817C16-DC5B-ACA7-9DF6-C2D3CA60E54B}"/>
              </a:ext>
            </a:extLst>
          </p:cNvPr>
          <p:cNvSpPr>
            <a:spLocks noGrp="1"/>
          </p:cNvSpPr>
          <p:nvPr>
            <p:ph sz="half" idx="2"/>
          </p:nvPr>
        </p:nvSpPr>
        <p:spPr/>
        <p:txBody>
          <a:bodyPr>
            <a:normAutofit fontScale="70000" lnSpcReduction="20000"/>
          </a:bodyPr>
          <a:lstStyle/>
          <a:p>
            <a:pPr marL="0" indent="0">
              <a:buNone/>
            </a:pPr>
            <a:r>
              <a:rPr lang="en-GB" b="1" dirty="0"/>
              <a:t>Feedback sentence starters </a:t>
            </a:r>
          </a:p>
          <a:p>
            <a:r>
              <a:rPr lang="en-GB" dirty="0"/>
              <a:t>This introduction is clear because…</a:t>
            </a:r>
          </a:p>
          <a:p>
            <a:r>
              <a:rPr lang="en-GB" dirty="0"/>
              <a:t>One strength of this conclusion is…</a:t>
            </a:r>
          </a:p>
          <a:p>
            <a:r>
              <a:rPr lang="en-GB" dirty="0"/>
              <a:t>The purpose of the report is clear / unclear because…</a:t>
            </a:r>
          </a:p>
          <a:p>
            <a:r>
              <a:rPr lang="en-GB" dirty="0"/>
              <a:t>This could be improved by…</a:t>
            </a:r>
          </a:p>
          <a:p>
            <a:r>
              <a:rPr lang="en-GB" dirty="0"/>
              <a:t>The reader might find this unclear because</a:t>
            </a:r>
          </a:p>
        </p:txBody>
      </p:sp>
    </p:spTree>
    <p:extLst>
      <p:ext uri="{BB962C8B-B14F-4D97-AF65-F5344CB8AC3E}">
        <p14:creationId xmlns:p14="http://schemas.microsoft.com/office/powerpoint/2010/main" val="37383799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A7AF115-F55D-D9C7-662F-1F6B157058DA}"/>
              </a:ext>
            </a:extLst>
          </p:cNvPr>
          <p:cNvSpPr>
            <a:spLocks noGrp="1"/>
          </p:cNvSpPr>
          <p:nvPr>
            <p:ph type="title"/>
          </p:nvPr>
        </p:nvSpPr>
        <p:spPr/>
        <p:txBody>
          <a:bodyPr/>
          <a:lstStyle/>
          <a:p>
            <a:r>
              <a:rPr lang="en-GB" dirty="0"/>
              <a:t>What did strong examples do better?</a:t>
            </a:r>
          </a:p>
        </p:txBody>
      </p:sp>
      <p:sp>
        <p:nvSpPr>
          <p:cNvPr id="6" name="Content Placeholder 5">
            <a:extLst>
              <a:ext uri="{FF2B5EF4-FFF2-40B4-BE49-F238E27FC236}">
                <a16:creationId xmlns:a16="http://schemas.microsoft.com/office/drawing/2014/main" id="{55BDC110-D9BA-D081-B9B3-470919B05A39}"/>
              </a:ext>
            </a:extLst>
          </p:cNvPr>
          <p:cNvSpPr>
            <a:spLocks noGrp="1"/>
          </p:cNvSpPr>
          <p:nvPr>
            <p:ph idx="1"/>
          </p:nvPr>
        </p:nvSpPr>
        <p:spPr/>
        <p:txBody>
          <a:bodyPr/>
          <a:lstStyle/>
          <a:p>
            <a:r>
              <a:rPr lang="en-GB" dirty="0"/>
              <a:t>As a class, think about:</a:t>
            </a:r>
          </a:p>
          <a:p>
            <a:endParaRPr lang="en-GB" dirty="0"/>
          </a:p>
          <a:p>
            <a:r>
              <a:rPr lang="en-GB" dirty="0"/>
              <a:t>What made the strong examples clearer?</a:t>
            </a:r>
          </a:p>
          <a:p>
            <a:r>
              <a:rPr lang="en-GB" dirty="0"/>
              <a:t>What was missing in the OK or weak ones?</a:t>
            </a:r>
          </a:p>
          <a:p>
            <a:r>
              <a:rPr lang="en-GB" dirty="0"/>
              <a:t>What patterns did you notice?</a:t>
            </a:r>
          </a:p>
        </p:txBody>
      </p:sp>
    </p:spTree>
    <p:extLst>
      <p:ext uri="{BB962C8B-B14F-4D97-AF65-F5344CB8AC3E}">
        <p14:creationId xmlns:p14="http://schemas.microsoft.com/office/powerpoint/2010/main" val="41325569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dirty="0"/>
              <a:t>Module Feedback</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a:xfrm>
            <a:off x="244255" y="2012590"/>
            <a:ext cx="3649828" cy="4164732"/>
          </a:xfrm>
        </p:spPr>
        <p:txBody>
          <a:bodyPr>
            <a:normAutofit fontScale="92500"/>
          </a:bodyPr>
          <a:lstStyle/>
          <a:p>
            <a:pPr marL="0" indent="0">
              <a:buNone/>
            </a:pPr>
            <a:r>
              <a:rPr lang="en-GB" dirty="0"/>
              <a:t>Please give feedback on the Academic Skills module.</a:t>
            </a:r>
          </a:p>
          <a:p>
            <a:pPr marL="0" indent="0">
              <a:buNone/>
            </a:pPr>
            <a:endParaRPr lang="en-GB" dirty="0"/>
          </a:p>
          <a:p>
            <a:pPr marL="0" indent="0">
              <a:buNone/>
            </a:pPr>
            <a:r>
              <a:rPr lang="en-GB" dirty="0"/>
              <a:t>Please take your time and remember, the feedback is anonymous! </a:t>
            </a:r>
          </a:p>
        </p:txBody>
      </p:sp>
      <p:pic>
        <p:nvPicPr>
          <p:cNvPr id="7" name="Content Placeholder 6" descr="A screenshot of a computer&#10;&#10;AI-generated content may be incorrect.">
            <a:extLst>
              <a:ext uri="{FF2B5EF4-FFF2-40B4-BE49-F238E27FC236}">
                <a16:creationId xmlns:a16="http://schemas.microsoft.com/office/drawing/2014/main" id="{989525CE-69D0-E315-74A0-6EDF67FB999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684503" y="2837794"/>
            <a:ext cx="8263242" cy="2676656"/>
          </a:xfrm>
        </p:spPr>
      </p:pic>
    </p:spTree>
    <p:extLst>
      <p:ext uri="{BB962C8B-B14F-4D97-AF65-F5344CB8AC3E}">
        <p14:creationId xmlns:p14="http://schemas.microsoft.com/office/powerpoint/2010/main" val="23065746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7801C-AC64-A03D-A4D6-0835E6EF17D2}"/>
              </a:ext>
            </a:extLst>
          </p:cNvPr>
          <p:cNvSpPr>
            <a:spLocks noGrp="1"/>
          </p:cNvSpPr>
          <p:nvPr>
            <p:ph type="title"/>
          </p:nvPr>
        </p:nvSpPr>
        <p:spPr>
          <a:xfrm>
            <a:off x="1127125" y="70339"/>
            <a:ext cx="10226674" cy="1325563"/>
          </a:xfrm>
        </p:spPr>
        <p:txBody>
          <a:bodyPr/>
          <a:lstStyle/>
          <a:p>
            <a:r>
              <a:rPr lang="en-GB" dirty="0"/>
              <a:t>Today we learnt:</a:t>
            </a:r>
          </a:p>
        </p:txBody>
      </p:sp>
      <p:graphicFrame>
        <p:nvGraphicFramePr>
          <p:cNvPr id="4" name="Content Placeholder 3">
            <a:extLst>
              <a:ext uri="{FF2B5EF4-FFF2-40B4-BE49-F238E27FC236}">
                <a16:creationId xmlns:a16="http://schemas.microsoft.com/office/drawing/2014/main" id="{B7F030D3-5CC7-1882-EA91-BF4D99E75C1E}"/>
              </a:ext>
            </a:extLst>
          </p:cNvPr>
          <p:cNvGraphicFramePr>
            <a:graphicFrameLocks noGrp="1"/>
          </p:cNvGraphicFramePr>
          <p:nvPr>
            <p:ph idx="1"/>
            <p:extLst>
              <p:ext uri="{D42A27DB-BD31-4B8C-83A1-F6EECF244321}">
                <p14:modId xmlns:p14="http://schemas.microsoft.com/office/powerpoint/2010/main" val="1571164404"/>
              </p:ext>
            </p:extLst>
          </p:nvPr>
        </p:nvGraphicFramePr>
        <p:xfrm>
          <a:off x="1127125" y="984738"/>
          <a:ext cx="10226675" cy="56903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7751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E2A57-57DB-1680-E209-4C8A1A4C7BE1}"/>
              </a:ext>
            </a:extLst>
          </p:cNvPr>
          <p:cNvSpPr>
            <a:spLocks noGrp="1"/>
          </p:cNvSpPr>
          <p:nvPr>
            <p:ph type="title"/>
          </p:nvPr>
        </p:nvSpPr>
        <p:spPr/>
        <p:txBody>
          <a:bodyPr/>
          <a:lstStyle/>
          <a:p>
            <a:r>
              <a:rPr lang="en-GB" dirty="0"/>
              <a:t>Assessment Task</a:t>
            </a:r>
          </a:p>
        </p:txBody>
      </p:sp>
      <p:sp>
        <p:nvSpPr>
          <p:cNvPr id="3" name="Content Placeholder 2">
            <a:extLst>
              <a:ext uri="{FF2B5EF4-FFF2-40B4-BE49-F238E27FC236}">
                <a16:creationId xmlns:a16="http://schemas.microsoft.com/office/drawing/2014/main" id="{3C3EEAAA-235A-1A04-766F-C732AC563AE8}"/>
              </a:ext>
            </a:extLst>
          </p:cNvPr>
          <p:cNvSpPr>
            <a:spLocks noGrp="1"/>
          </p:cNvSpPr>
          <p:nvPr>
            <p:ph idx="1"/>
          </p:nvPr>
        </p:nvSpPr>
        <p:spPr/>
        <p:txBody>
          <a:bodyPr/>
          <a:lstStyle/>
          <a:p>
            <a:r>
              <a:rPr lang="en-GB" dirty="0"/>
              <a:t>The third task in the Assessment Portfolio is </a:t>
            </a:r>
            <a:r>
              <a:rPr lang="en-GB" b="1" dirty="0"/>
              <a:t>due on August 19</a:t>
            </a:r>
            <a:r>
              <a:rPr lang="en-GB" b="1" baseline="30000" dirty="0"/>
              <a:t>th</a:t>
            </a:r>
            <a:r>
              <a:rPr lang="en-GB" b="1" dirty="0"/>
              <a:t> before 23:59</a:t>
            </a:r>
          </a:p>
          <a:p>
            <a:r>
              <a:rPr lang="en-GB" dirty="0"/>
              <a:t>This is a good time to show me your draft</a:t>
            </a:r>
          </a:p>
          <a:p>
            <a:r>
              <a:rPr lang="en-GB" dirty="0"/>
              <a:t>Or ask any questions you have.</a:t>
            </a:r>
          </a:p>
        </p:txBody>
      </p:sp>
    </p:spTree>
    <p:extLst>
      <p:ext uri="{BB962C8B-B14F-4D97-AF65-F5344CB8AC3E}">
        <p14:creationId xmlns:p14="http://schemas.microsoft.com/office/powerpoint/2010/main" val="2567189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1EA15CB-6E5F-268B-3F6C-A4BCE381D530}"/>
              </a:ext>
            </a:extLst>
          </p:cNvPr>
          <p:cNvSpPr>
            <a:spLocks noGrp="1"/>
          </p:cNvSpPr>
          <p:nvPr>
            <p:ph type="title"/>
          </p:nvPr>
        </p:nvSpPr>
        <p:spPr/>
        <p:txBody>
          <a:bodyPr/>
          <a:lstStyle/>
          <a:p>
            <a:endParaRPr lang="en-GB"/>
          </a:p>
        </p:txBody>
      </p:sp>
      <p:graphicFrame>
        <p:nvGraphicFramePr>
          <p:cNvPr id="6" name="Table 5">
            <a:extLst>
              <a:ext uri="{FF2B5EF4-FFF2-40B4-BE49-F238E27FC236}">
                <a16:creationId xmlns:a16="http://schemas.microsoft.com/office/drawing/2014/main" id="{3CD997AD-FEF4-150A-6AAB-F0F9B5130CB7}"/>
              </a:ext>
            </a:extLst>
          </p:cNvPr>
          <p:cNvGraphicFramePr>
            <a:graphicFrameLocks noGrp="1"/>
          </p:cNvGraphicFramePr>
          <p:nvPr>
            <p:extLst>
              <p:ext uri="{D42A27DB-BD31-4B8C-83A1-F6EECF244321}">
                <p14:modId xmlns:p14="http://schemas.microsoft.com/office/powerpoint/2010/main" val="3240465933"/>
              </p:ext>
            </p:extLst>
          </p:nvPr>
        </p:nvGraphicFramePr>
        <p:xfrm>
          <a:off x="168812" y="527538"/>
          <a:ext cx="11486272" cy="6006906"/>
        </p:xfrm>
        <a:graphic>
          <a:graphicData uri="http://schemas.openxmlformats.org/drawingml/2006/table">
            <a:tbl>
              <a:tblPr firstRow="1" firstCol="1" bandRow="1">
                <a:tableStyleId>{2D5ABB26-0587-4C30-8999-92F81FD0307C}</a:tableStyleId>
              </a:tblPr>
              <a:tblGrid>
                <a:gridCol w="5743136">
                  <a:extLst>
                    <a:ext uri="{9D8B030D-6E8A-4147-A177-3AD203B41FA5}">
                      <a16:colId xmlns:a16="http://schemas.microsoft.com/office/drawing/2014/main" val="4229525147"/>
                    </a:ext>
                  </a:extLst>
                </a:gridCol>
                <a:gridCol w="5743136">
                  <a:extLst>
                    <a:ext uri="{9D8B030D-6E8A-4147-A177-3AD203B41FA5}">
                      <a16:colId xmlns:a16="http://schemas.microsoft.com/office/drawing/2014/main" val="1246811274"/>
                    </a:ext>
                  </a:extLst>
                </a:gridCol>
              </a:tblGrid>
              <a:tr h="808543">
                <a:tc>
                  <a:txBody>
                    <a:bodyPr/>
                    <a:lstStyle/>
                    <a:p>
                      <a:pPr algn="just">
                        <a:lnSpc>
                          <a:spcPct val="116000"/>
                        </a:lnSpc>
                        <a:spcAft>
                          <a:spcPts val="800"/>
                        </a:spcAft>
                        <a:buNone/>
                      </a:pPr>
                      <a:r>
                        <a:rPr lang="en-GB" sz="1600" dirty="0">
                          <a:effectLst/>
                        </a:rPr>
                        <a:t>Investing in employee training is essential for a company’s success.</a:t>
                      </a:r>
                      <a:endParaRPr lang="en-GB" sz="1600" dirty="0">
                        <a:effectLst/>
                        <a:latin typeface="Aptos" panose="020B0004020202020204" pitchFamily="34" charset="0"/>
                        <a:ea typeface="SimSun" panose="02010600030101010101" pitchFamily="2" charset="-122"/>
                        <a:cs typeface="Times New Roman" panose="02020603050405020304" pitchFamily="18" charset="0"/>
                      </a:endParaRPr>
                    </a:p>
                  </a:txBody>
                  <a:tcPr marL="68580" marR="68580" marT="0" marB="0"/>
                </a:tc>
                <a:tc>
                  <a:txBody>
                    <a:bodyPr/>
                    <a:lstStyle/>
                    <a:p>
                      <a:pPr algn="r">
                        <a:lnSpc>
                          <a:spcPct val="116000"/>
                        </a:lnSpc>
                        <a:spcAft>
                          <a:spcPts val="800"/>
                        </a:spcAft>
                        <a:buNone/>
                      </a:pPr>
                      <a:r>
                        <a:rPr lang="en-GB" sz="1600" dirty="0">
                          <a:effectLst/>
                        </a:rPr>
                        <a:t>Main Idea</a:t>
                      </a:r>
                    </a:p>
                    <a:p>
                      <a:pPr algn="r">
                        <a:lnSpc>
                          <a:spcPct val="116000"/>
                        </a:lnSpc>
                        <a:spcAft>
                          <a:spcPts val="800"/>
                        </a:spcAft>
                        <a:buNone/>
                      </a:pPr>
                      <a:r>
                        <a:rPr lang="en-US" sz="1600" dirty="0">
                          <a:effectLst/>
                        </a:rPr>
                        <a:t> </a:t>
                      </a:r>
                      <a:endParaRPr lang="en-GB" sz="1600" dirty="0">
                        <a:effectLst/>
                        <a:latin typeface="Aptos" panose="020B0004020202020204" pitchFamily="34" charset="0"/>
                        <a:ea typeface="SimSu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184337133"/>
                  </a:ext>
                </a:extLst>
              </a:tr>
              <a:tr h="808543">
                <a:tc>
                  <a:txBody>
                    <a:bodyPr/>
                    <a:lstStyle/>
                    <a:p>
                      <a:pPr algn="just">
                        <a:lnSpc>
                          <a:spcPct val="116000"/>
                        </a:lnSpc>
                        <a:spcAft>
                          <a:spcPts val="800"/>
                        </a:spcAft>
                        <a:buNone/>
                      </a:pPr>
                      <a:r>
                        <a:rPr lang="en-GB" sz="1600">
                          <a:effectLst/>
                        </a:rPr>
                        <a:t>This makes the company more competitive and helps it achieve its goals.</a:t>
                      </a:r>
                      <a:endParaRPr lang="en-GB" sz="1600">
                        <a:effectLst/>
                        <a:latin typeface="Aptos" panose="020B0004020202020204" pitchFamily="34" charset="0"/>
                        <a:ea typeface="SimSun" panose="02010600030101010101" pitchFamily="2" charset="-122"/>
                        <a:cs typeface="Times New Roman" panose="02020603050405020304" pitchFamily="18" charset="0"/>
                      </a:endParaRPr>
                    </a:p>
                  </a:txBody>
                  <a:tcPr marL="68580" marR="68580" marT="0" marB="0"/>
                </a:tc>
                <a:tc>
                  <a:txBody>
                    <a:bodyPr/>
                    <a:lstStyle/>
                    <a:p>
                      <a:pPr algn="r">
                        <a:lnSpc>
                          <a:spcPct val="116000"/>
                        </a:lnSpc>
                        <a:spcAft>
                          <a:spcPts val="800"/>
                        </a:spcAft>
                        <a:buNone/>
                      </a:pPr>
                      <a:r>
                        <a:rPr lang="en-US" sz="1600" dirty="0">
                          <a:effectLst/>
                        </a:rPr>
                        <a:t>Which sentence gives examples? </a:t>
                      </a:r>
                      <a:endParaRPr lang="en-GB" sz="1600" dirty="0">
                        <a:effectLst/>
                      </a:endParaRPr>
                    </a:p>
                    <a:p>
                      <a:pPr algn="r">
                        <a:lnSpc>
                          <a:spcPct val="116000"/>
                        </a:lnSpc>
                        <a:spcAft>
                          <a:spcPts val="800"/>
                        </a:spcAft>
                        <a:buNone/>
                      </a:pPr>
                      <a:r>
                        <a:rPr lang="en-GB" sz="1600" dirty="0">
                          <a:effectLst/>
                        </a:rPr>
                        <a:t> </a:t>
                      </a:r>
                      <a:endParaRPr lang="en-GB" sz="1600" dirty="0">
                        <a:effectLst/>
                        <a:latin typeface="Aptos" panose="020B0004020202020204" pitchFamily="34" charset="0"/>
                        <a:ea typeface="SimSu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09969181"/>
                  </a:ext>
                </a:extLst>
              </a:tr>
              <a:tr h="808543">
                <a:tc>
                  <a:txBody>
                    <a:bodyPr/>
                    <a:lstStyle/>
                    <a:p>
                      <a:pPr algn="just">
                        <a:lnSpc>
                          <a:spcPct val="116000"/>
                        </a:lnSpc>
                        <a:spcAft>
                          <a:spcPts val="800"/>
                        </a:spcAft>
                        <a:buNone/>
                      </a:pPr>
                      <a:r>
                        <a:rPr lang="en-GB" sz="1600" dirty="0">
                          <a:effectLst/>
                        </a:rPr>
                        <a:t>Providing structured training helps employees improve how they manage tasks.</a:t>
                      </a:r>
                      <a:endParaRPr lang="en-GB" sz="1600" dirty="0">
                        <a:effectLst/>
                        <a:latin typeface="Aptos" panose="020B0004020202020204" pitchFamily="34" charset="0"/>
                        <a:ea typeface="SimSun" panose="02010600030101010101" pitchFamily="2" charset="-122"/>
                        <a:cs typeface="Times New Roman" panose="02020603050405020304" pitchFamily="18" charset="0"/>
                      </a:endParaRPr>
                    </a:p>
                  </a:txBody>
                  <a:tcPr marL="68580" marR="68580" marT="0" marB="0"/>
                </a:tc>
                <a:tc>
                  <a:txBody>
                    <a:bodyPr/>
                    <a:lstStyle/>
                    <a:p>
                      <a:pPr algn="r">
                        <a:lnSpc>
                          <a:spcPct val="116000"/>
                        </a:lnSpc>
                        <a:spcAft>
                          <a:spcPts val="800"/>
                        </a:spcAft>
                        <a:buNone/>
                      </a:pPr>
                      <a:r>
                        <a:rPr lang="en-US" sz="1600" dirty="0">
                          <a:effectLst/>
                        </a:rPr>
                        <a:t>Which sentences provide evidence? </a:t>
                      </a:r>
                      <a:endParaRPr lang="en-GB" sz="1600" dirty="0">
                        <a:effectLst/>
                      </a:endParaRPr>
                    </a:p>
                    <a:p>
                      <a:pPr algn="r">
                        <a:lnSpc>
                          <a:spcPct val="116000"/>
                        </a:lnSpc>
                        <a:spcAft>
                          <a:spcPts val="800"/>
                        </a:spcAft>
                        <a:buNone/>
                      </a:pPr>
                      <a:r>
                        <a:rPr lang="en-GB" sz="1600" dirty="0">
                          <a:effectLst/>
                        </a:rPr>
                        <a:t> </a:t>
                      </a:r>
                      <a:endParaRPr lang="en-GB" sz="1600" dirty="0">
                        <a:effectLst/>
                        <a:latin typeface="Aptos" panose="020B0004020202020204" pitchFamily="34" charset="0"/>
                        <a:ea typeface="SimSu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113178671"/>
                  </a:ext>
                </a:extLst>
              </a:tr>
              <a:tr h="982094">
                <a:tc>
                  <a:txBody>
                    <a:bodyPr/>
                    <a:lstStyle/>
                    <a:p>
                      <a:pPr algn="just">
                        <a:lnSpc>
                          <a:spcPct val="116000"/>
                        </a:lnSpc>
                        <a:spcAft>
                          <a:spcPts val="800"/>
                        </a:spcAft>
                        <a:buNone/>
                      </a:pPr>
                      <a:r>
                        <a:rPr lang="en-GB" sz="1600">
                          <a:effectLst/>
                        </a:rPr>
                        <a:t>It also allows them to take on additional responsibilities, despite difficulties when learning new skills (Buster, 2024).</a:t>
                      </a:r>
                      <a:endParaRPr lang="en-GB" sz="1600">
                        <a:effectLst/>
                        <a:latin typeface="Aptos" panose="020B0004020202020204" pitchFamily="34" charset="0"/>
                        <a:ea typeface="SimSun" panose="02010600030101010101" pitchFamily="2" charset="-122"/>
                        <a:cs typeface="Times New Roman" panose="02020603050405020304" pitchFamily="18" charset="0"/>
                      </a:endParaRPr>
                    </a:p>
                  </a:txBody>
                  <a:tcPr marL="68580" marR="68580" marT="0" marB="0"/>
                </a:tc>
                <a:tc>
                  <a:txBody>
                    <a:bodyPr/>
                    <a:lstStyle/>
                    <a:p>
                      <a:pPr algn="r">
                        <a:lnSpc>
                          <a:spcPct val="116000"/>
                        </a:lnSpc>
                        <a:spcAft>
                          <a:spcPts val="800"/>
                        </a:spcAft>
                        <a:buNone/>
                      </a:pPr>
                      <a:r>
                        <a:rPr lang="en-US" sz="1600">
                          <a:effectLst/>
                        </a:rPr>
                        <a:t>Which sentences offer explanation </a:t>
                      </a:r>
                      <a:endParaRPr lang="en-GB" sz="1600">
                        <a:effectLst/>
                      </a:endParaRPr>
                    </a:p>
                    <a:p>
                      <a:pPr algn="r">
                        <a:lnSpc>
                          <a:spcPct val="116000"/>
                        </a:lnSpc>
                        <a:spcAft>
                          <a:spcPts val="800"/>
                        </a:spcAft>
                        <a:buNone/>
                      </a:pPr>
                      <a:r>
                        <a:rPr lang="en-US" sz="1600">
                          <a:effectLst/>
                        </a:rPr>
                        <a:t>or further details? </a:t>
                      </a:r>
                      <a:endParaRPr lang="en-GB" sz="1600">
                        <a:effectLst/>
                        <a:latin typeface="Aptos" panose="020B0004020202020204" pitchFamily="34" charset="0"/>
                        <a:ea typeface="SimSu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605059466"/>
                  </a:ext>
                </a:extLst>
              </a:tr>
              <a:tr h="1301085">
                <a:tc>
                  <a:txBody>
                    <a:bodyPr/>
                    <a:lstStyle/>
                    <a:p>
                      <a:pPr algn="just">
                        <a:lnSpc>
                          <a:spcPct val="116000"/>
                        </a:lnSpc>
                        <a:spcAft>
                          <a:spcPts val="800"/>
                        </a:spcAft>
                        <a:buNone/>
                      </a:pPr>
                      <a:r>
                        <a:rPr lang="en-GB" sz="1600">
                          <a:effectLst/>
                        </a:rPr>
                        <a:t>For example, if a retail employee receives training in stock management software, they can reduce ordering errors and ensure products are available for customers.</a:t>
                      </a:r>
                      <a:endParaRPr lang="en-GB" sz="1600">
                        <a:effectLst/>
                        <a:latin typeface="Aptos" panose="020B0004020202020204" pitchFamily="34" charset="0"/>
                        <a:ea typeface="SimSun" panose="02010600030101010101" pitchFamily="2" charset="-122"/>
                        <a:cs typeface="Times New Roman" panose="02020603050405020304" pitchFamily="18" charset="0"/>
                      </a:endParaRPr>
                    </a:p>
                  </a:txBody>
                  <a:tcPr marL="68580" marR="68580" marT="0" marB="0"/>
                </a:tc>
                <a:tc>
                  <a:txBody>
                    <a:bodyPr/>
                    <a:lstStyle/>
                    <a:p>
                      <a:pPr algn="r">
                        <a:lnSpc>
                          <a:spcPct val="116000"/>
                        </a:lnSpc>
                        <a:spcAft>
                          <a:spcPts val="800"/>
                        </a:spcAft>
                        <a:buNone/>
                      </a:pPr>
                      <a:r>
                        <a:rPr lang="en-US" sz="1600">
                          <a:effectLst/>
                        </a:rPr>
                        <a:t>Which sentence wraps things up </a:t>
                      </a:r>
                      <a:endParaRPr lang="en-GB" sz="1600">
                        <a:effectLst/>
                      </a:endParaRPr>
                    </a:p>
                    <a:p>
                      <a:pPr algn="r">
                        <a:lnSpc>
                          <a:spcPct val="116000"/>
                        </a:lnSpc>
                        <a:spcAft>
                          <a:spcPts val="800"/>
                        </a:spcAft>
                        <a:buNone/>
                      </a:pPr>
                      <a:r>
                        <a:rPr lang="en-US" sz="1600">
                          <a:effectLst/>
                        </a:rPr>
                        <a:t>or links back to the main idea?</a:t>
                      </a:r>
                      <a:endParaRPr lang="en-GB" sz="1600">
                        <a:effectLst/>
                      </a:endParaRPr>
                    </a:p>
                    <a:p>
                      <a:pPr algn="r">
                        <a:lnSpc>
                          <a:spcPct val="116000"/>
                        </a:lnSpc>
                        <a:spcAft>
                          <a:spcPts val="800"/>
                        </a:spcAft>
                        <a:buNone/>
                      </a:pPr>
                      <a:r>
                        <a:rPr lang="en-US" sz="1600">
                          <a:effectLst/>
                        </a:rPr>
                        <a:t> </a:t>
                      </a:r>
                      <a:endParaRPr lang="en-GB" sz="1600">
                        <a:effectLst/>
                        <a:latin typeface="Aptos" panose="020B0004020202020204" pitchFamily="34" charset="0"/>
                        <a:ea typeface="SimSu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658656583"/>
                  </a:ext>
                </a:extLst>
              </a:tr>
              <a:tr h="649049">
                <a:tc>
                  <a:txBody>
                    <a:bodyPr/>
                    <a:lstStyle/>
                    <a:p>
                      <a:pPr algn="just">
                        <a:lnSpc>
                          <a:spcPct val="116000"/>
                        </a:lnSpc>
                        <a:spcAft>
                          <a:spcPts val="800"/>
                        </a:spcAft>
                        <a:buNone/>
                      </a:pPr>
                      <a:r>
                        <a:rPr lang="en-GB" sz="1600">
                          <a:effectLst/>
                        </a:rPr>
                        <a:t>As a result, the business operates more efficiently and customer satisfaction improves.</a:t>
                      </a:r>
                      <a:endParaRPr lang="en-GB" sz="1600">
                        <a:effectLst/>
                        <a:latin typeface="Aptos" panose="020B0004020202020204" pitchFamily="34" charset="0"/>
                        <a:ea typeface="SimSun" panose="02010600030101010101" pitchFamily="2" charset="-122"/>
                        <a:cs typeface="Times New Roman" panose="02020603050405020304" pitchFamily="18" charset="0"/>
                      </a:endParaRPr>
                    </a:p>
                  </a:txBody>
                  <a:tcPr marL="68580" marR="68580" marT="0" marB="0"/>
                </a:tc>
                <a:tc>
                  <a:txBody>
                    <a:bodyPr/>
                    <a:lstStyle/>
                    <a:p>
                      <a:pPr>
                        <a:lnSpc>
                          <a:spcPct val="116000"/>
                        </a:lnSpc>
                        <a:spcAft>
                          <a:spcPts val="800"/>
                        </a:spcAft>
                        <a:buNone/>
                      </a:pPr>
                      <a:r>
                        <a:rPr lang="en-GB" sz="1600">
                          <a:effectLst/>
                        </a:rPr>
                        <a:t> </a:t>
                      </a:r>
                      <a:endParaRPr lang="en-GB" sz="1600">
                        <a:effectLst/>
                        <a:latin typeface="Aptos" panose="020B0004020202020204" pitchFamily="34" charset="0"/>
                        <a:ea typeface="SimSu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432348107"/>
                  </a:ext>
                </a:extLst>
              </a:tr>
              <a:tr h="649049">
                <a:tc>
                  <a:txBody>
                    <a:bodyPr/>
                    <a:lstStyle/>
                    <a:p>
                      <a:pPr algn="just">
                        <a:lnSpc>
                          <a:spcPct val="116000"/>
                        </a:lnSpc>
                        <a:spcAft>
                          <a:spcPts val="800"/>
                        </a:spcAft>
                        <a:buNone/>
                      </a:pPr>
                      <a:r>
                        <a:rPr lang="en-GB" sz="1600">
                          <a:effectLst/>
                        </a:rPr>
                        <a:t>Therefore, companies should make training a priority for all employees.</a:t>
                      </a:r>
                      <a:endParaRPr lang="en-GB" sz="1600">
                        <a:effectLst/>
                        <a:latin typeface="Aptos" panose="020B0004020202020204" pitchFamily="34" charset="0"/>
                        <a:ea typeface="SimSun" panose="02010600030101010101" pitchFamily="2" charset="-122"/>
                        <a:cs typeface="Times New Roman" panose="02020603050405020304" pitchFamily="18" charset="0"/>
                      </a:endParaRPr>
                    </a:p>
                  </a:txBody>
                  <a:tcPr marL="68580" marR="68580" marT="0" marB="0"/>
                </a:tc>
                <a:tc>
                  <a:txBody>
                    <a:bodyPr/>
                    <a:lstStyle/>
                    <a:p>
                      <a:pPr>
                        <a:lnSpc>
                          <a:spcPct val="116000"/>
                        </a:lnSpc>
                        <a:spcAft>
                          <a:spcPts val="800"/>
                        </a:spcAft>
                        <a:buNone/>
                      </a:pPr>
                      <a:r>
                        <a:rPr lang="en-GB" sz="1600" dirty="0">
                          <a:effectLst/>
                        </a:rPr>
                        <a:t> </a:t>
                      </a:r>
                      <a:endParaRPr lang="en-GB" sz="1600" dirty="0">
                        <a:effectLst/>
                        <a:latin typeface="Aptos" panose="020B0004020202020204" pitchFamily="34" charset="0"/>
                        <a:ea typeface="SimSu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642818185"/>
                  </a:ext>
                </a:extLst>
              </a:tr>
            </a:tbl>
          </a:graphicData>
        </a:graphic>
      </p:graphicFrame>
      <p:sp>
        <p:nvSpPr>
          <p:cNvPr id="2" name="TextBox 1">
            <a:extLst>
              <a:ext uri="{FF2B5EF4-FFF2-40B4-BE49-F238E27FC236}">
                <a16:creationId xmlns:a16="http://schemas.microsoft.com/office/drawing/2014/main" id="{C184E9A3-A9A8-B2BE-22DE-DCF4A471A2F3}"/>
              </a:ext>
            </a:extLst>
          </p:cNvPr>
          <p:cNvSpPr txBox="1"/>
          <p:nvPr/>
        </p:nvSpPr>
        <p:spPr>
          <a:xfrm>
            <a:off x="168812" y="158206"/>
            <a:ext cx="6069290" cy="369332"/>
          </a:xfrm>
          <a:prstGeom prst="rect">
            <a:avLst/>
          </a:prstGeom>
          <a:noFill/>
        </p:spPr>
        <p:txBody>
          <a:bodyPr wrap="none" rtlCol="0">
            <a:spAutoFit/>
          </a:bodyPr>
          <a:lstStyle/>
          <a:p>
            <a:r>
              <a:rPr lang="en-US" b="1" dirty="0"/>
              <a:t>EXTENSION ACTIVITY: Match the sentence to its function</a:t>
            </a:r>
          </a:p>
        </p:txBody>
      </p:sp>
    </p:spTree>
    <p:extLst>
      <p:ext uri="{BB962C8B-B14F-4D97-AF65-F5344CB8AC3E}">
        <p14:creationId xmlns:p14="http://schemas.microsoft.com/office/powerpoint/2010/main" val="702157640"/>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Props1.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2.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3798FF6-DD91-49DA-A1A1-988BC8CAA240}">
  <ds:schemaRefs>
    <ds:schemaRef ds:uri="http://purl.org/dc/elements/1.1/"/>
    <ds:schemaRef ds:uri="http://purl.org/dc/dcmitype/"/>
    <ds:schemaRef ds:uri="http://schemas.microsoft.com/office/infopath/2007/PartnerControls"/>
    <ds:schemaRef ds:uri="http://schemas.microsoft.com/office/2006/documentManagement/types"/>
    <ds:schemaRef ds:uri="http://schemas.microsoft.com/office/2006/metadata/properties"/>
    <ds:schemaRef ds:uri="20412d98-6c36-457e-a543-06e3d82144c9"/>
    <ds:schemaRef ds:uri="http://schemas.openxmlformats.org/package/2006/metadata/core-properties"/>
    <ds:schemaRef ds:uri="http://www.w3.org/XML/1998/namespace"/>
    <ds:schemaRef ds:uri="826e5e0b-69f2-41be-b336-f8a1ad71dd1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1317</TotalTime>
  <Words>6768</Words>
  <Application>Microsoft Macintosh PowerPoint</Application>
  <PresentationFormat>Widescreen</PresentationFormat>
  <Paragraphs>543</Paragraphs>
  <Slides>44</Slides>
  <Notes>34</Notes>
  <HiddenSlides>0</HiddenSlides>
  <MMClips>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Aptos</vt:lpstr>
      <vt:lpstr>Aptos ExtraBold</vt:lpstr>
      <vt:lpstr>Arial</vt:lpstr>
      <vt:lpstr>Wingdings</vt:lpstr>
      <vt:lpstr>Office Theme</vt:lpstr>
      <vt:lpstr>Welcome to Academic Skills!</vt:lpstr>
      <vt:lpstr>Remembering last week</vt:lpstr>
      <vt:lpstr>What today is about</vt:lpstr>
      <vt:lpstr>Business Reports: What and why?</vt:lpstr>
      <vt:lpstr>Why do businesses use reports?</vt:lpstr>
      <vt:lpstr>Business report structure: the key parts</vt:lpstr>
      <vt:lpstr>Putting a business report in order </vt:lpstr>
      <vt:lpstr>What is the job of each section? </vt:lpstr>
      <vt:lpstr>What do we think?</vt:lpstr>
      <vt:lpstr>Writing Introductions and Conclusions</vt:lpstr>
      <vt:lpstr>Introductions and Conclusions in Business Reports</vt:lpstr>
      <vt:lpstr>How do introductions work?</vt:lpstr>
      <vt:lpstr>How do conclusions work?</vt:lpstr>
      <vt:lpstr>Identifying sentence jobs</vt:lpstr>
      <vt:lpstr>What did you think?</vt:lpstr>
      <vt:lpstr>Improving a weak introduction </vt:lpstr>
      <vt:lpstr>Let’s bring it together</vt:lpstr>
      <vt:lpstr>Break time!</vt:lpstr>
      <vt:lpstr>Using Evidence Clearly</vt:lpstr>
      <vt:lpstr>Using evidence clearly in a business report</vt:lpstr>
      <vt:lpstr>Let’s read a paragraph from a report</vt:lpstr>
      <vt:lpstr>Let’s read a paragraph from a report</vt:lpstr>
      <vt:lpstr>Let’s read a paragraph from a report</vt:lpstr>
      <vt:lpstr>Identifying Evidence</vt:lpstr>
      <vt:lpstr>Let’s check together</vt:lpstr>
      <vt:lpstr>Linking Ideas</vt:lpstr>
      <vt:lpstr>Linking ideas clearly in a business report</vt:lpstr>
      <vt:lpstr>Let’s try it out</vt:lpstr>
      <vt:lpstr>Using signposting in a paragraph</vt:lpstr>
      <vt:lpstr>What could it look like</vt:lpstr>
      <vt:lpstr>Let’s bring it together</vt:lpstr>
      <vt:lpstr>A complete report paragraph</vt:lpstr>
      <vt:lpstr>Read the Paragraph</vt:lpstr>
      <vt:lpstr>Break time!</vt:lpstr>
      <vt:lpstr>Learning from Examples</vt:lpstr>
      <vt:lpstr>The use of examples</vt:lpstr>
      <vt:lpstr>Useful feedback language</vt:lpstr>
      <vt:lpstr>Analysing examples to improve writing</vt:lpstr>
      <vt:lpstr>What did strong examples do better?</vt:lpstr>
      <vt:lpstr>Module Feedback</vt:lpstr>
      <vt:lpstr>Recap</vt:lpstr>
      <vt:lpstr>Today we learnt:</vt:lpstr>
      <vt:lpstr>Assessment Task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Naomi Doerge</cp:lastModifiedBy>
  <cp:revision>46</cp:revision>
  <dcterms:created xsi:type="dcterms:W3CDTF">2026-02-06T13:25:12Z</dcterms:created>
  <dcterms:modified xsi:type="dcterms:W3CDTF">2026-08-06T13:46:56Z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