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5" r:id="rId5"/>
    <p:sldId id="266" r:id="rId6"/>
    <p:sldId id="268" r:id="rId7"/>
    <p:sldId id="269" r:id="rId8"/>
    <p:sldId id="259" r:id="rId9"/>
    <p:sldId id="267" r:id="rId10"/>
    <p:sldId id="260" r:id="rId11"/>
    <p:sldId id="261" r:id="rId12"/>
    <p:sldId id="262" r:id="rId13"/>
    <p:sldId id="263" r:id="rId14"/>
    <p:sldId id="264"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955"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22653AF-008F-47D7-AA1E-58821F1E6907}" type="datetimeFigureOut">
              <a:rPr lang="en-GB" smtClean="0"/>
              <a:t>23/05/2019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F1D075-7663-4E0D-8418-BED448C91473}" type="slidenum">
              <a:rPr lang="en-GB" smtClean="0"/>
              <a:t>‹#›</a:t>
            </a:fld>
            <a:endParaRPr lang="en-GB"/>
          </a:p>
        </p:txBody>
      </p:sp>
    </p:spTree>
    <p:extLst>
      <p:ext uri="{BB962C8B-B14F-4D97-AF65-F5344CB8AC3E}">
        <p14:creationId xmlns:p14="http://schemas.microsoft.com/office/powerpoint/2010/main" val="1535433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fld id="{D9E06897-D091-47E2-BF24-0825373846D9}" type="slidenum">
              <a:rPr lang="zh-CN" altLang="en-US" sz="1200"/>
              <a:pPr eaLnBrk="1" hangingPunct="1"/>
              <a:t>4</a:t>
            </a:fld>
            <a:endParaRPr lang="en-US" altLang="zh-CN" sz="12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smtClean="0"/>
          </a:p>
        </p:txBody>
      </p:sp>
    </p:spTree>
    <p:extLst>
      <p:ext uri="{BB962C8B-B14F-4D97-AF65-F5344CB8AC3E}">
        <p14:creationId xmlns:p14="http://schemas.microsoft.com/office/powerpoint/2010/main" val="57576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fld id="{EE1C5E3E-2D7C-491A-97C4-91BE561B93F0}" type="slidenum">
              <a:rPr lang="zh-CN" altLang="en-US" sz="1200"/>
              <a:pPr eaLnBrk="1" hangingPunct="1"/>
              <a:t>6</a:t>
            </a:fld>
            <a:endParaRPr lang="en-US" altLang="zh-CN" sz="120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CN" altLang="en-US" smtClean="0"/>
          </a:p>
        </p:txBody>
      </p:sp>
    </p:spTree>
    <p:extLst>
      <p:ext uri="{BB962C8B-B14F-4D97-AF65-F5344CB8AC3E}">
        <p14:creationId xmlns:p14="http://schemas.microsoft.com/office/powerpoint/2010/main" val="2939941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1D8BD707-D9CF-40AE-B4C6-C98DA3205C09}" type="datetimeFigureOut">
              <a:rPr lang="en-US" smtClean="0"/>
              <a:pPr/>
              <a:t>5/23/2019</a:t>
            </a:fld>
            <a:endParaRPr lang="en-US"/>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B6F15528-21DE-4FAA-801E-634DDDAF4B2B}" type="slidenum">
              <a:rPr lang="en-US" smtClean="0"/>
              <a:pPr/>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5/23/2019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5/23/2019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5/23/2019</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5/23/2019</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D8BD707-D9CF-40AE-B4C6-C98DA3205C09}" type="datetimeFigureOut">
              <a:rPr lang="en-US" smtClean="0"/>
              <a:pPr/>
              <a:t>5/23/2019</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dictionary.hantrainerpro.com/chinese-english/translation-qi_relative.htm" TargetMode="External"/><Relationship Id="rId2" Type="http://schemas.openxmlformats.org/officeDocument/2006/relationships/hyperlink" Target="http://dictionary.hantrainerpro.com/chinese-english/translation-qin_relative.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dictionary.hantrainerpro.com/chinese-english/translation-qi_relative.htm" TargetMode="External"/><Relationship Id="rId2" Type="http://schemas.openxmlformats.org/officeDocument/2006/relationships/hyperlink" Target="http://dictionary.hantrainerpro.com/chinese-english/translation-qin_relative.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Family and State in China</a:t>
            </a:r>
            <a:endParaRPr lang="en-GB" dirty="0"/>
          </a:p>
        </p:txBody>
      </p:sp>
      <p:sp>
        <p:nvSpPr>
          <p:cNvPr id="3" name="Subtitle 2"/>
          <p:cNvSpPr>
            <a:spLocks noGrp="1"/>
          </p:cNvSpPr>
          <p:nvPr>
            <p:ph type="subTitle" idx="1"/>
          </p:nvPr>
        </p:nvSpPr>
        <p:spPr/>
        <p:txBody>
          <a:bodyPr/>
          <a:lstStyle/>
          <a:p>
            <a:r>
              <a:rPr lang="en-GB" dirty="0" smtClean="0"/>
              <a:t>Manifestation the Yin-Yang and Five Phases in Familial, Social and Political Relationship </a:t>
            </a:r>
            <a:endParaRPr lang="en-GB" dirty="0"/>
          </a:p>
        </p:txBody>
      </p:sp>
    </p:spTree>
    <p:extLst>
      <p:ext uri="{BB962C8B-B14F-4D97-AF65-F5344CB8AC3E}">
        <p14:creationId xmlns:p14="http://schemas.microsoft.com/office/powerpoint/2010/main" val="1262655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a:t>
            </a:r>
            <a:r>
              <a:rPr lang="en-GB" dirty="0" err="1" smtClean="0"/>
              <a:t>Jia</a:t>
            </a:r>
            <a:r>
              <a:rPr lang="zh-CN" altLang="en-US" dirty="0"/>
              <a:t>家</a:t>
            </a:r>
            <a:endParaRPr lang="en-GB" dirty="0"/>
          </a:p>
        </p:txBody>
      </p:sp>
      <p:sp>
        <p:nvSpPr>
          <p:cNvPr id="3" name="Content Placeholder 2"/>
          <p:cNvSpPr>
            <a:spLocks noGrp="1"/>
          </p:cNvSpPr>
          <p:nvPr>
            <p:ph idx="1"/>
          </p:nvPr>
        </p:nvSpPr>
        <p:spPr/>
        <p:txBody>
          <a:bodyPr/>
          <a:lstStyle/>
          <a:p>
            <a:r>
              <a:rPr lang="en-US" i="1" dirty="0" err="1"/>
              <a:t>jia</a:t>
            </a:r>
            <a:r>
              <a:rPr lang="en-US" i="1" dirty="0"/>
              <a:t> </a:t>
            </a:r>
            <a:r>
              <a:rPr lang="zh-CN" altLang="en-US" dirty="0"/>
              <a:t>家</a:t>
            </a:r>
            <a:r>
              <a:rPr lang="en-US" dirty="0"/>
              <a:t>, “family”, designates a small residential unit. </a:t>
            </a:r>
            <a:endParaRPr lang="en-US" dirty="0" smtClean="0"/>
          </a:p>
          <a:p>
            <a:r>
              <a:rPr lang="en-US" dirty="0" smtClean="0"/>
              <a:t>The </a:t>
            </a:r>
            <a:r>
              <a:rPr lang="en-US" dirty="0"/>
              <a:t>“nuclear family” included the parents and their children, and the extended family consisted of two or more nuclear families</a:t>
            </a:r>
            <a:r>
              <a:rPr lang="en-US" dirty="0" smtClean="0"/>
              <a:t>.</a:t>
            </a:r>
          </a:p>
          <a:p>
            <a:endParaRPr lang="en-US" dirty="0"/>
          </a:p>
          <a:p>
            <a:r>
              <a:rPr lang="en-US" dirty="0" err="1" smtClean="0"/>
              <a:t>Jia</a:t>
            </a:r>
            <a:r>
              <a:rPr lang="en-US" dirty="0" smtClean="0"/>
              <a:t> as  home where one’s family is living in</a:t>
            </a:r>
            <a:endParaRPr lang="en-GB" dirty="0"/>
          </a:p>
          <a:p>
            <a:endParaRPr lang="en-GB" dirty="0"/>
          </a:p>
        </p:txBody>
      </p:sp>
    </p:spTree>
    <p:extLst>
      <p:ext uri="{BB962C8B-B14F-4D97-AF65-F5344CB8AC3E}">
        <p14:creationId xmlns:p14="http://schemas.microsoft.com/office/powerpoint/2010/main" val="3078326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Hu</a:t>
            </a:r>
            <a:r>
              <a:rPr lang="zh-CN" altLang="en-US" dirty="0"/>
              <a:t>戶</a:t>
            </a:r>
            <a:endParaRPr lang="en-GB" dirty="0"/>
          </a:p>
        </p:txBody>
      </p:sp>
      <p:sp>
        <p:nvSpPr>
          <p:cNvPr id="3" name="Content Placeholder 2"/>
          <p:cNvSpPr>
            <a:spLocks noGrp="1"/>
          </p:cNvSpPr>
          <p:nvPr>
            <p:ph idx="1"/>
          </p:nvPr>
        </p:nvSpPr>
        <p:spPr/>
        <p:txBody>
          <a:bodyPr/>
          <a:lstStyle/>
          <a:p>
            <a:r>
              <a:rPr lang="en-US" i="1" dirty="0"/>
              <a:t>Hu</a:t>
            </a:r>
            <a:r>
              <a:rPr lang="en-US" dirty="0"/>
              <a:t> </a:t>
            </a:r>
            <a:r>
              <a:rPr lang="zh-CN" altLang="en-US" dirty="0"/>
              <a:t>戶</a:t>
            </a:r>
            <a:r>
              <a:rPr lang="en-US" dirty="0"/>
              <a:t>, “household”, refers to all persons living in a household, that is the family but also includes servants or other people not related by blood who also live in the household. </a:t>
            </a:r>
            <a:endParaRPr lang="en-US" dirty="0" smtClean="0"/>
          </a:p>
          <a:p>
            <a:r>
              <a:rPr lang="en-US" dirty="0" smtClean="0"/>
              <a:t>Furthermore</a:t>
            </a:r>
            <a:r>
              <a:rPr lang="en-US" dirty="0"/>
              <a:t>, </a:t>
            </a:r>
            <a:r>
              <a:rPr lang="en-US" i="1" dirty="0" err="1"/>
              <a:t>hu</a:t>
            </a:r>
            <a:r>
              <a:rPr lang="en-US" i="1" dirty="0"/>
              <a:t> </a:t>
            </a:r>
            <a:r>
              <a:rPr lang="en-US" dirty="0"/>
              <a:t>refers to the family as an administrative unit as well as a fiscal unit.</a:t>
            </a:r>
            <a:endParaRPr lang="en-GB" dirty="0"/>
          </a:p>
          <a:p>
            <a:endParaRPr lang="en-GB" dirty="0"/>
          </a:p>
        </p:txBody>
      </p:sp>
    </p:spTree>
    <p:extLst>
      <p:ext uri="{BB962C8B-B14F-4D97-AF65-F5344CB8AC3E}">
        <p14:creationId xmlns:p14="http://schemas.microsoft.com/office/powerpoint/2010/main" val="2959937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026" descr="zon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752600"/>
            <a:ext cx="217805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1027" descr="zong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113" y="1752600"/>
            <a:ext cx="2408237" cy="261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1028" descr="zong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1200" y="4038600"/>
            <a:ext cx="231933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1029" descr="zong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4114800"/>
            <a:ext cx="260985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Rectangle 1030"/>
          <p:cNvSpPr>
            <a:spLocks noGrp="1" noChangeArrowheads="1"/>
          </p:cNvSpPr>
          <p:nvPr>
            <p:ph type="title"/>
          </p:nvPr>
        </p:nvSpPr>
        <p:spPr>
          <a:xfrm>
            <a:off x="179388" y="188913"/>
            <a:ext cx="8659812" cy="1223962"/>
          </a:xfrm>
        </p:spPr>
        <p:txBody>
          <a:bodyPr/>
          <a:lstStyle/>
          <a:p>
            <a:pPr algn="ctr" eaLnBrk="1" hangingPunct="1"/>
            <a:r>
              <a:rPr lang="en-US" altLang="zh-CN" sz="3200" smtClean="0"/>
              <a:t>Zong (</a:t>
            </a:r>
            <a:r>
              <a:rPr lang="zh-CN" altLang="en-US" sz="3200" smtClean="0"/>
              <a:t>宗) </a:t>
            </a:r>
            <a:r>
              <a:rPr lang="en-US" altLang="zh-CN" sz="3200" smtClean="0"/>
              <a:t>in the Oracle Bone Inscriptions </a:t>
            </a:r>
            <a:br>
              <a:rPr lang="en-US" altLang="zh-CN" sz="3200" smtClean="0"/>
            </a:br>
            <a:r>
              <a:rPr lang="en-US" altLang="zh-CN" sz="3200" smtClean="0"/>
              <a:t>(Shang Dyansty :1600?-1045?BCE )</a:t>
            </a:r>
          </a:p>
        </p:txBody>
      </p:sp>
    </p:spTree>
    <p:extLst>
      <p:ext uri="{BB962C8B-B14F-4D97-AF65-F5344CB8AC3E}">
        <p14:creationId xmlns:p14="http://schemas.microsoft.com/office/powerpoint/2010/main" val="16516457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4" descr="DSC0067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100013"/>
            <a:ext cx="7632700" cy="748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35009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755650" y="404813"/>
            <a:ext cx="7772400" cy="509587"/>
          </a:xfrm>
        </p:spPr>
        <p:txBody>
          <a:bodyPr>
            <a:normAutofit fontScale="90000"/>
          </a:bodyPr>
          <a:lstStyle/>
          <a:p>
            <a:pPr algn="ctr" eaLnBrk="1" hangingPunct="1"/>
            <a:r>
              <a:rPr lang="en-US" altLang="zh-CN" sz="2800" b="1" dirty="0" smtClean="0"/>
              <a:t>       Family Structure of a Religious and Philosophical Organization</a:t>
            </a:r>
            <a:endParaRPr lang="zh-CN" altLang="en-US" sz="2800" b="1" dirty="0" smtClean="0"/>
          </a:p>
        </p:txBody>
      </p:sp>
      <p:sp>
        <p:nvSpPr>
          <p:cNvPr id="34819" name="Rectangle 3"/>
          <p:cNvSpPr>
            <a:spLocks noChangeArrowheads="1"/>
          </p:cNvSpPr>
          <p:nvPr/>
        </p:nvSpPr>
        <p:spPr bwMode="auto">
          <a:xfrm>
            <a:off x="3175" y="1293813"/>
            <a:ext cx="874553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r>
              <a:rPr lang="zh-CN" altLang="en-US" sz="1000" b="1"/>
              <a:t> </a:t>
            </a:r>
          </a:p>
          <a:p>
            <a:r>
              <a:rPr lang="zh-CN" altLang="en-US" sz="1000" b="1"/>
              <a:t> </a:t>
            </a:r>
          </a:p>
          <a:p>
            <a:pPr algn="l"/>
            <a:endParaRPr lang="zh-CN" altLang="en-US"/>
          </a:p>
        </p:txBody>
      </p:sp>
      <p:sp>
        <p:nvSpPr>
          <p:cNvPr id="34820" name="Line 104"/>
          <p:cNvSpPr>
            <a:spLocks noChangeShapeType="1"/>
          </p:cNvSpPr>
          <p:nvPr/>
        </p:nvSpPr>
        <p:spPr bwMode="auto">
          <a:xfrm flipH="1">
            <a:off x="2743200" y="2590800"/>
            <a:ext cx="1600200" cy="5603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1" name="Line 103"/>
          <p:cNvSpPr>
            <a:spLocks noChangeShapeType="1"/>
          </p:cNvSpPr>
          <p:nvPr/>
        </p:nvSpPr>
        <p:spPr bwMode="auto">
          <a:xfrm>
            <a:off x="4343400" y="2590800"/>
            <a:ext cx="1600200" cy="5635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2" name="Line 105"/>
          <p:cNvSpPr>
            <a:spLocks noChangeShapeType="1"/>
          </p:cNvSpPr>
          <p:nvPr/>
        </p:nvSpPr>
        <p:spPr bwMode="auto">
          <a:xfrm>
            <a:off x="4343400" y="2590800"/>
            <a:ext cx="0" cy="5635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3" name="Rectangle 107"/>
          <p:cNvSpPr>
            <a:spLocks noChangeArrowheads="1"/>
          </p:cNvSpPr>
          <p:nvPr/>
        </p:nvSpPr>
        <p:spPr bwMode="auto">
          <a:xfrm>
            <a:off x="3492500" y="1341438"/>
            <a:ext cx="23034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800" b="1"/>
              <a:t>Founder =Shizu (</a:t>
            </a:r>
            <a:r>
              <a:rPr lang="zh-CN" altLang="en-US" sz="1800" b="1"/>
              <a:t>师祖)：</a:t>
            </a:r>
            <a:r>
              <a:rPr lang="en-US" altLang="zh-CN" sz="1800" b="1"/>
              <a:t>Teacher + Ancestor</a:t>
            </a:r>
            <a:endParaRPr lang="en-US" altLang="zh-CN" sz="1800"/>
          </a:p>
        </p:txBody>
      </p:sp>
      <p:sp>
        <p:nvSpPr>
          <p:cNvPr id="34824" name="Line 112"/>
          <p:cNvSpPr>
            <a:spLocks noChangeShapeType="1"/>
          </p:cNvSpPr>
          <p:nvPr/>
        </p:nvSpPr>
        <p:spPr bwMode="auto">
          <a:xfrm>
            <a:off x="4343400" y="4114800"/>
            <a:ext cx="0" cy="3048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5" name="Rectangle 115"/>
          <p:cNvSpPr>
            <a:spLocks noChangeArrowheads="1"/>
          </p:cNvSpPr>
          <p:nvPr/>
        </p:nvSpPr>
        <p:spPr bwMode="auto">
          <a:xfrm>
            <a:off x="3348038" y="3276600"/>
            <a:ext cx="1757362"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400" b="1"/>
              <a:t>Master= Shifu (</a:t>
            </a:r>
            <a:r>
              <a:rPr lang="zh-CN" altLang="en-US" sz="1400" b="1"/>
              <a:t>师父)：</a:t>
            </a:r>
            <a:endParaRPr lang="en-GB" altLang="zh-CN" sz="1400" b="1"/>
          </a:p>
          <a:p>
            <a:pPr algn="just" eaLnBrk="1" hangingPunct="1"/>
            <a:r>
              <a:rPr lang="en-US" altLang="zh-CN" sz="1400" b="1"/>
              <a:t>Teacher +Father </a:t>
            </a:r>
            <a:endParaRPr lang="en-US" altLang="zh-CN" sz="1400"/>
          </a:p>
        </p:txBody>
      </p:sp>
      <p:grpSp>
        <p:nvGrpSpPr>
          <p:cNvPr id="34826" name="Group 125"/>
          <p:cNvGrpSpPr>
            <a:grpSpLocks/>
          </p:cNvGrpSpPr>
          <p:nvPr/>
        </p:nvGrpSpPr>
        <p:grpSpPr bwMode="auto">
          <a:xfrm>
            <a:off x="1042988" y="3213100"/>
            <a:ext cx="6553200" cy="838200"/>
            <a:chOff x="-3" y="-3"/>
            <a:chExt cx="2767" cy="678"/>
          </a:xfrm>
        </p:grpSpPr>
        <p:grpSp>
          <p:nvGrpSpPr>
            <p:cNvPr id="34848" name="Group 123"/>
            <p:cNvGrpSpPr>
              <a:grpSpLocks/>
            </p:cNvGrpSpPr>
            <p:nvPr/>
          </p:nvGrpSpPr>
          <p:grpSpPr bwMode="auto">
            <a:xfrm>
              <a:off x="0" y="0"/>
              <a:ext cx="2761" cy="672"/>
              <a:chOff x="0" y="0"/>
              <a:chExt cx="2761" cy="672"/>
            </a:xfrm>
          </p:grpSpPr>
          <p:grpSp>
            <p:nvGrpSpPr>
              <p:cNvPr id="34850" name="Group 118"/>
              <p:cNvGrpSpPr>
                <a:grpSpLocks/>
              </p:cNvGrpSpPr>
              <p:nvPr/>
            </p:nvGrpSpPr>
            <p:grpSpPr bwMode="auto">
              <a:xfrm>
                <a:off x="0" y="0"/>
                <a:ext cx="943" cy="672"/>
                <a:chOff x="0" y="0"/>
                <a:chExt cx="943" cy="672"/>
              </a:xfrm>
            </p:grpSpPr>
            <p:sp>
              <p:nvSpPr>
                <p:cNvPr id="34857" name="Rectangle 113"/>
                <p:cNvSpPr>
                  <a:spLocks noChangeArrowheads="1"/>
                </p:cNvSpPr>
                <p:nvPr/>
              </p:nvSpPr>
              <p:spPr bwMode="auto">
                <a:xfrm>
                  <a:off x="43" y="0"/>
                  <a:ext cx="857"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600"/>
                    <a:t>Master’s wife =</a:t>
                  </a:r>
                </a:p>
                <a:p>
                  <a:pPr algn="just" eaLnBrk="1" hangingPunct="1"/>
                  <a:r>
                    <a:rPr lang="en-US" altLang="zh-CN" sz="1600"/>
                    <a:t>Shiniang</a:t>
                  </a:r>
                  <a:r>
                    <a:rPr lang="zh-CN" altLang="en-US" sz="1600"/>
                    <a:t>师娘：</a:t>
                  </a:r>
                  <a:r>
                    <a:rPr lang="en-US" altLang="zh-CN" sz="1600"/>
                    <a:t>Teacher + Mother</a:t>
                  </a:r>
                </a:p>
              </p:txBody>
            </p:sp>
            <p:sp>
              <p:nvSpPr>
                <p:cNvPr id="34858" name="Rectangle 117"/>
                <p:cNvSpPr>
                  <a:spLocks noChangeArrowheads="1"/>
                </p:cNvSpPr>
                <p:nvPr/>
              </p:nvSpPr>
              <p:spPr bwMode="auto">
                <a:xfrm>
                  <a:off x="0" y="0"/>
                  <a:ext cx="943"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51" name="Group 120"/>
              <p:cNvGrpSpPr>
                <a:grpSpLocks/>
              </p:cNvGrpSpPr>
              <p:nvPr/>
            </p:nvGrpSpPr>
            <p:grpSpPr bwMode="auto">
              <a:xfrm>
                <a:off x="943" y="0"/>
                <a:ext cx="948" cy="672"/>
                <a:chOff x="943" y="0"/>
                <a:chExt cx="948" cy="672"/>
              </a:xfrm>
            </p:grpSpPr>
            <p:sp>
              <p:nvSpPr>
                <p:cNvPr id="34855" name="Rectangle 114"/>
                <p:cNvSpPr>
                  <a:spLocks noChangeArrowheads="1"/>
                </p:cNvSpPr>
                <p:nvPr/>
              </p:nvSpPr>
              <p:spPr bwMode="auto">
                <a:xfrm>
                  <a:off x="986" y="0"/>
                  <a:ext cx="862"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sp>
              <p:nvSpPr>
                <p:cNvPr id="34856" name="Rectangle 119"/>
                <p:cNvSpPr>
                  <a:spLocks noChangeArrowheads="1"/>
                </p:cNvSpPr>
                <p:nvPr/>
              </p:nvSpPr>
              <p:spPr bwMode="auto">
                <a:xfrm>
                  <a:off x="943" y="0"/>
                  <a:ext cx="948"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52" name="Group 122"/>
              <p:cNvGrpSpPr>
                <a:grpSpLocks/>
              </p:cNvGrpSpPr>
              <p:nvPr/>
            </p:nvGrpSpPr>
            <p:grpSpPr bwMode="auto">
              <a:xfrm>
                <a:off x="1891" y="0"/>
                <a:ext cx="870" cy="672"/>
                <a:chOff x="1891" y="0"/>
                <a:chExt cx="870" cy="672"/>
              </a:xfrm>
            </p:grpSpPr>
            <p:sp>
              <p:nvSpPr>
                <p:cNvPr id="34853" name="Rectangle 116"/>
                <p:cNvSpPr>
                  <a:spLocks noChangeArrowheads="1"/>
                </p:cNvSpPr>
                <p:nvPr/>
              </p:nvSpPr>
              <p:spPr bwMode="auto">
                <a:xfrm>
                  <a:off x="1934" y="0"/>
                  <a:ext cx="784"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400"/>
                    <a:t>Master’s Brother = Shishu (</a:t>
                  </a:r>
                  <a:r>
                    <a:rPr lang="zh-CN" altLang="en-US" sz="1400"/>
                    <a:t>师叔) </a:t>
                  </a:r>
                  <a:r>
                    <a:rPr lang="en-US" altLang="zh-CN" sz="1400"/>
                    <a:t>or Shibo (</a:t>
                  </a:r>
                  <a:r>
                    <a:rPr lang="zh-CN" altLang="en-US" sz="1400"/>
                    <a:t>师伯)：</a:t>
                  </a:r>
                  <a:endParaRPr lang="en-GB" altLang="zh-CN" sz="1400"/>
                </a:p>
                <a:p>
                  <a:pPr algn="just" eaLnBrk="1" hangingPunct="1"/>
                  <a:r>
                    <a:rPr lang="en-US" altLang="zh-CN" sz="1400"/>
                    <a:t>Teacher + Uncle</a:t>
                  </a:r>
                </a:p>
                <a:p>
                  <a:pPr algn="just"/>
                  <a:endParaRPr lang="en-US" altLang="zh-CN" sz="1400"/>
                </a:p>
              </p:txBody>
            </p:sp>
            <p:sp>
              <p:nvSpPr>
                <p:cNvPr id="34854" name="Rectangle 121"/>
                <p:cNvSpPr>
                  <a:spLocks noChangeArrowheads="1"/>
                </p:cNvSpPr>
                <p:nvPr/>
              </p:nvSpPr>
              <p:spPr bwMode="auto">
                <a:xfrm>
                  <a:off x="1891" y="0"/>
                  <a:ext cx="870"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sp>
          <p:nvSpPr>
            <p:cNvPr id="34849" name="Rectangle 124"/>
            <p:cNvSpPr>
              <a:spLocks noChangeArrowheads="1"/>
            </p:cNvSpPr>
            <p:nvPr/>
          </p:nvSpPr>
          <p:spPr bwMode="auto">
            <a:xfrm>
              <a:off x="-3" y="-3"/>
              <a:ext cx="2767" cy="67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
        <p:nvSpPr>
          <p:cNvPr id="34827" name="Oval 132"/>
          <p:cNvSpPr>
            <a:spLocks noChangeArrowheads="1"/>
          </p:cNvSpPr>
          <p:nvPr/>
        </p:nvSpPr>
        <p:spPr bwMode="auto">
          <a:xfrm>
            <a:off x="3059113" y="1196975"/>
            <a:ext cx="2952750" cy="1241425"/>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nvGrpSpPr>
          <p:cNvPr id="34828" name="Group 137"/>
          <p:cNvGrpSpPr>
            <a:grpSpLocks/>
          </p:cNvGrpSpPr>
          <p:nvPr/>
        </p:nvGrpSpPr>
        <p:grpSpPr bwMode="auto">
          <a:xfrm>
            <a:off x="2700338" y="4419600"/>
            <a:ext cx="3311525" cy="609600"/>
            <a:chOff x="-3" y="-3"/>
            <a:chExt cx="957" cy="486"/>
          </a:xfrm>
        </p:grpSpPr>
        <p:grpSp>
          <p:nvGrpSpPr>
            <p:cNvPr id="34844" name="Group 135"/>
            <p:cNvGrpSpPr>
              <a:grpSpLocks/>
            </p:cNvGrpSpPr>
            <p:nvPr/>
          </p:nvGrpSpPr>
          <p:grpSpPr bwMode="auto">
            <a:xfrm>
              <a:off x="0" y="0"/>
              <a:ext cx="951" cy="480"/>
              <a:chOff x="0" y="0"/>
              <a:chExt cx="951" cy="480"/>
            </a:xfrm>
          </p:grpSpPr>
          <p:sp>
            <p:nvSpPr>
              <p:cNvPr id="34846" name="Rectangle 133"/>
              <p:cNvSpPr>
                <a:spLocks noChangeArrowheads="1"/>
              </p:cNvSpPr>
              <p:nvPr/>
            </p:nvSpPr>
            <p:spPr bwMode="auto">
              <a:xfrm>
                <a:off x="43" y="0"/>
                <a:ext cx="865"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r>
                  <a:rPr lang="en-US" altLang="zh-CN" sz="1600" b="1"/>
                  <a:t>Disciples=dizi (</a:t>
                </a:r>
                <a:r>
                  <a:rPr lang="zh-CN" altLang="en-US" sz="1600" b="1"/>
                  <a:t>弟子)：</a:t>
                </a:r>
                <a:endParaRPr lang="en-GB" altLang="zh-CN" sz="1600" b="1"/>
              </a:p>
              <a:p>
                <a:pPr eaLnBrk="1" hangingPunct="1"/>
                <a:r>
                  <a:rPr lang="en-US" altLang="zh-CN" sz="1600" b="1"/>
                  <a:t>Younger + son</a:t>
                </a:r>
              </a:p>
              <a:p>
                <a:endParaRPr lang="en-US" altLang="zh-CN"/>
              </a:p>
            </p:txBody>
          </p:sp>
          <p:sp>
            <p:nvSpPr>
              <p:cNvPr id="34847" name="Rectangle 134"/>
              <p:cNvSpPr>
                <a:spLocks noChangeArrowheads="1"/>
              </p:cNvSpPr>
              <p:nvPr/>
            </p:nvSpPr>
            <p:spPr bwMode="auto">
              <a:xfrm>
                <a:off x="0" y="0"/>
                <a:ext cx="951" cy="48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
          <p:nvSpPr>
            <p:cNvPr id="34845" name="Rectangle 136"/>
            <p:cNvSpPr>
              <a:spLocks noChangeArrowheads="1"/>
            </p:cNvSpPr>
            <p:nvPr/>
          </p:nvSpPr>
          <p:spPr bwMode="auto">
            <a:xfrm>
              <a:off x="-3" y="-3"/>
              <a:ext cx="957" cy="486"/>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
        <p:nvSpPr>
          <p:cNvPr id="34829" name="Line 138"/>
          <p:cNvSpPr>
            <a:spLocks noChangeShapeType="1"/>
          </p:cNvSpPr>
          <p:nvPr/>
        </p:nvSpPr>
        <p:spPr bwMode="auto">
          <a:xfrm>
            <a:off x="4343400" y="5105400"/>
            <a:ext cx="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0" name="Line 139"/>
          <p:cNvSpPr>
            <a:spLocks noChangeShapeType="1"/>
          </p:cNvSpPr>
          <p:nvPr/>
        </p:nvSpPr>
        <p:spPr bwMode="auto">
          <a:xfrm flipH="1">
            <a:off x="3048000" y="5105400"/>
            <a:ext cx="125730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140"/>
          <p:cNvSpPr>
            <a:spLocks noChangeShapeType="1"/>
          </p:cNvSpPr>
          <p:nvPr/>
        </p:nvSpPr>
        <p:spPr bwMode="auto">
          <a:xfrm>
            <a:off x="4343400" y="5105400"/>
            <a:ext cx="1143000" cy="3810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34832" name="Group 152"/>
          <p:cNvGrpSpPr>
            <a:grpSpLocks/>
          </p:cNvGrpSpPr>
          <p:nvPr/>
        </p:nvGrpSpPr>
        <p:grpSpPr bwMode="auto">
          <a:xfrm>
            <a:off x="250825" y="5805488"/>
            <a:ext cx="8281988" cy="847725"/>
            <a:chOff x="-3" y="-3"/>
            <a:chExt cx="2626" cy="678"/>
          </a:xfrm>
        </p:grpSpPr>
        <p:grpSp>
          <p:nvGrpSpPr>
            <p:cNvPr id="34833" name="Group 150"/>
            <p:cNvGrpSpPr>
              <a:grpSpLocks/>
            </p:cNvGrpSpPr>
            <p:nvPr/>
          </p:nvGrpSpPr>
          <p:grpSpPr bwMode="auto">
            <a:xfrm>
              <a:off x="0" y="0"/>
              <a:ext cx="2620" cy="672"/>
              <a:chOff x="0" y="0"/>
              <a:chExt cx="2620" cy="672"/>
            </a:xfrm>
          </p:grpSpPr>
          <p:grpSp>
            <p:nvGrpSpPr>
              <p:cNvPr id="34835" name="Group 145"/>
              <p:cNvGrpSpPr>
                <a:grpSpLocks/>
              </p:cNvGrpSpPr>
              <p:nvPr/>
            </p:nvGrpSpPr>
            <p:grpSpPr bwMode="auto">
              <a:xfrm>
                <a:off x="0" y="0"/>
                <a:ext cx="933" cy="672"/>
                <a:chOff x="0" y="0"/>
                <a:chExt cx="933" cy="672"/>
              </a:xfrm>
            </p:grpSpPr>
            <p:sp>
              <p:nvSpPr>
                <p:cNvPr id="34842" name="Rectangle 141"/>
                <p:cNvSpPr>
                  <a:spLocks noChangeArrowheads="1"/>
                </p:cNvSpPr>
                <p:nvPr/>
              </p:nvSpPr>
              <p:spPr bwMode="auto">
                <a:xfrm>
                  <a:off x="43" y="0"/>
                  <a:ext cx="847"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600"/>
                    <a:t>The Younger Disciples (Male) = shidi (</a:t>
                  </a:r>
                  <a:r>
                    <a:rPr lang="zh-CN" altLang="en-US" sz="1600"/>
                    <a:t>师弟) ：</a:t>
                  </a:r>
                  <a:r>
                    <a:rPr lang="en-GB" altLang="zh-CN" sz="1600"/>
                    <a:t>from same teacher + </a:t>
                  </a:r>
                  <a:r>
                    <a:rPr lang="en-US" altLang="zh-CN" sz="1600"/>
                    <a:t>Younger Brother</a:t>
                  </a:r>
                  <a:endParaRPr lang="en-US" altLang="zh-CN" sz="1600" b="1"/>
                </a:p>
                <a:p>
                  <a:pPr algn="just"/>
                  <a:endParaRPr lang="en-US" altLang="zh-CN" sz="1600"/>
                </a:p>
              </p:txBody>
            </p:sp>
            <p:sp>
              <p:nvSpPr>
                <p:cNvPr id="34843" name="Rectangle 144"/>
                <p:cNvSpPr>
                  <a:spLocks noChangeArrowheads="1"/>
                </p:cNvSpPr>
                <p:nvPr/>
              </p:nvSpPr>
              <p:spPr bwMode="auto">
                <a:xfrm>
                  <a:off x="0" y="0"/>
                  <a:ext cx="933"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36" name="Group 147"/>
              <p:cNvGrpSpPr>
                <a:grpSpLocks/>
              </p:cNvGrpSpPr>
              <p:nvPr/>
            </p:nvGrpSpPr>
            <p:grpSpPr bwMode="auto">
              <a:xfrm>
                <a:off x="933" y="0"/>
                <a:ext cx="944" cy="672"/>
                <a:chOff x="933" y="0"/>
                <a:chExt cx="944" cy="672"/>
              </a:xfrm>
            </p:grpSpPr>
            <p:sp>
              <p:nvSpPr>
                <p:cNvPr id="34840" name="Rectangle 142"/>
                <p:cNvSpPr>
                  <a:spLocks noChangeArrowheads="1"/>
                </p:cNvSpPr>
                <p:nvPr/>
              </p:nvSpPr>
              <p:spPr bwMode="auto">
                <a:xfrm>
                  <a:off x="976" y="0"/>
                  <a:ext cx="85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600" b="1"/>
                    <a:t>The elder disciples + shixiong (</a:t>
                  </a:r>
                  <a:r>
                    <a:rPr lang="zh-CN" altLang="en-US" sz="1600" b="1"/>
                    <a:t>师兄): </a:t>
                  </a:r>
                  <a:r>
                    <a:rPr lang="en-US" altLang="zh-CN" sz="1600" b="1"/>
                    <a:t>from the same teacher + elder brother</a:t>
                  </a:r>
                  <a:endParaRPr lang="en-US" altLang="zh-CN" sz="1600"/>
                </a:p>
                <a:p>
                  <a:pPr algn="just"/>
                  <a:endParaRPr lang="en-US" altLang="zh-CN" sz="1600"/>
                </a:p>
              </p:txBody>
            </p:sp>
            <p:sp>
              <p:nvSpPr>
                <p:cNvPr id="34841" name="Rectangle 146"/>
                <p:cNvSpPr>
                  <a:spLocks noChangeArrowheads="1"/>
                </p:cNvSpPr>
                <p:nvPr/>
              </p:nvSpPr>
              <p:spPr bwMode="auto">
                <a:xfrm>
                  <a:off x="933" y="0"/>
                  <a:ext cx="944"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37" name="Group 149"/>
              <p:cNvGrpSpPr>
                <a:grpSpLocks/>
              </p:cNvGrpSpPr>
              <p:nvPr/>
            </p:nvGrpSpPr>
            <p:grpSpPr bwMode="auto">
              <a:xfrm>
                <a:off x="1877" y="0"/>
                <a:ext cx="743" cy="672"/>
                <a:chOff x="1877" y="0"/>
                <a:chExt cx="743" cy="672"/>
              </a:xfrm>
            </p:grpSpPr>
            <p:sp>
              <p:nvSpPr>
                <p:cNvPr id="34838" name="Rectangle 143"/>
                <p:cNvSpPr>
                  <a:spLocks noChangeArrowheads="1"/>
                </p:cNvSpPr>
                <p:nvPr/>
              </p:nvSpPr>
              <p:spPr bwMode="auto">
                <a:xfrm>
                  <a:off x="1920" y="0"/>
                  <a:ext cx="657"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400"/>
                    <a:t>The younger disciples (female) =shimei (</a:t>
                  </a:r>
                  <a:r>
                    <a:rPr lang="zh-CN" altLang="en-US" sz="1400"/>
                    <a:t>师妹) ：</a:t>
                  </a:r>
                  <a:r>
                    <a:rPr lang="en-US" altLang="zh-CN" sz="1400"/>
                    <a:t>Younger Sister from same teacher</a:t>
                  </a:r>
                </a:p>
                <a:p>
                  <a:pPr algn="just"/>
                  <a:endParaRPr lang="en-US" altLang="zh-CN" sz="1400"/>
                </a:p>
              </p:txBody>
            </p:sp>
            <p:sp>
              <p:nvSpPr>
                <p:cNvPr id="34839" name="Rectangle 148"/>
                <p:cNvSpPr>
                  <a:spLocks noChangeArrowheads="1"/>
                </p:cNvSpPr>
                <p:nvPr/>
              </p:nvSpPr>
              <p:spPr bwMode="auto">
                <a:xfrm>
                  <a:off x="1877" y="0"/>
                  <a:ext cx="743"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sp>
          <p:nvSpPr>
            <p:cNvPr id="34834" name="Rectangle 151"/>
            <p:cNvSpPr>
              <a:spLocks noChangeArrowheads="1"/>
            </p:cNvSpPr>
            <p:nvPr/>
          </p:nvSpPr>
          <p:spPr bwMode="auto">
            <a:xfrm>
              <a:off x="-3" y="-3"/>
              <a:ext cx="2626" cy="67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Tree>
    <p:extLst>
      <p:ext uri="{BB962C8B-B14F-4D97-AF65-F5344CB8AC3E}">
        <p14:creationId xmlns:p14="http://schemas.microsoft.com/office/powerpoint/2010/main" val="14940628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539750" y="260350"/>
            <a:ext cx="8083550" cy="1008063"/>
          </a:xfrm>
        </p:spPr>
        <p:txBody>
          <a:bodyPr/>
          <a:lstStyle/>
          <a:p>
            <a:pPr eaLnBrk="1" hangingPunct="1"/>
            <a:r>
              <a:rPr lang="en-GB" altLang="en-US" sz="3600" smtClean="0"/>
              <a:t>Chinese Religion is a </a:t>
            </a:r>
            <a:r>
              <a:rPr lang="en-GB" altLang="zh-CN" sz="3600" smtClean="0"/>
              <a:t>Family</a:t>
            </a:r>
            <a:r>
              <a:rPr lang="en-GB" altLang="en-US" sz="3600" smtClean="0"/>
              <a:t> Religion</a:t>
            </a:r>
          </a:p>
        </p:txBody>
      </p:sp>
      <p:sp>
        <p:nvSpPr>
          <p:cNvPr id="35843" name="Rectangle 3"/>
          <p:cNvSpPr>
            <a:spLocks noGrp="1" noChangeArrowheads="1"/>
          </p:cNvSpPr>
          <p:nvPr>
            <p:ph type="body" idx="1"/>
          </p:nvPr>
        </p:nvSpPr>
        <p:spPr>
          <a:xfrm>
            <a:off x="395288" y="1557338"/>
            <a:ext cx="8497887" cy="5300662"/>
          </a:xfrm>
        </p:spPr>
        <p:txBody>
          <a:bodyPr/>
          <a:lstStyle/>
          <a:p>
            <a:pPr eaLnBrk="1" hangingPunct="1">
              <a:lnSpc>
                <a:spcPct val="90000"/>
              </a:lnSpc>
            </a:pPr>
            <a:r>
              <a:rPr lang="en-GB" altLang="en-US" smtClean="0"/>
              <a:t>A Chinese religion is organised as a family: religion is an extended family. </a:t>
            </a:r>
          </a:p>
          <a:p>
            <a:pPr eaLnBrk="1" hangingPunct="1">
              <a:lnSpc>
                <a:spcPct val="90000"/>
              </a:lnSpc>
            </a:pPr>
            <a:endParaRPr lang="en-GB" altLang="en-US" smtClean="0"/>
          </a:p>
          <a:p>
            <a:pPr eaLnBrk="1" hangingPunct="1">
              <a:lnSpc>
                <a:spcPct val="90000"/>
              </a:lnSpc>
            </a:pPr>
            <a:r>
              <a:rPr lang="en-GB" altLang="en-US" smtClean="0"/>
              <a:t>Religious activities take place in the household: such as ancestor worship, sacrifices, worshipping household gods etc.</a:t>
            </a:r>
          </a:p>
          <a:p>
            <a:pPr eaLnBrk="1" hangingPunct="1">
              <a:lnSpc>
                <a:spcPct val="90000"/>
              </a:lnSpc>
            </a:pPr>
            <a:endParaRPr lang="en-GB" altLang="en-US" smtClean="0"/>
          </a:p>
          <a:p>
            <a:pPr eaLnBrk="1" hangingPunct="1">
              <a:lnSpc>
                <a:spcPct val="90000"/>
              </a:lnSpc>
            </a:pPr>
            <a:r>
              <a:rPr lang="en-GB" altLang="en-US" smtClean="0"/>
              <a:t>One’s religious responsibilities are not only for oneself but also for other members of the family</a:t>
            </a:r>
          </a:p>
          <a:p>
            <a:pPr eaLnBrk="1" hangingPunct="1">
              <a:lnSpc>
                <a:spcPct val="90000"/>
              </a:lnSpc>
            </a:pPr>
            <a:endParaRPr lang="en-GB" altLang="en-US" smtClean="0"/>
          </a:p>
        </p:txBody>
      </p:sp>
    </p:spTree>
    <p:extLst>
      <p:ext uri="{BB962C8B-B14F-4D97-AF65-F5344CB8AC3E}">
        <p14:creationId xmlns:p14="http://schemas.microsoft.com/office/powerpoint/2010/main" val="24734597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meaning of </a:t>
            </a:r>
            <a:r>
              <a:rPr lang="en-GB" dirty="0" err="1" smtClean="0"/>
              <a:t>Zong</a:t>
            </a:r>
            <a:r>
              <a:rPr lang="en-GB" dirty="0" smtClean="0"/>
              <a:t> and </a:t>
            </a:r>
            <a:r>
              <a:rPr lang="en-GB" dirty="0" err="1" smtClean="0"/>
              <a:t>Zu</a:t>
            </a:r>
            <a:endParaRPr lang="en-GB" dirty="0"/>
          </a:p>
        </p:txBody>
      </p:sp>
      <p:sp>
        <p:nvSpPr>
          <p:cNvPr id="3" name="Content Placeholder 2"/>
          <p:cNvSpPr>
            <a:spLocks noGrp="1"/>
          </p:cNvSpPr>
          <p:nvPr>
            <p:ph idx="1"/>
          </p:nvPr>
        </p:nvSpPr>
        <p:spPr>
          <a:xfrm>
            <a:off x="1043492" y="2323652"/>
            <a:ext cx="6881308" cy="3772348"/>
          </a:xfrm>
        </p:spPr>
        <p:txBody>
          <a:bodyPr>
            <a:normAutofit lnSpcReduction="10000"/>
          </a:bodyPr>
          <a:lstStyle/>
          <a:p>
            <a:r>
              <a:rPr lang="en-US" i="1" dirty="0" err="1" smtClean="0"/>
              <a:t>Zong</a:t>
            </a:r>
            <a:r>
              <a:rPr lang="en-US" i="1" dirty="0" smtClean="0"/>
              <a:t> refers to the ancestor of founder of a lineage line</a:t>
            </a:r>
          </a:p>
          <a:p>
            <a:endParaRPr lang="en-US" i="1" dirty="0" smtClean="0"/>
          </a:p>
          <a:p>
            <a:r>
              <a:rPr lang="en-US" i="1" dirty="0" err="1" smtClean="0"/>
              <a:t>Zu</a:t>
            </a:r>
            <a:r>
              <a:rPr lang="en-US" dirty="0" smtClean="0"/>
              <a:t> </a:t>
            </a:r>
            <a:r>
              <a:rPr lang="zh-CN" altLang="en-US" dirty="0"/>
              <a:t>族</a:t>
            </a:r>
            <a:r>
              <a:rPr lang="en-US" dirty="0"/>
              <a:t> or </a:t>
            </a:r>
            <a:r>
              <a:rPr lang="en-US" i="1" dirty="0" err="1"/>
              <a:t>zongzu</a:t>
            </a:r>
            <a:r>
              <a:rPr lang="en-US" dirty="0"/>
              <a:t> </a:t>
            </a:r>
            <a:r>
              <a:rPr lang="zh-CN" altLang="en-US" dirty="0"/>
              <a:t>宗族</a:t>
            </a:r>
            <a:r>
              <a:rPr lang="en-US" dirty="0"/>
              <a:t> refers to “the father’s kin group or lineage”. </a:t>
            </a:r>
            <a:endParaRPr lang="en-US" dirty="0" smtClean="0"/>
          </a:p>
          <a:p>
            <a:r>
              <a:rPr lang="en-US" dirty="0" smtClean="0"/>
              <a:t>This </a:t>
            </a:r>
            <a:r>
              <a:rPr lang="en-US" dirty="0"/>
              <a:t>group included only members who could trace actual descent in the male line from a common ancestor. </a:t>
            </a:r>
            <a:endParaRPr lang="en-US" dirty="0" smtClean="0"/>
          </a:p>
          <a:p>
            <a:r>
              <a:rPr lang="en-US" dirty="0" smtClean="0"/>
              <a:t>A </a:t>
            </a:r>
            <a:r>
              <a:rPr lang="en-US" dirty="0"/>
              <a:t>lineage could consist of up to 300 or even 1000 families.</a:t>
            </a:r>
            <a:endParaRPr lang="en-GB" dirty="0"/>
          </a:p>
          <a:p>
            <a:endParaRPr lang="en-GB" dirty="0"/>
          </a:p>
        </p:txBody>
      </p:sp>
    </p:spTree>
    <p:extLst>
      <p:ext uri="{BB962C8B-B14F-4D97-AF65-F5344CB8AC3E}">
        <p14:creationId xmlns:p14="http://schemas.microsoft.com/office/powerpoint/2010/main" val="2035593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4213" y="260350"/>
            <a:ext cx="7772400" cy="647700"/>
          </a:xfrm>
        </p:spPr>
        <p:txBody>
          <a:bodyPr/>
          <a:lstStyle/>
          <a:p>
            <a:pPr algn="ctr" eaLnBrk="1" hangingPunct="1"/>
            <a:r>
              <a:rPr lang="en-US" altLang="zh-CN" sz="3600" b="1" smtClean="0"/>
              <a:t>The Meanings of Jia </a:t>
            </a:r>
            <a:r>
              <a:rPr lang="zh-CN" altLang="en-US" sz="3600" b="1" smtClean="0"/>
              <a:t>家</a:t>
            </a:r>
            <a:endParaRPr lang="zh-CN" altLang="en-US" smtClean="0"/>
          </a:p>
        </p:txBody>
      </p:sp>
      <p:sp>
        <p:nvSpPr>
          <p:cNvPr id="33795" name="Rectangle 3"/>
          <p:cNvSpPr>
            <a:spLocks noGrp="1" noChangeArrowheads="1"/>
          </p:cNvSpPr>
          <p:nvPr>
            <p:ph type="body" idx="1"/>
          </p:nvPr>
        </p:nvSpPr>
        <p:spPr>
          <a:xfrm>
            <a:off x="609600" y="1219199"/>
            <a:ext cx="8001000" cy="5449889"/>
          </a:xfrm>
        </p:spPr>
        <p:txBody>
          <a:bodyPr>
            <a:noAutofit/>
          </a:bodyPr>
          <a:lstStyle/>
          <a:p>
            <a:pPr algn="just" eaLnBrk="1" hangingPunct="1">
              <a:lnSpc>
                <a:spcPct val="90000"/>
              </a:lnSpc>
            </a:pPr>
            <a:r>
              <a:rPr lang="en-US" altLang="zh-CN" sz="2000" dirty="0" err="1" smtClean="0"/>
              <a:t>Jia</a:t>
            </a:r>
            <a:r>
              <a:rPr lang="en-US" altLang="zh-CN" sz="2000" dirty="0" smtClean="0"/>
              <a:t> </a:t>
            </a:r>
            <a:r>
              <a:rPr lang="zh-CN" altLang="en-US" sz="2000" dirty="0" smtClean="0"/>
              <a:t>家 </a:t>
            </a:r>
            <a:r>
              <a:rPr lang="en-US" altLang="zh-CN" sz="2000" dirty="0" smtClean="0"/>
              <a:t>means home, family or household. One would not be counted as having a home or family until he/she has brought wild animals (boar) under control in the house. </a:t>
            </a:r>
          </a:p>
          <a:p>
            <a:pPr algn="just" eaLnBrk="1" hangingPunct="1">
              <a:lnSpc>
                <a:spcPct val="90000"/>
              </a:lnSpc>
            </a:pPr>
            <a:endParaRPr lang="en-US" altLang="zh-CN" sz="2000" dirty="0" smtClean="0"/>
          </a:p>
          <a:p>
            <a:pPr algn="just" eaLnBrk="1" hangingPunct="1">
              <a:lnSpc>
                <a:spcPct val="90000"/>
              </a:lnSpc>
            </a:pPr>
            <a:r>
              <a:rPr lang="en-US" altLang="zh-CN" sz="2000" dirty="0" smtClean="0"/>
              <a:t>Then it was gradually extended to refer to a group including parents and their children and others.</a:t>
            </a:r>
            <a:endParaRPr lang="en-US" altLang="zh-CN" sz="2000" b="1" dirty="0" smtClean="0"/>
          </a:p>
          <a:p>
            <a:pPr algn="just" eaLnBrk="1" hangingPunct="1">
              <a:lnSpc>
                <a:spcPct val="90000"/>
              </a:lnSpc>
            </a:pPr>
            <a:endParaRPr lang="en-US" altLang="zh-CN" sz="2000" dirty="0" smtClean="0"/>
          </a:p>
          <a:p>
            <a:pPr algn="just" eaLnBrk="1" hangingPunct="1">
              <a:lnSpc>
                <a:spcPct val="90000"/>
              </a:lnSpc>
            </a:pPr>
            <a:r>
              <a:rPr lang="en-US" altLang="zh-CN" sz="2000" dirty="0" smtClean="0"/>
              <a:t>When </a:t>
            </a:r>
            <a:r>
              <a:rPr lang="en-US" altLang="zh-CN" sz="2000" dirty="0" err="1" smtClean="0"/>
              <a:t>jia</a:t>
            </a:r>
            <a:r>
              <a:rPr lang="en-US" altLang="zh-CN" sz="2000" dirty="0" smtClean="0"/>
              <a:t> is used to refer to a religious tradition, it gives us a picture of how a religious organization is formed: just like the state which is an extended form of family, religion is also constructed in family relationships. </a:t>
            </a:r>
          </a:p>
          <a:p>
            <a:pPr algn="just" eaLnBrk="1" hangingPunct="1">
              <a:lnSpc>
                <a:spcPct val="90000"/>
              </a:lnSpc>
            </a:pPr>
            <a:endParaRPr lang="en-US" altLang="zh-CN" sz="2000" dirty="0" smtClean="0"/>
          </a:p>
          <a:p>
            <a:pPr algn="just" eaLnBrk="1" hangingPunct="1">
              <a:lnSpc>
                <a:spcPct val="90000"/>
              </a:lnSpc>
            </a:pPr>
            <a:r>
              <a:rPr lang="en-US" altLang="zh-CN" sz="2000" dirty="0" smtClean="0"/>
              <a:t>From the Han dynasty (206 BCE-220 CE) on, the character </a:t>
            </a:r>
            <a:r>
              <a:rPr lang="en-US" altLang="zh-CN" sz="2000" dirty="0" err="1" smtClean="0"/>
              <a:t>Jia</a:t>
            </a:r>
            <a:r>
              <a:rPr lang="en-US" altLang="zh-CN" sz="2000" dirty="0" smtClean="0"/>
              <a:t> was used to refer to the group or school of a religious and philosophical community. </a:t>
            </a:r>
            <a:endParaRPr lang="zh-CN" altLang="en-US" sz="2000" dirty="0" smtClean="0"/>
          </a:p>
        </p:txBody>
      </p:sp>
    </p:spTree>
    <p:extLst>
      <p:ext uri="{BB962C8B-B14F-4D97-AF65-F5344CB8AC3E}">
        <p14:creationId xmlns:p14="http://schemas.microsoft.com/office/powerpoint/2010/main" val="31267082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Yin</a:t>
            </a:r>
            <a:r>
              <a:rPr lang="ja-JP" altLang="en-US" b="1" dirty="0"/>
              <a:t> </a:t>
            </a:r>
            <a:r>
              <a:rPr lang="en-GB" altLang="ja-JP" b="1" dirty="0" smtClean="0"/>
              <a:t>(yin</a:t>
            </a:r>
            <a:r>
              <a:rPr lang="ja-JP" altLang="en-US" b="1" dirty="0" smtClean="0"/>
              <a:t>姻</a:t>
            </a:r>
            <a:r>
              <a:rPr lang="en-GB" altLang="ja-JP" b="1" dirty="0" smtClean="0"/>
              <a:t>)</a:t>
            </a:r>
            <a:r>
              <a:rPr lang="ja-JP" altLang="en-US" b="1" dirty="0" smtClean="0"/>
              <a:t> </a:t>
            </a:r>
            <a:r>
              <a:rPr lang="en-GB" dirty="0" smtClean="0"/>
              <a:t>Qin(</a:t>
            </a:r>
            <a:r>
              <a:rPr lang="en-GB" dirty="0" err="1" smtClean="0"/>
              <a:t>Qinqi</a:t>
            </a:r>
            <a:r>
              <a:rPr lang="ja-JP" altLang="en-US" dirty="0" smtClean="0">
                <a:hlinkClick r:id="rId2"/>
              </a:rPr>
              <a:t>亲</a:t>
            </a:r>
            <a:r>
              <a:rPr lang="ja-JP" altLang="en-US" dirty="0" smtClean="0">
                <a:hlinkClick r:id="rId3"/>
              </a:rPr>
              <a:t>戚</a:t>
            </a:r>
            <a:r>
              <a:rPr lang="en-GB" altLang="ja-JP" dirty="0" smtClean="0"/>
              <a:t>)</a:t>
            </a:r>
            <a:endParaRPr lang="en-GB" dirty="0"/>
          </a:p>
        </p:txBody>
      </p:sp>
      <p:sp>
        <p:nvSpPr>
          <p:cNvPr id="3" name="Content Placeholder 2"/>
          <p:cNvSpPr>
            <a:spLocks noGrp="1"/>
          </p:cNvSpPr>
          <p:nvPr>
            <p:ph idx="1"/>
          </p:nvPr>
        </p:nvSpPr>
        <p:spPr/>
        <p:txBody>
          <a:bodyPr/>
          <a:lstStyle/>
          <a:p>
            <a:r>
              <a:rPr lang="en-GB" altLang="ja-JP" b="1" dirty="0" smtClean="0"/>
              <a:t>Yin: </a:t>
            </a:r>
            <a:r>
              <a:rPr lang="en-GB" altLang="ja-JP" dirty="0" err="1" smtClean="0"/>
              <a:t>hunyin</a:t>
            </a:r>
            <a:r>
              <a:rPr lang="ja-JP" altLang="en-US" dirty="0"/>
              <a:t>婚</a:t>
            </a:r>
            <a:r>
              <a:rPr lang="ja-JP" altLang="en-US" dirty="0" smtClean="0"/>
              <a:t>姻</a:t>
            </a:r>
            <a:r>
              <a:rPr lang="en-GB" altLang="ja-JP" dirty="0" smtClean="0"/>
              <a:t>, relatives established through marriage </a:t>
            </a:r>
          </a:p>
          <a:p>
            <a:endParaRPr lang="en-GB" b="1" dirty="0" smtClean="0"/>
          </a:p>
          <a:p>
            <a:r>
              <a:rPr lang="en-GB" b="1" dirty="0" smtClean="0"/>
              <a:t>Qin: </a:t>
            </a:r>
            <a:r>
              <a:rPr lang="en-GB" dirty="0" err="1" smtClean="0"/>
              <a:t>Qinqi</a:t>
            </a:r>
            <a:r>
              <a:rPr lang="en-GB" dirty="0" smtClean="0"/>
              <a:t> </a:t>
            </a:r>
            <a:r>
              <a:rPr lang="ja-JP" altLang="en-US" dirty="0" smtClean="0">
                <a:hlinkClick r:id="rId2"/>
              </a:rPr>
              <a:t>亲</a:t>
            </a:r>
            <a:r>
              <a:rPr lang="ja-JP" altLang="en-US" dirty="0" smtClean="0">
                <a:hlinkClick r:id="rId3"/>
              </a:rPr>
              <a:t>戚</a:t>
            </a:r>
            <a:r>
              <a:rPr lang="en-GB" altLang="ja-JP" dirty="0" smtClean="0"/>
              <a:t>, relatives established through both blood linage or through marriage </a:t>
            </a:r>
            <a:endParaRPr lang="en-GB" altLang="ja-JP" b="1" dirty="0" smtClean="0"/>
          </a:p>
          <a:p>
            <a:endParaRPr lang="en-GB" b="1" dirty="0"/>
          </a:p>
          <a:p>
            <a:endParaRPr lang="en-GB" dirty="0"/>
          </a:p>
        </p:txBody>
      </p:sp>
    </p:spTree>
    <p:extLst>
      <p:ext uri="{BB962C8B-B14F-4D97-AF65-F5344CB8AC3E}">
        <p14:creationId xmlns:p14="http://schemas.microsoft.com/office/powerpoint/2010/main" val="1868279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48736"/>
          </a:xfrm>
        </p:spPr>
        <p:txBody>
          <a:bodyPr>
            <a:normAutofit fontScale="90000"/>
          </a:bodyPr>
          <a:lstStyle/>
          <a:p>
            <a:r>
              <a:rPr lang="en-GB" dirty="0" smtClean="0"/>
              <a:t>Social Relationships</a:t>
            </a:r>
            <a:endParaRPr lang="en-GB" dirty="0"/>
          </a:p>
        </p:txBody>
      </p:sp>
      <p:sp>
        <p:nvSpPr>
          <p:cNvPr id="3" name="Content Placeholder 2"/>
          <p:cNvSpPr>
            <a:spLocks noGrp="1"/>
          </p:cNvSpPr>
          <p:nvPr>
            <p:ph idx="1"/>
          </p:nvPr>
        </p:nvSpPr>
        <p:spPr>
          <a:xfrm>
            <a:off x="1043492" y="1752600"/>
            <a:ext cx="6777317" cy="4572000"/>
          </a:xfrm>
        </p:spPr>
        <p:txBody>
          <a:bodyPr>
            <a:normAutofit fontScale="77500" lnSpcReduction="20000"/>
          </a:bodyPr>
          <a:lstStyle/>
          <a:p>
            <a:r>
              <a:rPr lang="en-GB" dirty="0" err="1" smtClean="0"/>
              <a:t>Qinqi</a:t>
            </a:r>
            <a:r>
              <a:rPr lang="ja-JP" altLang="en-US" dirty="0">
                <a:hlinkClick r:id="rId2"/>
              </a:rPr>
              <a:t>亲</a:t>
            </a:r>
            <a:r>
              <a:rPr lang="ja-JP" altLang="en-US" dirty="0">
                <a:hlinkClick r:id="rId3"/>
              </a:rPr>
              <a:t>戚</a:t>
            </a:r>
            <a:r>
              <a:rPr lang="en-GB" dirty="0" smtClean="0"/>
              <a:t>(relatives through marriage or blood)     </a:t>
            </a:r>
          </a:p>
          <a:p>
            <a:r>
              <a:rPr lang="en-GB" sz="2200" dirty="0" err="1" smtClean="0">
                <a:solidFill>
                  <a:srgbClr val="FF0000"/>
                </a:solidFill>
              </a:rPr>
              <a:t>Yuanqin</a:t>
            </a:r>
            <a:r>
              <a:rPr lang="zh-CN" altLang="en-US" sz="2200" dirty="0" smtClean="0">
                <a:solidFill>
                  <a:srgbClr val="FF0000"/>
                </a:solidFill>
              </a:rPr>
              <a:t>远亲</a:t>
            </a:r>
            <a:r>
              <a:rPr lang="en-GB" sz="2200" dirty="0" smtClean="0">
                <a:solidFill>
                  <a:srgbClr val="FF0000"/>
                </a:solidFill>
              </a:rPr>
              <a:t> (relatives beyond 5 generations)</a:t>
            </a:r>
          </a:p>
          <a:p>
            <a:r>
              <a:rPr lang="en-GB" sz="2200" dirty="0" err="1" smtClean="0">
                <a:solidFill>
                  <a:srgbClr val="FF0000"/>
                </a:solidFill>
              </a:rPr>
              <a:t>Jinqin</a:t>
            </a:r>
            <a:r>
              <a:rPr lang="zh-CN" altLang="en-US" sz="2200" dirty="0" smtClean="0">
                <a:solidFill>
                  <a:srgbClr val="FF0000"/>
                </a:solidFill>
              </a:rPr>
              <a:t>近亲</a:t>
            </a:r>
            <a:r>
              <a:rPr lang="en-GB" sz="2200" dirty="0" smtClean="0">
                <a:solidFill>
                  <a:srgbClr val="FF0000"/>
                </a:solidFill>
              </a:rPr>
              <a:t> (</a:t>
            </a:r>
            <a:r>
              <a:rPr lang="en-GB" sz="2200" dirty="0" err="1" smtClean="0">
                <a:solidFill>
                  <a:srgbClr val="FF0000"/>
                </a:solidFill>
              </a:rPr>
              <a:t>relatinves</a:t>
            </a:r>
            <a:r>
              <a:rPr lang="en-GB" sz="2200" dirty="0" smtClean="0">
                <a:solidFill>
                  <a:srgbClr val="FF0000"/>
                </a:solidFill>
              </a:rPr>
              <a:t> within 5 relationship)</a:t>
            </a:r>
          </a:p>
          <a:p>
            <a:endParaRPr lang="en-GB" dirty="0" smtClean="0"/>
          </a:p>
          <a:p>
            <a:r>
              <a:rPr lang="en-GB" dirty="0" err="1" smtClean="0"/>
              <a:t>LinLi</a:t>
            </a:r>
            <a:r>
              <a:rPr lang="en-GB" dirty="0" smtClean="0"/>
              <a:t> </a:t>
            </a:r>
            <a:r>
              <a:rPr lang="en-GB" b="1" dirty="0" err="1"/>
              <a:t>邻里</a:t>
            </a:r>
            <a:r>
              <a:rPr lang="en-GB" dirty="0" smtClean="0"/>
              <a:t>(neighbours or living at same street)</a:t>
            </a:r>
          </a:p>
          <a:p>
            <a:r>
              <a:rPr lang="en-GB" dirty="0" err="1" smtClean="0"/>
              <a:t>xiang</a:t>
            </a:r>
            <a:r>
              <a:rPr lang="en-GB" dirty="0" smtClean="0"/>
              <a:t> </a:t>
            </a:r>
            <a:r>
              <a:rPr lang="en-GB" dirty="0" err="1" smtClean="0"/>
              <a:t>qin</a:t>
            </a:r>
            <a:r>
              <a:rPr lang="en-GB" dirty="0" smtClean="0"/>
              <a:t> </a:t>
            </a:r>
            <a:r>
              <a:rPr lang="zh-CN" altLang="en-US" dirty="0" smtClean="0"/>
              <a:t>乡亲</a:t>
            </a:r>
            <a:r>
              <a:rPr lang="en-GB" dirty="0" smtClean="0"/>
              <a:t>(people who have same hometown)</a:t>
            </a:r>
          </a:p>
          <a:p>
            <a:endParaRPr lang="en-GB" dirty="0" smtClean="0"/>
          </a:p>
          <a:p>
            <a:r>
              <a:rPr lang="en-GB" dirty="0" err="1" smtClean="0"/>
              <a:t>Zhupu</a:t>
            </a:r>
            <a:r>
              <a:rPr lang="en-GB" dirty="0" smtClean="0"/>
              <a:t> </a:t>
            </a:r>
            <a:r>
              <a:rPr lang="zh-CN" altLang="en-US" dirty="0" smtClean="0"/>
              <a:t>主仆</a:t>
            </a:r>
            <a:r>
              <a:rPr lang="en-GB" dirty="0" smtClean="0"/>
              <a:t>(lord-servant)</a:t>
            </a:r>
          </a:p>
          <a:p>
            <a:r>
              <a:rPr lang="en-GB" dirty="0" err="1" smtClean="0"/>
              <a:t>Shangxia</a:t>
            </a:r>
            <a:r>
              <a:rPr lang="en-GB" dirty="0" smtClean="0"/>
              <a:t> </a:t>
            </a:r>
            <a:r>
              <a:rPr lang="en-GB" dirty="0" err="1" smtClean="0"/>
              <a:t>ji</a:t>
            </a:r>
            <a:r>
              <a:rPr lang="zh-CN" altLang="en-US" dirty="0" smtClean="0"/>
              <a:t>上下级</a:t>
            </a:r>
            <a:r>
              <a:rPr lang="en-GB" dirty="0" smtClean="0"/>
              <a:t> (Senior-Junior relationship in work)</a:t>
            </a:r>
          </a:p>
          <a:p>
            <a:endParaRPr lang="en-GB" dirty="0" smtClean="0"/>
          </a:p>
          <a:p>
            <a:r>
              <a:rPr lang="en-GB" dirty="0" err="1" smtClean="0"/>
              <a:t>Shitu</a:t>
            </a:r>
            <a:r>
              <a:rPr lang="en-GB" dirty="0" smtClean="0"/>
              <a:t> </a:t>
            </a:r>
            <a:r>
              <a:rPr lang="zh-CN" altLang="en-US" dirty="0" smtClean="0"/>
              <a:t>师徒</a:t>
            </a:r>
            <a:r>
              <a:rPr lang="en-GB" dirty="0" smtClean="0"/>
              <a:t>(master/teacher - student/disciple)</a:t>
            </a:r>
          </a:p>
          <a:p>
            <a:r>
              <a:rPr lang="en-GB" dirty="0" err="1" smtClean="0"/>
              <a:t>Tongmen</a:t>
            </a:r>
            <a:r>
              <a:rPr lang="zh-CN" altLang="en-US" dirty="0" smtClean="0"/>
              <a:t>同门</a:t>
            </a:r>
            <a:r>
              <a:rPr lang="en-GB" dirty="0" smtClean="0"/>
              <a:t> (share same master)</a:t>
            </a:r>
          </a:p>
          <a:p>
            <a:endParaRPr lang="en-GB" dirty="0" smtClean="0"/>
          </a:p>
          <a:p>
            <a:r>
              <a:rPr lang="en-GB" dirty="0" smtClean="0"/>
              <a:t>Peng </a:t>
            </a:r>
            <a:r>
              <a:rPr lang="zh-CN" altLang="en-US" dirty="0" smtClean="0"/>
              <a:t>朋</a:t>
            </a:r>
            <a:r>
              <a:rPr lang="en-GB" dirty="0" smtClean="0"/>
              <a:t>(people with same ideal or faith)</a:t>
            </a:r>
          </a:p>
          <a:p>
            <a:r>
              <a:rPr lang="en-GB" dirty="0" smtClean="0"/>
              <a:t>You </a:t>
            </a:r>
            <a:r>
              <a:rPr lang="zh-CN" altLang="en-US" dirty="0" smtClean="0"/>
              <a:t>友</a:t>
            </a:r>
            <a:r>
              <a:rPr lang="en-GB" dirty="0" smtClean="0"/>
              <a:t>(friends)</a:t>
            </a:r>
            <a:endParaRPr lang="en-GB" dirty="0"/>
          </a:p>
        </p:txBody>
      </p:sp>
    </p:spTree>
    <p:extLst>
      <p:ext uri="{BB962C8B-B14F-4D97-AF65-F5344CB8AC3E}">
        <p14:creationId xmlns:p14="http://schemas.microsoft.com/office/powerpoint/2010/main" val="3124587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724936"/>
          </a:xfrm>
        </p:spPr>
        <p:txBody>
          <a:bodyPr>
            <a:normAutofit fontScale="90000"/>
          </a:bodyPr>
          <a:lstStyle/>
          <a:p>
            <a:r>
              <a:rPr lang="en-GB" dirty="0" smtClean="0"/>
              <a:t>Yin-Yang in Five Relationships</a:t>
            </a:r>
            <a:endParaRPr lang="en-GB" dirty="0"/>
          </a:p>
        </p:txBody>
      </p:sp>
      <p:sp>
        <p:nvSpPr>
          <p:cNvPr id="3" name="Content Placeholder 2"/>
          <p:cNvSpPr>
            <a:spLocks noGrp="1"/>
          </p:cNvSpPr>
          <p:nvPr>
            <p:ph idx="1"/>
          </p:nvPr>
        </p:nvSpPr>
        <p:spPr>
          <a:xfrm>
            <a:off x="1043492" y="1905000"/>
            <a:ext cx="7490908" cy="4419600"/>
          </a:xfrm>
        </p:spPr>
        <p:txBody>
          <a:bodyPr>
            <a:normAutofit fontScale="85000" lnSpcReduction="20000"/>
          </a:bodyPr>
          <a:lstStyle/>
          <a:p>
            <a:r>
              <a:rPr lang="en-GB" b="1" dirty="0" smtClean="0"/>
              <a:t>Yin: </a:t>
            </a:r>
            <a:r>
              <a:rPr lang="en-GB" dirty="0" smtClean="0"/>
              <a:t>Yielding, Supportive, obedience, no complain  </a:t>
            </a:r>
          </a:p>
          <a:p>
            <a:r>
              <a:rPr lang="en-GB" b="1" dirty="0" smtClean="0"/>
              <a:t>Yang: </a:t>
            </a:r>
            <a:r>
              <a:rPr lang="en-GB" dirty="0" smtClean="0"/>
              <a:t>Generative, Benevolence, Kindness, Justice</a:t>
            </a:r>
          </a:p>
          <a:p>
            <a:endParaRPr lang="en-GB" dirty="0" smtClean="0"/>
          </a:p>
          <a:p>
            <a:r>
              <a:rPr lang="en-GB" b="1" dirty="0" smtClean="0"/>
              <a:t>Father-Son</a:t>
            </a:r>
            <a:r>
              <a:rPr lang="zh-CN" altLang="en-US" dirty="0" smtClean="0"/>
              <a:t>：</a:t>
            </a:r>
            <a:r>
              <a:rPr lang="en-US" altLang="zh-CN" dirty="0" smtClean="0"/>
              <a:t>Central and cornerstone of </a:t>
            </a:r>
            <a:r>
              <a:rPr lang="en-GB" dirty="0" smtClean="0"/>
              <a:t> all 5 relationships </a:t>
            </a:r>
          </a:p>
          <a:p>
            <a:endParaRPr lang="en-GB" dirty="0" smtClean="0"/>
          </a:p>
          <a:p>
            <a:r>
              <a:rPr lang="en-GB" b="1" dirty="0" smtClean="0"/>
              <a:t>Ruler-Minster/official and Citizen</a:t>
            </a:r>
            <a:r>
              <a:rPr lang="en-GB" dirty="0" smtClean="0"/>
              <a:t>: copy of parent-children relationship </a:t>
            </a:r>
          </a:p>
          <a:p>
            <a:endParaRPr lang="en-GB" dirty="0" smtClean="0"/>
          </a:p>
          <a:p>
            <a:r>
              <a:rPr lang="en-GB" b="1" dirty="0" smtClean="0"/>
              <a:t>Husband-Wife: </a:t>
            </a:r>
            <a:r>
              <a:rPr lang="en-GB" dirty="0" smtClean="0"/>
              <a:t>copy of father-son relationship</a:t>
            </a:r>
          </a:p>
          <a:p>
            <a:endParaRPr lang="en-GB" dirty="0" smtClean="0"/>
          </a:p>
          <a:p>
            <a:r>
              <a:rPr lang="en-GB" b="1" dirty="0" smtClean="0"/>
              <a:t>Elder Brother-Younger Brother</a:t>
            </a:r>
            <a:r>
              <a:rPr lang="en-GB" dirty="0" smtClean="0"/>
              <a:t>: copy of father-son relationship</a:t>
            </a:r>
          </a:p>
          <a:p>
            <a:endParaRPr lang="en-GB" dirty="0" smtClean="0"/>
          </a:p>
          <a:p>
            <a:r>
              <a:rPr lang="en-GB" b="1" dirty="0" smtClean="0"/>
              <a:t>Friends</a:t>
            </a:r>
            <a:r>
              <a:rPr lang="en-GB" dirty="0" smtClean="0"/>
              <a:t>: copy of elder-younger brother relationship </a:t>
            </a:r>
          </a:p>
          <a:p>
            <a:endParaRPr lang="en-GB" dirty="0"/>
          </a:p>
        </p:txBody>
      </p:sp>
    </p:spTree>
    <p:extLst>
      <p:ext uri="{BB962C8B-B14F-4D97-AF65-F5344CB8AC3E}">
        <p14:creationId xmlns:p14="http://schemas.microsoft.com/office/powerpoint/2010/main" val="3224587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077200" cy="685800"/>
          </a:xfrm>
        </p:spPr>
        <p:txBody>
          <a:bodyPr>
            <a:normAutofit/>
          </a:bodyPr>
          <a:lstStyle/>
          <a:p>
            <a:r>
              <a:rPr lang="en-US" sz="2000" i="1" dirty="0"/>
              <a:t>Admonitions for Women (</a:t>
            </a:r>
            <a:r>
              <a:rPr lang="en-US" sz="2000" i="1" dirty="0" err="1"/>
              <a:t>Nü</a:t>
            </a:r>
            <a:r>
              <a:rPr lang="en-US" sz="2000" i="1" dirty="0"/>
              <a:t> </a:t>
            </a:r>
            <a:r>
              <a:rPr lang="en-US" sz="2000" i="1" dirty="0" err="1"/>
              <a:t>jie</a:t>
            </a:r>
            <a:r>
              <a:rPr lang="en-US" sz="2000" dirty="0"/>
              <a:t> </a:t>
            </a:r>
            <a:r>
              <a:rPr lang="zh-CN" altLang="en-US" sz="2000" dirty="0"/>
              <a:t>女誡</a:t>
            </a:r>
            <a:r>
              <a:rPr lang="en-US" sz="2000" i="1" dirty="0"/>
              <a:t>)</a:t>
            </a:r>
            <a:r>
              <a:rPr lang="en-US" sz="2000" dirty="0"/>
              <a:t> by </a:t>
            </a:r>
            <a:r>
              <a:rPr lang="en-GB" sz="2000" dirty="0"/>
              <a:t>Ban Zhao </a:t>
            </a:r>
            <a:r>
              <a:rPr lang="zh-CN" altLang="en-US" sz="2000" dirty="0"/>
              <a:t>班昭</a:t>
            </a:r>
            <a:r>
              <a:rPr lang="en-GB" sz="2000" dirty="0"/>
              <a:t> (49-120</a:t>
            </a:r>
            <a:r>
              <a:rPr lang="en-GB" sz="2000" dirty="0" smtClean="0"/>
              <a:t>)</a:t>
            </a:r>
            <a:endParaRPr lang="en-GB" sz="2000" dirty="0"/>
          </a:p>
        </p:txBody>
      </p:sp>
      <p:sp>
        <p:nvSpPr>
          <p:cNvPr id="3" name="Content Placeholder 2"/>
          <p:cNvSpPr>
            <a:spLocks noGrp="1"/>
          </p:cNvSpPr>
          <p:nvPr>
            <p:ph idx="1"/>
          </p:nvPr>
        </p:nvSpPr>
        <p:spPr>
          <a:xfrm>
            <a:off x="685800" y="1828800"/>
            <a:ext cx="7772400" cy="4419600"/>
          </a:xfrm>
        </p:spPr>
        <p:txBody>
          <a:bodyPr>
            <a:normAutofit fontScale="70000" lnSpcReduction="20000"/>
          </a:bodyPr>
          <a:lstStyle/>
          <a:p>
            <a:r>
              <a:rPr lang="en-GB" dirty="0"/>
              <a:t>Ban Zhao’s (49-120) </a:t>
            </a:r>
            <a:r>
              <a:rPr lang="en-GB" i="1" dirty="0"/>
              <a:t>Admonitions for Women</a:t>
            </a:r>
            <a:r>
              <a:rPr lang="en-GB" dirty="0"/>
              <a:t> preaches virtues appropriate to women, such as humility, subservience, obedience, cleanliness, and industry.</a:t>
            </a:r>
          </a:p>
          <a:p>
            <a:pPr hangingPunct="0"/>
            <a:endParaRPr lang="en-GB" dirty="0" smtClean="0"/>
          </a:p>
          <a:p>
            <a:pPr hangingPunct="0"/>
            <a:r>
              <a:rPr lang="en-GB" dirty="0" smtClean="0"/>
              <a:t>Humility </a:t>
            </a:r>
            <a:r>
              <a:rPr lang="en-GB" dirty="0"/>
              <a:t>means yielding and acting respectful, putting others first and oneself last, never </a:t>
            </a:r>
            <a:r>
              <a:rPr lang="en-GB" dirty="0" smtClean="0"/>
              <a:t>mentioning </a:t>
            </a:r>
            <a:r>
              <a:rPr lang="en-GB" dirty="0"/>
              <a:t>one’s own good deeds or denying one’s own faults, enduring insults and bearing with mistreatment, all with due trepidation. Industriousness means going to bed late, getting up early, never shirking work morning or night, never refusing to take on domestic work, and completing everything that needs to be done neatly and carefully. Continuing the sacrifices means serving one’s husband-master with appropriate demeanour, keeping oneself clean and pure, never joking or laughing, and preparing pure wine and food to offer to the ancestors. There has never been a woman who had these three traits and yet ruined her reputation or fell into disgrace. On the other hand, if a woman lacks these three traits, she will have no name to preserve and will not be able to avoid shame.</a:t>
            </a:r>
          </a:p>
          <a:p>
            <a:r>
              <a:rPr lang="en-GB" dirty="0" err="1"/>
              <a:t>Ebrey</a:t>
            </a:r>
            <a:r>
              <a:rPr lang="en-GB" dirty="0"/>
              <a:t>, </a:t>
            </a:r>
            <a:r>
              <a:rPr lang="en-GB" i="1" dirty="0"/>
              <a:t>Illustrated History of China</a:t>
            </a:r>
            <a:r>
              <a:rPr lang="en-GB" dirty="0"/>
              <a:t>, 81. </a:t>
            </a:r>
          </a:p>
        </p:txBody>
      </p:sp>
    </p:spTree>
    <p:extLst>
      <p:ext uri="{BB962C8B-B14F-4D97-AF65-F5344CB8AC3E}">
        <p14:creationId xmlns:p14="http://schemas.microsoft.com/office/powerpoint/2010/main" val="2800163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27664"/>
            <a:ext cx="7924800" cy="648736"/>
          </a:xfrm>
        </p:spPr>
        <p:txBody>
          <a:bodyPr>
            <a:normAutofit/>
          </a:bodyPr>
          <a:lstStyle/>
          <a:p>
            <a:r>
              <a:rPr lang="en-US" sz="2000" i="1" dirty="0"/>
              <a:t>Admonitions for Women (</a:t>
            </a:r>
            <a:r>
              <a:rPr lang="en-US" sz="2000" i="1" dirty="0" err="1"/>
              <a:t>Nü</a:t>
            </a:r>
            <a:r>
              <a:rPr lang="en-US" sz="2000" i="1" dirty="0"/>
              <a:t> </a:t>
            </a:r>
            <a:r>
              <a:rPr lang="en-US" sz="2000" i="1" dirty="0" err="1"/>
              <a:t>jie</a:t>
            </a:r>
            <a:r>
              <a:rPr lang="en-US" sz="2000" dirty="0"/>
              <a:t> </a:t>
            </a:r>
            <a:r>
              <a:rPr lang="zh-CN" altLang="en-US" sz="2000" dirty="0"/>
              <a:t>女誡</a:t>
            </a:r>
            <a:r>
              <a:rPr lang="en-US" sz="2000" i="1" dirty="0"/>
              <a:t>)</a:t>
            </a:r>
            <a:r>
              <a:rPr lang="en-US" sz="2000" dirty="0"/>
              <a:t> by </a:t>
            </a:r>
            <a:r>
              <a:rPr lang="en-GB" sz="2000" dirty="0"/>
              <a:t>Ban Zhao </a:t>
            </a:r>
            <a:r>
              <a:rPr lang="zh-CN" altLang="en-US" sz="2000" dirty="0"/>
              <a:t>班昭</a:t>
            </a:r>
            <a:r>
              <a:rPr lang="en-GB" sz="2000" dirty="0"/>
              <a:t> (49-120)</a:t>
            </a:r>
          </a:p>
        </p:txBody>
      </p:sp>
      <p:sp>
        <p:nvSpPr>
          <p:cNvPr id="3" name="Content Placeholder 2"/>
          <p:cNvSpPr>
            <a:spLocks noGrp="1"/>
          </p:cNvSpPr>
          <p:nvPr>
            <p:ph idx="1"/>
          </p:nvPr>
        </p:nvSpPr>
        <p:spPr>
          <a:xfrm>
            <a:off x="762000" y="2057400"/>
            <a:ext cx="7543800" cy="4114800"/>
          </a:xfrm>
        </p:spPr>
        <p:txBody>
          <a:bodyPr>
            <a:normAutofit fontScale="85000" lnSpcReduction="10000"/>
          </a:bodyPr>
          <a:lstStyle/>
          <a:p>
            <a:r>
              <a:rPr lang="en-GB" dirty="0" smtClean="0"/>
              <a:t>“</a:t>
            </a:r>
            <a:r>
              <a:rPr lang="en-GB" dirty="0"/>
              <a:t>In ancient times, on the third day after the birth of a girl, one would have her sleep beneath the bed, have her play with tiles, and report [the birth to the ancestors] by fasting. Having her sleep beneath the bed makes clear her baseness and softness; it is a cardinal duty for her to be subordinate to others. Having her play with tiles makes clear her industry and toil; it is a cardinal duty for her to manage [household affairs] diligently. Fasting and reporting [her birth] to the former lords make clear that she should take it as a cardinal to continue the sacrifices and offerings</a:t>
            </a:r>
            <a:r>
              <a:rPr lang="en-GB" dirty="0" smtClean="0"/>
              <a:t>.”</a:t>
            </a:r>
          </a:p>
          <a:p>
            <a:endParaRPr lang="en-GB" dirty="0"/>
          </a:p>
          <a:p>
            <a:r>
              <a:rPr lang="en-GB" dirty="0" smtClean="0"/>
              <a:t> </a:t>
            </a:r>
            <a:r>
              <a:rPr lang="de-DE" i="1" dirty="0"/>
              <a:t>Hawai’i Reader in Traditional Chinese Culture</a:t>
            </a:r>
            <a:r>
              <a:rPr lang="de-DE" dirty="0"/>
              <a:t>, p. 187.</a:t>
            </a:r>
            <a:endParaRPr lang="en-GB" dirty="0"/>
          </a:p>
          <a:p>
            <a:endParaRPr lang="en-GB" dirty="0"/>
          </a:p>
          <a:p>
            <a:endParaRPr lang="en-GB" dirty="0"/>
          </a:p>
        </p:txBody>
      </p:sp>
    </p:spTree>
    <p:extLst>
      <p:ext uri="{BB962C8B-B14F-4D97-AF65-F5344CB8AC3E}">
        <p14:creationId xmlns:p14="http://schemas.microsoft.com/office/powerpoint/2010/main" val="1230705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Marriage in Contemporary Society</a:t>
            </a:r>
            <a:endParaRPr lang="en-GB" sz="3200" dirty="0"/>
          </a:p>
        </p:txBody>
      </p:sp>
      <p:sp>
        <p:nvSpPr>
          <p:cNvPr id="3" name="Content Placeholder 2"/>
          <p:cNvSpPr>
            <a:spLocks noGrp="1"/>
          </p:cNvSpPr>
          <p:nvPr>
            <p:ph idx="1"/>
          </p:nvPr>
        </p:nvSpPr>
        <p:spPr/>
        <p:txBody>
          <a:bodyPr/>
          <a:lstStyle/>
          <a:p>
            <a:pPr marL="68580" indent="0">
              <a:buNone/>
            </a:pPr>
            <a:r>
              <a:rPr lang="en-US" altLang="zh-CN" dirty="0" smtClean="0"/>
              <a:t>Traditional p</a:t>
            </a:r>
            <a:r>
              <a:rPr lang="en-US" dirty="0" smtClean="0"/>
              <a:t>urposes of marriage:</a:t>
            </a:r>
          </a:p>
          <a:p>
            <a:r>
              <a:rPr lang="en-US" dirty="0"/>
              <a:t>Enlarge the alliance of family relatives</a:t>
            </a:r>
            <a:endParaRPr lang="en-US" altLang="zh-CN" dirty="0"/>
          </a:p>
          <a:p>
            <a:r>
              <a:rPr lang="en-US" dirty="0" smtClean="0"/>
              <a:t>Carry on the blood lineage</a:t>
            </a:r>
          </a:p>
          <a:p>
            <a:r>
              <a:rPr lang="en-US" dirty="0" smtClean="0"/>
              <a:t>Responsibility to the family</a:t>
            </a:r>
          </a:p>
          <a:p>
            <a:pPr marL="68580" indent="0">
              <a:buNone/>
            </a:pPr>
            <a:endParaRPr lang="en-US" altLang="zh-CN" dirty="0" smtClean="0"/>
          </a:p>
          <a:p>
            <a:pPr marL="68580" indent="0">
              <a:buNone/>
            </a:pPr>
            <a:r>
              <a:rPr lang="en-US" altLang="zh-CN" dirty="0" smtClean="0"/>
              <a:t>Love?</a:t>
            </a:r>
          </a:p>
          <a:p>
            <a:pPr marL="68580" indent="0">
              <a:buNone/>
            </a:pPr>
            <a:r>
              <a:rPr lang="en-US" altLang="zh-CN" dirty="0" smtClean="0"/>
              <a:t>Role of man and woman in the family?</a:t>
            </a:r>
            <a:endParaRPr lang="en-US" dirty="0"/>
          </a:p>
          <a:p>
            <a:pPr marL="68580" indent="0">
              <a:buNone/>
            </a:pPr>
            <a:endParaRPr lang="en-US" dirty="0" smtClean="0"/>
          </a:p>
        </p:txBody>
      </p:sp>
    </p:spTree>
    <p:extLst>
      <p:ext uri="{BB962C8B-B14F-4D97-AF65-F5344CB8AC3E}">
        <p14:creationId xmlns:p14="http://schemas.microsoft.com/office/powerpoint/2010/main" val="1479916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Social phenomena</a:t>
            </a:r>
            <a:endParaRPr lang="en-GB" dirty="0"/>
          </a:p>
        </p:txBody>
      </p:sp>
      <p:sp>
        <p:nvSpPr>
          <p:cNvPr id="3" name="Content Placeholder 2"/>
          <p:cNvSpPr>
            <a:spLocks noGrp="1"/>
          </p:cNvSpPr>
          <p:nvPr>
            <p:ph idx="1"/>
          </p:nvPr>
        </p:nvSpPr>
        <p:spPr/>
        <p:txBody>
          <a:bodyPr/>
          <a:lstStyle/>
          <a:p>
            <a:r>
              <a:rPr lang="zh-CN" altLang="en-US" dirty="0" smtClean="0"/>
              <a:t>剩女 </a:t>
            </a:r>
            <a:r>
              <a:rPr lang="en-US" altLang="zh-CN" dirty="0" smtClean="0"/>
              <a:t>– “leftover woman”</a:t>
            </a:r>
          </a:p>
          <a:p>
            <a:r>
              <a:rPr lang="zh-CN" altLang="en-US" dirty="0"/>
              <a:t>家长相亲会 </a:t>
            </a:r>
            <a:r>
              <a:rPr lang="en-US" altLang="zh-CN" dirty="0"/>
              <a:t>Blind dates by parents</a:t>
            </a:r>
          </a:p>
          <a:p>
            <a:r>
              <a:rPr lang="zh-CN" altLang="en-US" dirty="0" smtClean="0"/>
              <a:t>留</a:t>
            </a:r>
            <a:r>
              <a:rPr lang="zh-CN" altLang="en-US" dirty="0"/>
              <a:t>守儿</a:t>
            </a:r>
            <a:r>
              <a:rPr lang="zh-CN" altLang="en-US" dirty="0" smtClean="0"/>
              <a:t>童 </a:t>
            </a:r>
            <a:r>
              <a:rPr lang="en-US" altLang="zh-CN" dirty="0" smtClean="0"/>
              <a:t>Left-behind children</a:t>
            </a:r>
          </a:p>
          <a:p>
            <a:r>
              <a:rPr lang="zh-CN" altLang="en-US" dirty="0"/>
              <a:t>丁</a:t>
            </a:r>
            <a:r>
              <a:rPr lang="zh-CN" altLang="en-US" dirty="0" smtClean="0"/>
              <a:t>克 </a:t>
            </a:r>
            <a:r>
              <a:rPr lang="en-US" altLang="zh-CN" dirty="0" smtClean="0"/>
              <a:t>– dinks – </a:t>
            </a:r>
            <a:r>
              <a:rPr lang="en-US" altLang="zh-CN" smtClean="0"/>
              <a:t>Double Income No Kids</a:t>
            </a:r>
            <a:endParaRPr lang="en-US" altLang="zh-CN" dirty="0" smtClean="0"/>
          </a:p>
          <a:p>
            <a:endParaRPr lang="en-GB" dirty="0"/>
          </a:p>
        </p:txBody>
      </p:sp>
    </p:spTree>
    <p:extLst>
      <p:ext uri="{BB962C8B-B14F-4D97-AF65-F5344CB8AC3E}">
        <p14:creationId xmlns:p14="http://schemas.microsoft.com/office/powerpoint/2010/main" val="13534572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154</TotalTime>
  <Words>1136</Words>
  <Application>Microsoft Office PowerPoint</Application>
  <PresentationFormat>On-screen Show (4:3)</PresentationFormat>
  <Paragraphs>103</Paragraphs>
  <Slides>16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MS Gothic</vt:lpstr>
      <vt:lpstr>宋体</vt:lpstr>
      <vt:lpstr>幼圆</vt:lpstr>
      <vt:lpstr>Calibri</vt:lpstr>
      <vt:lpstr>Century Gothic</vt:lpstr>
      <vt:lpstr>Times New Roman</vt:lpstr>
      <vt:lpstr>Wingdings 2</vt:lpstr>
      <vt:lpstr>Austin</vt:lpstr>
      <vt:lpstr>Family and State in China</vt:lpstr>
      <vt:lpstr>Meaning of Jia家</vt:lpstr>
      <vt:lpstr>Meaning of Hu戶</vt:lpstr>
      <vt:lpstr>Zong (宗) in the Oracle Bone Inscriptions  (Shang Dyansty :1600?-1045?BCE )</vt:lpstr>
      <vt:lpstr>PowerPoint Presentation</vt:lpstr>
      <vt:lpstr>       Family Structure of a Religious and Philosophical Organization</vt:lpstr>
      <vt:lpstr>Chinese Religion is a Family Religion</vt:lpstr>
      <vt:lpstr>The meaning of Zong and Zu</vt:lpstr>
      <vt:lpstr>The Meanings of Jia 家</vt:lpstr>
      <vt:lpstr>Yin (yin姻) Qin(Qinqi亲戚)</vt:lpstr>
      <vt:lpstr>Social Relationships</vt:lpstr>
      <vt:lpstr>Yin-Yang in Five Relationships</vt:lpstr>
      <vt:lpstr>Admonitions for Women (Nü jie 女誡) by Ban Zhao 班昭 (49-120)</vt:lpstr>
      <vt:lpstr>Admonitions for Women (Nü jie 女誡) by Ban Zhao 班昭 (49-120)</vt:lpstr>
      <vt:lpstr>Marriage in Contemporary Society</vt:lpstr>
      <vt:lpstr>Social phenomena</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and State in China</dc:title>
  <dc:creator>Yanxia Zhao</dc:creator>
  <cp:lastModifiedBy>Yiying Jiao</cp:lastModifiedBy>
  <cp:revision>13</cp:revision>
  <dcterms:created xsi:type="dcterms:W3CDTF">2006-08-16T00:00:00Z</dcterms:created>
  <dcterms:modified xsi:type="dcterms:W3CDTF">2019-05-23T12:56:02Z</dcterms:modified>
</cp:coreProperties>
</file>