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7"/>
  </p:notesMasterIdLst>
  <p:sldIdLst>
    <p:sldId id="256" r:id="rId2"/>
    <p:sldId id="260" r:id="rId3"/>
    <p:sldId id="261" r:id="rId4"/>
    <p:sldId id="258" r:id="rId5"/>
    <p:sldId id="259" r:id="rId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10A1B5D5-9B99-4C35-A422-299274C87663}" styleName="Medium Style 1 - Accent 6">
    <a:wholeTbl>
      <a:tcTxStyle>
        <a:fontRef idx="minor">
          <a:scrgbClr r="0" g="0" b="0"/>
        </a:fontRef>
        <a:schemeClr val="dk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a:noFill/>
            </a:ln>
          </a:insideV>
        </a:tcBdr>
        <a:fill>
          <a:solidFill>
            <a:schemeClr val="lt1"/>
          </a:solidFill>
        </a:fill>
      </a:tcStyle>
    </a:wholeTbl>
    <a:band1H>
      <a:tcStyle>
        <a:tcBdr/>
        <a:fill>
          <a:solidFill>
            <a:schemeClr val="accent6">
              <a:tint val="20000"/>
            </a:schemeClr>
          </a:solidFill>
        </a:fill>
      </a:tcStyle>
    </a:band1H>
    <a:band1V>
      <a:tcStyle>
        <a:tcBdr/>
        <a:fill>
          <a:solidFill>
            <a:schemeClr val="accent6">
              <a:tint val="20000"/>
            </a:schemeClr>
          </a:solidFill>
        </a:fill>
      </a:tcStyle>
    </a:band1V>
    <a:lastCol>
      <a:tcTxStyle b="on"/>
      <a:tcStyle>
        <a:tcBdr/>
      </a:tcStyle>
    </a:lastCol>
    <a:firstCol>
      <a:tcTxStyle b="on"/>
      <a:tcStyle>
        <a:tcBdr/>
      </a:tcStyle>
    </a:firstCol>
    <a:lastRow>
      <a:tcTxStyle b="on"/>
      <a:tcStyle>
        <a:tcBdr>
          <a:top>
            <a:ln w="50800" cmpd="dbl">
              <a:solidFill>
                <a:schemeClr val="accent6"/>
              </a:solidFill>
            </a:ln>
          </a:top>
        </a:tcBdr>
        <a:fill>
          <a:solidFill>
            <a:schemeClr val="lt1"/>
          </a:solidFill>
        </a:fill>
      </a:tcStyle>
    </a:lastRow>
    <a:firstRow>
      <a:tcTxStyle b="on">
        <a:fontRef idx="minor">
          <a:scrgbClr r="0" g="0" b="0"/>
        </a:fontRef>
        <a:schemeClr val="lt1"/>
      </a:tcTxStyle>
      <a:tcStyle>
        <a:tcBdr/>
        <a:fill>
          <a:solidFill>
            <a:schemeClr val="accent6"/>
          </a:solidFill>
        </a:fill>
      </a:tcStyle>
    </a:firstRow>
  </a:tblStyle>
  <a:tblStyle styleId="{793D81CF-94F2-401A-BA57-92F5A7B2D0C5}" styleName="Medium Style 1">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lt1"/>
          </a:solidFill>
        </a:fill>
      </a:tcStyle>
    </a:lastRow>
    <a:firstRow>
      <a:tcTxStyle b="on">
        <a:fontRef idx="minor">
          <a:scrgbClr r="0" g="0" b="0"/>
        </a:fontRef>
        <a:schemeClr val="lt1"/>
      </a:tcTxStyle>
      <a:tcStyle>
        <a:tcBdr/>
        <a:fill>
          <a:solidFill>
            <a:schemeClr val="dk1"/>
          </a:solidFill>
        </a:fill>
      </a:tcStyle>
    </a:firstRow>
  </a:tblStyle>
  <a:tblStyle styleId="{9DCAF9ED-07DC-4A11-8D7F-57B35C25682E}" styleName="Medium Style 1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a:noFill/>
            </a:ln>
          </a:insideV>
        </a:tcBdr>
        <a:fill>
          <a:solidFill>
            <a:schemeClr val="lt1"/>
          </a:solidFill>
        </a:fill>
      </a:tcStyle>
    </a:wholeTbl>
    <a:band1H>
      <a:tcStyle>
        <a:tcBdr/>
        <a:fill>
          <a:solidFill>
            <a:schemeClr val="accent2">
              <a:tint val="20000"/>
            </a:schemeClr>
          </a:solidFill>
        </a:fill>
      </a:tcStyle>
    </a:band1H>
    <a:band1V>
      <a:tcStyle>
        <a:tcBdr/>
        <a:fill>
          <a:solidFill>
            <a:schemeClr val="accent2">
              <a:tint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solidFill>
            <a:schemeClr val="lt1"/>
          </a:solidFill>
        </a:fill>
      </a:tcStyle>
    </a:lastRow>
    <a:firstRow>
      <a:tcTxStyle b="on">
        <a:fontRef idx="minor">
          <a:scrgbClr r="0" g="0" b="0"/>
        </a:fontRef>
        <a:schemeClr val="lt1"/>
      </a:tcTxStyle>
      <a:tcStyle>
        <a:tcBdr/>
        <a:fill>
          <a:solidFill>
            <a:schemeClr val="accent2"/>
          </a:solidFill>
        </a:fill>
      </a:tcStyle>
    </a:firstRow>
  </a:tblStyle>
  <a:tblStyle styleId="{FABFCF23-3B69-468F-B69F-88F6DE6A72F2}" styleName="Medium Style 1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a:noFill/>
            </a:ln>
          </a:insideV>
        </a:tcBdr>
        <a:fill>
          <a:solidFill>
            <a:schemeClr val="lt1"/>
          </a:solidFill>
        </a:fill>
      </a:tcStyle>
    </a:wholeTbl>
    <a:band1H>
      <a:tcStyle>
        <a:tcBdr/>
        <a:fill>
          <a:solidFill>
            <a:schemeClr val="accent5">
              <a:tint val="20000"/>
            </a:schemeClr>
          </a:solidFill>
        </a:fill>
      </a:tcStyle>
    </a:band1H>
    <a:band1V>
      <a:tcStyle>
        <a:tcBdr/>
        <a:fill>
          <a:solidFill>
            <a:schemeClr val="accent5">
              <a:tint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solidFill>
            <a:schemeClr val="lt1"/>
          </a:solidFill>
        </a:fill>
      </a:tcStyle>
    </a:lastRow>
    <a:firstRow>
      <a:tcTxStyle b="on">
        <a:fontRef idx="minor">
          <a:scrgbClr r="0" g="0" b="0"/>
        </a:fontRef>
        <a:schemeClr val="lt1"/>
      </a:tcTxStyle>
      <a:tcStyle>
        <a:tcBdr/>
        <a:fill>
          <a:solidFill>
            <a:schemeClr val="accent5"/>
          </a:solidFill>
        </a:fill>
      </a:tcStyle>
    </a:firstRow>
  </a:tblStyle>
  <a:tblStyle styleId="{912C8C85-51F0-491E-9774-3900AFEF0FD7}" styleName="Light Style 2 - Accent 6">
    <a:wholeTbl>
      <a:tcTxStyle>
        <a:fontRef idx="minor">
          <a:scrgbClr r="0" g="0" b="0"/>
        </a:fontRef>
        <a:schemeClr val="tx1"/>
      </a:tcTxStyle>
      <a:tcStyle>
        <a:tcBdr>
          <a:left>
            <a:lnRef idx="1">
              <a:schemeClr val="accent6"/>
            </a:lnRef>
          </a:left>
          <a:right>
            <a:lnRef idx="1">
              <a:schemeClr val="accent6"/>
            </a:lnRef>
          </a:right>
          <a:top>
            <a:lnRef idx="1">
              <a:schemeClr val="accent6"/>
            </a:lnRef>
          </a:top>
          <a:bottom>
            <a:lnRef idx="1">
              <a:schemeClr val="accent6"/>
            </a:lnRef>
          </a:bottom>
          <a:insideH>
            <a:ln>
              <a:noFill/>
            </a:ln>
          </a:insideH>
          <a:insideV>
            <a:ln>
              <a:noFill/>
            </a:ln>
          </a:insideV>
        </a:tcBdr>
        <a:fill>
          <a:noFill/>
        </a:fill>
      </a:tcStyle>
    </a:wholeTbl>
    <a:band1H>
      <a:tcStyle>
        <a:tcBdr>
          <a:top>
            <a:lnRef idx="1">
              <a:schemeClr val="accent6"/>
            </a:lnRef>
          </a:top>
          <a:bottom>
            <a:lnRef idx="1">
              <a:schemeClr val="accent6"/>
            </a:lnRef>
          </a:bottom>
        </a:tcBdr>
      </a:tcStyle>
    </a:band1H>
    <a:band1V>
      <a:tcStyle>
        <a:tcBdr>
          <a:left>
            <a:lnRef idx="1">
              <a:schemeClr val="accent6"/>
            </a:lnRef>
          </a:left>
          <a:right>
            <a:lnRef idx="1">
              <a:schemeClr val="accent6"/>
            </a:lnRef>
          </a:right>
        </a:tcBdr>
      </a:tcStyle>
    </a:band1V>
    <a:band2V>
      <a:tcStyle>
        <a:tcBdr>
          <a:left>
            <a:lnRef idx="1">
              <a:schemeClr val="accent6"/>
            </a:lnRef>
          </a:left>
          <a:right>
            <a:lnRef idx="1">
              <a:schemeClr val="accent6"/>
            </a:lnRef>
          </a:right>
        </a:tcBdr>
      </a:tcStyle>
    </a:band2V>
    <a:lastCol>
      <a:tcTxStyle b="on"/>
      <a:tcStyle>
        <a:tcBdr/>
      </a:tcStyle>
    </a:lastCol>
    <a:firstCol>
      <a:tcTxStyle b="on"/>
      <a:tcStyle>
        <a:tcBdr/>
      </a:tcStyle>
    </a:firstCol>
    <a:lastRow>
      <a:tcTxStyle b="on"/>
      <a:tcStyle>
        <a:tcBdr>
          <a:top>
            <a:ln w="50800" cmpd="dbl">
              <a:solidFill>
                <a:schemeClr val="accent6"/>
              </a:solidFill>
            </a:ln>
          </a:top>
        </a:tcBdr>
      </a:tcStyle>
    </a:lastRow>
    <a:firstRow>
      <a:tcTxStyle b="on">
        <a:fontRef idx="minor">
          <a:scrgbClr r="0" g="0" b="0"/>
        </a:fontRef>
        <a:schemeClr val="bg1"/>
      </a:tcTxStyle>
      <a:tcStyle>
        <a:tcBdr/>
        <a:fillRef idx="1">
          <a:schemeClr val="accent6"/>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91" d="100"/>
          <a:sy n="91" d="100"/>
        </p:scale>
        <p:origin x="341" y="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notesMaster" Target="notesMasters/notesMaster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5E5C17D-4A98-4097-A9AE-E6985A824D5E}" type="datetimeFigureOut">
              <a:rPr lang="en-IN" smtClean="0"/>
              <a:t>20-10-2025</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4B5A083-0A82-4C9B-BF78-0B1953A9DDFC}" type="slidenum">
              <a:rPr lang="en-IN" smtClean="0"/>
              <a:t>‹#›</a:t>
            </a:fld>
            <a:endParaRPr lang="en-IN"/>
          </a:p>
        </p:txBody>
      </p:sp>
    </p:spTree>
    <p:extLst>
      <p:ext uri="{BB962C8B-B14F-4D97-AF65-F5344CB8AC3E}">
        <p14:creationId xmlns:p14="http://schemas.microsoft.com/office/powerpoint/2010/main" val="60207409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A4B5A083-0A82-4C9B-BF78-0B1953A9DDFC}" type="slidenum">
              <a:rPr lang="en-IN" smtClean="0"/>
              <a:t>2</a:t>
            </a:fld>
            <a:endParaRPr lang="en-IN"/>
          </a:p>
        </p:txBody>
      </p:sp>
    </p:spTree>
    <p:extLst>
      <p:ext uri="{BB962C8B-B14F-4D97-AF65-F5344CB8AC3E}">
        <p14:creationId xmlns:p14="http://schemas.microsoft.com/office/powerpoint/2010/main" val="126370009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9" name="Group 18"/>
          <p:cNvGrpSpPr/>
          <p:nvPr/>
        </p:nvGrpSpPr>
        <p:grpSpPr>
          <a:xfrm>
            <a:off x="546100" y="-4763"/>
            <a:ext cx="5014912" cy="6862763"/>
            <a:chOff x="2928938" y="-4763"/>
            <a:chExt cx="5014912" cy="6862763"/>
          </a:xfrm>
        </p:grpSpPr>
        <p:sp>
          <p:nvSpPr>
            <p:cNvPr id="22" name="Freeform 6"/>
            <p:cNvSpPr/>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txBody>
            <a:bodyPr/>
            <a:lstStyle/>
            <a:p>
              <a:endParaRPr lang="en-GB"/>
            </a:p>
          </p:txBody>
        </p:sp>
        <p:sp>
          <p:nvSpPr>
            <p:cNvPr id="23" name="Freeform 7"/>
            <p:cNvSpPr/>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txBody>
            <a:bodyPr/>
            <a:lstStyle/>
            <a:p>
              <a:endParaRPr lang="en-GB"/>
            </a:p>
          </p:txBody>
        </p:sp>
        <p:sp>
          <p:nvSpPr>
            <p:cNvPr id="24" name="Freeform 9"/>
            <p:cNvSpPr/>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txBody>
            <a:bodyPr/>
            <a:lstStyle/>
            <a:p>
              <a:endParaRPr lang="en-GB"/>
            </a:p>
          </p:txBody>
        </p:sp>
        <p:sp>
          <p:nvSpPr>
            <p:cNvPr id="25" name="Freeform 10"/>
            <p:cNvSpPr/>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txBody>
            <a:bodyPr/>
            <a:lstStyle/>
            <a:p>
              <a:endParaRPr lang="en-GB"/>
            </a:p>
          </p:txBody>
        </p:sp>
        <p:sp>
          <p:nvSpPr>
            <p:cNvPr id="26" name="Freeform 11"/>
            <p:cNvSpPr/>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txBody>
            <a:bodyPr/>
            <a:lstStyle/>
            <a:p>
              <a:endParaRPr lang="en-GB"/>
            </a:p>
          </p:txBody>
        </p:sp>
        <p:sp>
          <p:nvSpPr>
            <p:cNvPr id="27" name="Freeform 12"/>
            <p:cNvSpPr/>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txBody>
            <a:bodyPr/>
            <a:lstStyle/>
            <a:p>
              <a:endParaRPr lang="en-GB"/>
            </a:p>
          </p:txBody>
        </p:sp>
      </p:grpSp>
      <p:sp>
        <p:nvSpPr>
          <p:cNvPr id="2" name="Title 1"/>
          <p:cNvSpPr>
            <a:spLocks noGrp="1"/>
          </p:cNvSpPr>
          <p:nvPr>
            <p:ph type="ctrTitle"/>
          </p:nvPr>
        </p:nvSpPr>
        <p:spPr>
          <a:xfrm>
            <a:off x="2928401" y="1380068"/>
            <a:ext cx="8574622" cy="2616199"/>
          </a:xfrm>
        </p:spPr>
        <p:txBody>
          <a:bodyPr anchor="b">
            <a:normAutofit/>
          </a:bodyPr>
          <a:lstStyle>
            <a:lvl1pPr algn="r">
              <a:defRPr sz="6000">
                <a:effectLst/>
              </a:defRPr>
            </a:lvl1pPr>
          </a:lstStyle>
          <a:p>
            <a:r>
              <a:rPr lang="en-US"/>
              <a:t>Click to edit Master title style</a:t>
            </a:r>
            <a:endParaRPr lang="en-US" dirty="0"/>
          </a:p>
        </p:txBody>
      </p:sp>
      <p:sp>
        <p:nvSpPr>
          <p:cNvPr id="3" name="Subtitle 2"/>
          <p:cNvSpPr>
            <a:spLocks noGrp="1"/>
          </p:cNvSpPr>
          <p:nvPr>
            <p:ph type="subTitle" idx="1"/>
          </p:nvPr>
        </p:nvSpPr>
        <p:spPr>
          <a:xfrm>
            <a:off x="4515377" y="3996267"/>
            <a:ext cx="6987645" cy="1388534"/>
          </a:xfrm>
        </p:spPr>
        <p:txBody>
          <a:bodyPr anchor="t">
            <a:normAutofit/>
          </a:bodyPr>
          <a:lstStyle>
            <a:lvl1pPr marL="0" indent="0" algn="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71C3B234-8853-40FB-8A08-9C28C5C877B7}" type="datetimeFigureOut">
              <a:rPr lang="en-IN" smtClean="0"/>
              <a:t>20-10-2025</a:t>
            </a:fld>
            <a:endParaRPr lang="en-IN"/>
          </a:p>
        </p:txBody>
      </p:sp>
      <p:sp>
        <p:nvSpPr>
          <p:cNvPr id="5" name="Footer Placeholder 4"/>
          <p:cNvSpPr>
            <a:spLocks noGrp="1"/>
          </p:cNvSpPr>
          <p:nvPr>
            <p:ph type="ftr" sz="quarter" idx="11"/>
          </p:nvPr>
        </p:nvSpPr>
        <p:spPr>
          <a:xfrm>
            <a:off x="5332412" y="5883275"/>
            <a:ext cx="4324044" cy="365125"/>
          </a:xfrm>
        </p:spPr>
        <p:txBody>
          <a:bodyPr/>
          <a:lstStyle/>
          <a:p>
            <a:endParaRPr lang="en-IN"/>
          </a:p>
        </p:txBody>
      </p:sp>
      <p:sp>
        <p:nvSpPr>
          <p:cNvPr id="6" name="Slide Number Placeholder 5"/>
          <p:cNvSpPr>
            <a:spLocks noGrp="1"/>
          </p:cNvSpPr>
          <p:nvPr>
            <p:ph type="sldNum" sz="quarter" idx="12"/>
          </p:nvPr>
        </p:nvSpPr>
        <p:spPr/>
        <p:txBody>
          <a:bodyPr/>
          <a:lstStyle/>
          <a:p>
            <a:fld id="{506B52C3-7F65-4E16-826D-491A868C3E13}" type="slidenum">
              <a:rPr lang="en-IN" smtClean="0"/>
              <a:t>‹#›</a:t>
            </a:fld>
            <a:endParaRPr lang="en-IN"/>
          </a:p>
        </p:txBody>
      </p:sp>
    </p:spTree>
    <p:extLst>
      <p:ext uri="{BB962C8B-B14F-4D97-AF65-F5344CB8AC3E}">
        <p14:creationId xmlns:p14="http://schemas.microsoft.com/office/powerpoint/2010/main" val="264669361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1C3B234-8853-40FB-8A08-9C28C5C877B7}" type="datetimeFigureOut">
              <a:rPr lang="en-IN" smtClean="0"/>
              <a:t>20-10-2025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a:xfrm>
            <a:off x="10951856" y="5867131"/>
            <a:ext cx="551167" cy="365125"/>
          </a:xfrm>
        </p:spPr>
        <p:txBody>
          <a:bodyPr/>
          <a:lstStyle/>
          <a:p>
            <a:fld id="{506B52C3-7F65-4E16-826D-491A868C3E13}" type="slidenum">
              <a:rPr lang="en-IN" smtClean="0"/>
              <a:t>‹#›</a:t>
            </a:fld>
            <a:endParaRPr lang="en-IN"/>
          </a:p>
        </p:txBody>
      </p:sp>
    </p:spTree>
    <p:extLst>
      <p:ext uri="{BB962C8B-B14F-4D97-AF65-F5344CB8AC3E}">
        <p14:creationId xmlns:p14="http://schemas.microsoft.com/office/powerpoint/2010/main" val="42610894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72279" y="2666999"/>
            <a:ext cx="8930747" cy="2110382"/>
          </a:xfrm>
        </p:spPr>
        <p:txBody>
          <a:bodyPr anchor="b"/>
          <a:lstStyle>
            <a:lvl1pPr algn="r">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72278" y="4777381"/>
            <a:ext cx="8930748"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1C3B234-8853-40FB-8A08-9C28C5C877B7}" type="datetimeFigureOut">
              <a:rPr lang="en-IN" smtClean="0"/>
              <a:t>20-10-2025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506B52C3-7F65-4E16-826D-491A868C3E13}" type="slidenum">
              <a:rPr lang="en-IN" smtClean="0"/>
              <a:t>‹#›</a:t>
            </a:fld>
            <a:endParaRPr lang="en-IN"/>
          </a:p>
        </p:txBody>
      </p:sp>
    </p:spTree>
    <p:extLst>
      <p:ext uri="{BB962C8B-B14F-4D97-AF65-F5344CB8AC3E}">
        <p14:creationId xmlns:p14="http://schemas.microsoft.com/office/powerpoint/2010/main" val="424610680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0"/>
            <a:ext cx="10018713" cy="1752599"/>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84312" y="2666999"/>
            <a:ext cx="4895055"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607967" y="2667000"/>
            <a:ext cx="4895056"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1C3B234-8853-40FB-8A08-9C28C5C877B7}" type="datetimeFigureOut">
              <a:rPr lang="en-IN" smtClean="0"/>
              <a:t>20-10-2025</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506B52C3-7F65-4E16-826D-491A868C3E13}" type="slidenum">
              <a:rPr lang="en-IN" smtClean="0"/>
              <a:t>‹#›</a:t>
            </a:fld>
            <a:endParaRPr lang="en-IN"/>
          </a:p>
        </p:txBody>
      </p:sp>
    </p:spTree>
    <p:extLst>
      <p:ext uri="{BB962C8B-B14F-4D97-AF65-F5344CB8AC3E}">
        <p14:creationId xmlns:p14="http://schemas.microsoft.com/office/powerpoint/2010/main" val="4534266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772179" y="2658533"/>
            <a:ext cx="4607188"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84311"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880487" y="2667000"/>
            <a:ext cx="4622537"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607967"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1C3B234-8853-40FB-8A08-9C28C5C877B7}" type="datetimeFigureOut">
              <a:rPr lang="en-IN" smtClean="0"/>
              <a:t>20-10-2025</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506B52C3-7F65-4E16-826D-491A868C3E13}" type="slidenum">
              <a:rPr lang="en-IN" smtClean="0"/>
              <a:t>‹#›</a:t>
            </a:fld>
            <a:endParaRPr lang="en-IN"/>
          </a:p>
        </p:txBody>
      </p:sp>
    </p:spTree>
    <p:extLst>
      <p:ext uri="{BB962C8B-B14F-4D97-AF65-F5344CB8AC3E}">
        <p14:creationId xmlns:p14="http://schemas.microsoft.com/office/powerpoint/2010/main" val="346016056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1C3B234-8853-40FB-8A08-9C28C5C877B7}" type="datetimeFigureOut">
              <a:rPr lang="en-IN" smtClean="0"/>
              <a:t>20-10-2025</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506B52C3-7F65-4E16-826D-491A868C3E13}" type="slidenum">
              <a:rPr lang="en-IN" smtClean="0"/>
              <a:t>‹#›</a:t>
            </a:fld>
            <a:endParaRPr lang="en-IN"/>
          </a:p>
        </p:txBody>
      </p:sp>
    </p:spTree>
    <p:extLst>
      <p:ext uri="{BB962C8B-B14F-4D97-AF65-F5344CB8AC3E}">
        <p14:creationId xmlns:p14="http://schemas.microsoft.com/office/powerpoint/2010/main" val="113154570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1C3B234-8853-40FB-8A08-9C28C5C877B7}" type="datetimeFigureOut">
              <a:rPr lang="en-IN" smtClean="0"/>
              <a:t>20-10-2025</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506B52C3-7F65-4E16-826D-491A868C3E13}" type="slidenum">
              <a:rPr lang="en-IN" smtClean="0"/>
              <a:t>‹#›</a:t>
            </a:fld>
            <a:endParaRPr lang="en-IN"/>
          </a:p>
        </p:txBody>
      </p:sp>
    </p:spTree>
    <p:extLst>
      <p:ext uri="{BB962C8B-B14F-4D97-AF65-F5344CB8AC3E}">
        <p14:creationId xmlns:p14="http://schemas.microsoft.com/office/powerpoint/2010/main" val="84045043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1600200"/>
            <a:ext cx="3549121"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262033" y="685799"/>
            <a:ext cx="6240990" cy="5105401"/>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84312" y="2971800"/>
            <a:ext cx="3549121" cy="18288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1C3B234-8853-40FB-8A08-9C28C5C877B7}" type="datetimeFigureOut">
              <a:rPr lang="en-IN" smtClean="0"/>
              <a:t>20-10-2025</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506B52C3-7F65-4E16-826D-491A868C3E13}" type="slidenum">
              <a:rPr lang="en-IN" smtClean="0"/>
              <a:t>‹#›</a:t>
            </a:fld>
            <a:endParaRPr lang="en-IN"/>
          </a:p>
        </p:txBody>
      </p:sp>
    </p:spTree>
    <p:extLst>
      <p:ext uri="{BB962C8B-B14F-4D97-AF65-F5344CB8AC3E}">
        <p14:creationId xmlns:p14="http://schemas.microsoft.com/office/powerpoint/2010/main" val="396452991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2724" y="1752599"/>
            <a:ext cx="5426158" cy="1371600"/>
          </a:xfrm>
        </p:spPr>
        <p:txBody>
          <a:bodyPr anchor="b">
            <a:normAutofit/>
          </a:bodyPr>
          <a:lstStyle>
            <a:lvl1pPr algn="ctr">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7594682" y="914400"/>
            <a:ext cx="3280974" cy="4572000"/>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82724" y="3124199"/>
            <a:ext cx="5426158" cy="1828800"/>
          </a:xfrm>
        </p:spPr>
        <p:txBody>
          <a:bodyPr>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1C3B234-8853-40FB-8A08-9C28C5C877B7}" type="datetimeFigureOut">
              <a:rPr lang="en-IN" smtClean="0"/>
              <a:t>20-10-2025</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506B52C3-7F65-4E16-826D-491A868C3E13}" type="slidenum">
              <a:rPr lang="en-IN" smtClean="0"/>
              <a:t>‹#›</a:t>
            </a:fld>
            <a:endParaRPr lang="en-IN"/>
          </a:p>
        </p:txBody>
      </p:sp>
    </p:spTree>
    <p:extLst>
      <p:ext uri="{BB962C8B-B14F-4D97-AF65-F5344CB8AC3E}">
        <p14:creationId xmlns:p14="http://schemas.microsoft.com/office/powerpoint/2010/main" val="398015087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1" y="4732865"/>
            <a:ext cx="10018711"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3860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84311" y="5299603"/>
            <a:ext cx="10018711"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1C3B234-8853-40FB-8A08-9C28C5C877B7}" type="datetimeFigureOut">
              <a:rPr lang="en-IN" smtClean="0"/>
              <a:t>20-10-2025</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506B52C3-7F65-4E16-826D-491A868C3E13}" type="slidenum">
              <a:rPr lang="en-IN" smtClean="0"/>
              <a:t>‹#›</a:t>
            </a:fld>
            <a:endParaRPr lang="en-IN"/>
          </a:p>
        </p:txBody>
      </p:sp>
    </p:spTree>
    <p:extLst>
      <p:ext uri="{BB962C8B-B14F-4D97-AF65-F5344CB8AC3E}">
        <p14:creationId xmlns:p14="http://schemas.microsoft.com/office/powerpoint/2010/main" val="23404941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685800"/>
            <a:ext cx="10018711" cy="3048000"/>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484312" y="4343400"/>
            <a:ext cx="10018713"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1C3B234-8853-40FB-8A08-9C28C5C877B7}" type="datetimeFigureOut">
              <a:rPr lang="en-IN" smtClean="0"/>
              <a:t>20-10-2025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506B52C3-7F65-4E16-826D-491A868C3E13}" type="slidenum">
              <a:rPr lang="en-IN" smtClean="0"/>
              <a:t>‹#›</a:t>
            </a:fld>
            <a:endParaRPr lang="en-IN"/>
          </a:p>
        </p:txBody>
      </p:sp>
    </p:spTree>
    <p:extLst>
      <p:ext uri="{BB962C8B-B14F-4D97-AF65-F5344CB8AC3E}">
        <p14:creationId xmlns:p14="http://schemas.microsoft.com/office/powerpoint/2010/main" val="348786539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2436811" y="3428999"/>
            <a:ext cx="8532815" cy="381000"/>
          </a:xfrm>
        </p:spPr>
        <p:txBody>
          <a:bodyPr anchor="ctr">
            <a:normAutofit/>
          </a:bodyPr>
          <a:lstStyle>
            <a:lvl1pPr marL="0" indent="0">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484311" y="4343400"/>
            <a:ext cx="10018711"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1C3B234-8853-40FB-8A08-9C28C5C877B7}" type="datetimeFigureOut">
              <a:rPr lang="en-IN" smtClean="0"/>
              <a:t>20-10-2025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506B52C3-7F65-4E16-826D-491A868C3E13}" type="slidenum">
              <a:rPr lang="en-IN" smtClean="0"/>
              <a:t>‹#›</a:t>
            </a:fld>
            <a:endParaRPr lang="en-IN"/>
          </a:p>
        </p:txBody>
      </p:sp>
    </p:spTree>
    <p:extLst>
      <p:ext uri="{BB962C8B-B14F-4D97-AF65-F5344CB8AC3E}">
        <p14:creationId xmlns:p14="http://schemas.microsoft.com/office/powerpoint/2010/main" val="160227647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484313" y="3308581"/>
            <a:ext cx="10018709" cy="1468800"/>
          </a:xfrm>
        </p:spPr>
        <p:txBody>
          <a:bodyPr anchor="b">
            <a:normAutofit/>
          </a:bodyPr>
          <a:lstStyle>
            <a:lvl1pPr algn="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484312" y="4777381"/>
            <a:ext cx="10018710"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1C3B234-8853-40FB-8A08-9C28C5C877B7}" type="datetimeFigureOut">
              <a:rPr lang="en-IN" smtClean="0"/>
              <a:t>20-10-2025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506B52C3-7F65-4E16-826D-491A868C3E13}" type="slidenum">
              <a:rPr lang="en-IN" smtClean="0"/>
              <a:t>‹#›</a:t>
            </a:fld>
            <a:endParaRPr lang="en-IN"/>
          </a:p>
        </p:txBody>
      </p:sp>
    </p:spTree>
    <p:extLst>
      <p:ext uri="{BB962C8B-B14F-4D97-AF65-F5344CB8AC3E}">
        <p14:creationId xmlns:p14="http://schemas.microsoft.com/office/powerpoint/2010/main" val="391851650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84313" y="3886200"/>
            <a:ext cx="10018710" cy="889000"/>
          </a:xfrm>
        </p:spPr>
        <p:txBody>
          <a:bodyPr vert="horz" lIns="91440" tIns="45720" rIns="91440" bIns="45720" rtlCol="0" anchor="b">
            <a:normAutofit/>
          </a:bodyPr>
          <a:lstStyle>
            <a:lvl1pPr algn="r">
              <a:buNone/>
              <a:defRPr lang="en-US" sz="24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2" y="4775200"/>
            <a:ext cx="10018710" cy="1016000"/>
          </a:xfrm>
        </p:spPr>
        <p:txBody>
          <a:bodyPr anchor="t">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1C3B234-8853-40FB-8A08-9C28C5C877B7}" type="datetimeFigureOut">
              <a:rPr lang="en-IN" smtClean="0"/>
              <a:t>20-10-2025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506B52C3-7F65-4E16-826D-491A868C3E13}" type="slidenum">
              <a:rPr lang="en-IN" smtClean="0"/>
              <a:t>‹#›</a:t>
            </a:fld>
            <a:endParaRPr lang="en-IN"/>
          </a:p>
        </p:txBody>
      </p:sp>
    </p:spTree>
    <p:extLst>
      <p:ext uri="{BB962C8B-B14F-4D97-AF65-F5344CB8AC3E}">
        <p14:creationId xmlns:p14="http://schemas.microsoft.com/office/powerpoint/2010/main" val="78137051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484313" y="685800"/>
            <a:ext cx="10018712" cy="2727325"/>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1484312" y="3505200"/>
            <a:ext cx="10018713"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1" y="4343400"/>
            <a:ext cx="10018713"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1C3B234-8853-40FB-8A08-9C28C5C877B7}" type="datetimeFigureOut">
              <a:rPr lang="en-IN" smtClean="0"/>
              <a:t>20-10-2025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506B52C3-7F65-4E16-826D-491A868C3E13}" type="slidenum">
              <a:rPr lang="en-IN" smtClean="0"/>
              <a:t>‹#›</a:t>
            </a:fld>
            <a:endParaRPr lang="en-IN"/>
          </a:p>
        </p:txBody>
      </p:sp>
    </p:spTree>
    <p:extLst>
      <p:ext uri="{BB962C8B-B14F-4D97-AF65-F5344CB8AC3E}">
        <p14:creationId xmlns:p14="http://schemas.microsoft.com/office/powerpoint/2010/main" val="346222594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1C3B234-8853-40FB-8A08-9C28C5C877B7}" type="datetimeFigureOut">
              <a:rPr lang="en-IN" smtClean="0"/>
              <a:t>20-10-2025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506B52C3-7F65-4E16-826D-491A868C3E13}" type="slidenum">
              <a:rPr lang="en-IN" smtClean="0"/>
              <a:t>‹#›</a:t>
            </a:fld>
            <a:endParaRPr lang="en-IN"/>
          </a:p>
        </p:txBody>
      </p:sp>
    </p:spTree>
    <p:extLst>
      <p:ext uri="{BB962C8B-B14F-4D97-AF65-F5344CB8AC3E}">
        <p14:creationId xmlns:p14="http://schemas.microsoft.com/office/powerpoint/2010/main" val="193618563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732655" y="685800"/>
            <a:ext cx="1770369" cy="51054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484312" y="685800"/>
            <a:ext cx="8019742" cy="51054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1C3B234-8853-40FB-8A08-9C28C5C877B7}" type="datetimeFigureOut">
              <a:rPr lang="en-IN" smtClean="0"/>
              <a:t>20-10-2025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506B52C3-7F65-4E16-826D-491A868C3E13}" type="slidenum">
              <a:rPr lang="en-IN" smtClean="0"/>
              <a:t>‹#›</a:t>
            </a:fld>
            <a:endParaRPr lang="en-IN"/>
          </a:p>
        </p:txBody>
      </p:sp>
    </p:spTree>
    <p:extLst>
      <p:ext uri="{BB962C8B-B14F-4D97-AF65-F5344CB8AC3E}">
        <p14:creationId xmlns:p14="http://schemas.microsoft.com/office/powerpoint/2010/main" val="428530772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7" name="Group 6"/>
          <p:cNvGrpSpPr/>
          <p:nvPr/>
        </p:nvGrpSpPr>
        <p:grpSpPr>
          <a:xfrm>
            <a:off x="150812" y="0"/>
            <a:ext cx="2436813" cy="6858001"/>
            <a:chOff x="1320800" y="0"/>
            <a:chExt cx="2436813" cy="6858001"/>
          </a:xfrm>
        </p:grpSpPr>
        <p:sp>
          <p:nvSpPr>
            <p:cNvPr id="8" name="Freeform 6"/>
            <p:cNvSpPr/>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txBody>
            <a:bodyPr/>
            <a:lstStyle/>
            <a:p>
              <a:endParaRPr lang="en-GB"/>
            </a:p>
          </p:txBody>
        </p:sp>
        <p:sp>
          <p:nvSpPr>
            <p:cNvPr id="9" name="Freeform 7"/>
            <p:cNvSpPr/>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txBody>
            <a:bodyPr/>
            <a:lstStyle/>
            <a:p>
              <a:endParaRPr lang="en-GB"/>
            </a:p>
          </p:txBody>
        </p:sp>
        <p:sp>
          <p:nvSpPr>
            <p:cNvPr id="10" name="Freeform 8"/>
            <p:cNvSpPr/>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txBody>
            <a:bodyPr/>
            <a:lstStyle/>
            <a:p>
              <a:endParaRPr lang="en-GB"/>
            </a:p>
          </p:txBody>
        </p:sp>
        <p:sp>
          <p:nvSpPr>
            <p:cNvPr id="11" name="Freeform 9"/>
            <p:cNvSpPr/>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txBody>
            <a:bodyPr/>
            <a:lstStyle/>
            <a:p>
              <a:endParaRPr lang="en-GB"/>
            </a:p>
          </p:txBody>
        </p:sp>
        <p:sp>
          <p:nvSpPr>
            <p:cNvPr id="12" name="Freeform 10"/>
            <p:cNvSpPr/>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txBody>
            <a:bodyPr/>
            <a:lstStyle/>
            <a:p>
              <a:endParaRPr lang="en-GB"/>
            </a:p>
          </p:txBody>
        </p:sp>
        <p:sp>
          <p:nvSpPr>
            <p:cNvPr id="13" name="Freeform 11"/>
            <p:cNvSpPr/>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txBody>
            <a:bodyPr/>
            <a:lstStyle/>
            <a:p>
              <a:endParaRPr lang="en-GB"/>
            </a:p>
          </p:txBody>
        </p:sp>
      </p:grpSp>
      <p:sp>
        <p:nvSpPr>
          <p:cNvPr id="2" name="Title Placeholder 1"/>
          <p:cNvSpPr>
            <a:spLocks noGrp="1"/>
          </p:cNvSpPr>
          <p:nvPr>
            <p:ph type="title"/>
          </p:nvPr>
        </p:nvSpPr>
        <p:spPr>
          <a:xfrm>
            <a:off x="1484311" y="685800"/>
            <a:ext cx="10018713" cy="1752599"/>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484310" y="2666999"/>
            <a:ext cx="10018713" cy="3124201"/>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732656" y="5883275"/>
            <a:ext cx="1143000"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71C3B234-8853-40FB-8A08-9C28C5C877B7}" type="datetimeFigureOut">
              <a:rPr lang="en-IN" smtClean="0"/>
              <a:t>20-10-2025</a:t>
            </a:fld>
            <a:endParaRPr lang="en-IN"/>
          </a:p>
        </p:txBody>
      </p:sp>
      <p:sp>
        <p:nvSpPr>
          <p:cNvPr id="5" name="Footer Placeholder 4"/>
          <p:cNvSpPr>
            <a:spLocks noGrp="1"/>
          </p:cNvSpPr>
          <p:nvPr>
            <p:ph type="ftr" sz="quarter" idx="3"/>
          </p:nvPr>
        </p:nvSpPr>
        <p:spPr>
          <a:xfrm>
            <a:off x="2572279" y="5883275"/>
            <a:ext cx="7084177" cy="3651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IN"/>
          </a:p>
        </p:txBody>
      </p:sp>
      <p:sp>
        <p:nvSpPr>
          <p:cNvPr id="6" name="Slide Number Placeholder 5"/>
          <p:cNvSpPr>
            <a:spLocks noGrp="1"/>
          </p:cNvSpPr>
          <p:nvPr>
            <p:ph type="sldNum" sz="quarter" idx="4"/>
          </p:nvPr>
        </p:nvSpPr>
        <p:spPr>
          <a:xfrm>
            <a:off x="10951856" y="5883275"/>
            <a:ext cx="551167"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506B52C3-7F65-4E16-826D-491A868C3E13}" type="slidenum">
              <a:rPr lang="en-IN" smtClean="0"/>
              <a:t>‹#›</a:t>
            </a:fld>
            <a:endParaRPr lang="en-IN"/>
          </a:p>
        </p:txBody>
      </p:sp>
    </p:spTree>
    <p:extLst>
      <p:ext uri="{BB962C8B-B14F-4D97-AF65-F5344CB8AC3E}">
        <p14:creationId xmlns:p14="http://schemas.microsoft.com/office/powerpoint/2010/main" val="185656057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7.xml"/><Relationship Id="rId4" Type="http://schemas.openxmlformats.org/officeDocument/2006/relationships/image" Target="../media/image10.png"/></Relationships>
</file>

<file path=ppt/slides/_rels/slide4.xml.rels><?xml version="1.0" encoding="UTF-8" standalone="yes"?>
<Relationships xmlns="http://schemas.openxmlformats.org/package/2006/relationships"><Relationship Id="rId3" Type="http://schemas.openxmlformats.org/officeDocument/2006/relationships/hyperlink" Target="https://www.cambridge.org/core/journals/legal-studies/article/mental-health-and-wellbeing-at-work-in-the-uk-current-legal-approaches/1548CFCFF97DD6D6D2CCFD1554CCD592" TargetMode="External"/><Relationship Id="rId2" Type="http://schemas.openxmlformats.org/officeDocument/2006/relationships/hyperlink" Target="https://doi.org/10.1080/09540261.2024.2410853" TargetMode="External"/><Relationship Id="rId1" Type="http://schemas.openxmlformats.org/officeDocument/2006/relationships/slideLayout" Target="../slideLayouts/slideLayout2.xml"/><Relationship Id="rId6" Type="http://schemas.openxmlformats.org/officeDocument/2006/relationships/hyperlink" Target="https://doi.org/10.1002/wps.20825" TargetMode="External"/><Relationship Id="rId5" Type="http://schemas.openxmlformats.org/officeDocument/2006/relationships/hyperlink" Target="https://doi.org/10.1177/0957154X211034981" TargetMode="External"/><Relationship Id="rId4" Type="http://schemas.openxmlformats.org/officeDocument/2006/relationships/hyperlink" Target="https://doi.org/10.1007/s40473-022-00247-y" TargetMode="External"/></Relationships>
</file>

<file path=ppt/slides/_rels/slide5.xml.rels><?xml version="1.0" encoding="UTF-8" standalone="yes"?>
<Relationships xmlns="http://schemas.openxmlformats.org/package/2006/relationships"><Relationship Id="rId8" Type="http://schemas.openxmlformats.org/officeDocument/2006/relationships/hyperlink" Target="https://www.thelancet.com/journals/lancet/article/PIIS0140-6736(22)01470-2/abstract" TargetMode="External"/><Relationship Id="rId3" Type="http://schemas.openxmlformats.org/officeDocument/2006/relationships/hyperlink" Target="https://journalfph.com/index.php/jfph/article/view/9" TargetMode="External"/><Relationship Id="rId7" Type="http://schemas.openxmlformats.org/officeDocument/2006/relationships/hyperlink" Target="https://www.ceeol.com/search/article-detail?id=1117768" TargetMode="External"/><Relationship Id="rId2" Type="http://schemas.openxmlformats.org/officeDocument/2006/relationships/hyperlink" Target="https://unbscholar.lib.unb.ca/bitstreams/04760234-0f13-4f76-ab02-9863f076ae05/download" TargetMode="External"/><Relationship Id="rId1" Type="http://schemas.openxmlformats.org/officeDocument/2006/relationships/slideLayout" Target="../slideLayouts/slideLayout2.xml"/><Relationship Id="rId6" Type="http://schemas.openxmlformats.org/officeDocument/2006/relationships/hyperlink" Target="https://karger.com/pps/article/93/4/249/910183" TargetMode="External"/><Relationship Id="rId5" Type="http://schemas.openxmlformats.org/officeDocument/2006/relationships/hyperlink" Target="https://link.springer.com/article/10.1186/s12888-024-05640-3" TargetMode="External"/><Relationship Id="rId4" Type="http://schemas.openxmlformats.org/officeDocument/2006/relationships/hyperlink" Target="https://www.thelancet.com/journals/lancet/article/PIIS0140-6736(21)00476-1/abstrac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a:gsLst>
            <a:gs pos="100000">
              <a:schemeClr val="accent2">
                <a:lumMod val="60000"/>
                <a:lumOff val="40000"/>
              </a:schemeClr>
            </a:gs>
            <a:gs pos="52000">
              <a:schemeClr val="bg1"/>
            </a:gs>
            <a:gs pos="21000">
              <a:schemeClr val="accent2">
                <a:lumMod val="105000"/>
                <a:satMod val="109000"/>
                <a:tint val="81000"/>
              </a:schemeClr>
            </a:gs>
          </a:gsLst>
          <a:lin ang="5400000" scaled="0"/>
        </a:gra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618592" y="3058510"/>
            <a:ext cx="9144000" cy="3358055"/>
          </a:xfrm>
        </p:spPr>
        <p:style>
          <a:lnRef idx="2">
            <a:schemeClr val="dk1"/>
          </a:lnRef>
          <a:fillRef idx="1">
            <a:schemeClr val="lt1"/>
          </a:fillRef>
          <a:effectRef idx="0">
            <a:schemeClr val="dk1"/>
          </a:effectRef>
          <a:fontRef idx="minor">
            <a:schemeClr val="dk1"/>
          </a:fontRef>
        </p:style>
        <p:txBody>
          <a:bodyPr>
            <a:noAutofit/>
          </a:bodyPr>
          <a:lstStyle/>
          <a:p>
            <a:pPr algn="ctr"/>
            <a:r>
              <a:rPr lang="en-IN" sz="2800" b="1" dirty="0">
                <a:latin typeface="Times New Roman" panose="02020603050405020304" pitchFamily="18" charset="0"/>
                <a:cs typeface="Times New Roman" panose="02020603050405020304" pitchFamily="18" charset="0"/>
              </a:rPr>
              <a:t>Module:</a:t>
            </a:r>
            <a:r>
              <a:rPr lang="en-IN" sz="2800" dirty="0">
                <a:latin typeface="Times New Roman" panose="02020603050405020304" pitchFamily="18" charset="0"/>
                <a:cs typeface="Times New Roman" panose="02020603050405020304" pitchFamily="18" charset="0"/>
              </a:rPr>
              <a:t> Psychological Classifications and Provisions</a:t>
            </a:r>
            <a:br>
              <a:rPr lang="en-IN" sz="2800" dirty="0">
                <a:latin typeface="Times New Roman" panose="02020603050405020304" pitchFamily="18" charset="0"/>
                <a:cs typeface="Times New Roman" panose="02020603050405020304" pitchFamily="18" charset="0"/>
              </a:rPr>
            </a:br>
            <a:r>
              <a:rPr lang="en-IN" sz="2800" b="1" dirty="0">
                <a:latin typeface="Times New Roman" panose="02020603050405020304" pitchFamily="18" charset="0"/>
                <a:cs typeface="Times New Roman" panose="02020603050405020304" pitchFamily="18" charset="0"/>
              </a:rPr>
              <a:t>Module code:</a:t>
            </a:r>
            <a:r>
              <a:rPr lang="en-IN" sz="2800" dirty="0">
                <a:latin typeface="Times New Roman" panose="02020603050405020304" pitchFamily="18" charset="0"/>
                <a:cs typeface="Times New Roman" panose="02020603050405020304" pitchFamily="18" charset="0"/>
              </a:rPr>
              <a:t> BMHP6029</a:t>
            </a:r>
            <a:br>
              <a:rPr lang="en-IN" sz="2800" dirty="0">
                <a:latin typeface="Times New Roman" panose="02020603050405020304" pitchFamily="18" charset="0"/>
                <a:cs typeface="Times New Roman" panose="02020603050405020304" pitchFamily="18" charset="0"/>
              </a:rPr>
            </a:br>
            <a:r>
              <a:rPr lang="en-IN" sz="2800" dirty="0">
                <a:latin typeface="Times New Roman" panose="02020603050405020304" pitchFamily="18" charset="0"/>
                <a:cs typeface="Times New Roman" panose="02020603050405020304" pitchFamily="18" charset="0"/>
              </a:rPr>
              <a:t> </a:t>
            </a:r>
            <a:br>
              <a:rPr lang="en-IN" sz="2800" dirty="0">
                <a:latin typeface="Times New Roman" panose="02020603050405020304" pitchFamily="18" charset="0"/>
                <a:cs typeface="Times New Roman" panose="02020603050405020304" pitchFamily="18" charset="0"/>
              </a:rPr>
            </a:br>
            <a:r>
              <a:rPr lang="en-IN" sz="2800" b="1" dirty="0">
                <a:latin typeface="Times New Roman" panose="02020603050405020304" pitchFamily="18" charset="0"/>
                <a:cs typeface="Times New Roman" panose="02020603050405020304" pitchFamily="18" charset="0"/>
              </a:rPr>
              <a:t>Assignment Title:</a:t>
            </a:r>
            <a:r>
              <a:rPr lang="en-IN" sz="2800" dirty="0">
                <a:latin typeface="Times New Roman" panose="02020603050405020304" pitchFamily="18" charset="0"/>
                <a:cs typeface="Times New Roman" panose="02020603050405020304" pitchFamily="18" charset="0"/>
              </a:rPr>
              <a:t> Component 1: Individual Presentation (Academic Poster)</a:t>
            </a:r>
            <a:br>
              <a:rPr lang="en-IN" sz="2800" dirty="0">
                <a:latin typeface="Times New Roman" panose="02020603050405020304" pitchFamily="18" charset="0"/>
                <a:cs typeface="Times New Roman" panose="02020603050405020304" pitchFamily="18" charset="0"/>
              </a:rPr>
            </a:br>
            <a:r>
              <a:rPr lang="en-IN" sz="2800" dirty="0">
                <a:latin typeface="Times New Roman" panose="02020603050405020304" pitchFamily="18" charset="0"/>
                <a:cs typeface="Times New Roman" panose="02020603050405020304" pitchFamily="18" charset="0"/>
              </a:rPr>
              <a:t> </a:t>
            </a:r>
            <a:br>
              <a:rPr lang="en-IN" sz="2800" dirty="0">
                <a:latin typeface="Times New Roman" panose="02020603050405020304" pitchFamily="18" charset="0"/>
                <a:cs typeface="Times New Roman" panose="02020603050405020304" pitchFamily="18" charset="0"/>
              </a:rPr>
            </a:br>
            <a:r>
              <a:rPr lang="en-IN" sz="2800" b="1" dirty="0">
                <a:latin typeface="Times New Roman" panose="02020603050405020304" pitchFamily="18" charset="0"/>
                <a:cs typeface="Times New Roman" panose="02020603050405020304" pitchFamily="18" charset="0"/>
              </a:rPr>
              <a:t>Lecture : Neale Haddon</a:t>
            </a:r>
            <a:endParaRPr lang="en-IN" sz="2800" dirty="0">
              <a:latin typeface="Times New Roman" panose="02020603050405020304" pitchFamily="18" charset="0"/>
              <a:cs typeface="Times New Roman" panose="02020603050405020304" pitchFamily="18" charset="0"/>
            </a:endParaRPr>
          </a:p>
        </p:txBody>
      </p:sp>
      <p:sp>
        <p:nvSpPr>
          <p:cNvPr id="3" name="Subtitle 2"/>
          <p:cNvSpPr>
            <a:spLocks noGrp="1"/>
          </p:cNvSpPr>
          <p:nvPr>
            <p:ph type="subTitle" idx="1"/>
          </p:nvPr>
        </p:nvSpPr>
        <p:spPr>
          <a:xfrm>
            <a:off x="1618592" y="1545021"/>
            <a:ext cx="9144000" cy="1072056"/>
          </a:xfrm>
        </p:spPr>
        <p:style>
          <a:lnRef idx="2">
            <a:schemeClr val="dk1"/>
          </a:lnRef>
          <a:fillRef idx="1">
            <a:schemeClr val="lt1"/>
          </a:fillRef>
          <a:effectRef idx="0">
            <a:schemeClr val="dk1"/>
          </a:effectRef>
          <a:fontRef idx="minor">
            <a:schemeClr val="dk1"/>
          </a:fontRef>
        </p:style>
        <p:txBody>
          <a:bodyPr/>
          <a:lstStyle/>
          <a:p>
            <a:pPr algn="ctr"/>
            <a:r>
              <a:rPr lang="en-IN" b="1" dirty="0">
                <a:latin typeface="Times New Roman" panose="02020603050405020304" pitchFamily="18" charset="0"/>
                <a:cs typeface="Times New Roman" panose="02020603050405020304" pitchFamily="18" charset="0"/>
              </a:rPr>
              <a:t>Student Name: Jacqueline Lawrence</a:t>
            </a:r>
            <a:endParaRPr lang="en-IN" dirty="0">
              <a:latin typeface="Times New Roman" panose="02020603050405020304" pitchFamily="18" charset="0"/>
              <a:cs typeface="Times New Roman" panose="02020603050405020304" pitchFamily="18" charset="0"/>
            </a:endParaRPr>
          </a:p>
          <a:p>
            <a:pPr algn="ctr"/>
            <a:r>
              <a:rPr lang="en-IN" b="1" dirty="0">
                <a:latin typeface="Times New Roman" panose="02020603050405020304" pitchFamily="18" charset="0"/>
                <a:cs typeface="Times New Roman" panose="02020603050405020304" pitchFamily="18" charset="0"/>
              </a:rPr>
              <a:t>Student ID: 2315750</a:t>
            </a:r>
            <a:endParaRPr lang="en-IN" dirty="0">
              <a:latin typeface="Times New Roman" panose="02020603050405020304" pitchFamily="18" charset="0"/>
              <a:cs typeface="Times New Roman" panose="02020603050405020304" pitchFamily="18" charset="0"/>
            </a:endParaRPr>
          </a:p>
        </p:txBody>
      </p:sp>
      <p:pic>
        <p:nvPicPr>
          <p:cNvPr id="4" name="Picture 3"/>
          <p:cNvPicPr/>
          <p:nvPr/>
        </p:nvPicPr>
        <p:blipFill>
          <a:blip r:embed="rId2"/>
          <a:stretch>
            <a:fillRect/>
          </a:stretch>
        </p:blipFill>
        <p:spPr>
          <a:xfrm>
            <a:off x="4809336" y="293797"/>
            <a:ext cx="2710816" cy="951679"/>
          </a:xfrm>
          <a:prstGeom prst="rect">
            <a:avLst/>
          </a:prstGeom>
        </p:spPr>
      </p:pic>
    </p:spTree>
    <p:extLst>
      <p:ext uri="{BB962C8B-B14F-4D97-AF65-F5344CB8AC3E}">
        <p14:creationId xmlns:p14="http://schemas.microsoft.com/office/powerpoint/2010/main" val="341317249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a:gsLst>
            <a:gs pos="0">
              <a:schemeClr val="accent2">
                <a:lumMod val="60000"/>
                <a:lumOff val="40000"/>
              </a:schemeClr>
            </a:gs>
            <a:gs pos="54000">
              <a:schemeClr val="bg1">
                <a:lumMod val="95000"/>
              </a:schemeClr>
            </a:gs>
            <a:gs pos="83000">
              <a:schemeClr val="accent2">
                <a:lumMod val="60000"/>
                <a:lumOff val="40000"/>
              </a:schemeClr>
            </a:gs>
            <a:gs pos="100000">
              <a:schemeClr val="accent2">
                <a:lumMod val="60000"/>
                <a:lumOff val="40000"/>
              </a:schemeClr>
            </a:gs>
          </a:gsLst>
          <a:lin ang="5400000" scaled="1"/>
        </a:gradFill>
        <a:effectLst/>
      </p:bgPr>
    </p:bg>
    <p:spTree>
      <p:nvGrpSpPr>
        <p:cNvPr id="1" name=""/>
        <p:cNvGrpSpPr/>
        <p:nvPr/>
      </p:nvGrpSpPr>
      <p:grpSpPr>
        <a:xfrm>
          <a:off x="0" y="0"/>
          <a:ext cx="0" cy="0"/>
          <a:chOff x="0" y="0"/>
          <a:chExt cx="0" cy="0"/>
        </a:xfrm>
      </p:grpSpPr>
      <p:sp>
        <p:nvSpPr>
          <p:cNvPr id="2" name="Rectangle 1"/>
          <p:cNvSpPr/>
          <p:nvPr/>
        </p:nvSpPr>
        <p:spPr>
          <a:xfrm>
            <a:off x="0" y="0"/>
            <a:ext cx="12192000" cy="546265"/>
          </a:xfrm>
          <a:prstGeom prst="rect">
            <a:avLst/>
          </a:prstGeom>
          <a:solidFill>
            <a:srgbClr val="FFFF00"/>
          </a:solidFill>
        </p:spPr>
        <p:style>
          <a:lnRef idx="1">
            <a:schemeClr val="accent4"/>
          </a:lnRef>
          <a:fillRef idx="3">
            <a:schemeClr val="accent4"/>
          </a:fillRef>
          <a:effectRef idx="2">
            <a:schemeClr val="accent4"/>
          </a:effectRef>
          <a:fontRef idx="minor">
            <a:schemeClr val="lt1"/>
          </a:fontRef>
        </p:style>
        <p:txBody>
          <a:bodyPr rtlCol="0" anchor="ctr"/>
          <a:lstStyle/>
          <a:p>
            <a:pPr algn="ctr"/>
            <a:r>
              <a:rPr lang="en-IN" sz="2400" b="1" i="1" u="sng" dirty="0">
                <a:solidFill>
                  <a:srgbClr val="FF0000"/>
                </a:solidFill>
                <a:latin typeface="Times New Roman" panose="02020603050405020304" pitchFamily="18" charset="0"/>
                <a:cs typeface="Times New Roman" panose="02020603050405020304" pitchFamily="18" charset="0"/>
              </a:rPr>
              <a:t>Personality Disorders: Historical and Contemporary Care through the Lens of ICD-11</a:t>
            </a:r>
            <a:endParaRPr lang="en-IN" sz="2400" i="1" u="sng" dirty="0">
              <a:solidFill>
                <a:srgbClr val="FF0000"/>
              </a:solidFill>
              <a:latin typeface="Times New Roman" panose="02020603050405020304" pitchFamily="18" charset="0"/>
              <a:cs typeface="Times New Roman" panose="02020603050405020304" pitchFamily="18" charset="0"/>
            </a:endParaRPr>
          </a:p>
        </p:txBody>
      </p:sp>
      <p:sp>
        <p:nvSpPr>
          <p:cNvPr id="3" name="Rectangle 2"/>
          <p:cNvSpPr/>
          <p:nvPr/>
        </p:nvSpPr>
        <p:spPr>
          <a:xfrm>
            <a:off x="1" y="630621"/>
            <a:ext cx="2790496" cy="2963917"/>
          </a:xfrm>
          <a:prstGeom prst="rect">
            <a:avLst/>
          </a:prstGeom>
          <a:solidFill>
            <a:schemeClr val="accent6">
              <a:lumMod val="60000"/>
              <a:lumOff val="40000"/>
            </a:schemeClr>
          </a:solidFill>
          <a:ln>
            <a:solidFill>
              <a:schemeClr val="tx1"/>
            </a:solidFill>
          </a:ln>
        </p:spPr>
        <p:style>
          <a:lnRef idx="1">
            <a:schemeClr val="accent6"/>
          </a:lnRef>
          <a:fillRef idx="3">
            <a:schemeClr val="accent6"/>
          </a:fillRef>
          <a:effectRef idx="2">
            <a:schemeClr val="accent6"/>
          </a:effectRef>
          <a:fontRef idx="minor">
            <a:schemeClr val="lt1"/>
          </a:fontRef>
        </p:style>
        <p:txBody>
          <a:bodyPr rtlCol="0" anchor="t"/>
          <a:lstStyle/>
          <a:p>
            <a:pPr algn="ctr"/>
            <a:r>
              <a:rPr lang="en-IN" sz="1400" b="1" u="sng" dirty="0">
                <a:solidFill>
                  <a:schemeClr val="tx1"/>
                </a:solidFill>
                <a:latin typeface="Times New Roman" panose="02020603050405020304" pitchFamily="18" charset="0"/>
                <a:cs typeface="Times New Roman" panose="02020603050405020304" pitchFamily="18" charset="0"/>
              </a:rPr>
              <a:t>Introduction </a:t>
            </a:r>
            <a:endParaRPr lang="en-IN" sz="1400" dirty="0">
              <a:solidFill>
                <a:schemeClr val="tx1"/>
              </a:solidFill>
              <a:latin typeface="Times New Roman" panose="02020603050405020304" pitchFamily="18" charset="0"/>
              <a:cs typeface="Times New Roman" panose="02020603050405020304" pitchFamily="18" charset="0"/>
            </a:endParaRPr>
          </a:p>
          <a:p>
            <a:pPr algn="just"/>
            <a:r>
              <a:rPr lang="en-IN" sz="1100" dirty="0">
                <a:solidFill>
                  <a:schemeClr val="tx1"/>
                </a:solidFill>
                <a:latin typeface="Times New Roman" panose="02020603050405020304" pitchFamily="18" charset="0"/>
                <a:cs typeface="Times New Roman" panose="02020603050405020304" pitchFamily="18" charset="0"/>
              </a:rPr>
              <a:t>The International Classification of Diseases, 11th Revision (ICD-11) provides an international system of coding mental and behavioural disorders. It also helps to protect the consistency of diagnosis and treatment among health systems. ICD-11 also defines </a:t>
            </a:r>
            <a:r>
              <a:rPr lang="en-IN" sz="1100" b="1" dirty="0">
                <a:solidFill>
                  <a:schemeClr val="tx1"/>
                </a:solidFill>
                <a:latin typeface="Times New Roman" panose="02020603050405020304" pitchFamily="18" charset="0"/>
                <a:cs typeface="Times New Roman" panose="02020603050405020304" pitchFamily="18" charset="0"/>
              </a:rPr>
              <a:t>personality disorders</a:t>
            </a:r>
            <a:r>
              <a:rPr lang="en-IN" sz="1100" dirty="0">
                <a:solidFill>
                  <a:schemeClr val="tx1"/>
                </a:solidFill>
                <a:latin typeface="Times New Roman" panose="02020603050405020304" pitchFamily="18" charset="0"/>
                <a:cs typeface="Times New Roman" panose="02020603050405020304" pitchFamily="18" charset="0"/>
              </a:rPr>
              <a:t> as conditions with long-term patterns of feeling, thinking, as well as behaving that differ from cultural expectations. These disorders cause distress and issues in relationships or work. Moreover, this poster will find out the stigma, cultural factors and policy response with a focus on the improvement achieved so far and the hardship continuing in mental healthcare</a:t>
            </a:r>
            <a:r>
              <a:rPr lang="en-IN" sz="1200" dirty="0">
                <a:solidFill>
                  <a:schemeClr val="tx1"/>
                </a:solidFill>
                <a:latin typeface="Times New Roman" panose="02020603050405020304" pitchFamily="18" charset="0"/>
                <a:cs typeface="Times New Roman" panose="02020603050405020304" pitchFamily="18" charset="0"/>
              </a:rPr>
              <a:t>. </a:t>
            </a:r>
          </a:p>
        </p:txBody>
      </p:sp>
      <p:sp>
        <p:nvSpPr>
          <p:cNvPr id="4" name="Rectangle 3"/>
          <p:cNvSpPr/>
          <p:nvPr/>
        </p:nvSpPr>
        <p:spPr>
          <a:xfrm>
            <a:off x="1" y="3673366"/>
            <a:ext cx="4379300" cy="3184634"/>
          </a:xfrm>
          <a:prstGeom prst="rect">
            <a:avLst/>
          </a:prstGeom>
          <a:solidFill>
            <a:schemeClr val="bg1">
              <a:lumMod val="85000"/>
            </a:schemeClr>
          </a:solidFill>
          <a:ln>
            <a:solidFill>
              <a:schemeClr val="tx1"/>
            </a:solidFill>
          </a:ln>
        </p:spPr>
        <p:style>
          <a:lnRef idx="1">
            <a:schemeClr val="accent5"/>
          </a:lnRef>
          <a:fillRef idx="2">
            <a:schemeClr val="accent5"/>
          </a:fillRef>
          <a:effectRef idx="1">
            <a:schemeClr val="accent5"/>
          </a:effectRef>
          <a:fontRef idx="minor">
            <a:schemeClr val="dk1"/>
          </a:fontRef>
        </p:style>
        <p:txBody>
          <a:bodyPr rtlCol="0" anchor="t"/>
          <a:lstStyle/>
          <a:p>
            <a:pPr algn="ctr"/>
            <a:r>
              <a:rPr lang="en-IN" sz="1400" b="1" u="sng" dirty="0">
                <a:latin typeface="Times New Roman" panose="02020603050405020304" pitchFamily="18" charset="0"/>
                <a:cs typeface="Times New Roman" panose="02020603050405020304" pitchFamily="18" charset="0"/>
              </a:rPr>
              <a:t>Classification in ICD-11</a:t>
            </a:r>
            <a:endParaRPr lang="en-IN" sz="1400" b="1" dirty="0">
              <a:latin typeface="Times New Roman" panose="02020603050405020304" pitchFamily="18" charset="0"/>
              <a:cs typeface="Times New Roman" panose="02020603050405020304" pitchFamily="18" charset="0"/>
            </a:endParaRPr>
          </a:p>
          <a:p>
            <a:pPr algn="just"/>
            <a:r>
              <a:rPr lang="en-IN" sz="1100" dirty="0">
                <a:latin typeface="Times New Roman" panose="02020603050405020304" pitchFamily="18" charset="0"/>
                <a:cs typeface="Times New Roman" panose="02020603050405020304" pitchFamily="18" charset="0"/>
              </a:rPr>
              <a:t>ICD-11 classifies personality disorders under the “Disorders of Personality”. It also utilises a dimensional model instead of specific types. Personality disorder is a mental health disorder in which there are persistent and extensive, disruptive thinking, behavioural, mood and relationship patterns (Bohus </a:t>
            </a:r>
            <a:r>
              <a:rPr lang="en-IN" sz="1100" i="1" dirty="0">
                <a:latin typeface="Times New Roman" panose="02020603050405020304" pitchFamily="18" charset="0"/>
                <a:cs typeface="Times New Roman" panose="02020603050405020304" pitchFamily="18" charset="0"/>
              </a:rPr>
              <a:t>et al.,</a:t>
            </a:r>
            <a:r>
              <a:rPr lang="en-IN" sz="1100" dirty="0">
                <a:latin typeface="Times New Roman" panose="02020603050405020304" pitchFamily="18" charset="0"/>
                <a:cs typeface="Times New Roman" panose="02020603050405020304" pitchFamily="18" charset="0"/>
              </a:rPr>
              <a:t> 2021). </a:t>
            </a:r>
          </a:p>
          <a:p>
            <a:pPr algn="just"/>
            <a:r>
              <a:rPr lang="en-IN" sz="1100" b="1" i="1" u="sng" dirty="0">
                <a:latin typeface="Times New Roman" panose="02020603050405020304" pitchFamily="18" charset="0"/>
                <a:cs typeface="Times New Roman" panose="02020603050405020304" pitchFamily="18" charset="0"/>
              </a:rPr>
              <a:t>Major Changes from ICD-10:</a:t>
            </a:r>
            <a:endParaRPr lang="en-IN" sz="1100" dirty="0">
              <a:latin typeface="Times New Roman" panose="02020603050405020304" pitchFamily="18" charset="0"/>
              <a:cs typeface="Times New Roman" panose="02020603050405020304" pitchFamily="18" charset="0"/>
            </a:endParaRPr>
          </a:p>
          <a:p>
            <a:pPr algn="just"/>
            <a:r>
              <a:rPr lang="en-IN" sz="1100" dirty="0">
                <a:latin typeface="Times New Roman" panose="02020603050405020304" pitchFamily="18" charset="0"/>
                <a:cs typeface="Times New Roman" panose="02020603050405020304" pitchFamily="18" charset="0"/>
              </a:rPr>
              <a:t>ICD-11 is helpful to remove multiple personality disorder types (dependent, paranoid) and also introduces a single diagnosis based on severity as well as traits (Pan and Wang, 2024). This effective model also focuses more on functional impairment than on meeting fixed criteria.  </a:t>
            </a:r>
          </a:p>
          <a:p>
            <a:pPr algn="just"/>
            <a:r>
              <a:rPr lang="en-IN" sz="1100" b="1" i="1" u="sng" dirty="0">
                <a:latin typeface="Times New Roman" panose="02020603050405020304" pitchFamily="18" charset="0"/>
                <a:cs typeface="Times New Roman" panose="02020603050405020304" pitchFamily="18" charset="0"/>
              </a:rPr>
              <a:t>Critique</a:t>
            </a:r>
            <a:endParaRPr lang="en-IN" sz="1100" dirty="0">
              <a:latin typeface="Times New Roman" panose="02020603050405020304" pitchFamily="18" charset="0"/>
              <a:cs typeface="Times New Roman" panose="02020603050405020304" pitchFamily="18" charset="0"/>
            </a:endParaRPr>
          </a:p>
          <a:p>
            <a:pPr algn="just"/>
            <a:r>
              <a:rPr lang="en-IN" sz="1100" dirty="0">
                <a:latin typeface="Times New Roman" panose="02020603050405020304" pitchFamily="18" charset="0"/>
                <a:cs typeface="Times New Roman" panose="02020603050405020304" pitchFamily="18" charset="0"/>
              </a:rPr>
              <a:t>Strengths: Develops clinical flexibility, decreases overlap between categories, focuses on severity, as well as traits, and also increases diagnosis reliability.  </a:t>
            </a:r>
          </a:p>
          <a:p>
            <a:pPr algn="just"/>
            <a:r>
              <a:rPr lang="en-IN" sz="1100" dirty="0">
                <a:latin typeface="Times New Roman" panose="02020603050405020304" pitchFamily="18" charset="0"/>
                <a:cs typeface="Times New Roman" panose="02020603050405020304" pitchFamily="18" charset="0"/>
              </a:rPr>
              <a:t>Risks: It can lead to loss of familiar categories, which could mislead clinicians, and may lead to inconsistent assessment and the possibility of not being able to compare data to ICD-10 diagnoses</a:t>
            </a:r>
            <a:r>
              <a:rPr lang="en-IN" sz="1200" dirty="0">
                <a:latin typeface="Times New Roman" panose="02020603050405020304" pitchFamily="18" charset="0"/>
                <a:cs typeface="Times New Roman" panose="02020603050405020304" pitchFamily="18" charset="0"/>
              </a:rPr>
              <a:t>.</a:t>
            </a:r>
          </a:p>
        </p:txBody>
      </p:sp>
      <p:graphicFrame>
        <p:nvGraphicFramePr>
          <p:cNvPr id="5" name="Table 4"/>
          <p:cNvGraphicFramePr>
            <a:graphicFrameLocks noGrp="1"/>
          </p:cNvGraphicFramePr>
          <p:nvPr>
            <p:extLst>
              <p:ext uri="{D42A27DB-BD31-4B8C-83A1-F6EECF244321}">
                <p14:modId xmlns:p14="http://schemas.microsoft.com/office/powerpoint/2010/main" val="4034621184"/>
              </p:ext>
            </p:extLst>
          </p:nvPr>
        </p:nvGraphicFramePr>
        <p:xfrm>
          <a:off x="2900856" y="656624"/>
          <a:ext cx="3082982" cy="2937914"/>
        </p:xfrm>
        <a:graphic>
          <a:graphicData uri="http://schemas.openxmlformats.org/drawingml/2006/table">
            <a:tbl>
              <a:tblPr firstRow="1" firstCol="1" bandRow="1">
                <a:tableStyleId>{912C8C85-51F0-491E-9774-3900AFEF0FD7}</a:tableStyleId>
              </a:tblPr>
              <a:tblGrid>
                <a:gridCol w="1589966">
                  <a:extLst>
                    <a:ext uri="{9D8B030D-6E8A-4147-A177-3AD203B41FA5}">
                      <a16:colId xmlns:a16="http://schemas.microsoft.com/office/drawing/2014/main" val="20000"/>
                    </a:ext>
                  </a:extLst>
                </a:gridCol>
                <a:gridCol w="1493016">
                  <a:extLst>
                    <a:ext uri="{9D8B030D-6E8A-4147-A177-3AD203B41FA5}">
                      <a16:colId xmlns:a16="http://schemas.microsoft.com/office/drawing/2014/main" val="20001"/>
                    </a:ext>
                  </a:extLst>
                </a:gridCol>
              </a:tblGrid>
              <a:tr h="253956">
                <a:tc gridSpan="2">
                  <a:txBody>
                    <a:bodyPr/>
                    <a:lstStyle/>
                    <a:p>
                      <a:pPr algn="just">
                        <a:lnSpc>
                          <a:spcPct val="100000"/>
                        </a:lnSpc>
                        <a:spcAft>
                          <a:spcPts val="800"/>
                        </a:spcAft>
                      </a:pPr>
                      <a:r>
                        <a:rPr lang="en-IN" sz="1200" dirty="0">
                          <a:solidFill>
                            <a:schemeClr val="tx1"/>
                          </a:solidFill>
                          <a:effectLst/>
                          <a:latin typeface="Times New Roman" panose="02020603050405020304" pitchFamily="18" charset="0"/>
                          <a:cs typeface="Times New Roman" panose="02020603050405020304" pitchFamily="18" charset="0"/>
                        </a:rPr>
                        <a:t>Comparison between ICD-11 and DSM-V</a:t>
                      </a:r>
                      <a:endParaRPr lang="en-IN" sz="12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9525" marB="0"/>
                </a:tc>
                <a:tc hMerge="1">
                  <a:txBody>
                    <a:bodyPr/>
                    <a:lstStyle/>
                    <a:p>
                      <a:endParaRPr lang="en-IN"/>
                    </a:p>
                  </a:txBody>
                  <a:tcPr/>
                </a:tc>
                <a:extLst>
                  <a:ext uri="{0D108BD9-81ED-4DB2-BD59-A6C34878D82A}">
                    <a16:rowId xmlns:a16="http://schemas.microsoft.com/office/drawing/2014/main" val="10000"/>
                  </a:ext>
                </a:extLst>
              </a:tr>
              <a:tr h="253956">
                <a:tc>
                  <a:txBody>
                    <a:bodyPr/>
                    <a:lstStyle/>
                    <a:p>
                      <a:pPr algn="just">
                        <a:lnSpc>
                          <a:spcPct val="100000"/>
                        </a:lnSpc>
                        <a:spcAft>
                          <a:spcPts val="800"/>
                        </a:spcAft>
                      </a:pPr>
                      <a:r>
                        <a:rPr lang="en-IN" sz="1200" dirty="0">
                          <a:solidFill>
                            <a:schemeClr val="tx1"/>
                          </a:solidFill>
                          <a:effectLst/>
                          <a:latin typeface="Times New Roman" panose="02020603050405020304" pitchFamily="18" charset="0"/>
                          <a:cs typeface="Times New Roman" panose="02020603050405020304" pitchFamily="18" charset="0"/>
                        </a:rPr>
                        <a:t>ICD-11</a:t>
                      </a:r>
                      <a:endParaRPr lang="en-IN" sz="12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9525" marB="0">
                    <a:solidFill>
                      <a:schemeClr val="accent1">
                        <a:lumMod val="20000"/>
                        <a:lumOff val="80000"/>
                      </a:schemeClr>
                    </a:solidFill>
                  </a:tcPr>
                </a:tc>
                <a:tc>
                  <a:txBody>
                    <a:bodyPr/>
                    <a:lstStyle/>
                    <a:p>
                      <a:pPr algn="just">
                        <a:lnSpc>
                          <a:spcPct val="100000"/>
                        </a:lnSpc>
                        <a:spcAft>
                          <a:spcPts val="800"/>
                        </a:spcAft>
                      </a:pPr>
                      <a:r>
                        <a:rPr lang="en-IN" sz="1200" b="1" dirty="0">
                          <a:solidFill>
                            <a:schemeClr val="tx1"/>
                          </a:solidFill>
                          <a:effectLst/>
                          <a:latin typeface="Times New Roman" panose="02020603050405020304" pitchFamily="18" charset="0"/>
                          <a:cs typeface="Times New Roman" panose="02020603050405020304" pitchFamily="18" charset="0"/>
                        </a:rPr>
                        <a:t>DSM-V</a:t>
                      </a:r>
                      <a:endParaRPr lang="en-IN" sz="1200" b="1"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9525" marB="0">
                    <a:solidFill>
                      <a:schemeClr val="accent1">
                        <a:lumMod val="20000"/>
                        <a:lumOff val="80000"/>
                      </a:schemeClr>
                    </a:solidFill>
                  </a:tcPr>
                </a:tc>
                <a:extLst>
                  <a:ext uri="{0D108BD9-81ED-4DB2-BD59-A6C34878D82A}">
                    <a16:rowId xmlns:a16="http://schemas.microsoft.com/office/drawing/2014/main" val="10001"/>
                  </a:ext>
                </a:extLst>
              </a:tr>
              <a:tr h="1307720">
                <a:tc>
                  <a:txBody>
                    <a:bodyPr/>
                    <a:lstStyle/>
                    <a:p>
                      <a:pPr algn="just">
                        <a:lnSpc>
                          <a:spcPct val="100000"/>
                        </a:lnSpc>
                        <a:spcAft>
                          <a:spcPts val="800"/>
                        </a:spcAft>
                      </a:pPr>
                      <a:r>
                        <a:rPr lang="en-IN" sz="1200" b="0" dirty="0">
                          <a:solidFill>
                            <a:schemeClr val="tx1"/>
                          </a:solidFill>
                          <a:effectLst/>
                          <a:latin typeface="Times New Roman" panose="02020603050405020304" pitchFamily="18" charset="0"/>
                          <a:cs typeface="Times New Roman" panose="02020603050405020304" pitchFamily="18" charset="0"/>
                        </a:rPr>
                        <a:t>ICD-11 is a global health classification for all diseases; the World Health Organisation also developed it (Barke et al., 2022)</a:t>
                      </a:r>
                      <a:endParaRPr lang="en-IN" sz="1200" b="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9525" marB="0">
                    <a:solidFill>
                      <a:schemeClr val="accent1">
                        <a:lumMod val="20000"/>
                        <a:lumOff val="80000"/>
                      </a:schemeClr>
                    </a:solidFill>
                  </a:tcPr>
                </a:tc>
                <a:tc>
                  <a:txBody>
                    <a:bodyPr/>
                    <a:lstStyle/>
                    <a:p>
                      <a:pPr algn="just">
                        <a:lnSpc>
                          <a:spcPct val="100000"/>
                        </a:lnSpc>
                        <a:spcAft>
                          <a:spcPts val="800"/>
                        </a:spcAft>
                      </a:pPr>
                      <a:r>
                        <a:rPr lang="en-IN" sz="1200" b="0" dirty="0">
                          <a:solidFill>
                            <a:schemeClr val="tx1"/>
                          </a:solidFill>
                          <a:effectLst/>
                          <a:latin typeface="Times New Roman" panose="02020603050405020304" pitchFamily="18" charset="0"/>
                          <a:cs typeface="Times New Roman" panose="02020603050405020304" pitchFamily="18" charset="0"/>
                        </a:rPr>
                        <a:t>DSM-V is a manual for mental disorders used specifically in the United States </a:t>
                      </a:r>
                      <a:endParaRPr lang="en-IN" sz="1200" b="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9525" marB="0">
                    <a:solidFill>
                      <a:schemeClr val="accent1">
                        <a:lumMod val="20000"/>
                        <a:lumOff val="80000"/>
                      </a:schemeClr>
                    </a:solidFill>
                  </a:tcPr>
                </a:tc>
                <a:extLst>
                  <a:ext uri="{0D108BD9-81ED-4DB2-BD59-A6C34878D82A}">
                    <a16:rowId xmlns:a16="http://schemas.microsoft.com/office/drawing/2014/main" val="10002"/>
                  </a:ext>
                </a:extLst>
              </a:tr>
              <a:tr h="1122282">
                <a:tc>
                  <a:txBody>
                    <a:bodyPr/>
                    <a:lstStyle/>
                    <a:p>
                      <a:pPr algn="just">
                        <a:lnSpc>
                          <a:spcPct val="100000"/>
                        </a:lnSpc>
                        <a:spcAft>
                          <a:spcPts val="800"/>
                        </a:spcAft>
                      </a:pPr>
                      <a:r>
                        <a:rPr lang="en-IN" sz="1200" b="0" dirty="0">
                          <a:solidFill>
                            <a:schemeClr val="tx1"/>
                          </a:solidFill>
                          <a:effectLst/>
                          <a:latin typeface="Times New Roman" panose="02020603050405020304" pitchFamily="18" charset="0"/>
                          <a:cs typeface="Times New Roman" panose="02020603050405020304" pitchFamily="18" charset="0"/>
                        </a:rPr>
                        <a:t>ICD-11 criteria are typically more flexible, allowing for clinical judgment. </a:t>
                      </a:r>
                      <a:endParaRPr lang="en-IN" sz="1200" b="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9525" marB="0">
                    <a:solidFill>
                      <a:schemeClr val="accent1">
                        <a:lumMod val="20000"/>
                        <a:lumOff val="80000"/>
                      </a:schemeClr>
                    </a:solidFill>
                  </a:tcPr>
                </a:tc>
                <a:tc>
                  <a:txBody>
                    <a:bodyPr/>
                    <a:lstStyle/>
                    <a:p>
                      <a:pPr algn="just">
                        <a:lnSpc>
                          <a:spcPct val="100000"/>
                        </a:lnSpc>
                        <a:spcAft>
                          <a:spcPts val="800"/>
                        </a:spcAft>
                      </a:pPr>
                      <a:r>
                        <a:rPr lang="en-IN" sz="1200" b="0" dirty="0">
                          <a:solidFill>
                            <a:schemeClr val="tx1"/>
                          </a:solidFill>
                          <a:effectLst/>
                          <a:latin typeface="Times New Roman" panose="02020603050405020304" pitchFamily="18" charset="0"/>
                          <a:cs typeface="Times New Roman" panose="02020603050405020304" pitchFamily="18" charset="0"/>
                        </a:rPr>
                        <a:t>DSM-V criteria try\end to list particular symptoms as well as require a certain number of diagnoses. </a:t>
                      </a:r>
                      <a:endParaRPr lang="en-IN" sz="1200" b="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9525" marB="0">
                    <a:solidFill>
                      <a:schemeClr val="accent1">
                        <a:lumMod val="20000"/>
                        <a:lumOff val="80000"/>
                      </a:schemeClr>
                    </a:solidFill>
                  </a:tcPr>
                </a:tc>
                <a:extLst>
                  <a:ext uri="{0D108BD9-81ED-4DB2-BD59-A6C34878D82A}">
                    <a16:rowId xmlns:a16="http://schemas.microsoft.com/office/drawing/2014/main" val="10003"/>
                  </a:ext>
                </a:extLst>
              </a:tr>
            </a:tbl>
          </a:graphicData>
        </a:graphic>
      </p:graphicFrame>
      <p:pic>
        <p:nvPicPr>
          <p:cNvPr id="6" name="Picture 5"/>
          <p:cNvPicPr>
            <a:picLocks noChangeAspect="1"/>
          </p:cNvPicPr>
          <p:nvPr/>
        </p:nvPicPr>
        <p:blipFill>
          <a:blip r:embed="rId3"/>
          <a:stretch>
            <a:fillRect/>
          </a:stretch>
        </p:blipFill>
        <p:spPr>
          <a:xfrm>
            <a:off x="5983838" y="656625"/>
            <a:ext cx="1142176" cy="1424423"/>
          </a:xfrm>
          <a:prstGeom prst="rect">
            <a:avLst/>
          </a:prstGeom>
        </p:spPr>
        <p:style>
          <a:lnRef idx="2">
            <a:schemeClr val="dk1"/>
          </a:lnRef>
          <a:fillRef idx="1">
            <a:schemeClr val="lt1"/>
          </a:fillRef>
          <a:effectRef idx="0">
            <a:schemeClr val="dk1"/>
          </a:effectRef>
          <a:fontRef idx="minor">
            <a:schemeClr val="dk1"/>
          </a:fontRef>
        </p:style>
      </p:pic>
      <p:pic>
        <p:nvPicPr>
          <p:cNvPr id="7" name="Picture 6"/>
          <p:cNvPicPr>
            <a:picLocks noChangeAspect="1"/>
          </p:cNvPicPr>
          <p:nvPr/>
        </p:nvPicPr>
        <p:blipFill>
          <a:blip r:embed="rId4"/>
          <a:stretch>
            <a:fillRect/>
          </a:stretch>
        </p:blipFill>
        <p:spPr>
          <a:xfrm>
            <a:off x="6027605" y="2144110"/>
            <a:ext cx="1098409" cy="1418898"/>
          </a:xfrm>
          <a:prstGeom prst="rect">
            <a:avLst/>
          </a:prstGeom>
        </p:spPr>
        <p:style>
          <a:lnRef idx="2">
            <a:schemeClr val="dk1"/>
          </a:lnRef>
          <a:fillRef idx="1">
            <a:schemeClr val="lt1"/>
          </a:fillRef>
          <a:effectRef idx="0">
            <a:schemeClr val="dk1"/>
          </a:effectRef>
          <a:fontRef idx="minor">
            <a:schemeClr val="dk1"/>
          </a:fontRef>
        </p:style>
      </p:pic>
      <p:sp>
        <p:nvSpPr>
          <p:cNvPr id="8" name="Rectangle 7"/>
          <p:cNvSpPr/>
          <p:nvPr/>
        </p:nvSpPr>
        <p:spPr>
          <a:xfrm>
            <a:off x="6778554" y="3673367"/>
            <a:ext cx="5397681" cy="3184633"/>
          </a:xfrm>
          <a:prstGeom prst="rect">
            <a:avLst/>
          </a:prstGeom>
          <a:solidFill>
            <a:schemeClr val="accent4">
              <a:lumMod val="60000"/>
              <a:lumOff val="40000"/>
            </a:schemeClr>
          </a:solidFill>
          <a:ln>
            <a:solidFill>
              <a:schemeClr val="tx1"/>
            </a:solidFill>
          </a:ln>
        </p:spPr>
        <p:style>
          <a:lnRef idx="1">
            <a:schemeClr val="accent4"/>
          </a:lnRef>
          <a:fillRef idx="2">
            <a:schemeClr val="accent4"/>
          </a:fillRef>
          <a:effectRef idx="1">
            <a:schemeClr val="accent4"/>
          </a:effectRef>
          <a:fontRef idx="minor">
            <a:schemeClr val="dk1"/>
          </a:fontRef>
        </p:style>
        <p:txBody>
          <a:bodyPr rtlCol="0" anchor="t"/>
          <a:lstStyle/>
          <a:p>
            <a:pPr algn="ctr"/>
            <a:r>
              <a:rPr lang="en-IN" sz="1400" b="1" u="sng" dirty="0">
                <a:latin typeface="Times New Roman" panose="02020603050405020304" pitchFamily="18" charset="0"/>
                <a:cs typeface="Times New Roman" panose="02020603050405020304" pitchFamily="18" charset="0"/>
              </a:rPr>
              <a:t>Historical Perspectives</a:t>
            </a:r>
            <a:endParaRPr lang="en-IN" sz="1400" dirty="0">
              <a:latin typeface="Times New Roman" panose="02020603050405020304" pitchFamily="18" charset="0"/>
              <a:cs typeface="Times New Roman" panose="02020603050405020304" pitchFamily="18" charset="0"/>
            </a:endParaRPr>
          </a:p>
          <a:p>
            <a:pPr algn="just"/>
            <a:r>
              <a:rPr lang="en-IN" sz="1100" b="1" i="1" u="sng" dirty="0">
                <a:latin typeface="Times New Roman" panose="02020603050405020304" pitchFamily="18" charset="0"/>
                <a:cs typeface="Times New Roman" panose="02020603050405020304" pitchFamily="18" charset="0"/>
              </a:rPr>
              <a:t>Ancient and Early Ideas</a:t>
            </a:r>
            <a:endParaRPr lang="en-IN" sz="1100" dirty="0">
              <a:latin typeface="Times New Roman" panose="02020603050405020304" pitchFamily="18" charset="0"/>
              <a:cs typeface="Times New Roman" panose="02020603050405020304" pitchFamily="18" charset="0"/>
            </a:endParaRPr>
          </a:p>
          <a:p>
            <a:pPr algn="just"/>
            <a:r>
              <a:rPr lang="en-IN" sz="1100" dirty="0">
                <a:latin typeface="Times New Roman" panose="02020603050405020304" pitchFamily="18" charset="0"/>
                <a:cs typeface="Times New Roman" panose="02020603050405020304" pitchFamily="18" charset="0"/>
              </a:rPr>
              <a:t>In earlier times, thinkers such as Hippocrates considered using the term melancholia for sad states that remained; he believed it was connected with the imbalance of bodily humours.</a:t>
            </a:r>
          </a:p>
          <a:p>
            <a:pPr algn="just"/>
            <a:r>
              <a:rPr lang="en-IN" sz="1100" dirty="0">
                <a:latin typeface="Times New Roman" panose="02020603050405020304" pitchFamily="18" charset="0"/>
                <a:cs typeface="Times New Roman" panose="02020603050405020304" pitchFamily="18" charset="0"/>
              </a:rPr>
              <a:t>Mental illness was more viewed in spiritual or moral terms than in a medical one. </a:t>
            </a:r>
          </a:p>
          <a:p>
            <a:pPr algn="just"/>
            <a:r>
              <a:rPr lang="en-IN" sz="1100" b="1" i="1" u="sng" dirty="0">
                <a:latin typeface="Times New Roman" panose="02020603050405020304" pitchFamily="18" charset="0"/>
                <a:cs typeface="Times New Roman" panose="02020603050405020304" pitchFamily="18" charset="0"/>
              </a:rPr>
              <a:t>18</a:t>
            </a:r>
            <a:r>
              <a:rPr lang="en-IN" sz="1100" b="1" i="1" u="sng" baseline="30000" dirty="0">
                <a:latin typeface="Times New Roman" panose="02020603050405020304" pitchFamily="18" charset="0"/>
                <a:cs typeface="Times New Roman" panose="02020603050405020304" pitchFamily="18" charset="0"/>
              </a:rPr>
              <a:t>th</a:t>
            </a:r>
            <a:r>
              <a:rPr lang="en-IN" sz="1100" b="1" i="1" u="sng" dirty="0">
                <a:latin typeface="Times New Roman" panose="02020603050405020304" pitchFamily="18" charset="0"/>
                <a:cs typeface="Times New Roman" panose="02020603050405020304" pitchFamily="18" charset="0"/>
              </a:rPr>
              <a:t> and 19</a:t>
            </a:r>
            <a:r>
              <a:rPr lang="en-IN" sz="1100" b="1" i="1" u="sng" baseline="30000" dirty="0">
                <a:latin typeface="Times New Roman" panose="02020603050405020304" pitchFamily="18" charset="0"/>
                <a:cs typeface="Times New Roman" panose="02020603050405020304" pitchFamily="18" charset="0"/>
              </a:rPr>
              <a:t>th</a:t>
            </a:r>
            <a:r>
              <a:rPr lang="en-IN" sz="1100" b="1" i="1" u="sng" dirty="0">
                <a:latin typeface="Times New Roman" panose="02020603050405020304" pitchFamily="18" charset="0"/>
                <a:cs typeface="Times New Roman" panose="02020603050405020304" pitchFamily="18" charset="0"/>
              </a:rPr>
              <a:t> Century Asylums and Moral Therapy </a:t>
            </a:r>
            <a:endParaRPr lang="en-IN" sz="1100" dirty="0">
              <a:latin typeface="Times New Roman" panose="02020603050405020304" pitchFamily="18" charset="0"/>
              <a:cs typeface="Times New Roman" panose="02020603050405020304" pitchFamily="18" charset="0"/>
            </a:endParaRPr>
          </a:p>
          <a:p>
            <a:pPr algn="just"/>
            <a:r>
              <a:rPr lang="en-IN" sz="1100" dirty="0">
                <a:latin typeface="Times New Roman" panose="02020603050405020304" pitchFamily="18" charset="0"/>
                <a:cs typeface="Times New Roman" panose="02020603050405020304" pitchFamily="18" charset="0"/>
              </a:rPr>
              <a:t>In the UK, the initial focus of reformation was by the moral treatment movement in the York Retreat (1796), pioneered by William Take (Paterson, 2021). Patients were handled beautifully, put to work, in decent conditions, with less restraint.</a:t>
            </a:r>
          </a:p>
          <a:p>
            <a:pPr algn="just"/>
            <a:r>
              <a:rPr lang="en-IN" sz="1100" dirty="0">
                <a:latin typeface="Times New Roman" panose="02020603050405020304" pitchFamily="18" charset="0"/>
                <a:cs typeface="Times New Roman" panose="02020603050405020304" pitchFamily="18" charset="0"/>
              </a:rPr>
              <a:t>The County Asylums Act 1845 required all of the counties in England and Wales to offer approved asylum. They were in many ways under-resourced, overcrowded and oriented more toward containment than cure. </a:t>
            </a:r>
          </a:p>
          <a:p>
            <a:pPr algn="just"/>
            <a:r>
              <a:rPr lang="en-IN" sz="1100" b="1" i="1" u="sng" dirty="0">
                <a:latin typeface="Times New Roman" panose="02020603050405020304" pitchFamily="18" charset="0"/>
                <a:cs typeface="Times New Roman" panose="02020603050405020304" pitchFamily="18" charset="0"/>
              </a:rPr>
              <a:t>20</a:t>
            </a:r>
            <a:r>
              <a:rPr lang="en-IN" sz="1100" b="1" i="1" u="sng" baseline="30000" dirty="0">
                <a:latin typeface="Times New Roman" panose="02020603050405020304" pitchFamily="18" charset="0"/>
                <a:cs typeface="Times New Roman" panose="02020603050405020304" pitchFamily="18" charset="0"/>
              </a:rPr>
              <a:t>th</a:t>
            </a:r>
            <a:r>
              <a:rPr lang="en-IN" sz="1100" b="1" i="1" u="sng" dirty="0">
                <a:latin typeface="Times New Roman" panose="02020603050405020304" pitchFamily="18" charset="0"/>
                <a:cs typeface="Times New Roman" panose="02020603050405020304" pitchFamily="18" charset="0"/>
              </a:rPr>
              <a:t> Century: Psychoanalysis, ECT and Early Antidepressants</a:t>
            </a:r>
            <a:endParaRPr lang="en-IN" sz="1100" dirty="0">
              <a:latin typeface="Times New Roman" panose="02020603050405020304" pitchFamily="18" charset="0"/>
              <a:cs typeface="Times New Roman" panose="02020603050405020304" pitchFamily="18" charset="0"/>
            </a:endParaRPr>
          </a:p>
          <a:p>
            <a:pPr algn="just"/>
            <a:r>
              <a:rPr lang="en-IN" sz="1100" dirty="0">
                <a:latin typeface="Times New Roman" panose="02020603050405020304" pitchFamily="18" charset="0"/>
                <a:cs typeface="Times New Roman" panose="02020603050405020304" pitchFamily="18" charset="0"/>
              </a:rPr>
              <a:t>In the early 20th century, UK psychiatry was influenced by psychoanalysis. Yet treatments remained sparse as biological therapies and somatic treatments increasingly became used.</a:t>
            </a:r>
          </a:p>
          <a:p>
            <a:pPr algn="just"/>
            <a:r>
              <a:rPr lang="en-IN" sz="1100" dirty="0">
                <a:latin typeface="Times New Roman" panose="02020603050405020304" pitchFamily="18" charset="0"/>
                <a:cs typeface="Times New Roman" panose="02020603050405020304" pitchFamily="18" charset="0"/>
              </a:rPr>
              <a:t>Electroconvulsive Therapy (ECT) became mainstream for severe issue in the mid-20th century (Aicher </a:t>
            </a:r>
            <a:r>
              <a:rPr lang="en-IN" sz="1100" i="1" dirty="0">
                <a:latin typeface="Times New Roman" panose="02020603050405020304" pitchFamily="18" charset="0"/>
                <a:cs typeface="Times New Roman" panose="02020603050405020304" pitchFamily="18" charset="0"/>
              </a:rPr>
              <a:t>et al</a:t>
            </a:r>
            <a:r>
              <a:rPr lang="en-IN" sz="1100" dirty="0">
                <a:latin typeface="Times New Roman" panose="02020603050405020304" pitchFamily="18" charset="0"/>
                <a:cs typeface="Times New Roman" panose="02020603050405020304" pitchFamily="18" charset="0"/>
              </a:rPr>
              <a:t>., 2024). </a:t>
            </a:r>
          </a:p>
        </p:txBody>
      </p:sp>
      <p:pic>
        <p:nvPicPr>
          <p:cNvPr id="9" name="Picture 8"/>
          <p:cNvPicPr>
            <a:picLocks noChangeAspect="1"/>
          </p:cNvPicPr>
          <p:nvPr/>
        </p:nvPicPr>
        <p:blipFill>
          <a:blip r:embed="rId5"/>
          <a:stretch>
            <a:fillRect/>
          </a:stretch>
        </p:blipFill>
        <p:spPr>
          <a:xfrm>
            <a:off x="7236373" y="1970687"/>
            <a:ext cx="4939862" cy="1623850"/>
          </a:xfrm>
          <a:prstGeom prst="rect">
            <a:avLst/>
          </a:prstGeom>
        </p:spPr>
        <p:style>
          <a:lnRef idx="2">
            <a:schemeClr val="dk1"/>
          </a:lnRef>
          <a:fillRef idx="1">
            <a:schemeClr val="lt1"/>
          </a:fillRef>
          <a:effectRef idx="0">
            <a:schemeClr val="dk1"/>
          </a:effectRef>
          <a:fontRef idx="minor">
            <a:schemeClr val="dk1"/>
          </a:fontRef>
        </p:style>
      </p:pic>
      <p:sp>
        <p:nvSpPr>
          <p:cNvPr id="10" name="Rectangle 9"/>
          <p:cNvSpPr/>
          <p:nvPr/>
        </p:nvSpPr>
        <p:spPr>
          <a:xfrm>
            <a:off x="7236373" y="640858"/>
            <a:ext cx="4939862" cy="1251000"/>
          </a:xfrm>
          <a:prstGeom prst="rect">
            <a:avLst/>
          </a:prstGeom>
        </p:spPr>
        <p:style>
          <a:lnRef idx="1">
            <a:schemeClr val="accent1"/>
          </a:lnRef>
          <a:fillRef idx="2">
            <a:schemeClr val="accent1"/>
          </a:fillRef>
          <a:effectRef idx="1">
            <a:schemeClr val="accent1"/>
          </a:effectRef>
          <a:fontRef idx="minor">
            <a:schemeClr val="dk1"/>
          </a:fontRef>
        </p:style>
        <p:txBody>
          <a:bodyPr rtlCol="0" anchor="t"/>
          <a:lstStyle/>
          <a:p>
            <a:pPr algn="ctr"/>
            <a:r>
              <a:rPr lang="en-IN" sz="1400" b="1" i="1" u="sng" dirty="0">
                <a:solidFill>
                  <a:schemeClr val="tx1"/>
                </a:solidFill>
                <a:latin typeface="Times New Roman" panose="02020603050405020304" pitchFamily="18" charset="0"/>
                <a:cs typeface="Times New Roman" panose="02020603050405020304" pitchFamily="18" charset="0"/>
              </a:rPr>
              <a:t>Policy and Stigma </a:t>
            </a:r>
            <a:endParaRPr lang="en-IN" sz="1400" b="1" dirty="0">
              <a:solidFill>
                <a:schemeClr val="tx1"/>
              </a:solidFill>
              <a:latin typeface="Times New Roman" panose="02020603050405020304" pitchFamily="18" charset="0"/>
              <a:cs typeface="Times New Roman" panose="02020603050405020304" pitchFamily="18" charset="0"/>
            </a:endParaRPr>
          </a:p>
          <a:p>
            <a:pPr algn="just"/>
            <a:r>
              <a:rPr lang="en-IN" sz="1100" dirty="0">
                <a:solidFill>
                  <a:schemeClr val="tx1"/>
                </a:solidFill>
                <a:latin typeface="Times New Roman" panose="02020603050405020304" pitchFamily="18" charset="0"/>
                <a:cs typeface="Times New Roman" panose="02020603050405020304" pitchFamily="18" charset="0"/>
              </a:rPr>
              <a:t>In the past, individuals with personality disorders faced strong stigma and were often labelled as dangerous or untreatable. Many of them were also placed in an institution. The Mental Health Act 1959 is a legislation which informs citizens with mental disorders as to what they are entitled to or how they can be addressed. Mental health disorder is a term applied to refer to individuals who have a mental illness. A learning disability (Cowan, 2021).</a:t>
            </a:r>
          </a:p>
          <a:p>
            <a:pPr algn="just"/>
            <a:endParaRPr lang="en-IN" sz="1100" dirty="0">
              <a:latin typeface="Times New Roman" panose="02020603050405020304" pitchFamily="18" charset="0"/>
              <a:cs typeface="Times New Roman" panose="02020603050405020304" pitchFamily="18" charset="0"/>
            </a:endParaRPr>
          </a:p>
        </p:txBody>
      </p:sp>
      <p:pic>
        <p:nvPicPr>
          <p:cNvPr id="12" name="Picture 11">
            <a:extLst>
              <a:ext uri="{FF2B5EF4-FFF2-40B4-BE49-F238E27FC236}">
                <a16:creationId xmlns:a16="http://schemas.microsoft.com/office/drawing/2014/main" id="{3EE295A3-2474-71B7-04B1-53DB21D4D497}"/>
              </a:ext>
            </a:extLst>
          </p:cNvPr>
          <p:cNvPicPr>
            <a:picLocks noChangeAspect="1"/>
          </p:cNvPicPr>
          <p:nvPr/>
        </p:nvPicPr>
        <p:blipFill>
          <a:blip r:embed="rId6"/>
          <a:stretch>
            <a:fillRect/>
          </a:stretch>
        </p:blipFill>
        <p:spPr>
          <a:xfrm>
            <a:off x="4430485" y="3657600"/>
            <a:ext cx="2296885" cy="1775499"/>
          </a:xfrm>
          <a:prstGeom prst="rect">
            <a:avLst/>
          </a:prstGeom>
          <a:ln>
            <a:solidFill>
              <a:schemeClr val="tx1"/>
            </a:solidFill>
          </a:ln>
        </p:spPr>
      </p:pic>
      <p:pic>
        <p:nvPicPr>
          <p:cNvPr id="14" name="Picture 13">
            <a:extLst>
              <a:ext uri="{FF2B5EF4-FFF2-40B4-BE49-F238E27FC236}">
                <a16:creationId xmlns:a16="http://schemas.microsoft.com/office/drawing/2014/main" id="{6BE4FE4A-2557-2F3B-F511-71BF55E123D2}"/>
              </a:ext>
            </a:extLst>
          </p:cNvPr>
          <p:cNvPicPr>
            <a:picLocks noChangeAspect="1"/>
          </p:cNvPicPr>
          <p:nvPr/>
        </p:nvPicPr>
        <p:blipFill>
          <a:blip r:embed="rId7"/>
          <a:stretch>
            <a:fillRect/>
          </a:stretch>
        </p:blipFill>
        <p:spPr>
          <a:xfrm>
            <a:off x="4430485" y="5464629"/>
            <a:ext cx="2296886" cy="1393371"/>
          </a:xfrm>
          <a:prstGeom prst="rect">
            <a:avLst/>
          </a:prstGeom>
          <a:ln>
            <a:solidFill>
              <a:schemeClr val="tx1"/>
            </a:solidFill>
          </a:ln>
        </p:spPr>
      </p:pic>
    </p:spTree>
    <p:extLst>
      <p:ext uri="{BB962C8B-B14F-4D97-AF65-F5344CB8AC3E}">
        <p14:creationId xmlns:p14="http://schemas.microsoft.com/office/powerpoint/2010/main" val="372017474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a:gsLst>
            <a:gs pos="0">
              <a:schemeClr val="accent2">
                <a:lumMod val="60000"/>
                <a:lumOff val="40000"/>
              </a:schemeClr>
            </a:gs>
            <a:gs pos="54000">
              <a:schemeClr val="bg1">
                <a:lumMod val="95000"/>
              </a:schemeClr>
            </a:gs>
            <a:gs pos="83000">
              <a:schemeClr val="accent2">
                <a:lumMod val="60000"/>
                <a:lumOff val="40000"/>
              </a:schemeClr>
            </a:gs>
            <a:gs pos="100000">
              <a:schemeClr val="accent2">
                <a:lumMod val="60000"/>
                <a:lumOff val="40000"/>
              </a:schemeClr>
            </a:gs>
          </a:gsLst>
          <a:lin ang="5400000" scaled="1"/>
        </a:gradFill>
        <a:effectLst/>
      </p:bgPr>
    </p:bg>
    <p:spTree>
      <p:nvGrpSpPr>
        <p:cNvPr id="1" name=""/>
        <p:cNvGrpSpPr/>
        <p:nvPr/>
      </p:nvGrpSpPr>
      <p:grpSpPr>
        <a:xfrm>
          <a:off x="0" y="0"/>
          <a:ext cx="0" cy="0"/>
          <a:chOff x="0" y="0"/>
          <a:chExt cx="0" cy="0"/>
        </a:xfrm>
      </p:grpSpPr>
      <p:sp>
        <p:nvSpPr>
          <p:cNvPr id="2" name="Rectangle 1"/>
          <p:cNvSpPr/>
          <p:nvPr/>
        </p:nvSpPr>
        <p:spPr>
          <a:xfrm>
            <a:off x="0" y="1"/>
            <a:ext cx="12192000" cy="599090"/>
          </a:xfrm>
          <a:prstGeom prst="rect">
            <a:avLst/>
          </a:prstGeom>
          <a:solidFill>
            <a:srgbClr val="FFFF00"/>
          </a:solidFill>
        </p:spPr>
        <p:style>
          <a:lnRef idx="1">
            <a:schemeClr val="accent4"/>
          </a:lnRef>
          <a:fillRef idx="3">
            <a:schemeClr val="accent4"/>
          </a:fillRef>
          <a:effectRef idx="2">
            <a:schemeClr val="accent4"/>
          </a:effectRef>
          <a:fontRef idx="minor">
            <a:schemeClr val="lt1"/>
          </a:fontRef>
        </p:style>
        <p:txBody>
          <a:bodyPr rtlCol="0" anchor="ctr"/>
          <a:lstStyle/>
          <a:p>
            <a:pPr algn="ctr"/>
            <a:r>
              <a:rPr lang="en-IN" sz="2400" b="1" i="1" u="sng" dirty="0">
                <a:solidFill>
                  <a:srgbClr val="FF0000"/>
                </a:solidFill>
                <a:latin typeface="Times New Roman" panose="02020603050405020304" pitchFamily="18" charset="0"/>
                <a:cs typeface="Times New Roman" panose="02020603050405020304" pitchFamily="18" charset="0"/>
              </a:rPr>
              <a:t>Personality Disorders: Historical and Contemporary Care through the Lens of ICD-11</a:t>
            </a:r>
            <a:endParaRPr lang="en-IN" sz="2400" i="1" u="sng" dirty="0">
              <a:solidFill>
                <a:srgbClr val="FF0000"/>
              </a:solidFill>
              <a:latin typeface="Times New Roman" panose="02020603050405020304" pitchFamily="18" charset="0"/>
              <a:cs typeface="Times New Roman" panose="02020603050405020304" pitchFamily="18" charset="0"/>
            </a:endParaRPr>
          </a:p>
        </p:txBody>
      </p:sp>
      <p:sp>
        <p:nvSpPr>
          <p:cNvPr id="4" name="Rectangle 3"/>
          <p:cNvSpPr/>
          <p:nvPr/>
        </p:nvSpPr>
        <p:spPr>
          <a:xfrm>
            <a:off x="0" y="661825"/>
            <a:ext cx="3233057" cy="3153431"/>
          </a:xfrm>
          <a:prstGeom prst="rect">
            <a:avLst/>
          </a:prstGeom>
          <a:ln>
            <a:solidFill>
              <a:schemeClr val="tx1"/>
            </a:solidFill>
          </a:ln>
        </p:spPr>
        <p:style>
          <a:lnRef idx="1">
            <a:schemeClr val="accent3"/>
          </a:lnRef>
          <a:fillRef idx="2">
            <a:schemeClr val="accent3"/>
          </a:fillRef>
          <a:effectRef idx="1">
            <a:schemeClr val="accent3"/>
          </a:effectRef>
          <a:fontRef idx="minor">
            <a:schemeClr val="dk1"/>
          </a:fontRef>
        </p:style>
        <p:txBody>
          <a:bodyPr rtlCol="0" anchor="ctr"/>
          <a:lstStyle/>
          <a:p>
            <a:pPr algn="ctr"/>
            <a:r>
              <a:rPr lang="en-IN" sz="1400" b="1" u="sng" dirty="0">
                <a:latin typeface="Times New Roman" panose="02020603050405020304" pitchFamily="18" charset="0"/>
                <a:cs typeface="Times New Roman" panose="02020603050405020304" pitchFamily="18" charset="0"/>
              </a:rPr>
              <a:t>Social, Cultural and Political Context </a:t>
            </a:r>
            <a:endParaRPr lang="en-IN" sz="1400" dirty="0">
              <a:latin typeface="Times New Roman" panose="02020603050405020304" pitchFamily="18" charset="0"/>
              <a:cs typeface="Times New Roman" panose="02020603050405020304" pitchFamily="18" charset="0"/>
            </a:endParaRPr>
          </a:p>
          <a:p>
            <a:pPr algn="just"/>
            <a:r>
              <a:rPr lang="en-IN" sz="1100" b="1" i="1" u="sng" dirty="0">
                <a:latin typeface="Times New Roman" panose="02020603050405020304" pitchFamily="18" charset="0"/>
                <a:cs typeface="Times New Roman" panose="02020603050405020304" pitchFamily="18" charset="0"/>
              </a:rPr>
              <a:t>Stigma &amp; Discrimination</a:t>
            </a:r>
            <a:endParaRPr lang="en-IN" sz="1100" dirty="0">
              <a:latin typeface="Times New Roman" panose="02020603050405020304" pitchFamily="18" charset="0"/>
              <a:cs typeface="Times New Roman" panose="02020603050405020304" pitchFamily="18" charset="0"/>
            </a:endParaRPr>
          </a:p>
          <a:p>
            <a:pPr algn="just"/>
            <a:r>
              <a:rPr lang="en-IN" sz="1100" dirty="0">
                <a:latin typeface="Times New Roman" panose="02020603050405020304" pitchFamily="18" charset="0"/>
                <a:cs typeface="Times New Roman" panose="02020603050405020304" pitchFamily="18" charset="0"/>
              </a:rPr>
              <a:t>Individuals with personality disorders also face a high margin of stigma and misunderstanding (mentalhealth.org.uk, 2022).</a:t>
            </a:r>
          </a:p>
          <a:p>
            <a:pPr algn="just"/>
            <a:r>
              <a:rPr lang="en-IN" sz="1100" dirty="0">
                <a:latin typeface="Times New Roman" panose="02020603050405020304" pitchFamily="18" charset="0"/>
                <a:cs typeface="Times New Roman" panose="02020603050405020304" pitchFamily="18" charset="0"/>
              </a:rPr>
              <a:t>Most are unwilling to seek help: only 61% in a survey indicated that fear of stigma was what prevented them from seeking help; 69% disclosed to family/friends.</a:t>
            </a:r>
          </a:p>
          <a:p>
            <a:pPr algn="just"/>
            <a:r>
              <a:rPr lang="en-IN" sz="1100" b="1" i="1" u="sng" dirty="0">
                <a:latin typeface="Times New Roman" panose="02020603050405020304" pitchFamily="18" charset="0"/>
                <a:cs typeface="Times New Roman" panose="02020603050405020304" pitchFamily="18" charset="0"/>
              </a:rPr>
              <a:t>Political Context and Policy </a:t>
            </a:r>
            <a:endParaRPr lang="en-IN" sz="1100" dirty="0">
              <a:latin typeface="Times New Roman" panose="02020603050405020304" pitchFamily="18" charset="0"/>
              <a:cs typeface="Times New Roman" panose="02020603050405020304" pitchFamily="18" charset="0"/>
            </a:endParaRPr>
          </a:p>
          <a:p>
            <a:pPr algn="just"/>
            <a:r>
              <a:rPr lang="en-IN" sz="1100" dirty="0">
                <a:latin typeface="Times New Roman" panose="02020603050405020304" pitchFamily="18" charset="0"/>
                <a:cs typeface="Times New Roman" panose="02020603050405020304" pitchFamily="18" charset="0"/>
              </a:rPr>
              <a:t>The Equality Act 2010 (UK) is also helpful to protect people with personality disorders from discrimination in workplaces as well as services (Almond </a:t>
            </a:r>
            <a:r>
              <a:rPr lang="en-IN" sz="1100" i="1" dirty="0">
                <a:latin typeface="Times New Roman" panose="02020603050405020304" pitchFamily="18" charset="0"/>
                <a:cs typeface="Times New Roman" panose="02020603050405020304" pitchFamily="18" charset="0"/>
              </a:rPr>
              <a:t>et al</a:t>
            </a:r>
            <a:r>
              <a:rPr lang="en-IN" sz="1100" dirty="0">
                <a:latin typeface="Times New Roman" panose="02020603050405020304" pitchFamily="18" charset="0"/>
                <a:cs typeface="Times New Roman" panose="02020603050405020304" pitchFamily="18" charset="0"/>
              </a:rPr>
              <a:t>., 2022).</a:t>
            </a:r>
          </a:p>
          <a:p>
            <a:pPr algn="just"/>
            <a:r>
              <a:rPr lang="en-IN" sz="1100" dirty="0">
                <a:latin typeface="Times New Roman" panose="02020603050405020304" pitchFamily="18" charset="0"/>
                <a:cs typeface="Times New Roman" panose="02020603050405020304" pitchFamily="18" charset="0"/>
              </a:rPr>
              <a:t>The NHS Long Term Plan 2019 is determined to eliminate health inequalities, including mental health. One was the target to have 390,000 individuals with severe mental illness have a physical health check annually by 2023/24 (england.nhs.uk, 2025).</a:t>
            </a:r>
          </a:p>
        </p:txBody>
      </p:sp>
      <p:sp>
        <p:nvSpPr>
          <p:cNvPr id="5" name="Rectangle 4"/>
          <p:cNvSpPr/>
          <p:nvPr/>
        </p:nvSpPr>
        <p:spPr>
          <a:xfrm>
            <a:off x="3309257" y="670033"/>
            <a:ext cx="5649688" cy="3145223"/>
          </a:xfrm>
          <a:prstGeom prst="rect">
            <a:avLst/>
          </a:prstGeom>
          <a:solidFill>
            <a:schemeClr val="accent6">
              <a:lumMod val="40000"/>
              <a:lumOff val="60000"/>
            </a:schemeClr>
          </a:solidFill>
          <a:ln>
            <a:solidFill>
              <a:schemeClr val="tx1"/>
            </a:solidFill>
          </a:ln>
        </p:spPr>
        <p:style>
          <a:lnRef idx="3">
            <a:schemeClr val="lt1"/>
          </a:lnRef>
          <a:fillRef idx="1">
            <a:schemeClr val="accent6"/>
          </a:fillRef>
          <a:effectRef idx="1">
            <a:schemeClr val="accent6"/>
          </a:effectRef>
          <a:fontRef idx="minor">
            <a:schemeClr val="lt1"/>
          </a:fontRef>
        </p:style>
        <p:txBody>
          <a:bodyPr rtlCol="0" anchor="ctr"/>
          <a:lstStyle/>
          <a:p>
            <a:pPr algn="ctr"/>
            <a:r>
              <a:rPr lang="en-IN" sz="1400" b="1" u="sng" dirty="0">
                <a:solidFill>
                  <a:schemeClr val="tx1"/>
                </a:solidFill>
                <a:latin typeface="Times New Roman" panose="02020603050405020304" pitchFamily="18" charset="0"/>
                <a:cs typeface="Times New Roman" panose="02020603050405020304" pitchFamily="18" charset="0"/>
              </a:rPr>
              <a:t>Critical Analysis and Discussion </a:t>
            </a:r>
            <a:endParaRPr lang="en-IN" sz="1400" dirty="0">
              <a:solidFill>
                <a:schemeClr val="tx1"/>
              </a:solidFill>
              <a:latin typeface="Times New Roman" panose="02020603050405020304" pitchFamily="18" charset="0"/>
              <a:cs typeface="Times New Roman" panose="02020603050405020304" pitchFamily="18" charset="0"/>
            </a:endParaRPr>
          </a:p>
          <a:p>
            <a:pPr algn="just"/>
            <a:r>
              <a:rPr lang="en-IN" sz="1100" b="1" i="1" u="sng" dirty="0">
                <a:solidFill>
                  <a:schemeClr val="tx1"/>
                </a:solidFill>
                <a:latin typeface="Times New Roman" panose="02020603050405020304" pitchFamily="18" charset="0"/>
                <a:cs typeface="Times New Roman" panose="02020603050405020304" pitchFamily="18" charset="0"/>
              </a:rPr>
              <a:t>Historical </a:t>
            </a:r>
            <a:r>
              <a:rPr lang="en-IN" sz="1100" b="1" i="1" u="sng" dirty="0" err="1">
                <a:solidFill>
                  <a:schemeClr val="tx1"/>
                </a:solidFill>
                <a:latin typeface="Times New Roman" panose="02020603050405020304" pitchFamily="18" charset="0"/>
                <a:cs typeface="Times New Roman" panose="02020603050405020304" pitchFamily="18" charset="0"/>
              </a:rPr>
              <a:t>vs</a:t>
            </a:r>
            <a:r>
              <a:rPr lang="en-IN" sz="1100" b="1" i="1" u="sng" dirty="0">
                <a:solidFill>
                  <a:schemeClr val="tx1"/>
                </a:solidFill>
                <a:latin typeface="Times New Roman" panose="02020603050405020304" pitchFamily="18" charset="0"/>
                <a:cs typeface="Times New Roman" panose="02020603050405020304" pitchFamily="18" charset="0"/>
              </a:rPr>
              <a:t> Contemporary Care:</a:t>
            </a:r>
            <a:r>
              <a:rPr lang="en-IN" sz="1100" b="1" u="sng" dirty="0">
                <a:solidFill>
                  <a:schemeClr val="tx1"/>
                </a:solidFill>
                <a:latin typeface="Times New Roman" panose="02020603050405020304" pitchFamily="18" charset="0"/>
                <a:cs typeface="Times New Roman" panose="02020603050405020304" pitchFamily="18" charset="0"/>
              </a:rPr>
              <a:t> </a:t>
            </a:r>
            <a:r>
              <a:rPr lang="en-IN" sz="1100" dirty="0">
                <a:solidFill>
                  <a:schemeClr val="tx1"/>
                </a:solidFill>
                <a:latin typeface="Times New Roman" panose="02020603050405020304" pitchFamily="18" charset="0"/>
                <a:cs typeface="Times New Roman" panose="02020603050405020304" pitchFamily="18" charset="0"/>
              </a:rPr>
              <a:t>The traditional treatment of personality disorders used to be limited to asylum institutions and institutionalisation. At the present time, care has developed into community-based models, talking therapies, as well as person-centred approaches.</a:t>
            </a:r>
          </a:p>
          <a:p>
            <a:pPr algn="just"/>
            <a:r>
              <a:rPr lang="en-IN" sz="1100" b="1" i="1" u="sng" dirty="0">
                <a:solidFill>
                  <a:schemeClr val="tx1"/>
                </a:solidFill>
                <a:latin typeface="Times New Roman" panose="02020603050405020304" pitchFamily="18" charset="0"/>
                <a:cs typeface="Times New Roman" panose="02020603050405020304" pitchFamily="18" charset="0"/>
              </a:rPr>
              <a:t>Progress Achieved:</a:t>
            </a:r>
            <a:r>
              <a:rPr lang="en-IN" sz="1100" i="1" dirty="0">
                <a:solidFill>
                  <a:schemeClr val="tx1"/>
                </a:solidFill>
                <a:latin typeface="Times New Roman" panose="02020603050405020304" pitchFamily="18" charset="0"/>
                <a:cs typeface="Times New Roman" panose="02020603050405020304" pitchFamily="18" charset="0"/>
              </a:rPr>
              <a:t> </a:t>
            </a:r>
            <a:r>
              <a:rPr lang="en-IN" sz="1100" dirty="0">
                <a:solidFill>
                  <a:schemeClr val="tx1"/>
                </a:solidFill>
                <a:latin typeface="Times New Roman" panose="02020603050405020304" pitchFamily="18" charset="0"/>
                <a:cs typeface="Times New Roman" panose="02020603050405020304" pitchFamily="18" charset="0"/>
              </a:rPr>
              <a:t>Evidence-based therapies like Dialectical Behaviour Therapy (DBT), Cognitive Behavioural Therapy (CBT), and schema therapy are currently used in modern care (</a:t>
            </a:r>
            <a:r>
              <a:rPr lang="en-IN" sz="1100" dirty="0" err="1">
                <a:solidFill>
                  <a:schemeClr val="tx1"/>
                </a:solidFill>
                <a:latin typeface="Times New Roman" panose="02020603050405020304" pitchFamily="18" charset="0"/>
                <a:cs typeface="Times New Roman" panose="02020603050405020304" pitchFamily="18" charset="0"/>
              </a:rPr>
              <a:t>Assmann</a:t>
            </a:r>
            <a:r>
              <a:rPr lang="en-IN" sz="1100" dirty="0">
                <a:solidFill>
                  <a:schemeClr val="tx1"/>
                </a:solidFill>
                <a:latin typeface="Times New Roman" panose="02020603050405020304" pitchFamily="18" charset="0"/>
                <a:cs typeface="Times New Roman" panose="02020603050405020304" pitchFamily="18" charset="0"/>
              </a:rPr>
              <a:t> </a:t>
            </a:r>
            <a:r>
              <a:rPr lang="en-IN" sz="1100" i="1" dirty="0">
                <a:solidFill>
                  <a:schemeClr val="tx1"/>
                </a:solidFill>
                <a:latin typeface="Times New Roman" panose="02020603050405020304" pitchFamily="18" charset="0"/>
                <a:cs typeface="Times New Roman" panose="02020603050405020304" pitchFamily="18" charset="0"/>
              </a:rPr>
              <a:t>et al</a:t>
            </a:r>
            <a:r>
              <a:rPr lang="en-IN" sz="1100" dirty="0">
                <a:solidFill>
                  <a:schemeClr val="tx1"/>
                </a:solidFill>
                <a:latin typeface="Times New Roman" panose="02020603050405020304" pitchFamily="18" charset="0"/>
                <a:cs typeface="Times New Roman" panose="02020603050405020304" pitchFamily="18" charset="0"/>
              </a:rPr>
              <a:t>., 2024). ICD-11 is made better in the sense that it is more focused on severity and personality as compared to strict categories.. </a:t>
            </a:r>
          </a:p>
          <a:p>
            <a:pPr algn="just"/>
            <a:r>
              <a:rPr lang="en-IN" sz="1100" b="1" i="1" u="sng" dirty="0">
                <a:solidFill>
                  <a:schemeClr val="tx1"/>
                </a:solidFill>
                <a:latin typeface="Times New Roman" panose="02020603050405020304" pitchFamily="18" charset="0"/>
                <a:cs typeface="Times New Roman" panose="02020603050405020304" pitchFamily="18" charset="0"/>
              </a:rPr>
              <a:t>Continuing Challenges:</a:t>
            </a:r>
            <a:r>
              <a:rPr lang="en-IN" sz="1100" b="1" u="sng" dirty="0">
                <a:solidFill>
                  <a:schemeClr val="tx1"/>
                </a:solidFill>
                <a:latin typeface="Times New Roman" panose="02020603050405020304" pitchFamily="18" charset="0"/>
                <a:cs typeface="Times New Roman" panose="02020603050405020304" pitchFamily="18" charset="0"/>
              </a:rPr>
              <a:t> </a:t>
            </a:r>
            <a:r>
              <a:rPr lang="en-IN" sz="1100" dirty="0">
                <a:solidFill>
                  <a:schemeClr val="tx1"/>
                </a:solidFill>
                <a:latin typeface="Times New Roman" panose="02020603050405020304" pitchFamily="18" charset="0"/>
                <a:cs typeface="Times New Roman" panose="02020603050405020304" pitchFamily="18" charset="0"/>
              </a:rPr>
              <a:t>Stigma is somewhat recalcitrant in UK working environments and social places. Poor funding leads to prolonged NHS waits. Misdiagnosis in cultures is a frequent occurrence, especially with ethnic minority patients whose symptoms of mental manifest somatically (Beeston, 2025). The digital divide is an increasing obstacle: approximately 42% of serious mental illness services in England do not have basic digital skills to use online services.</a:t>
            </a:r>
          </a:p>
          <a:p>
            <a:pPr algn="just"/>
            <a:r>
              <a:rPr lang="en-IN" sz="1100" b="1" i="1" u="sng" dirty="0">
                <a:solidFill>
                  <a:schemeClr val="tx1"/>
                </a:solidFill>
                <a:latin typeface="Times New Roman" panose="02020603050405020304" pitchFamily="18" charset="0"/>
                <a:cs typeface="Times New Roman" panose="02020603050405020304" pitchFamily="18" charset="0"/>
              </a:rPr>
              <a:t>ICD-11’s Contribution and Limitations:</a:t>
            </a:r>
            <a:r>
              <a:rPr lang="en-IN" sz="1100" b="1" u="sng" dirty="0">
                <a:solidFill>
                  <a:schemeClr val="tx1"/>
                </a:solidFill>
                <a:latin typeface="Times New Roman" panose="02020603050405020304" pitchFamily="18" charset="0"/>
                <a:cs typeface="Times New Roman" panose="02020603050405020304" pitchFamily="18" charset="0"/>
              </a:rPr>
              <a:t> </a:t>
            </a:r>
            <a:r>
              <a:rPr lang="en-IN" sz="1100" dirty="0">
                <a:solidFill>
                  <a:schemeClr val="tx1"/>
                </a:solidFill>
                <a:latin typeface="Times New Roman" panose="02020603050405020304" pitchFamily="18" charset="0"/>
                <a:cs typeface="Times New Roman" panose="02020603050405020304" pitchFamily="18" charset="0"/>
              </a:rPr>
              <a:t>ICD-11 also offers a clearer, flexible system for diagnosing personality disorders. This also allows workers to identify severity as well as trait patterns (First </a:t>
            </a:r>
            <a:r>
              <a:rPr lang="en-IN" sz="1100" i="1" dirty="0">
                <a:solidFill>
                  <a:schemeClr val="tx1"/>
                </a:solidFill>
                <a:latin typeface="Times New Roman" panose="02020603050405020304" pitchFamily="18" charset="0"/>
                <a:cs typeface="Times New Roman" panose="02020603050405020304" pitchFamily="18" charset="0"/>
              </a:rPr>
              <a:t>et al</a:t>
            </a:r>
            <a:r>
              <a:rPr lang="en-IN" sz="1100" dirty="0">
                <a:solidFill>
                  <a:schemeClr val="tx1"/>
                </a:solidFill>
                <a:latin typeface="Times New Roman" panose="02020603050405020304" pitchFamily="18" charset="0"/>
                <a:cs typeface="Times New Roman" panose="02020603050405020304" pitchFamily="18" charset="0"/>
              </a:rPr>
              <a:t>., 2021). However, the limited training process, as well as limited resources in some regions, may hinder the proper use.. </a:t>
            </a:r>
          </a:p>
        </p:txBody>
      </p:sp>
      <p:sp>
        <p:nvSpPr>
          <p:cNvPr id="6" name="Rectangle 5"/>
          <p:cNvSpPr/>
          <p:nvPr/>
        </p:nvSpPr>
        <p:spPr>
          <a:xfrm>
            <a:off x="0" y="3882788"/>
            <a:ext cx="2222937" cy="2932386"/>
          </a:xfrm>
          <a:prstGeom prst="rect">
            <a:avLst/>
          </a:prstGeom>
          <a:solidFill>
            <a:schemeClr val="accent4">
              <a:lumMod val="60000"/>
              <a:lumOff val="40000"/>
            </a:schemeClr>
          </a:solidFill>
          <a:ln>
            <a:solidFill>
              <a:schemeClr val="tx1"/>
            </a:solidFill>
          </a:ln>
        </p:spPr>
        <p:style>
          <a:lnRef idx="1">
            <a:schemeClr val="accent4"/>
          </a:lnRef>
          <a:fillRef idx="2">
            <a:schemeClr val="accent4"/>
          </a:fillRef>
          <a:effectRef idx="1">
            <a:schemeClr val="accent4"/>
          </a:effectRef>
          <a:fontRef idx="minor">
            <a:schemeClr val="dk1"/>
          </a:fontRef>
        </p:style>
        <p:txBody>
          <a:bodyPr rtlCol="0" anchor="ctr"/>
          <a:lstStyle/>
          <a:p>
            <a:pPr algn="ctr"/>
            <a:r>
              <a:rPr lang="en-IN" sz="1100" b="1" i="1" u="sng" dirty="0">
                <a:latin typeface="Times New Roman" panose="02020603050405020304" pitchFamily="18" charset="0"/>
                <a:cs typeface="Times New Roman" panose="02020603050405020304" pitchFamily="18" charset="0"/>
              </a:rPr>
              <a:t>Individual/Cultural Differences </a:t>
            </a:r>
            <a:endParaRPr lang="en-IN" sz="1100" dirty="0">
              <a:latin typeface="Times New Roman" panose="02020603050405020304" pitchFamily="18" charset="0"/>
              <a:cs typeface="Times New Roman" panose="02020603050405020304" pitchFamily="18" charset="0"/>
            </a:endParaRPr>
          </a:p>
          <a:p>
            <a:pPr algn="just"/>
            <a:r>
              <a:rPr lang="en-IN" sz="1100" dirty="0">
                <a:latin typeface="Times New Roman" panose="02020603050405020304" pitchFamily="18" charset="0"/>
                <a:cs typeface="Times New Roman" panose="02020603050405020304" pitchFamily="18" charset="0"/>
              </a:rPr>
              <a:t>A UK study also found that 9.7% of in-patient admissions had a diagnosed personality disorder (Hossain </a:t>
            </a:r>
            <a:r>
              <a:rPr lang="en-IN" sz="1100" i="1" dirty="0">
                <a:latin typeface="Times New Roman" panose="02020603050405020304" pitchFamily="18" charset="0"/>
                <a:cs typeface="Times New Roman" panose="02020603050405020304" pitchFamily="18" charset="0"/>
              </a:rPr>
              <a:t>et al</a:t>
            </a:r>
            <a:r>
              <a:rPr lang="en-IN" sz="1100" dirty="0">
                <a:latin typeface="Times New Roman" panose="02020603050405020304" pitchFamily="18" charset="0"/>
                <a:cs typeface="Times New Roman" panose="02020603050405020304" pitchFamily="18" charset="0"/>
              </a:rPr>
              <a:t>., 2025). In the White British patients, this had increased to approximately 17% whereas in the Indian and Pakistani ethnicities it stood at 3%.</a:t>
            </a:r>
          </a:p>
          <a:p>
            <a:pPr algn="just"/>
            <a:r>
              <a:rPr lang="en-IN" sz="1100" dirty="0">
                <a:latin typeface="Times New Roman" panose="02020603050405020304" pitchFamily="18" charset="0"/>
                <a:cs typeface="Times New Roman" panose="02020603050405020304" pitchFamily="18" charset="0"/>
              </a:rPr>
              <a:t>Ethnic minority groups are also less likely to be diagnosed compared to White People. Furthermore, Culture also influences how symptoms are seen as well as reported. Some traits might be interpreted differently across cultures. </a:t>
            </a:r>
          </a:p>
        </p:txBody>
      </p:sp>
      <p:sp>
        <p:nvSpPr>
          <p:cNvPr id="7" name="Rectangle 6"/>
          <p:cNvSpPr/>
          <p:nvPr/>
        </p:nvSpPr>
        <p:spPr>
          <a:xfrm>
            <a:off x="6221577" y="3881906"/>
            <a:ext cx="5906438" cy="2976094"/>
          </a:xfrm>
          <a:prstGeom prst="rect">
            <a:avLst/>
          </a:prstGeom>
          <a:ln>
            <a:solidFill>
              <a:schemeClr val="tx1"/>
            </a:solidFill>
          </a:ln>
        </p:spPr>
        <p:style>
          <a:lnRef idx="1">
            <a:schemeClr val="accent5"/>
          </a:lnRef>
          <a:fillRef idx="2">
            <a:schemeClr val="accent5"/>
          </a:fillRef>
          <a:effectRef idx="1">
            <a:schemeClr val="accent5"/>
          </a:effectRef>
          <a:fontRef idx="minor">
            <a:schemeClr val="dk1"/>
          </a:fontRef>
        </p:style>
        <p:txBody>
          <a:bodyPr rtlCol="0" anchor="ctr"/>
          <a:lstStyle/>
          <a:p>
            <a:pPr algn="ctr"/>
            <a:r>
              <a:rPr lang="en-IN" sz="1400" b="1" u="sng" dirty="0">
                <a:solidFill>
                  <a:schemeClr val="tx1"/>
                </a:solidFill>
                <a:latin typeface="Times New Roman" panose="02020603050405020304" pitchFamily="18" charset="0"/>
                <a:cs typeface="Times New Roman" panose="02020603050405020304" pitchFamily="18" charset="0"/>
              </a:rPr>
              <a:t>Contemporary Understanding and Treatment </a:t>
            </a:r>
            <a:endParaRPr lang="en-IN" sz="1400" b="1" dirty="0">
              <a:solidFill>
                <a:schemeClr val="tx1"/>
              </a:solidFill>
              <a:latin typeface="Times New Roman" panose="02020603050405020304" pitchFamily="18" charset="0"/>
              <a:cs typeface="Times New Roman" panose="02020603050405020304" pitchFamily="18" charset="0"/>
            </a:endParaRPr>
          </a:p>
          <a:p>
            <a:pPr algn="just"/>
            <a:r>
              <a:rPr lang="en-IN" sz="1100" b="1" i="1" dirty="0">
                <a:solidFill>
                  <a:schemeClr val="tx1"/>
                </a:solidFill>
                <a:latin typeface="Times New Roman" panose="02020603050405020304" pitchFamily="18" charset="0"/>
                <a:cs typeface="Times New Roman" panose="02020603050405020304" pitchFamily="18" charset="0"/>
              </a:rPr>
              <a:t>Bio Psychosocial Models</a:t>
            </a:r>
            <a:r>
              <a:rPr lang="en-IN" sz="1100" i="1" dirty="0">
                <a:solidFill>
                  <a:schemeClr val="tx1"/>
                </a:solidFill>
                <a:latin typeface="Times New Roman" panose="02020603050405020304" pitchFamily="18" charset="0"/>
                <a:cs typeface="Times New Roman" panose="02020603050405020304" pitchFamily="18" charset="0"/>
              </a:rPr>
              <a:t>:</a:t>
            </a:r>
            <a:r>
              <a:rPr lang="en-IN" sz="1100" dirty="0">
                <a:solidFill>
                  <a:schemeClr val="tx1"/>
                </a:solidFill>
                <a:latin typeface="Times New Roman" panose="02020603050405020304" pitchFamily="18" charset="0"/>
                <a:cs typeface="Times New Roman" panose="02020603050405020304" pitchFamily="18" charset="0"/>
              </a:rPr>
              <a:t> The current view of depression is that it results from some combination of biological (such as genetics, neurotransmitter imbalance), psychological and social factors (e.g. poverty, social support, unemployment).</a:t>
            </a:r>
          </a:p>
          <a:p>
            <a:pPr algn="just"/>
            <a:r>
              <a:rPr lang="en-IN" sz="1100" b="1" i="1" u="sng" dirty="0">
                <a:solidFill>
                  <a:schemeClr val="tx1"/>
                </a:solidFill>
                <a:latin typeface="Times New Roman" panose="02020603050405020304" pitchFamily="18" charset="0"/>
                <a:cs typeface="Times New Roman" panose="02020603050405020304" pitchFamily="18" charset="0"/>
              </a:rPr>
              <a:t>Current Treatments </a:t>
            </a:r>
            <a:endParaRPr lang="en-IN" sz="1100" dirty="0">
              <a:solidFill>
                <a:schemeClr val="tx1"/>
              </a:solidFill>
              <a:latin typeface="Times New Roman" panose="02020603050405020304" pitchFamily="18" charset="0"/>
              <a:cs typeface="Times New Roman" panose="02020603050405020304" pitchFamily="18" charset="0"/>
            </a:endParaRPr>
          </a:p>
          <a:p>
            <a:pPr algn="just"/>
            <a:r>
              <a:rPr lang="en-IN" sz="1100" b="1" dirty="0">
                <a:solidFill>
                  <a:schemeClr val="tx1"/>
                </a:solidFill>
                <a:latin typeface="Times New Roman" panose="02020603050405020304" pitchFamily="18" charset="0"/>
                <a:cs typeface="Times New Roman" panose="02020603050405020304" pitchFamily="18" charset="0"/>
              </a:rPr>
              <a:t>Medical:</a:t>
            </a:r>
            <a:r>
              <a:rPr lang="en-IN" sz="1100" dirty="0">
                <a:solidFill>
                  <a:schemeClr val="tx1"/>
                </a:solidFill>
                <a:latin typeface="Times New Roman" panose="02020603050405020304" pitchFamily="18" charset="0"/>
                <a:cs typeface="Times New Roman" panose="02020603050405020304" pitchFamily="18" charset="0"/>
              </a:rPr>
              <a:t> antidepressants such as SNRIs, Electroconvulsive Therapy (ECT), are earmarked for severe or treatment-resistant depression. </a:t>
            </a:r>
          </a:p>
          <a:p>
            <a:pPr algn="just"/>
            <a:r>
              <a:rPr lang="en-IN" sz="1100" b="1" dirty="0">
                <a:solidFill>
                  <a:schemeClr val="tx1"/>
                </a:solidFill>
                <a:latin typeface="Times New Roman" panose="02020603050405020304" pitchFamily="18" charset="0"/>
                <a:cs typeface="Times New Roman" panose="02020603050405020304" pitchFamily="18" charset="0"/>
              </a:rPr>
              <a:t>Psychological:</a:t>
            </a:r>
            <a:r>
              <a:rPr lang="en-IN" sz="1100" dirty="0">
                <a:solidFill>
                  <a:schemeClr val="tx1"/>
                </a:solidFill>
                <a:latin typeface="Times New Roman" panose="02020603050405020304" pitchFamily="18" charset="0"/>
                <a:cs typeface="Times New Roman" panose="02020603050405020304" pitchFamily="18" charset="0"/>
              </a:rPr>
              <a:t> Interpersonal Therapy, Cognitive Behavioural Therapy, counselling, sometimes delivered per NICE guidelines. </a:t>
            </a:r>
          </a:p>
          <a:p>
            <a:pPr algn="just"/>
            <a:r>
              <a:rPr lang="en-IN" sz="1100" b="1" dirty="0">
                <a:solidFill>
                  <a:schemeClr val="tx1"/>
                </a:solidFill>
                <a:latin typeface="Times New Roman" panose="02020603050405020304" pitchFamily="18" charset="0"/>
                <a:cs typeface="Times New Roman" panose="02020603050405020304" pitchFamily="18" charset="0"/>
              </a:rPr>
              <a:t>Community and Social Care:</a:t>
            </a:r>
            <a:r>
              <a:rPr lang="en-IN" sz="1100" dirty="0">
                <a:solidFill>
                  <a:schemeClr val="tx1"/>
                </a:solidFill>
                <a:latin typeface="Times New Roman" panose="02020603050405020304" pitchFamily="18" charset="0"/>
                <a:cs typeface="Times New Roman" panose="02020603050405020304" pitchFamily="18" charset="0"/>
              </a:rPr>
              <a:t> Peer support groups, social recommending (such as activity, arts, volunteering) to assess social determinants. </a:t>
            </a:r>
          </a:p>
          <a:p>
            <a:pPr algn="just"/>
            <a:r>
              <a:rPr lang="en-IN" sz="1100" b="1" i="1" u="sng" dirty="0">
                <a:solidFill>
                  <a:schemeClr val="tx1"/>
                </a:solidFill>
                <a:latin typeface="Times New Roman" panose="02020603050405020304" pitchFamily="18" charset="0"/>
                <a:cs typeface="Times New Roman" panose="02020603050405020304" pitchFamily="18" charset="0"/>
              </a:rPr>
              <a:t>UK Policy Example:</a:t>
            </a:r>
            <a:r>
              <a:rPr lang="en-IN" sz="1100" b="1" u="sng" dirty="0">
                <a:solidFill>
                  <a:schemeClr val="tx1"/>
                </a:solidFill>
                <a:latin typeface="Times New Roman" panose="02020603050405020304" pitchFamily="18" charset="0"/>
                <a:cs typeface="Times New Roman" panose="02020603050405020304" pitchFamily="18" charset="0"/>
              </a:rPr>
              <a:t> </a:t>
            </a:r>
            <a:r>
              <a:rPr lang="en-IN" sz="1100" dirty="0">
                <a:solidFill>
                  <a:schemeClr val="tx1"/>
                </a:solidFill>
                <a:latin typeface="Times New Roman" panose="02020603050405020304" pitchFamily="18" charset="0"/>
                <a:cs typeface="Times New Roman" panose="02020603050405020304" pitchFamily="18" charset="0"/>
              </a:rPr>
              <a:t>NHS Talking Therapies: Delivers the use of NICE-recommended therapies via a stepped-care model. Provides low-intensity interventions initially, with upgrading to more intensive treatment. Offers are made in person, remotely, or in a group or one-to-one.</a:t>
            </a:r>
          </a:p>
          <a:p>
            <a:pPr algn="just"/>
            <a:r>
              <a:rPr lang="en-IN" sz="1100" b="1" i="1" u="sng" dirty="0">
                <a:solidFill>
                  <a:schemeClr val="tx1"/>
                </a:solidFill>
                <a:latin typeface="Times New Roman" panose="02020603050405020304" pitchFamily="18" charset="0"/>
                <a:cs typeface="Times New Roman" panose="02020603050405020304" pitchFamily="18" charset="0"/>
              </a:rPr>
              <a:t>Digital Health Tools:</a:t>
            </a:r>
            <a:r>
              <a:rPr lang="en-IN" sz="1100" b="1" u="sng" dirty="0">
                <a:solidFill>
                  <a:schemeClr val="tx1"/>
                </a:solidFill>
                <a:latin typeface="Times New Roman" panose="02020603050405020304" pitchFamily="18" charset="0"/>
                <a:cs typeface="Times New Roman" panose="02020603050405020304" pitchFamily="18" charset="0"/>
              </a:rPr>
              <a:t> </a:t>
            </a:r>
            <a:r>
              <a:rPr lang="en-IN" sz="1100" dirty="0">
                <a:solidFill>
                  <a:schemeClr val="tx1"/>
                </a:solidFill>
                <a:latin typeface="Times New Roman" panose="02020603050405020304" pitchFamily="18" charset="0"/>
                <a:cs typeface="Times New Roman" panose="02020603050405020304" pitchFamily="18" charset="0"/>
              </a:rPr>
              <a:t>Online CBT, app-based interventions, and digital therapy are suggested by NICE to assist in meeting demand and offer bonuses during the provision of access (</a:t>
            </a:r>
            <a:r>
              <a:rPr lang="en-IN" sz="1100" dirty="0" err="1">
                <a:solidFill>
                  <a:schemeClr val="tx1"/>
                </a:solidFill>
                <a:latin typeface="Times New Roman" panose="02020603050405020304" pitchFamily="18" charset="0"/>
                <a:cs typeface="Times New Roman" panose="02020603050405020304" pitchFamily="18" charset="0"/>
              </a:rPr>
              <a:t>Rostami</a:t>
            </a:r>
            <a:r>
              <a:rPr lang="en-IN" sz="1100" dirty="0">
                <a:solidFill>
                  <a:schemeClr val="tx1"/>
                </a:solidFill>
                <a:latin typeface="Times New Roman" panose="02020603050405020304" pitchFamily="18" charset="0"/>
                <a:cs typeface="Times New Roman" panose="02020603050405020304" pitchFamily="18" charset="0"/>
              </a:rPr>
              <a:t> </a:t>
            </a:r>
            <a:r>
              <a:rPr lang="en-IN" sz="1100" i="1" dirty="0">
                <a:solidFill>
                  <a:schemeClr val="tx1"/>
                </a:solidFill>
                <a:latin typeface="Times New Roman" panose="02020603050405020304" pitchFamily="18" charset="0"/>
                <a:cs typeface="Times New Roman" panose="02020603050405020304" pitchFamily="18" charset="0"/>
              </a:rPr>
              <a:t>et al.,</a:t>
            </a:r>
            <a:r>
              <a:rPr lang="en-IN" sz="1100" dirty="0">
                <a:solidFill>
                  <a:schemeClr val="tx1"/>
                </a:solidFill>
                <a:latin typeface="Times New Roman" panose="02020603050405020304" pitchFamily="18" charset="0"/>
                <a:cs typeface="Times New Roman" panose="02020603050405020304" pitchFamily="18" charset="0"/>
              </a:rPr>
              <a:t> 2025).</a:t>
            </a:r>
          </a:p>
          <a:p>
            <a:pPr algn="just"/>
            <a:endParaRPr lang="en-IN" sz="1100" dirty="0">
              <a:solidFill>
                <a:schemeClr val="tx1"/>
              </a:solidFill>
              <a:latin typeface="Times New Roman" panose="02020603050405020304" pitchFamily="18" charset="0"/>
              <a:cs typeface="Times New Roman" panose="02020603050405020304" pitchFamily="18" charset="0"/>
            </a:endParaRPr>
          </a:p>
        </p:txBody>
      </p:sp>
      <p:sp>
        <p:nvSpPr>
          <p:cNvPr id="8" name="Rectangle 7"/>
          <p:cNvSpPr/>
          <p:nvPr/>
        </p:nvSpPr>
        <p:spPr>
          <a:xfrm>
            <a:off x="9035145" y="670034"/>
            <a:ext cx="3104303" cy="1801024"/>
          </a:xfrm>
          <a:prstGeom prst="rect">
            <a:avLst/>
          </a:prstGeom>
          <a:solidFill>
            <a:schemeClr val="accent4">
              <a:lumMod val="40000"/>
              <a:lumOff val="60000"/>
            </a:schemeClr>
          </a:solidFill>
          <a:ln>
            <a:solidFill>
              <a:schemeClr val="tx1"/>
            </a:solidFill>
          </a:ln>
        </p:spPr>
        <p:style>
          <a:lnRef idx="1">
            <a:schemeClr val="accent3"/>
          </a:lnRef>
          <a:fillRef idx="2">
            <a:schemeClr val="accent3"/>
          </a:fillRef>
          <a:effectRef idx="1">
            <a:schemeClr val="accent3"/>
          </a:effectRef>
          <a:fontRef idx="minor">
            <a:schemeClr val="dk1"/>
          </a:fontRef>
        </p:style>
        <p:txBody>
          <a:bodyPr rtlCol="0" anchor="ctr"/>
          <a:lstStyle/>
          <a:p>
            <a:pPr algn="ctr"/>
            <a:r>
              <a:rPr lang="en-US" sz="1400" b="1" u="sng" dirty="0">
                <a:solidFill>
                  <a:schemeClr val="tx1"/>
                </a:solidFill>
                <a:latin typeface="Times New Roman" panose="02020603050405020304" pitchFamily="18" charset="0"/>
                <a:cs typeface="Times New Roman" panose="02020603050405020304" pitchFamily="18" charset="0"/>
              </a:rPr>
              <a:t>Future Policy</a:t>
            </a:r>
            <a:endParaRPr lang="en-IN" sz="1400" b="1" dirty="0">
              <a:solidFill>
                <a:schemeClr val="tx1"/>
              </a:solidFill>
              <a:latin typeface="Times New Roman" panose="02020603050405020304" pitchFamily="18" charset="0"/>
              <a:cs typeface="Times New Roman" panose="02020603050405020304" pitchFamily="18" charset="0"/>
            </a:endParaRPr>
          </a:p>
          <a:p>
            <a:pPr algn="just"/>
            <a:r>
              <a:rPr lang="en-IN" sz="1100" dirty="0">
                <a:latin typeface="Times New Roman" panose="02020603050405020304" pitchFamily="18" charset="0"/>
                <a:cs typeface="Times New Roman" panose="02020603050405020304" pitchFamily="18" charset="0"/>
              </a:rPr>
              <a:t>Included in future policy should be funding mental health more, equitable accessibility within communities, and culturally sensitive service provision. Educational campaigns should work on the stigma, whereas digital inclusion initiatives aim at addressing access disparities. Incorporating ICD-11 guidelines within professional training will reinforce proper diagnosis and successful therapy in the country.</a:t>
            </a:r>
          </a:p>
        </p:txBody>
      </p:sp>
      <p:pic>
        <p:nvPicPr>
          <p:cNvPr id="10" name="Picture 9"/>
          <p:cNvPicPr>
            <a:picLocks noChangeAspect="1"/>
          </p:cNvPicPr>
          <p:nvPr/>
        </p:nvPicPr>
        <p:blipFill>
          <a:blip r:embed="rId2"/>
          <a:stretch>
            <a:fillRect/>
          </a:stretch>
        </p:blipFill>
        <p:spPr>
          <a:xfrm>
            <a:off x="4178988" y="3888433"/>
            <a:ext cx="2000172" cy="1397813"/>
          </a:xfrm>
          <a:prstGeom prst="rect">
            <a:avLst/>
          </a:prstGeom>
        </p:spPr>
        <p:style>
          <a:lnRef idx="2">
            <a:schemeClr val="dk1"/>
          </a:lnRef>
          <a:fillRef idx="1">
            <a:schemeClr val="lt1"/>
          </a:fillRef>
          <a:effectRef idx="0">
            <a:schemeClr val="dk1"/>
          </a:effectRef>
          <a:fontRef idx="minor">
            <a:schemeClr val="dk1"/>
          </a:fontRef>
        </p:style>
      </p:pic>
      <p:sp>
        <p:nvSpPr>
          <p:cNvPr id="9" name="Rectangle 8"/>
          <p:cNvSpPr/>
          <p:nvPr/>
        </p:nvSpPr>
        <p:spPr>
          <a:xfrm>
            <a:off x="2265355" y="5348981"/>
            <a:ext cx="3913805" cy="1493253"/>
          </a:xfrm>
          <a:prstGeom prst="rect">
            <a:avLst/>
          </a:prstGeom>
          <a:solidFill>
            <a:srgbClr val="92D050"/>
          </a:solidFill>
          <a:ln>
            <a:solidFill>
              <a:schemeClr val="tx1"/>
            </a:solidFill>
          </a:ln>
        </p:spPr>
        <p:style>
          <a:lnRef idx="1">
            <a:schemeClr val="accent6"/>
          </a:lnRef>
          <a:fillRef idx="2">
            <a:schemeClr val="accent6"/>
          </a:fillRef>
          <a:effectRef idx="1">
            <a:schemeClr val="accent6"/>
          </a:effectRef>
          <a:fontRef idx="minor">
            <a:schemeClr val="dk1"/>
          </a:fontRef>
        </p:style>
        <p:txBody>
          <a:bodyPr rtlCol="0" anchor="ctr"/>
          <a:lstStyle/>
          <a:p>
            <a:pPr algn="ctr"/>
            <a:r>
              <a:rPr lang="en-IN" sz="1200" b="1" u="sng" dirty="0">
                <a:latin typeface="Times New Roman" panose="02020603050405020304" pitchFamily="18" charset="0"/>
                <a:cs typeface="Times New Roman" panose="02020603050405020304" pitchFamily="18" charset="0"/>
              </a:rPr>
              <a:t>Conclusion</a:t>
            </a:r>
            <a:endParaRPr lang="en-IN" sz="1200" dirty="0">
              <a:latin typeface="Times New Roman" panose="02020603050405020304" pitchFamily="18" charset="0"/>
              <a:cs typeface="Times New Roman" panose="02020603050405020304" pitchFamily="18" charset="0"/>
            </a:endParaRPr>
          </a:p>
          <a:p>
            <a:pPr algn="just"/>
            <a:r>
              <a:rPr lang="en-IN" sz="1000" dirty="0">
                <a:latin typeface="Times New Roman" panose="02020603050405020304" pitchFamily="18" charset="0"/>
                <a:cs typeface="Times New Roman" panose="02020603050405020304" pitchFamily="18" charset="0"/>
              </a:rPr>
              <a:t>This poster suggests that the development of personality disorders has changed from institutional care to community-based treatment. Nevertheless, although there has been a breakthrough in the field of diagnosis and treatment under the ICD-11, the levels of stigma, inequality, and cultural misdiagnosis remain obstacles to clear, equitable mental health care in the UK.</a:t>
            </a:r>
          </a:p>
        </p:txBody>
      </p:sp>
      <p:pic>
        <p:nvPicPr>
          <p:cNvPr id="11" name="Picture 10"/>
          <p:cNvPicPr>
            <a:picLocks noChangeAspect="1"/>
          </p:cNvPicPr>
          <p:nvPr/>
        </p:nvPicPr>
        <p:blipFill>
          <a:blip r:embed="rId3"/>
          <a:stretch>
            <a:fillRect/>
          </a:stretch>
        </p:blipFill>
        <p:spPr>
          <a:xfrm>
            <a:off x="9046576" y="2537708"/>
            <a:ext cx="3081439" cy="1277548"/>
          </a:xfrm>
          <a:prstGeom prst="rect">
            <a:avLst/>
          </a:prstGeom>
          <a:ln>
            <a:solidFill>
              <a:schemeClr val="tx1"/>
            </a:solidFill>
          </a:ln>
        </p:spPr>
      </p:pic>
      <p:pic>
        <p:nvPicPr>
          <p:cNvPr id="12" name="Picture 11">
            <a:extLst>
              <a:ext uri="{FF2B5EF4-FFF2-40B4-BE49-F238E27FC236}">
                <a16:creationId xmlns:a16="http://schemas.microsoft.com/office/drawing/2014/main" id="{34F5DC5C-FABD-AC0A-E7A3-21979212D5DA}"/>
              </a:ext>
            </a:extLst>
          </p:cNvPr>
          <p:cNvPicPr>
            <a:picLocks noChangeAspect="1"/>
          </p:cNvPicPr>
          <p:nvPr/>
        </p:nvPicPr>
        <p:blipFill>
          <a:blip r:embed="rId4"/>
          <a:stretch>
            <a:fillRect/>
          </a:stretch>
        </p:blipFill>
        <p:spPr>
          <a:xfrm>
            <a:off x="2265354" y="3882788"/>
            <a:ext cx="1871217" cy="1403459"/>
          </a:xfrm>
          <a:prstGeom prst="rect">
            <a:avLst/>
          </a:prstGeom>
          <a:ln>
            <a:solidFill>
              <a:schemeClr val="tx1"/>
            </a:solidFill>
          </a:ln>
        </p:spPr>
      </p:pic>
    </p:spTree>
    <p:extLst>
      <p:ext uri="{BB962C8B-B14F-4D97-AF65-F5344CB8AC3E}">
        <p14:creationId xmlns:p14="http://schemas.microsoft.com/office/powerpoint/2010/main" val="260802276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a:gsLst>
            <a:gs pos="100000">
              <a:schemeClr val="accent2">
                <a:lumMod val="60000"/>
                <a:lumOff val="40000"/>
              </a:schemeClr>
            </a:gs>
            <a:gs pos="52000">
              <a:schemeClr val="bg1"/>
            </a:gs>
            <a:gs pos="21000">
              <a:schemeClr val="accent2">
                <a:lumMod val="105000"/>
                <a:satMod val="109000"/>
                <a:tint val="81000"/>
              </a:schemeClr>
            </a:gs>
          </a:gsLst>
          <a:lin ang="5400000" scaled="0"/>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41890" y="365126"/>
            <a:ext cx="11902965" cy="848820"/>
          </a:xfrm>
        </p:spPr>
        <p:txBody>
          <a:bodyPr>
            <a:normAutofit/>
          </a:bodyPr>
          <a:lstStyle/>
          <a:p>
            <a:pPr algn="ctr"/>
            <a:r>
              <a:rPr lang="en-US" sz="4000" b="1" dirty="0">
                <a:latin typeface="Times New Roman" panose="02020603050405020304" pitchFamily="18" charset="0"/>
                <a:cs typeface="Times New Roman" panose="02020603050405020304" pitchFamily="18" charset="0"/>
              </a:rPr>
              <a:t>Reference List</a:t>
            </a:r>
            <a:endParaRPr lang="en-IN" sz="4000" b="1"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141890" y="1340068"/>
            <a:ext cx="11902965" cy="5249917"/>
          </a:xfrm>
        </p:spPr>
        <p:style>
          <a:lnRef idx="2">
            <a:schemeClr val="dk1"/>
          </a:lnRef>
          <a:fillRef idx="1">
            <a:schemeClr val="lt1"/>
          </a:fillRef>
          <a:effectRef idx="0">
            <a:schemeClr val="dk1"/>
          </a:effectRef>
          <a:fontRef idx="minor">
            <a:schemeClr val="dk1"/>
          </a:fontRef>
        </p:style>
        <p:txBody>
          <a:bodyPr>
            <a:normAutofit lnSpcReduction="10000"/>
          </a:bodyPr>
          <a:lstStyle/>
          <a:p>
            <a:pPr algn="just"/>
            <a:r>
              <a:rPr lang="en-IN" sz="1400" dirty="0">
                <a:latin typeface="Times New Roman" panose="02020603050405020304" pitchFamily="18" charset="0"/>
                <a:cs typeface="Times New Roman" panose="02020603050405020304" pitchFamily="18" charset="0"/>
              </a:rPr>
              <a:t>Aicher, H.D., Wolff, M. and </a:t>
            </a:r>
            <a:r>
              <a:rPr lang="en-IN" sz="1400" dirty="0" err="1">
                <a:latin typeface="Times New Roman" panose="02020603050405020304" pitchFamily="18" charset="0"/>
                <a:cs typeface="Times New Roman" panose="02020603050405020304" pitchFamily="18" charset="0"/>
              </a:rPr>
              <a:t>Herwig</a:t>
            </a:r>
            <a:r>
              <a:rPr lang="en-IN" sz="1400" dirty="0">
                <a:latin typeface="Times New Roman" panose="02020603050405020304" pitchFamily="18" charset="0"/>
                <a:cs typeface="Times New Roman" panose="02020603050405020304" pitchFamily="18" charset="0"/>
              </a:rPr>
              <a:t>, U. (2024) ‘Psychedelic therapy–refining the claim of a paradigm shift.’ </a:t>
            </a:r>
            <a:r>
              <a:rPr lang="en-IN" sz="1400" i="1" dirty="0">
                <a:latin typeface="Times New Roman" panose="02020603050405020304" pitchFamily="18" charset="0"/>
                <a:cs typeface="Times New Roman" panose="02020603050405020304" pitchFamily="18" charset="0"/>
              </a:rPr>
              <a:t>International Review of Psychiatry</a:t>
            </a:r>
            <a:r>
              <a:rPr lang="en-IN" sz="1400" dirty="0">
                <a:latin typeface="Times New Roman" panose="02020603050405020304" pitchFamily="18" charset="0"/>
                <a:cs typeface="Times New Roman" panose="02020603050405020304" pitchFamily="18" charset="0"/>
              </a:rPr>
              <a:t>, </a:t>
            </a:r>
            <a:r>
              <a:rPr lang="en-IN" sz="1400" i="1" dirty="0">
                <a:latin typeface="Times New Roman" panose="02020603050405020304" pitchFamily="18" charset="0"/>
                <a:cs typeface="Times New Roman" panose="02020603050405020304" pitchFamily="18" charset="0"/>
              </a:rPr>
              <a:t>36</a:t>
            </a:r>
            <a:r>
              <a:rPr lang="en-IN" sz="1400" dirty="0">
                <a:latin typeface="Times New Roman" panose="02020603050405020304" pitchFamily="18" charset="0"/>
                <a:cs typeface="Times New Roman" panose="02020603050405020304" pitchFamily="18" charset="0"/>
              </a:rPr>
              <a:t>(8), pp.920-927. Available at: </a:t>
            </a:r>
            <a:r>
              <a:rPr lang="en-IN" sz="1400" u="sng" dirty="0">
                <a:latin typeface="Times New Roman" panose="02020603050405020304" pitchFamily="18" charset="0"/>
                <a:cs typeface="Times New Roman" panose="02020603050405020304" pitchFamily="18" charset="0"/>
                <a:hlinkClick r:id="rId2"/>
              </a:rPr>
              <a:t>https://doi.org/10.1080/09540261.2024.2410853</a:t>
            </a:r>
            <a:r>
              <a:rPr lang="en-IN" sz="1400" dirty="0">
                <a:latin typeface="Times New Roman" panose="02020603050405020304" pitchFamily="18" charset="0"/>
                <a:cs typeface="Times New Roman" panose="02020603050405020304" pitchFamily="18" charset="0"/>
              </a:rPr>
              <a:t> </a:t>
            </a:r>
          </a:p>
          <a:p>
            <a:pPr algn="just"/>
            <a:r>
              <a:rPr lang="en-IN" sz="1400" dirty="0">
                <a:latin typeface="Times New Roman" panose="02020603050405020304" pitchFamily="18" charset="0"/>
                <a:cs typeface="Times New Roman" panose="02020603050405020304" pitchFamily="18" charset="0"/>
              </a:rPr>
              <a:t>Almond, P., Horton, R. and James, G. (2022) Mental health and wellbeing at work in the UK: current legal approaches. </a:t>
            </a:r>
            <a:r>
              <a:rPr lang="en-IN" sz="1400" i="1" dirty="0">
                <a:latin typeface="Times New Roman" panose="02020603050405020304" pitchFamily="18" charset="0"/>
                <a:cs typeface="Times New Roman" panose="02020603050405020304" pitchFamily="18" charset="0"/>
              </a:rPr>
              <a:t>Legal Studies</a:t>
            </a:r>
            <a:r>
              <a:rPr lang="en-IN" sz="1400" dirty="0">
                <a:latin typeface="Times New Roman" panose="02020603050405020304" pitchFamily="18" charset="0"/>
                <a:cs typeface="Times New Roman" panose="02020603050405020304" pitchFamily="18" charset="0"/>
              </a:rPr>
              <a:t>, </a:t>
            </a:r>
            <a:r>
              <a:rPr lang="en-IN" sz="1400" i="1" dirty="0">
                <a:latin typeface="Times New Roman" panose="02020603050405020304" pitchFamily="18" charset="0"/>
                <a:cs typeface="Times New Roman" panose="02020603050405020304" pitchFamily="18" charset="0"/>
              </a:rPr>
              <a:t>42</a:t>
            </a:r>
            <a:r>
              <a:rPr lang="en-IN" sz="1400" dirty="0">
                <a:latin typeface="Times New Roman" panose="02020603050405020304" pitchFamily="18" charset="0"/>
                <a:cs typeface="Times New Roman" panose="02020603050405020304" pitchFamily="18" charset="0"/>
              </a:rPr>
              <a:t>(4), pp.663-679. Available at: </a:t>
            </a:r>
            <a:r>
              <a:rPr lang="en-IN" sz="1400" u="sng" dirty="0">
                <a:latin typeface="Times New Roman" panose="02020603050405020304" pitchFamily="18" charset="0"/>
                <a:cs typeface="Times New Roman" panose="02020603050405020304" pitchFamily="18" charset="0"/>
                <a:hlinkClick r:id="rId3"/>
              </a:rPr>
              <a:t>https://www.cambridge.org/core/journals/legal-studies/article/mental-health-and-wellbeing-at-work-in-the-uk-current-legal-approaches/1548CFCFF97DD6D6D2CCFD1554CCD592</a:t>
            </a:r>
            <a:r>
              <a:rPr lang="en-IN" sz="1400" dirty="0">
                <a:latin typeface="Times New Roman" panose="02020603050405020304" pitchFamily="18" charset="0"/>
                <a:cs typeface="Times New Roman" panose="02020603050405020304" pitchFamily="18" charset="0"/>
              </a:rPr>
              <a:t> </a:t>
            </a:r>
          </a:p>
          <a:p>
            <a:pPr algn="just"/>
            <a:r>
              <a:rPr lang="en-IN" sz="1400" dirty="0">
                <a:latin typeface="Times New Roman" panose="02020603050405020304" pitchFamily="18" charset="0"/>
                <a:cs typeface="Times New Roman" panose="02020603050405020304" pitchFamily="18" charset="0"/>
              </a:rPr>
              <a:t>Barke, A., </a:t>
            </a:r>
            <a:r>
              <a:rPr lang="en-IN" sz="1400" dirty="0" err="1">
                <a:latin typeface="Times New Roman" panose="02020603050405020304" pitchFamily="18" charset="0"/>
                <a:cs typeface="Times New Roman" panose="02020603050405020304" pitchFamily="18" charset="0"/>
              </a:rPr>
              <a:t>Korwisi</a:t>
            </a:r>
            <a:r>
              <a:rPr lang="en-IN" sz="1400" dirty="0">
                <a:latin typeface="Times New Roman" panose="02020603050405020304" pitchFamily="18" charset="0"/>
                <a:cs typeface="Times New Roman" panose="02020603050405020304" pitchFamily="18" charset="0"/>
              </a:rPr>
              <a:t>, B., </a:t>
            </a:r>
            <a:r>
              <a:rPr lang="en-IN" sz="1400" dirty="0" err="1">
                <a:latin typeface="Times New Roman" panose="02020603050405020304" pitchFamily="18" charset="0"/>
                <a:cs typeface="Times New Roman" panose="02020603050405020304" pitchFamily="18" charset="0"/>
              </a:rPr>
              <a:t>Jakob</a:t>
            </a:r>
            <a:r>
              <a:rPr lang="en-IN" sz="1400" dirty="0">
                <a:latin typeface="Times New Roman" panose="02020603050405020304" pitchFamily="18" charset="0"/>
                <a:cs typeface="Times New Roman" panose="02020603050405020304" pitchFamily="18" charset="0"/>
              </a:rPr>
              <a:t>, R., </a:t>
            </a:r>
            <a:r>
              <a:rPr lang="en-IN" sz="1400" dirty="0" err="1">
                <a:latin typeface="Times New Roman" panose="02020603050405020304" pitchFamily="18" charset="0"/>
                <a:cs typeface="Times New Roman" panose="02020603050405020304" pitchFamily="18" charset="0"/>
              </a:rPr>
              <a:t>Konstanjsek</a:t>
            </a:r>
            <a:r>
              <a:rPr lang="en-IN" sz="1400" dirty="0">
                <a:latin typeface="Times New Roman" panose="02020603050405020304" pitchFamily="18" charset="0"/>
                <a:cs typeface="Times New Roman" panose="02020603050405020304" pitchFamily="18" charset="0"/>
              </a:rPr>
              <a:t>, N., </a:t>
            </a:r>
            <a:r>
              <a:rPr lang="en-IN" sz="1400" dirty="0" err="1">
                <a:latin typeface="Times New Roman" panose="02020603050405020304" pitchFamily="18" charset="0"/>
                <a:cs typeface="Times New Roman" panose="02020603050405020304" pitchFamily="18" charset="0"/>
              </a:rPr>
              <a:t>Rief</a:t>
            </a:r>
            <a:r>
              <a:rPr lang="en-IN" sz="1400" dirty="0">
                <a:latin typeface="Times New Roman" panose="02020603050405020304" pitchFamily="18" charset="0"/>
                <a:cs typeface="Times New Roman" panose="02020603050405020304" pitchFamily="18" charset="0"/>
              </a:rPr>
              <a:t>, W. and </a:t>
            </a:r>
            <a:r>
              <a:rPr lang="en-IN" sz="1400" dirty="0" err="1">
                <a:latin typeface="Times New Roman" panose="02020603050405020304" pitchFamily="18" charset="0"/>
                <a:cs typeface="Times New Roman" panose="02020603050405020304" pitchFamily="18" charset="0"/>
              </a:rPr>
              <a:t>Treede</a:t>
            </a:r>
            <a:r>
              <a:rPr lang="en-IN" sz="1400" dirty="0">
                <a:latin typeface="Times New Roman" panose="02020603050405020304" pitchFamily="18" charset="0"/>
                <a:cs typeface="Times New Roman" panose="02020603050405020304" pitchFamily="18" charset="0"/>
              </a:rPr>
              <a:t>, R.D. (2022) 'Classification of chronic pain for the International Classification of Diseases (ICD-11): results of the 2017 international World Health Organisation field testing.' </a:t>
            </a:r>
            <a:r>
              <a:rPr lang="en-IN" sz="1400" i="1" dirty="0">
                <a:latin typeface="Times New Roman" panose="02020603050405020304" pitchFamily="18" charset="0"/>
                <a:cs typeface="Times New Roman" panose="02020603050405020304" pitchFamily="18" charset="0"/>
              </a:rPr>
              <a:t>Pain</a:t>
            </a:r>
            <a:r>
              <a:rPr lang="en-IN" sz="1400" dirty="0">
                <a:latin typeface="Times New Roman" panose="02020603050405020304" pitchFamily="18" charset="0"/>
                <a:cs typeface="Times New Roman" panose="02020603050405020304" pitchFamily="18" charset="0"/>
              </a:rPr>
              <a:t>, </a:t>
            </a:r>
            <a:r>
              <a:rPr lang="en-IN" sz="1400" i="1" dirty="0">
                <a:latin typeface="Times New Roman" panose="02020603050405020304" pitchFamily="18" charset="0"/>
                <a:cs typeface="Times New Roman" panose="02020603050405020304" pitchFamily="18" charset="0"/>
              </a:rPr>
              <a:t>163</a:t>
            </a:r>
            <a:r>
              <a:rPr lang="en-IN" sz="1400" dirty="0">
                <a:latin typeface="Times New Roman" panose="02020603050405020304" pitchFamily="18" charset="0"/>
                <a:cs typeface="Times New Roman" panose="02020603050405020304" pitchFamily="18" charset="0"/>
              </a:rPr>
              <a:t>(2), pp.310-318. Available at: DOI: 10.1097/j.pain.0000000000002287</a:t>
            </a:r>
          </a:p>
          <a:p>
            <a:pPr algn="just"/>
            <a:r>
              <a:rPr lang="en-IN" sz="1400" dirty="0">
                <a:latin typeface="Times New Roman" panose="02020603050405020304" pitchFamily="18" charset="0"/>
                <a:cs typeface="Times New Roman" panose="02020603050405020304" pitchFamily="18" charset="0"/>
              </a:rPr>
              <a:t>Beeston, A. (2024). </a:t>
            </a:r>
            <a:r>
              <a:rPr lang="en-IN" sz="1400" i="1" dirty="0">
                <a:latin typeface="Times New Roman" panose="02020603050405020304" pitchFamily="18" charset="0"/>
                <a:cs typeface="Times New Roman" panose="02020603050405020304" pitchFamily="18" charset="0"/>
              </a:rPr>
              <a:t>Many people with severe mental illness lack digital skills</a:t>
            </a:r>
            <a:r>
              <a:rPr lang="en-IN" sz="1400" dirty="0">
                <a:latin typeface="Times New Roman" panose="02020603050405020304" pitchFamily="18" charset="0"/>
                <a:cs typeface="Times New Roman" panose="02020603050405020304" pitchFamily="18" charset="0"/>
              </a:rPr>
              <a:t>, </a:t>
            </a:r>
            <a:r>
              <a:rPr lang="en-IN" sz="1400" i="1" dirty="0">
                <a:latin typeface="Times New Roman" panose="02020603050405020304" pitchFamily="18" charset="0"/>
                <a:cs typeface="Times New Roman" panose="02020603050405020304" pitchFamily="18" charset="0"/>
              </a:rPr>
              <a:t>NIHR Evidence</a:t>
            </a:r>
            <a:r>
              <a:rPr lang="en-IN" sz="1400" dirty="0">
                <a:latin typeface="Times New Roman" panose="02020603050405020304" pitchFamily="18" charset="0"/>
                <a:cs typeface="Times New Roman" panose="02020603050405020304" pitchFamily="18" charset="0"/>
              </a:rPr>
              <a:t>. Available at: https://evidence.nihr.ac.uk/alert/many-people-severe-mental-illness-lack-digital-skills (Accessed: 18 October 2025).</a:t>
            </a:r>
          </a:p>
          <a:p>
            <a:pPr algn="just"/>
            <a:r>
              <a:rPr lang="en-IN" sz="1400" dirty="0">
                <a:latin typeface="Times New Roman" panose="02020603050405020304" pitchFamily="18" charset="0"/>
                <a:cs typeface="Times New Roman" panose="02020603050405020304" pitchFamily="18" charset="0"/>
              </a:rPr>
              <a:t>Chow, T.K., Bowie, C.R., Morton, M., </a:t>
            </a:r>
            <a:r>
              <a:rPr lang="en-IN" sz="1400" dirty="0" err="1">
                <a:latin typeface="Times New Roman" panose="02020603050405020304" pitchFamily="18" charset="0"/>
                <a:cs typeface="Times New Roman" panose="02020603050405020304" pitchFamily="18" charset="0"/>
              </a:rPr>
              <a:t>Lalovic</a:t>
            </a:r>
            <a:r>
              <a:rPr lang="en-IN" sz="1400" dirty="0">
                <a:latin typeface="Times New Roman" panose="02020603050405020304" pitchFamily="18" charset="0"/>
                <a:cs typeface="Times New Roman" panose="02020603050405020304" pitchFamily="18" charset="0"/>
              </a:rPr>
              <a:t>, A., </a:t>
            </a:r>
            <a:r>
              <a:rPr lang="en-IN" sz="1400" dirty="0" err="1">
                <a:latin typeface="Times New Roman" panose="02020603050405020304" pitchFamily="18" charset="0"/>
                <a:cs typeface="Times New Roman" panose="02020603050405020304" pitchFamily="18" charset="0"/>
              </a:rPr>
              <a:t>McInerney</a:t>
            </a:r>
            <a:r>
              <a:rPr lang="en-IN" sz="1400" dirty="0">
                <a:latin typeface="Times New Roman" panose="02020603050405020304" pitchFamily="18" charset="0"/>
                <a:cs typeface="Times New Roman" panose="02020603050405020304" pitchFamily="18" charset="0"/>
              </a:rPr>
              <a:t>, S.J. and Rizvi, S.J. (2022) ‘Contributors of functional impairment in major personality disorder: a </a:t>
            </a:r>
            <a:r>
              <a:rPr lang="en-IN" sz="1400" dirty="0" err="1">
                <a:latin typeface="Times New Roman" panose="02020603050405020304" pitchFamily="18" charset="0"/>
                <a:cs typeface="Times New Roman" panose="02020603050405020304" pitchFamily="18" charset="0"/>
              </a:rPr>
              <a:t>biopsychosocial</a:t>
            </a:r>
            <a:r>
              <a:rPr lang="en-IN" sz="1400" dirty="0">
                <a:latin typeface="Times New Roman" panose="02020603050405020304" pitchFamily="18" charset="0"/>
                <a:cs typeface="Times New Roman" panose="02020603050405020304" pitchFamily="18" charset="0"/>
              </a:rPr>
              <a:t> approach.’ </a:t>
            </a:r>
            <a:r>
              <a:rPr lang="en-IN" sz="1400" i="1" dirty="0">
                <a:latin typeface="Times New Roman" panose="02020603050405020304" pitchFamily="18" charset="0"/>
                <a:cs typeface="Times New Roman" panose="02020603050405020304" pitchFamily="18" charset="0"/>
              </a:rPr>
              <a:t>Current Behavioural Neuroscience Reports</a:t>
            </a:r>
            <a:r>
              <a:rPr lang="en-IN" sz="1400" dirty="0">
                <a:latin typeface="Times New Roman" panose="02020603050405020304" pitchFamily="18" charset="0"/>
                <a:cs typeface="Times New Roman" panose="02020603050405020304" pitchFamily="18" charset="0"/>
              </a:rPr>
              <a:t>, </a:t>
            </a:r>
            <a:r>
              <a:rPr lang="en-IN" sz="1400" i="1" dirty="0">
                <a:latin typeface="Times New Roman" panose="02020603050405020304" pitchFamily="18" charset="0"/>
                <a:cs typeface="Times New Roman" panose="02020603050405020304" pitchFamily="18" charset="0"/>
              </a:rPr>
              <a:t>9</a:t>
            </a:r>
            <a:r>
              <a:rPr lang="en-IN" sz="1400" dirty="0">
                <a:latin typeface="Times New Roman" panose="02020603050405020304" pitchFamily="18" charset="0"/>
                <a:cs typeface="Times New Roman" panose="02020603050405020304" pitchFamily="18" charset="0"/>
              </a:rPr>
              <a:t>(2), pp.59-72. Available at: </a:t>
            </a:r>
            <a:r>
              <a:rPr lang="en-IN" sz="1400" u="sng" dirty="0">
                <a:latin typeface="Times New Roman" panose="02020603050405020304" pitchFamily="18" charset="0"/>
                <a:cs typeface="Times New Roman" panose="02020603050405020304" pitchFamily="18" charset="0"/>
                <a:hlinkClick r:id="rId4"/>
              </a:rPr>
              <a:t>https://doi.org/10.1007/s40473-022-00247-y</a:t>
            </a:r>
            <a:endParaRPr lang="en-IN" sz="1400" dirty="0">
              <a:latin typeface="Times New Roman" panose="02020603050405020304" pitchFamily="18" charset="0"/>
              <a:cs typeface="Times New Roman" panose="02020603050405020304" pitchFamily="18" charset="0"/>
            </a:endParaRPr>
          </a:p>
          <a:p>
            <a:pPr algn="just"/>
            <a:r>
              <a:rPr lang="en-IN" sz="1400" dirty="0">
                <a:latin typeface="Times New Roman" panose="02020603050405020304" pitchFamily="18" charset="0"/>
                <a:cs typeface="Times New Roman" panose="02020603050405020304" pitchFamily="18" charset="0"/>
              </a:rPr>
              <a:t>Cowan, C. (2021) ‘Mental observation wards: an alternative provision for emergency psychiatric care in England in the first half of the twentieth century.’ </a:t>
            </a:r>
            <a:r>
              <a:rPr lang="en-IN" sz="1400" i="1" dirty="0">
                <a:latin typeface="Times New Roman" panose="02020603050405020304" pitchFamily="18" charset="0"/>
                <a:cs typeface="Times New Roman" panose="02020603050405020304" pitchFamily="18" charset="0"/>
              </a:rPr>
              <a:t>History of Psychiatry</a:t>
            </a:r>
            <a:r>
              <a:rPr lang="en-IN" sz="1400" dirty="0">
                <a:latin typeface="Times New Roman" panose="02020603050405020304" pitchFamily="18" charset="0"/>
                <a:cs typeface="Times New Roman" panose="02020603050405020304" pitchFamily="18" charset="0"/>
              </a:rPr>
              <a:t>, </a:t>
            </a:r>
            <a:r>
              <a:rPr lang="en-IN" sz="1400" i="1" dirty="0">
                <a:latin typeface="Times New Roman" panose="02020603050405020304" pitchFamily="18" charset="0"/>
                <a:cs typeface="Times New Roman" panose="02020603050405020304" pitchFamily="18" charset="0"/>
              </a:rPr>
              <a:t>32</a:t>
            </a:r>
            <a:r>
              <a:rPr lang="en-IN" sz="1400" dirty="0">
                <a:latin typeface="Times New Roman" panose="02020603050405020304" pitchFamily="18" charset="0"/>
                <a:cs typeface="Times New Roman" panose="02020603050405020304" pitchFamily="18" charset="0"/>
              </a:rPr>
              <a:t>(4), pp.419-435. Available at: </a:t>
            </a:r>
            <a:r>
              <a:rPr lang="en-IN" sz="1400" u="sng" dirty="0">
                <a:latin typeface="Times New Roman" panose="02020603050405020304" pitchFamily="18" charset="0"/>
                <a:cs typeface="Times New Roman" panose="02020603050405020304" pitchFamily="18" charset="0"/>
                <a:hlinkClick r:id="rId5"/>
              </a:rPr>
              <a:t>https://doi.org/10.1177/0957154X211034981</a:t>
            </a:r>
            <a:r>
              <a:rPr lang="en-IN" sz="1400" dirty="0">
                <a:latin typeface="Times New Roman" panose="02020603050405020304" pitchFamily="18" charset="0"/>
                <a:cs typeface="Times New Roman" panose="02020603050405020304" pitchFamily="18" charset="0"/>
              </a:rPr>
              <a:t> </a:t>
            </a:r>
          </a:p>
          <a:p>
            <a:pPr algn="just"/>
            <a:r>
              <a:rPr lang="en-IN" sz="1400" dirty="0">
                <a:latin typeface="Times New Roman" panose="02020603050405020304" pitchFamily="18" charset="0"/>
                <a:cs typeface="Times New Roman" panose="02020603050405020304" pitchFamily="18" charset="0"/>
              </a:rPr>
              <a:t>England.nhs.uk (2025) </a:t>
            </a:r>
            <a:r>
              <a:rPr lang="en-IN" sz="1400" i="1" dirty="0">
                <a:latin typeface="Times New Roman" panose="02020603050405020304" pitchFamily="18" charset="0"/>
                <a:cs typeface="Times New Roman" panose="02020603050405020304" pitchFamily="18" charset="0"/>
              </a:rPr>
              <a:t>NHS Choices</a:t>
            </a:r>
            <a:r>
              <a:rPr lang="en-IN" sz="1400" dirty="0">
                <a:latin typeface="Times New Roman" panose="02020603050405020304" pitchFamily="18" charset="0"/>
                <a:cs typeface="Times New Roman" panose="02020603050405020304" pitchFamily="18" charset="0"/>
              </a:rPr>
              <a:t>. NHS. Available at: https://www.england.nhs.uk/long-read/improving-the-physical-health-of-people-living-with-severe-mental-illness (Accessed: 18 October 2025).</a:t>
            </a:r>
          </a:p>
          <a:p>
            <a:pPr algn="just"/>
            <a:r>
              <a:rPr lang="en-IN" sz="1400" dirty="0">
                <a:latin typeface="Times New Roman" panose="02020603050405020304" pitchFamily="18" charset="0"/>
                <a:cs typeface="Times New Roman" panose="02020603050405020304" pitchFamily="18" charset="0"/>
              </a:rPr>
              <a:t>First, M.B., </a:t>
            </a:r>
            <a:r>
              <a:rPr lang="en-IN" sz="1400" dirty="0" err="1">
                <a:latin typeface="Times New Roman" panose="02020603050405020304" pitchFamily="18" charset="0"/>
                <a:cs typeface="Times New Roman" panose="02020603050405020304" pitchFamily="18" charset="0"/>
              </a:rPr>
              <a:t>Gaebel</a:t>
            </a:r>
            <a:r>
              <a:rPr lang="en-IN" sz="1400" dirty="0">
                <a:latin typeface="Times New Roman" panose="02020603050405020304" pitchFamily="18" charset="0"/>
                <a:cs typeface="Times New Roman" panose="02020603050405020304" pitchFamily="18" charset="0"/>
              </a:rPr>
              <a:t>, W., </a:t>
            </a:r>
            <a:r>
              <a:rPr lang="en-IN" sz="1400" dirty="0" err="1">
                <a:latin typeface="Times New Roman" panose="02020603050405020304" pitchFamily="18" charset="0"/>
                <a:cs typeface="Times New Roman" panose="02020603050405020304" pitchFamily="18" charset="0"/>
              </a:rPr>
              <a:t>Maj</a:t>
            </a:r>
            <a:r>
              <a:rPr lang="en-IN" sz="1400" dirty="0">
                <a:latin typeface="Times New Roman" panose="02020603050405020304" pitchFamily="18" charset="0"/>
                <a:cs typeface="Times New Roman" panose="02020603050405020304" pitchFamily="18" charset="0"/>
              </a:rPr>
              <a:t>, M., Stein, D.J., </a:t>
            </a:r>
            <a:r>
              <a:rPr lang="en-IN" sz="1400" dirty="0" err="1">
                <a:latin typeface="Times New Roman" panose="02020603050405020304" pitchFamily="18" charset="0"/>
                <a:cs typeface="Times New Roman" panose="02020603050405020304" pitchFamily="18" charset="0"/>
              </a:rPr>
              <a:t>Kogan</a:t>
            </a:r>
            <a:r>
              <a:rPr lang="en-IN" sz="1400" dirty="0">
                <a:latin typeface="Times New Roman" panose="02020603050405020304" pitchFamily="18" charset="0"/>
                <a:cs typeface="Times New Roman" panose="02020603050405020304" pitchFamily="18" charset="0"/>
              </a:rPr>
              <a:t>, C.S., Saunders, J.B., </a:t>
            </a:r>
            <a:r>
              <a:rPr lang="en-IN" sz="1400" dirty="0" err="1">
                <a:latin typeface="Times New Roman" panose="02020603050405020304" pitchFamily="18" charset="0"/>
                <a:cs typeface="Times New Roman" panose="02020603050405020304" pitchFamily="18" charset="0"/>
              </a:rPr>
              <a:t>Poznyak</a:t>
            </a:r>
            <a:r>
              <a:rPr lang="en-IN" sz="1400" dirty="0">
                <a:latin typeface="Times New Roman" panose="02020603050405020304" pitchFamily="18" charset="0"/>
                <a:cs typeface="Times New Roman" panose="02020603050405020304" pitchFamily="18" charset="0"/>
              </a:rPr>
              <a:t>, V.B., </a:t>
            </a:r>
            <a:r>
              <a:rPr lang="en-IN" sz="1400" dirty="0" err="1">
                <a:latin typeface="Times New Roman" panose="02020603050405020304" pitchFamily="18" charset="0"/>
                <a:cs typeface="Times New Roman" panose="02020603050405020304" pitchFamily="18" charset="0"/>
              </a:rPr>
              <a:t>Gureje</a:t>
            </a:r>
            <a:r>
              <a:rPr lang="en-IN" sz="1400" dirty="0">
                <a:latin typeface="Times New Roman" panose="02020603050405020304" pitchFamily="18" charset="0"/>
                <a:cs typeface="Times New Roman" panose="02020603050405020304" pitchFamily="18" charset="0"/>
              </a:rPr>
              <a:t>, O., Lewis‐</a:t>
            </a:r>
            <a:r>
              <a:rPr lang="en-IN" sz="1400" dirty="0" err="1">
                <a:latin typeface="Times New Roman" panose="02020603050405020304" pitchFamily="18" charset="0"/>
                <a:cs typeface="Times New Roman" panose="02020603050405020304" pitchFamily="18" charset="0"/>
              </a:rPr>
              <a:t>Fernández</a:t>
            </a:r>
            <a:r>
              <a:rPr lang="en-IN" sz="1400" dirty="0">
                <a:latin typeface="Times New Roman" panose="02020603050405020304" pitchFamily="18" charset="0"/>
                <a:cs typeface="Times New Roman" panose="02020603050405020304" pitchFamily="18" charset="0"/>
              </a:rPr>
              <a:t>, R., </a:t>
            </a:r>
            <a:r>
              <a:rPr lang="en-IN" sz="1400" dirty="0" err="1">
                <a:latin typeface="Times New Roman" panose="02020603050405020304" pitchFamily="18" charset="0"/>
                <a:cs typeface="Times New Roman" panose="02020603050405020304" pitchFamily="18" charset="0"/>
              </a:rPr>
              <a:t>Maercker</a:t>
            </a:r>
            <a:r>
              <a:rPr lang="en-IN" sz="1400" dirty="0">
                <a:latin typeface="Times New Roman" panose="02020603050405020304" pitchFamily="18" charset="0"/>
                <a:cs typeface="Times New Roman" panose="02020603050405020304" pitchFamily="18" charset="0"/>
              </a:rPr>
              <a:t>, A. and </a:t>
            </a:r>
            <a:r>
              <a:rPr lang="en-IN" sz="1400" dirty="0" err="1">
                <a:latin typeface="Times New Roman" panose="02020603050405020304" pitchFamily="18" charset="0"/>
                <a:cs typeface="Times New Roman" panose="02020603050405020304" pitchFamily="18" charset="0"/>
              </a:rPr>
              <a:t>Brewin</a:t>
            </a:r>
            <a:r>
              <a:rPr lang="en-IN" sz="1400" dirty="0">
                <a:latin typeface="Times New Roman" panose="02020603050405020304" pitchFamily="18" charset="0"/>
                <a:cs typeface="Times New Roman" panose="02020603050405020304" pitchFamily="18" charset="0"/>
              </a:rPr>
              <a:t>, C.R. (2021). An organisation-and category‐level comparison of diagnostic requirements for mental disorders in ICD‐11 and DSM‐5. </a:t>
            </a:r>
            <a:r>
              <a:rPr lang="en-IN" sz="1400" i="1" dirty="0">
                <a:latin typeface="Times New Roman" panose="02020603050405020304" pitchFamily="18" charset="0"/>
                <a:cs typeface="Times New Roman" panose="02020603050405020304" pitchFamily="18" charset="0"/>
              </a:rPr>
              <a:t>World Psychiatry</a:t>
            </a:r>
            <a:r>
              <a:rPr lang="en-IN" sz="1400" dirty="0">
                <a:latin typeface="Times New Roman" panose="02020603050405020304" pitchFamily="18" charset="0"/>
                <a:cs typeface="Times New Roman" panose="02020603050405020304" pitchFamily="18" charset="0"/>
              </a:rPr>
              <a:t>, </a:t>
            </a:r>
            <a:r>
              <a:rPr lang="en-IN" sz="1400" i="1" dirty="0">
                <a:latin typeface="Times New Roman" panose="02020603050405020304" pitchFamily="18" charset="0"/>
                <a:cs typeface="Times New Roman" panose="02020603050405020304" pitchFamily="18" charset="0"/>
              </a:rPr>
              <a:t>20</a:t>
            </a:r>
            <a:r>
              <a:rPr lang="en-IN" sz="1400" dirty="0">
                <a:latin typeface="Times New Roman" panose="02020603050405020304" pitchFamily="18" charset="0"/>
                <a:cs typeface="Times New Roman" panose="02020603050405020304" pitchFamily="18" charset="0"/>
              </a:rPr>
              <a:t>(1), pp.34-51. Available at: </a:t>
            </a:r>
            <a:r>
              <a:rPr lang="en-IN" sz="1400" u="sng" dirty="0">
                <a:latin typeface="Times New Roman" panose="02020603050405020304" pitchFamily="18" charset="0"/>
                <a:cs typeface="Times New Roman" panose="02020603050405020304" pitchFamily="18" charset="0"/>
                <a:hlinkClick r:id="rId6"/>
              </a:rPr>
              <a:t>https://doi.org/10.1002/wps.20825</a:t>
            </a:r>
            <a:endParaRPr lang="en-IN" sz="1400" dirty="0">
              <a:latin typeface="Times New Roman" panose="02020603050405020304" pitchFamily="18" charset="0"/>
              <a:cs typeface="Times New Roman" panose="02020603050405020304" pitchFamily="18" charset="0"/>
            </a:endParaRPr>
          </a:p>
          <a:p>
            <a:pPr algn="just"/>
            <a:r>
              <a:rPr lang="en-IN" sz="1400" dirty="0">
                <a:latin typeface="Times New Roman" panose="02020603050405020304" pitchFamily="18" charset="0"/>
                <a:cs typeface="Times New Roman" panose="02020603050405020304" pitchFamily="18" charset="0"/>
              </a:rPr>
              <a:t>mentalhealth.org.uk (2022)</a:t>
            </a:r>
            <a:r>
              <a:rPr lang="en-IN" sz="1400" i="1" dirty="0">
                <a:latin typeface="Times New Roman" panose="02020603050405020304" pitchFamily="18" charset="0"/>
                <a:cs typeface="Times New Roman" panose="02020603050405020304" pitchFamily="18" charset="0"/>
              </a:rPr>
              <a:t> Stigma and discrimination</a:t>
            </a:r>
            <a:r>
              <a:rPr lang="en-IN" sz="1400" dirty="0">
                <a:latin typeface="Times New Roman" panose="02020603050405020304" pitchFamily="18" charset="0"/>
                <a:cs typeface="Times New Roman" panose="02020603050405020304" pitchFamily="18" charset="0"/>
              </a:rPr>
              <a:t> (2022) </a:t>
            </a:r>
            <a:r>
              <a:rPr lang="en-IN" sz="1400" i="1" dirty="0">
                <a:latin typeface="Times New Roman" panose="02020603050405020304" pitchFamily="18" charset="0"/>
                <a:cs typeface="Times New Roman" panose="02020603050405020304" pitchFamily="18" charset="0"/>
              </a:rPr>
              <a:t>Mental Health Foundation</a:t>
            </a:r>
            <a:r>
              <a:rPr lang="en-IN" sz="1400" dirty="0">
                <a:latin typeface="Times New Roman" panose="02020603050405020304" pitchFamily="18" charset="0"/>
                <a:cs typeface="Times New Roman" panose="02020603050405020304" pitchFamily="18" charset="0"/>
              </a:rPr>
              <a:t>. Available at: https://www.mentalhealth.org.uk/explore-mental-health/a-z-topics/stigma-and-discrimination (Accessed: 18 September 2025).</a:t>
            </a:r>
          </a:p>
        </p:txBody>
      </p:sp>
    </p:spTree>
    <p:extLst>
      <p:ext uri="{BB962C8B-B14F-4D97-AF65-F5344CB8AC3E}">
        <p14:creationId xmlns:p14="http://schemas.microsoft.com/office/powerpoint/2010/main" val="143419731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a:gsLst>
            <a:gs pos="100000">
              <a:schemeClr val="accent2">
                <a:lumMod val="60000"/>
                <a:lumOff val="40000"/>
              </a:schemeClr>
            </a:gs>
            <a:gs pos="52000">
              <a:schemeClr val="bg1"/>
            </a:gs>
            <a:gs pos="21000">
              <a:schemeClr val="accent2">
                <a:lumMod val="105000"/>
                <a:satMod val="109000"/>
                <a:tint val="81000"/>
              </a:schemeClr>
            </a:gs>
          </a:gsLst>
          <a:lin ang="5400000" scaled="0"/>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41890" y="365126"/>
            <a:ext cx="11902965" cy="617514"/>
          </a:xfrm>
        </p:spPr>
        <p:txBody>
          <a:bodyPr>
            <a:normAutofit fontScale="90000"/>
          </a:bodyPr>
          <a:lstStyle/>
          <a:p>
            <a:pPr algn="ctr"/>
            <a:r>
              <a:rPr lang="en-US" sz="4000" b="1" dirty="0">
                <a:latin typeface="Times New Roman" panose="02020603050405020304" pitchFamily="18" charset="0"/>
                <a:cs typeface="Times New Roman" panose="02020603050405020304" pitchFamily="18" charset="0"/>
              </a:rPr>
              <a:t>Reference List</a:t>
            </a:r>
            <a:endParaRPr lang="en-IN" sz="4000" b="1"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141890" y="1119116"/>
            <a:ext cx="11902965" cy="4667535"/>
          </a:xfrm>
        </p:spPr>
        <p:style>
          <a:lnRef idx="2">
            <a:schemeClr val="dk1"/>
          </a:lnRef>
          <a:fillRef idx="1">
            <a:schemeClr val="lt1"/>
          </a:fillRef>
          <a:effectRef idx="0">
            <a:schemeClr val="dk1"/>
          </a:effectRef>
          <a:fontRef idx="minor">
            <a:schemeClr val="dk1"/>
          </a:fontRef>
        </p:style>
        <p:txBody>
          <a:bodyPr>
            <a:noAutofit/>
          </a:bodyPr>
          <a:lstStyle/>
          <a:p>
            <a:r>
              <a:rPr lang="en-IN" sz="1400" dirty="0">
                <a:latin typeface="Times New Roman" panose="02020603050405020304" pitchFamily="18" charset="0"/>
                <a:cs typeface="Times New Roman" panose="02020603050405020304" pitchFamily="18" charset="0"/>
              </a:rPr>
              <a:t>Paterson, E.L. (2021) Enlightenment and "Madness": the influence of Enlightenment moral values on British public asylums, 1680–1850. Available at: </a:t>
            </a:r>
            <a:r>
              <a:rPr lang="en-IN" sz="1400" u="sng" dirty="0">
                <a:latin typeface="Times New Roman" panose="02020603050405020304" pitchFamily="18" charset="0"/>
                <a:cs typeface="Times New Roman" panose="02020603050405020304" pitchFamily="18" charset="0"/>
                <a:hlinkClick r:id="rId2"/>
              </a:rPr>
              <a:t>https://unbscholar.lib.unb.ca/bitstreams/04760234-0f13-4f76-ab02-9863f076ae05/download</a:t>
            </a:r>
            <a:r>
              <a:rPr lang="en-IN" sz="1400" dirty="0">
                <a:latin typeface="Times New Roman" panose="02020603050405020304" pitchFamily="18" charset="0"/>
                <a:cs typeface="Times New Roman" panose="02020603050405020304" pitchFamily="18" charset="0"/>
              </a:rPr>
              <a:t> </a:t>
            </a:r>
          </a:p>
          <a:p>
            <a:r>
              <a:rPr lang="en-IN" sz="1400" dirty="0" err="1">
                <a:latin typeface="Times New Roman" panose="02020603050405020304" pitchFamily="18" charset="0"/>
                <a:cs typeface="Times New Roman" panose="02020603050405020304" pitchFamily="18" charset="0"/>
              </a:rPr>
              <a:t>Rostami</a:t>
            </a:r>
            <a:r>
              <a:rPr lang="en-IN" sz="1400" dirty="0">
                <a:latin typeface="Times New Roman" panose="02020603050405020304" pitchFamily="18" charset="0"/>
                <a:cs typeface="Times New Roman" panose="02020603050405020304" pitchFamily="18" charset="0"/>
              </a:rPr>
              <a:t>, M., Abdi, M. and </a:t>
            </a:r>
            <a:r>
              <a:rPr lang="en-IN" sz="1400" dirty="0" err="1">
                <a:latin typeface="Times New Roman" panose="02020603050405020304" pitchFamily="18" charset="0"/>
                <a:cs typeface="Times New Roman" panose="02020603050405020304" pitchFamily="18" charset="0"/>
              </a:rPr>
              <a:t>Asadi</a:t>
            </a:r>
            <a:r>
              <a:rPr lang="en-IN" sz="1400" dirty="0">
                <a:latin typeface="Times New Roman" panose="02020603050405020304" pitchFamily="18" charset="0"/>
                <a:cs typeface="Times New Roman" panose="02020603050405020304" pitchFamily="18" charset="0"/>
              </a:rPr>
              <a:t>, N.Z. (2025) ‘Predicting the Future of Mental Health Interventions: The Role of Digital Therapeutics.’ </a:t>
            </a:r>
            <a:r>
              <a:rPr lang="en-IN" sz="1400" i="1" dirty="0">
                <a:latin typeface="Times New Roman" panose="02020603050405020304" pitchFamily="18" charset="0"/>
                <a:cs typeface="Times New Roman" panose="02020603050405020304" pitchFamily="18" charset="0"/>
              </a:rPr>
              <a:t>Journal of Foresight and Health Governance</a:t>
            </a:r>
            <a:r>
              <a:rPr lang="en-IN" sz="1400" dirty="0">
                <a:latin typeface="Times New Roman" panose="02020603050405020304" pitchFamily="18" charset="0"/>
                <a:cs typeface="Times New Roman" panose="02020603050405020304" pitchFamily="18" charset="0"/>
              </a:rPr>
              <a:t>, </a:t>
            </a:r>
            <a:r>
              <a:rPr lang="en-IN" sz="1400" i="1" dirty="0">
                <a:latin typeface="Times New Roman" panose="02020603050405020304" pitchFamily="18" charset="0"/>
                <a:cs typeface="Times New Roman" panose="02020603050405020304" pitchFamily="18" charset="0"/>
              </a:rPr>
              <a:t>2</a:t>
            </a:r>
            <a:r>
              <a:rPr lang="en-IN" sz="1400" dirty="0">
                <a:latin typeface="Times New Roman" panose="02020603050405020304" pitchFamily="18" charset="0"/>
                <a:cs typeface="Times New Roman" panose="02020603050405020304" pitchFamily="18" charset="0"/>
              </a:rPr>
              <a:t>(2), pp.33-51. Available at: </a:t>
            </a:r>
            <a:r>
              <a:rPr lang="en-IN" sz="1400" u="sng" dirty="0">
                <a:latin typeface="Times New Roman" panose="02020603050405020304" pitchFamily="18" charset="0"/>
                <a:cs typeface="Times New Roman" panose="02020603050405020304" pitchFamily="18" charset="0"/>
                <a:hlinkClick r:id="rId3"/>
              </a:rPr>
              <a:t>https://journalfph.com/index.php/jfph/article/view/9</a:t>
            </a:r>
            <a:r>
              <a:rPr lang="en-IN" sz="1400" dirty="0">
                <a:latin typeface="Times New Roman" panose="02020603050405020304" pitchFamily="18" charset="0"/>
                <a:cs typeface="Times New Roman" panose="02020603050405020304" pitchFamily="18" charset="0"/>
              </a:rPr>
              <a:t> </a:t>
            </a:r>
          </a:p>
          <a:p>
            <a:r>
              <a:rPr lang="en-IN" sz="1400" dirty="0" err="1">
                <a:latin typeface="Times New Roman" panose="02020603050405020304" pitchFamily="18" charset="0"/>
                <a:cs typeface="Times New Roman" panose="02020603050405020304" pitchFamily="18" charset="0"/>
              </a:rPr>
              <a:t>Bohus</a:t>
            </a:r>
            <a:r>
              <a:rPr lang="en-IN" sz="1400" dirty="0">
                <a:latin typeface="Times New Roman" panose="02020603050405020304" pitchFamily="18" charset="0"/>
                <a:cs typeface="Times New Roman" panose="02020603050405020304" pitchFamily="18" charset="0"/>
              </a:rPr>
              <a:t>, M., </a:t>
            </a:r>
            <a:r>
              <a:rPr lang="en-IN" sz="1400" dirty="0" err="1">
                <a:latin typeface="Times New Roman" panose="02020603050405020304" pitchFamily="18" charset="0"/>
                <a:cs typeface="Times New Roman" panose="02020603050405020304" pitchFamily="18" charset="0"/>
              </a:rPr>
              <a:t>Stoffers-Winterling</a:t>
            </a:r>
            <a:r>
              <a:rPr lang="en-IN" sz="1400" dirty="0">
                <a:latin typeface="Times New Roman" panose="02020603050405020304" pitchFamily="18" charset="0"/>
                <a:cs typeface="Times New Roman" panose="02020603050405020304" pitchFamily="18" charset="0"/>
              </a:rPr>
              <a:t>, J., Sharp, C., Krause-</a:t>
            </a:r>
            <a:r>
              <a:rPr lang="en-IN" sz="1400" dirty="0" err="1">
                <a:latin typeface="Times New Roman" panose="02020603050405020304" pitchFamily="18" charset="0"/>
                <a:cs typeface="Times New Roman" panose="02020603050405020304" pitchFamily="18" charset="0"/>
              </a:rPr>
              <a:t>Utz</a:t>
            </a:r>
            <a:r>
              <a:rPr lang="en-IN" sz="1400" dirty="0">
                <a:latin typeface="Times New Roman" panose="02020603050405020304" pitchFamily="18" charset="0"/>
                <a:cs typeface="Times New Roman" panose="02020603050405020304" pitchFamily="18" charset="0"/>
              </a:rPr>
              <a:t>, A., </a:t>
            </a:r>
            <a:r>
              <a:rPr lang="en-IN" sz="1400" dirty="0" err="1">
                <a:latin typeface="Times New Roman" panose="02020603050405020304" pitchFamily="18" charset="0"/>
                <a:cs typeface="Times New Roman" panose="02020603050405020304" pitchFamily="18" charset="0"/>
              </a:rPr>
              <a:t>Schmahl</a:t>
            </a:r>
            <a:r>
              <a:rPr lang="en-IN" sz="1400" dirty="0">
                <a:latin typeface="Times New Roman" panose="02020603050405020304" pitchFamily="18" charset="0"/>
                <a:cs typeface="Times New Roman" panose="02020603050405020304" pitchFamily="18" charset="0"/>
              </a:rPr>
              <a:t>, C. and </a:t>
            </a:r>
            <a:r>
              <a:rPr lang="en-IN" sz="1400" dirty="0" err="1">
                <a:latin typeface="Times New Roman" panose="02020603050405020304" pitchFamily="18" charset="0"/>
                <a:cs typeface="Times New Roman" panose="02020603050405020304" pitchFamily="18" charset="0"/>
              </a:rPr>
              <a:t>Lieb</a:t>
            </a:r>
            <a:r>
              <a:rPr lang="en-IN" sz="1400" dirty="0">
                <a:latin typeface="Times New Roman" panose="02020603050405020304" pitchFamily="18" charset="0"/>
                <a:cs typeface="Times New Roman" panose="02020603050405020304" pitchFamily="18" charset="0"/>
              </a:rPr>
              <a:t>, K. (2021) ‘Borderline personality disorder.’ </a:t>
            </a:r>
            <a:r>
              <a:rPr lang="en-IN" sz="1400" i="1" dirty="0">
                <a:latin typeface="Times New Roman" panose="02020603050405020304" pitchFamily="18" charset="0"/>
                <a:cs typeface="Times New Roman" panose="02020603050405020304" pitchFamily="18" charset="0"/>
              </a:rPr>
              <a:t>The lancet</a:t>
            </a:r>
            <a:r>
              <a:rPr lang="en-IN" sz="1400" dirty="0">
                <a:latin typeface="Times New Roman" panose="02020603050405020304" pitchFamily="18" charset="0"/>
                <a:cs typeface="Times New Roman" panose="02020603050405020304" pitchFamily="18" charset="0"/>
              </a:rPr>
              <a:t>, </a:t>
            </a:r>
            <a:r>
              <a:rPr lang="en-IN" sz="1400" i="1" dirty="0">
                <a:latin typeface="Times New Roman" panose="02020603050405020304" pitchFamily="18" charset="0"/>
                <a:cs typeface="Times New Roman" panose="02020603050405020304" pitchFamily="18" charset="0"/>
              </a:rPr>
              <a:t>398</a:t>
            </a:r>
            <a:r>
              <a:rPr lang="en-IN" sz="1400" dirty="0">
                <a:latin typeface="Times New Roman" panose="02020603050405020304" pitchFamily="18" charset="0"/>
                <a:cs typeface="Times New Roman" panose="02020603050405020304" pitchFamily="18" charset="0"/>
              </a:rPr>
              <a:t>(10310), pp.1528-1540. Available at: </a:t>
            </a:r>
            <a:r>
              <a:rPr lang="en-IN" sz="1400" u="sng" dirty="0">
                <a:latin typeface="Times New Roman" panose="02020603050405020304" pitchFamily="18" charset="0"/>
                <a:cs typeface="Times New Roman" panose="02020603050405020304" pitchFamily="18" charset="0"/>
                <a:hlinkClick r:id="rId4"/>
              </a:rPr>
              <a:t>https://www.thelancet.com/journals/lancet/article/PIIS0140-6736(21)00476-1/abstract</a:t>
            </a:r>
            <a:r>
              <a:rPr lang="en-IN" sz="1400" dirty="0">
                <a:latin typeface="Times New Roman" panose="02020603050405020304" pitchFamily="18" charset="0"/>
                <a:cs typeface="Times New Roman" panose="02020603050405020304" pitchFamily="18" charset="0"/>
              </a:rPr>
              <a:t> </a:t>
            </a:r>
          </a:p>
          <a:p>
            <a:r>
              <a:rPr lang="en-IN" sz="1400" dirty="0">
                <a:latin typeface="Times New Roman" panose="02020603050405020304" pitchFamily="18" charset="0"/>
                <a:cs typeface="Times New Roman" panose="02020603050405020304" pitchFamily="18" charset="0"/>
              </a:rPr>
              <a:t>Pan, B. and Wang, W. (2024) Practical implications of ICD-11 personality disorder classifications. </a:t>
            </a:r>
            <a:r>
              <a:rPr lang="en-IN" sz="1400" i="1" dirty="0">
                <a:latin typeface="Times New Roman" panose="02020603050405020304" pitchFamily="18" charset="0"/>
                <a:cs typeface="Times New Roman" panose="02020603050405020304" pitchFamily="18" charset="0"/>
              </a:rPr>
              <a:t>BMC psychiatry</a:t>
            </a:r>
            <a:r>
              <a:rPr lang="en-IN" sz="1400" dirty="0">
                <a:latin typeface="Times New Roman" panose="02020603050405020304" pitchFamily="18" charset="0"/>
                <a:cs typeface="Times New Roman" panose="02020603050405020304" pitchFamily="18" charset="0"/>
              </a:rPr>
              <a:t>, </a:t>
            </a:r>
            <a:r>
              <a:rPr lang="en-IN" sz="1400" i="1" dirty="0">
                <a:latin typeface="Times New Roman" panose="02020603050405020304" pitchFamily="18" charset="0"/>
                <a:cs typeface="Times New Roman" panose="02020603050405020304" pitchFamily="18" charset="0"/>
              </a:rPr>
              <a:t>24</a:t>
            </a:r>
            <a:r>
              <a:rPr lang="en-IN" sz="1400" dirty="0">
                <a:latin typeface="Times New Roman" panose="02020603050405020304" pitchFamily="18" charset="0"/>
                <a:cs typeface="Times New Roman" panose="02020603050405020304" pitchFamily="18" charset="0"/>
              </a:rPr>
              <a:t>(1), p.191. Available at: </a:t>
            </a:r>
            <a:r>
              <a:rPr lang="en-IN" sz="1400" u="sng" dirty="0">
                <a:latin typeface="Times New Roman" panose="02020603050405020304" pitchFamily="18" charset="0"/>
                <a:cs typeface="Times New Roman" panose="02020603050405020304" pitchFamily="18" charset="0"/>
                <a:hlinkClick r:id="rId5"/>
              </a:rPr>
              <a:t>https://link.springer.com/article/10.1186/s12888-024-05640-3</a:t>
            </a:r>
            <a:r>
              <a:rPr lang="en-IN" sz="1400" dirty="0">
                <a:latin typeface="Times New Roman" panose="02020603050405020304" pitchFamily="18" charset="0"/>
                <a:cs typeface="Times New Roman" panose="02020603050405020304" pitchFamily="18" charset="0"/>
              </a:rPr>
              <a:t> </a:t>
            </a:r>
          </a:p>
          <a:p>
            <a:r>
              <a:rPr lang="en-IN" sz="1400" dirty="0" err="1">
                <a:latin typeface="Times New Roman" panose="02020603050405020304" pitchFamily="18" charset="0"/>
                <a:cs typeface="Times New Roman" panose="02020603050405020304" pitchFamily="18" charset="0"/>
              </a:rPr>
              <a:t>Assmann</a:t>
            </a:r>
            <a:r>
              <a:rPr lang="en-IN" sz="1400" dirty="0">
                <a:latin typeface="Times New Roman" panose="02020603050405020304" pitchFamily="18" charset="0"/>
                <a:cs typeface="Times New Roman" panose="02020603050405020304" pitchFamily="18" charset="0"/>
              </a:rPr>
              <a:t>, N., </a:t>
            </a:r>
            <a:r>
              <a:rPr lang="en-IN" sz="1400" dirty="0" err="1">
                <a:latin typeface="Times New Roman" panose="02020603050405020304" pitchFamily="18" charset="0"/>
                <a:cs typeface="Times New Roman" panose="02020603050405020304" pitchFamily="18" charset="0"/>
              </a:rPr>
              <a:t>Schaich</a:t>
            </a:r>
            <a:r>
              <a:rPr lang="en-IN" sz="1400" dirty="0">
                <a:latin typeface="Times New Roman" panose="02020603050405020304" pitchFamily="18" charset="0"/>
                <a:cs typeface="Times New Roman" panose="02020603050405020304" pitchFamily="18" charset="0"/>
              </a:rPr>
              <a:t>, A., </a:t>
            </a:r>
            <a:r>
              <a:rPr lang="en-IN" sz="1400" dirty="0" err="1">
                <a:latin typeface="Times New Roman" panose="02020603050405020304" pitchFamily="18" charset="0"/>
                <a:cs typeface="Times New Roman" panose="02020603050405020304" pitchFamily="18" charset="0"/>
              </a:rPr>
              <a:t>Arntz</a:t>
            </a:r>
            <a:r>
              <a:rPr lang="en-IN" sz="1400" dirty="0">
                <a:latin typeface="Times New Roman" panose="02020603050405020304" pitchFamily="18" charset="0"/>
                <a:cs typeface="Times New Roman" panose="02020603050405020304" pitchFamily="18" charset="0"/>
              </a:rPr>
              <a:t>, A., Wagner, T., Herzog, P., Alvarez-Fischer, D., </a:t>
            </a:r>
            <a:r>
              <a:rPr lang="en-IN" sz="1400" dirty="0" err="1">
                <a:latin typeface="Times New Roman" panose="02020603050405020304" pitchFamily="18" charset="0"/>
                <a:cs typeface="Times New Roman" panose="02020603050405020304" pitchFamily="18" charset="0"/>
              </a:rPr>
              <a:t>Sipos</a:t>
            </a:r>
            <a:r>
              <a:rPr lang="en-IN" sz="1400" dirty="0">
                <a:latin typeface="Times New Roman" panose="02020603050405020304" pitchFamily="18" charset="0"/>
                <a:cs typeface="Times New Roman" panose="02020603050405020304" pitchFamily="18" charset="0"/>
              </a:rPr>
              <a:t>, V., </a:t>
            </a:r>
            <a:r>
              <a:rPr lang="en-IN" sz="1400" dirty="0" err="1">
                <a:latin typeface="Times New Roman" panose="02020603050405020304" pitchFamily="18" charset="0"/>
                <a:cs typeface="Times New Roman" panose="02020603050405020304" pitchFamily="18" charset="0"/>
              </a:rPr>
              <a:t>Jauch-Chara</a:t>
            </a:r>
            <a:r>
              <a:rPr lang="en-IN" sz="1400" dirty="0">
                <a:latin typeface="Times New Roman" panose="02020603050405020304" pitchFamily="18" charset="0"/>
                <a:cs typeface="Times New Roman" panose="02020603050405020304" pitchFamily="18" charset="0"/>
              </a:rPr>
              <a:t>, K., Klein, J.P., </a:t>
            </a:r>
            <a:r>
              <a:rPr lang="en-IN" sz="1400" dirty="0" err="1">
                <a:latin typeface="Times New Roman" panose="02020603050405020304" pitchFamily="18" charset="0"/>
                <a:cs typeface="Times New Roman" panose="02020603050405020304" pitchFamily="18" charset="0"/>
              </a:rPr>
              <a:t>Hüppe</a:t>
            </a:r>
            <a:r>
              <a:rPr lang="en-IN" sz="1400" dirty="0">
                <a:latin typeface="Times New Roman" panose="02020603050405020304" pitchFamily="18" charset="0"/>
                <a:cs typeface="Times New Roman" panose="02020603050405020304" pitchFamily="18" charset="0"/>
              </a:rPr>
              <a:t>, M. and </a:t>
            </a:r>
            <a:r>
              <a:rPr lang="en-IN" sz="1400" dirty="0" err="1">
                <a:latin typeface="Times New Roman" panose="02020603050405020304" pitchFamily="18" charset="0"/>
                <a:cs typeface="Times New Roman" panose="02020603050405020304" pitchFamily="18" charset="0"/>
              </a:rPr>
              <a:t>Schweiger</a:t>
            </a:r>
            <a:r>
              <a:rPr lang="en-IN" sz="1400" dirty="0">
                <a:latin typeface="Times New Roman" panose="02020603050405020304" pitchFamily="18" charset="0"/>
                <a:cs typeface="Times New Roman" panose="02020603050405020304" pitchFamily="18" charset="0"/>
              </a:rPr>
              <a:t>, U. (2024) ‘The effectiveness of dialectical </a:t>
            </a:r>
            <a:r>
              <a:rPr lang="en-IN" sz="1400" dirty="0" err="1">
                <a:latin typeface="Times New Roman" panose="02020603050405020304" pitchFamily="18" charset="0"/>
                <a:cs typeface="Times New Roman" panose="02020603050405020304" pitchFamily="18" charset="0"/>
              </a:rPr>
              <a:t>behavior</a:t>
            </a:r>
            <a:r>
              <a:rPr lang="en-IN" sz="1400" dirty="0">
                <a:latin typeface="Times New Roman" panose="02020603050405020304" pitchFamily="18" charset="0"/>
                <a:cs typeface="Times New Roman" panose="02020603050405020304" pitchFamily="18" charset="0"/>
              </a:rPr>
              <a:t> therapy compared to schema therapy for borderline personality disorder: A randomized clinical trial.’ </a:t>
            </a:r>
            <a:r>
              <a:rPr lang="en-IN" sz="1400" i="1" dirty="0">
                <a:latin typeface="Times New Roman" panose="02020603050405020304" pitchFamily="18" charset="0"/>
                <a:cs typeface="Times New Roman" panose="02020603050405020304" pitchFamily="18" charset="0"/>
              </a:rPr>
              <a:t>Psychotherapy and Psychosomatics</a:t>
            </a:r>
            <a:r>
              <a:rPr lang="en-IN" sz="1400" dirty="0">
                <a:latin typeface="Times New Roman" panose="02020603050405020304" pitchFamily="18" charset="0"/>
                <a:cs typeface="Times New Roman" panose="02020603050405020304" pitchFamily="18" charset="0"/>
              </a:rPr>
              <a:t>, </a:t>
            </a:r>
            <a:r>
              <a:rPr lang="en-IN" sz="1400" i="1" dirty="0">
                <a:latin typeface="Times New Roman" panose="02020603050405020304" pitchFamily="18" charset="0"/>
                <a:cs typeface="Times New Roman" panose="02020603050405020304" pitchFamily="18" charset="0"/>
              </a:rPr>
              <a:t>93</a:t>
            </a:r>
            <a:r>
              <a:rPr lang="en-IN" sz="1400" dirty="0">
                <a:latin typeface="Times New Roman" panose="02020603050405020304" pitchFamily="18" charset="0"/>
                <a:cs typeface="Times New Roman" panose="02020603050405020304" pitchFamily="18" charset="0"/>
              </a:rPr>
              <a:t>(4), pp.249-263. Available at: </a:t>
            </a:r>
            <a:r>
              <a:rPr lang="en-IN" sz="1400" u="sng" dirty="0">
                <a:latin typeface="Times New Roman" panose="02020603050405020304" pitchFamily="18" charset="0"/>
                <a:cs typeface="Times New Roman" panose="02020603050405020304" pitchFamily="18" charset="0"/>
                <a:hlinkClick r:id="rId6"/>
              </a:rPr>
              <a:t>https://karger.com/pps/article/93/4/249/910183</a:t>
            </a:r>
            <a:r>
              <a:rPr lang="en-IN" sz="1400" dirty="0">
                <a:latin typeface="Times New Roman" panose="02020603050405020304" pitchFamily="18" charset="0"/>
                <a:cs typeface="Times New Roman" panose="02020603050405020304" pitchFamily="18" charset="0"/>
              </a:rPr>
              <a:t> </a:t>
            </a:r>
          </a:p>
          <a:p>
            <a:r>
              <a:rPr lang="en-IN" sz="1400" dirty="0">
                <a:latin typeface="Times New Roman" panose="02020603050405020304" pitchFamily="18" charset="0"/>
                <a:cs typeface="Times New Roman" panose="02020603050405020304" pitchFamily="18" charset="0"/>
              </a:rPr>
              <a:t>Hossain, A., </a:t>
            </a:r>
            <a:r>
              <a:rPr lang="en-IN" sz="1400" dirty="0" err="1">
                <a:latin typeface="Times New Roman" panose="02020603050405020304" pitchFamily="18" charset="0"/>
                <a:cs typeface="Times New Roman" panose="02020603050405020304" pitchFamily="18" charset="0"/>
              </a:rPr>
              <a:t>Malkov</a:t>
            </a:r>
            <a:r>
              <a:rPr lang="en-IN" sz="1400" dirty="0">
                <a:latin typeface="Times New Roman" panose="02020603050405020304" pitchFamily="18" charset="0"/>
                <a:cs typeface="Times New Roman" panose="02020603050405020304" pitchFamily="18" charset="0"/>
              </a:rPr>
              <a:t>, M., Lee, T. and </a:t>
            </a:r>
            <a:r>
              <a:rPr lang="en-IN" sz="1400" dirty="0" err="1">
                <a:latin typeface="Times New Roman" panose="02020603050405020304" pitchFamily="18" charset="0"/>
                <a:cs typeface="Times New Roman" panose="02020603050405020304" pitchFamily="18" charset="0"/>
              </a:rPr>
              <a:t>Bhui</a:t>
            </a:r>
            <a:r>
              <a:rPr lang="en-IN" sz="1400" dirty="0">
                <a:latin typeface="Times New Roman" panose="02020603050405020304" pitchFamily="18" charset="0"/>
                <a:cs typeface="Times New Roman" panose="02020603050405020304" pitchFamily="18" charset="0"/>
              </a:rPr>
              <a:t>, K. (2025) </a:t>
            </a:r>
            <a:r>
              <a:rPr lang="en-IN" sz="1400" i="1" dirty="0">
                <a:latin typeface="Times New Roman" panose="02020603050405020304" pitchFamily="18" charset="0"/>
                <a:cs typeface="Times New Roman" panose="02020603050405020304" pitchFamily="18" charset="0"/>
              </a:rPr>
              <a:t>Ethnic variation in personality disorder: evaluation of 6 years of hospital admissions</a:t>
            </a:r>
            <a:r>
              <a:rPr lang="en-IN" sz="1400" dirty="0">
                <a:latin typeface="Times New Roman" panose="02020603050405020304" pitchFamily="18" charset="0"/>
                <a:cs typeface="Times New Roman" panose="02020603050405020304" pitchFamily="18" charset="0"/>
              </a:rPr>
              <a:t>, </a:t>
            </a:r>
            <a:r>
              <a:rPr lang="en-IN" sz="1400" i="1" dirty="0" err="1">
                <a:latin typeface="Times New Roman" panose="02020603050405020304" pitchFamily="18" charset="0"/>
                <a:cs typeface="Times New Roman" panose="02020603050405020304" pitchFamily="18" charset="0"/>
              </a:rPr>
              <a:t>BJPsych</a:t>
            </a:r>
            <a:r>
              <a:rPr lang="en-IN" sz="1400" i="1" dirty="0">
                <a:latin typeface="Times New Roman" panose="02020603050405020304" pitchFamily="18" charset="0"/>
                <a:cs typeface="Times New Roman" panose="02020603050405020304" pitchFamily="18" charset="0"/>
              </a:rPr>
              <a:t> bulletin</a:t>
            </a:r>
            <a:r>
              <a:rPr lang="en-IN" sz="1400" dirty="0">
                <a:latin typeface="Times New Roman" panose="02020603050405020304" pitchFamily="18" charset="0"/>
                <a:cs typeface="Times New Roman" panose="02020603050405020304" pitchFamily="18" charset="0"/>
              </a:rPr>
              <a:t>. U.S. National Library of Medicine. Available at: https://pmc.ncbi.nlm.nih.gov/articles/PMC6436062/?utm_source=chatgpt.com (Accessed: 18 October 2025).</a:t>
            </a:r>
          </a:p>
          <a:p>
            <a:r>
              <a:rPr lang="en-IN" sz="1400" dirty="0" err="1">
                <a:latin typeface="Times New Roman" panose="02020603050405020304" pitchFamily="18" charset="0"/>
                <a:cs typeface="Times New Roman" panose="02020603050405020304" pitchFamily="18" charset="0"/>
              </a:rPr>
              <a:t>Töre</a:t>
            </a:r>
            <a:r>
              <a:rPr lang="en-IN" sz="1400" dirty="0">
                <a:latin typeface="Times New Roman" panose="02020603050405020304" pitchFamily="18" charset="0"/>
                <a:cs typeface="Times New Roman" panose="02020603050405020304" pitchFamily="18" charset="0"/>
              </a:rPr>
              <a:t>, T. (2023) ‘Comparative examination of ICD-11 and DSM-5 alternative model in personality disorders.’ </a:t>
            </a:r>
            <a:r>
              <a:rPr lang="en-IN" sz="1400" i="1" dirty="0" err="1">
                <a:latin typeface="Times New Roman" panose="02020603050405020304" pitchFamily="18" charset="0"/>
                <a:cs typeface="Times New Roman" panose="02020603050405020304" pitchFamily="18" charset="0"/>
              </a:rPr>
              <a:t>Psikiyatride</a:t>
            </a:r>
            <a:r>
              <a:rPr lang="en-IN" sz="1400" i="1" dirty="0">
                <a:latin typeface="Times New Roman" panose="02020603050405020304" pitchFamily="18" charset="0"/>
                <a:cs typeface="Times New Roman" panose="02020603050405020304" pitchFamily="18" charset="0"/>
              </a:rPr>
              <a:t> </a:t>
            </a:r>
            <a:r>
              <a:rPr lang="en-IN" sz="1400" i="1" dirty="0" err="1">
                <a:latin typeface="Times New Roman" panose="02020603050405020304" pitchFamily="18" charset="0"/>
                <a:cs typeface="Times New Roman" panose="02020603050405020304" pitchFamily="18" charset="0"/>
              </a:rPr>
              <a:t>Güncel</a:t>
            </a:r>
            <a:r>
              <a:rPr lang="en-IN" sz="1400" i="1" dirty="0">
                <a:latin typeface="Times New Roman" panose="02020603050405020304" pitchFamily="18" charset="0"/>
                <a:cs typeface="Times New Roman" panose="02020603050405020304" pitchFamily="18" charset="0"/>
              </a:rPr>
              <a:t> </a:t>
            </a:r>
            <a:r>
              <a:rPr lang="en-IN" sz="1400" i="1" dirty="0" err="1">
                <a:latin typeface="Times New Roman" panose="02020603050405020304" pitchFamily="18" charset="0"/>
                <a:cs typeface="Times New Roman" panose="02020603050405020304" pitchFamily="18" charset="0"/>
              </a:rPr>
              <a:t>Yaklaşımlar</a:t>
            </a:r>
            <a:r>
              <a:rPr lang="en-IN" sz="1400" dirty="0">
                <a:latin typeface="Times New Roman" panose="02020603050405020304" pitchFamily="18" charset="0"/>
                <a:cs typeface="Times New Roman" panose="02020603050405020304" pitchFamily="18" charset="0"/>
              </a:rPr>
              <a:t>, </a:t>
            </a:r>
            <a:r>
              <a:rPr lang="en-IN" sz="1400" i="1" dirty="0">
                <a:latin typeface="Times New Roman" panose="02020603050405020304" pitchFamily="18" charset="0"/>
                <a:cs typeface="Times New Roman" panose="02020603050405020304" pitchFamily="18" charset="0"/>
              </a:rPr>
              <a:t>15</a:t>
            </a:r>
            <a:r>
              <a:rPr lang="en-IN" sz="1400" dirty="0">
                <a:latin typeface="Times New Roman" panose="02020603050405020304" pitchFamily="18" charset="0"/>
                <a:cs typeface="Times New Roman" panose="02020603050405020304" pitchFamily="18" charset="0"/>
              </a:rPr>
              <a:t>(1), pp.189-202. Available at: </a:t>
            </a:r>
            <a:r>
              <a:rPr lang="en-IN" sz="1400" u="sng" dirty="0">
                <a:latin typeface="Times New Roman" panose="02020603050405020304" pitchFamily="18" charset="0"/>
                <a:cs typeface="Times New Roman" panose="02020603050405020304" pitchFamily="18" charset="0"/>
                <a:hlinkClick r:id="rId7"/>
              </a:rPr>
              <a:t>https://www.ceeol.com/search/article-detail?id=1117768</a:t>
            </a:r>
            <a:r>
              <a:rPr lang="en-IN" sz="1400" dirty="0">
                <a:latin typeface="Times New Roman" panose="02020603050405020304" pitchFamily="18" charset="0"/>
                <a:cs typeface="Times New Roman" panose="02020603050405020304" pitchFamily="18" charset="0"/>
              </a:rPr>
              <a:t> </a:t>
            </a:r>
          </a:p>
          <a:p>
            <a:r>
              <a:rPr lang="en-IN" sz="1400" dirty="0" err="1">
                <a:latin typeface="Times New Roman" panose="02020603050405020304" pitchFamily="18" charset="0"/>
                <a:cs typeface="Times New Roman" panose="02020603050405020304" pitchFamily="18" charset="0"/>
              </a:rPr>
              <a:t>Thornicroft</a:t>
            </a:r>
            <a:r>
              <a:rPr lang="en-IN" sz="1400" dirty="0">
                <a:latin typeface="Times New Roman" panose="02020603050405020304" pitchFamily="18" charset="0"/>
                <a:cs typeface="Times New Roman" panose="02020603050405020304" pitchFamily="18" charset="0"/>
              </a:rPr>
              <a:t>, G., </a:t>
            </a:r>
            <a:r>
              <a:rPr lang="en-IN" sz="1400" dirty="0" err="1">
                <a:latin typeface="Times New Roman" panose="02020603050405020304" pitchFamily="18" charset="0"/>
                <a:cs typeface="Times New Roman" panose="02020603050405020304" pitchFamily="18" charset="0"/>
              </a:rPr>
              <a:t>Sunkel</a:t>
            </a:r>
            <a:r>
              <a:rPr lang="en-IN" sz="1400" dirty="0">
                <a:latin typeface="Times New Roman" panose="02020603050405020304" pitchFamily="18" charset="0"/>
                <a:cs typeface="Times New Roman" panose="02020603050405020304" pitchFamily="18" charset="0"/>
              </a:rPr>
              <a:t>, C., </a:t>
            </a:r>
            <a:r>
              <a:rPr lang="en-IN" sz="1400" dirty="0" err="1">
                <a:latin typeface="Times New Roman" panose="02020603050405020304" pitchFamily="18" charset="0"/>
                <a:cs typeface="Times New Roman" panose="02020603050405020304" pitchFamily="18" charset="0"/>
              </a:rPr>
              <a:t>Aliev</a:t>
            </a:r>
            <a:r>
              <a:rPr lang="en-IN" sz="1400" dirty="0">
                <a:latin typeface="Times New Roman" panose="02020603050405020304" pitchFamily="18" charset="0"/>
                <a:cs typeface="Times New Roman" panose="02020603050405020304" pitchFamily="18" charset="0"/>
              </a:rPr>
              <a:t>, A.A., Baker, S., </a:t>
            </a:r>
            <a:r>
              <a:rPr lang="en-IN" sz="1400" dirty="0" err="1">
                <a:latin typeface="Times New Roman" panose="02020603050405020304" pitchFamily="18" charset="0"/>
                <a:cs typeface="Times New Roman" panose="02020603050405020304" pitchFamily="18" charset="0"/>
              </a:rPr>
              <a:t>Brohan</a:t>
            </a:r>
            <a:r>
              <a:rPr lang="en-IN" sz="1400" dirty="0">
                <a:latin typeface="Times New Roman" panose="02020603050405020304" pitchFamily="18" charset="0"/>
                <a:cs typeface="Times New Roman" panose="02020603050405020304" pitchFamily="18" charset="0"/>
              </a:rPr>
              <a:t>, E., El </a:t>
            </a:r>
            <a:r>
              <a:rPr lang="en-IN" sz="1400" dirty="0" err="1">
                <a:latin typeface="Times New Roman" panose="02020603050405020304" pitchFamily="18" charset="0"/>
                <a:cs typeface="Times New Roman" panose="02020603050405020304" pitchFamily="18" charset="0"/>
              </a:rPr>
              <a:t>Chammay</a:t>
            </a:r>
            <a:r>
              <a:rPr lang="en-IN" sz="1400" dirty="0">
                <a:latin typeface="Times New Roman" panose="02020603050405020304" pitchFamily="18" charset="0"/>
                <a:cs typeface="Times New Roman" panose="02020603050405020304" pitchFamily="18" charset="0"/>
              </a:rPr>
              <a:t>, R., Davies, K., </a:t>
            </a:r>
            <a:r>
              <a:rPr lang="en-IN" sz="1400" dirty="0" err="1">
                <a:latin typeface="Times New Roman" panose="02020603050405020304" pitchFamily="18" charset="0"/>
                <a:cs typeface="Times New Roman" panose="02020603050405020304" pitchFamily="18" charset="0"/>
              </a:rPr>
              <a:t>Demissie</a:t>
            </a:r>
            <a:r>
              <a:rPr lang="en-IN" sz="1400" dirty="0">
                <a:latin typeface="Times New Roman" panose="02020603050405020304" pitchFamily="18" charset="0"/>
                <a:cs typeface="Times New Roman" panose="02020603050405020304" pitchFamily="18" charset="0"/>
              </a:rPr>
              <a:t>, M., Duncan, J., </a:t>
            </a:r>
            <a:r>
              <a:rPr lang="en-IN" sz="1400" dirty="0" err="1">
                <a:latin typeface="Times New Roman" panose="02020603050405020304" pitchFamily="18" charset="0"/>
                <a:cs typeface="Times New Roman" panose="02020603050405020304" pitchFamily="18" charset="0"/>
              </a:rPr>
              <a:t>Fekadu</a:t>
            </a:r>
            <a:r>
              <a:rPr lang="en-IN" sz="1400" dirty="0">
                <a:latin typeface="Times New Roman" panose="02020603050405020304" pitchFamily="18" charset="0"/>
                <a:cs typeface="Times New Roman" panose="02020603050405020304" pitchFamily="18" charset="0"/>
              </a:rPr>
              <a:t>, W. and </a:t>
            </a:r>
            <a:r>
              <a:rPr lang="en-IN" sz="1400" dirty="0" err="1">
                <a:latin typeface="Times New Roman" panose="02020603050405020304" pitchFamily="18" charset="0"/>
                <a:cs typeface="Times New Roman" panose="02020603050405020304" pitchFamily="18" charset="0"/>
              </a:rPr>
              <a:t>Gronholm</a:t>
            </a:r>
            <a:r>
              <a:rPr lang="en-IN" sz="1400" dirty="0">
                <a:latin typeface="Times New Roman" panose="02020603050405020304" pitchFamily="18" charset="0"/>
                <a:cs typeface="Times New Roman" panose="02020603050405020304" pitchFamily="18" charset="0"/>
              </a:rPr>
              <a:t>, P.C. (2022) ‘The Lancet Commission on ending stigma and discrimination in mental health.’ </a:t>
            </a:r>
            <a:r>
              <a:rPr lang="en-IN" sz="1400" i="1" dirty="0">
                <a:latin typeface="Times New Roman" panose="02020603050405020304" pitchFamily="18" charset="0"/>
                <a:cs typeface="Times New Roman" panose="02020603050405020304" pitchFamily="18" charset="0"/>
              </a:rPr>
              <a:t>The Lancet</a:t>
            </a:r>
            <a:r>
              <a:rPr lang="en-IN" sz="1400" dirty="0">
                <a:latin typeface="Times New Roman" panose="02020603050405020304" pitchFamily="18" charset="0"/>
                <a:cs typeface="Times New Roman" panose="02020603050405020304" pitchFamily="18" charset="0"/>
              </a:rPr>
              <a:t>, </a:t>
            </a:r>
            <a:r>
              <a:rPr lang="en-IN" sz="1400" i="1" dirty="0">
                <a:latin typeface="Times New Roman" panose="02020603050405020304" pitchFamily="18" charset="0"/>
                <a:cs typeface="Times New Roman" panose="02020603050405020304" pitchFamily="18" charset="0"/>
              </a:rPr>
              <a:t>400</a:t>
            </a:r>
            <a:r>
              <a:rPr lang="en-IN" sz="1400" dirty="0">
                <a:latin typeface="Times New Roman" panose="02020603050405020304" pitchFamily="18" charset="0"/>
                <a:cs typeface="Times New Roman" panose="02020603050405020304" pitchFamily="18" charset="0"/>
              </a:rPr>
              <a:t>(10361), pp.1438-1480. Available at: </a:t>
            </a:r>
            <a:r>
              <a:rPr lang="en-IN" sz="1400" u="sng" dirty="0">
                <a:latin typeface="Times New Roman" panose="02020603050405020304" pitchFamily="18" charset="0"/>
                <a:cs typeface="Times New Roman" panose="02020603050405020304" pitchFamily="18" charset="0"/>
                <a:hlinkClick r:id="rId8"/>
              </a:rPr>
              <a:t>https://www.thelancet.com/journals/lancet/article/PIIS0140-6736(22)01470-2/abstract</a:t>
            </a:r>
            <a:r>
              <a:rPr lang="en-IN" sz="1400" dirty="0">
                <a:latin typeface="Times New Roman" panose="02020603050405020304" pitchFamily="18" charset="0"/>
                <a:cs typeface="Times New Roman" panose="02020603050405020304" pitchFamily="18" charset="0"/>
              </a:rPr>
              <a:t> </a:t>
            </a:r>
          </a:p>
        </p:txBody>
      </p:sp>
    </p:spTree>
    <p:extLst>
      <p:ext uri="{BB962C8B-B14F-4D97-AF65-F5344CB8AC3E}">
        <p14:creationId xmlns:p14="http://schemas.microsoft.com/office/powerpoint/2010/main" val="32288168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arallax">
  <a:themeElements>
    <a:clrScheme name="Parallax">
      <a:dk1>
        <a:sysClr val="windowText" lastClr="000000"/>
      </a:dk1>
      <a:lt1>
        <a:sysClr val="window" lastClr="FFFFFF"/>
      </a:lt1>
      <a:dk2>
        <a:srgbClr val="212121"/>
      </a:dk2>
      <a:lt2>
        <a:srgbClr val="CDD0D1"/>
      </a:lt2>
      <a:accent1>
        <a:srgbClr val="30ACEC"/>
      </a:accent1>
      <a:accent2>
        <a:srgbClr val="80C34F"/>
      </a:accent2>
      <a:accent3>
        <a:srgbClr val="E29D3E"/>
      </a:accent3>
      <a:accent4>
        <a:srgbClr val="D64A3B"/>
      </a:accent4>
      <a:accent5>
        <a:srgbClr val="D64787"/>
      </a:accent5>
      <a:accent6>
        <a:srgbClr val="A666E1"/>
      </a:accent6>
      <a:hlink>
        <a:srgbClr val="3085ED"/>
      </a:hlink>
      <a:folHlink>
        <a:srgbClr val="82B6F4"/>
      </a:folHlink>
    </a:clrScheme>
    <a:fontScheme name="Parallax">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name="Parallax" id="{3388167B-A2EB-4685-9635-1831D9AEF8C4}" vid="{4F7A876A-7598-49CA-AFC8-8EDA2551E4A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Parallax</Template>
  <TotalTime>1914</TotalTime>
  <Words>2570</Words>
  <Application>Microsoft Office PowerPoint</Application>
  <PresentationFormat>Widescreen</PresentationFormat>
  <Paragraphs>80</Paragraphs>
  <Slides>5</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5</vt:i4>
      </vt:variant>
    </vt:vector>
  </HeadingPairs>
  <TitlesOfParts>
    <vt:vector size="10" baseType="lpstr">
      <vt:lpstr>Arial</vt:lpstr>
      <vt:lpstr>Calibri</vt:lpstr>
      <vt:lpstr>Corbel</vt:lpstr>
      <vt:lpstr>Times New Roman</vt:lpstr>
      <vt:lpstr>Parallax</vt:lpstr>
      <vt:lpstr>Module: Psychological Classifications and Provisions Module code: BMHP6029   Assignment Title: Component 1: Individual Presentation (Academic Poster)   Lecture : Neale Haddon</vt:lpstr>
      <vt:lpstr>PowerPoint Presentation</vt:lpstr>
      <vt:lpstr>PowerPoint Presentation</vt:lpstr>
      <vt:lpstr>Reference List</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User</dc:creator>
  <cp:lastModifiedBy>Jacqueline Lawrence (2315750)</cp:lastModifiedBy>
  <cp:revision>2</cp:revision>
  <dcterms:created xsi:type="dcterms:W3CDTF">2025-09-18T09:06:00Z</dcterms:created>
  <dcterms:modified xsi:type="dcterms:W3CDTF">2025-10-21T08:14:32Z</dcterms:modified>
</cp:coreProperties>
</file>