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1"/>
  </p:notesMasterIdLst>
  <p:sldIdLst>
    <p:sldId id="325" r:id="rId2"/>
    <p:sldId id="256" r:id="rId3"/>
    <p:sldId id="258" r:id="rId4"/>
    <p:sldId id="257"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6F82B-3AA2-47B0-92AA-A928D94D1522}" v="2" dt="2026-06-14T10:24:39.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909" autoAdjust="0"/>
  </p:normalViewPr>
  <p:slideViewPr>
    <p:cSldViewPr snapToGrid="0">
      <p:cViewPr varScale="1">
        <p:scale>
          <a:sx n="40" d="100"/>
          <a:sy n="40" d="100"/>
        </p:scale>
        <p:origin x="44"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hir Suleman" userId="ced28e1e12d095fa" providerId="LiveId" clId="{C43BA0BD-6765-4EA5-A6B6-C540580A1C65}"/>
    <pc:docChg chg="undo custSel addSld modSld sldOrd">
      <pc:chgData name="Hashir Suleman" userId="ced28e1e12d095fa" providerId="LiveId" clId="{C43BA0BD-6765-4EA5-A6B6-C540580A1C65}" dt="2026-06-14T10:26:21.436" v="92" actId="20577"/>
      <pc:docMkLst>
        <pc:docMk/>
      </pc:docMkLst>
      <pc:sldChg chg="addSp delSp modSp mod">
        <pc:chgData name="Hashir Suleman" userId="ced28e1e12d095fa" providerId="LiveId" clId="{C43BA0BD-6765-4EA5-A6B6-C540580A1C65}" dt="2026-06-14T10:24:46.628" v="12" actId="1076"/>
        <pc:sldMkLst>
          <pc:docMk/>
          <pc:sldMk cId="365484777" sldId="256"/>
        </pc:sldMkLst>
        <pc:spChg chg="mod">
          <ac:chgData name="Hashir Suleman" userId="ced28e1e12d095fa" providerId="LiveId" clId="{C43BA0BD-6765-4EA5-A6B6-C540580A1C65}" dt="2026-06-14T10:24:46.628" v="12" actId="1076"/>
          <ac:spMkLst>
            <pc:docMk/>
            <pc:sldMk cId="365484777" sldId="256"/>
            <ac:spMk id="2" creationId="{EE83798B-4F42-5697-7B08-3537CD740E97}"/>
          </ac:spMkLst>
        </pc:spChg>
        <pc:spChg chg="add del">
          <ac:chgData name="Hashir Suleman" userId="ced28e1e12d095fa" providerId="LiveId" clId="{C43BA0BD-6765-4EA5-A6B6-C540580A1C65}" dt="2026-06-14T10:23:37.802" v="1" actId="22"/>
          <ac:spMkLst>
            <pc:docMk/>
            <pc:sldMk cId="365484777" sldId="256"/>
            <ac:spMk id="4" creationId="{28AECCD5-2DD5-0185-7B71-7AFAC956C58F}"/>
          </ac:spMkLst>
        </pc:spChg>
        <pc:spChg chg="add del">
          <ac:chgData name="Hashir Suleman" userId="ced28e1e12d095fa" providerId="LiveId" clId="{C43BA0BD-6765-4EA5-A6B6-C540580A1C65}" dt="2026-06-14T10:23:45.872" v="3" actId="22"/>
          <ac:spMkLst>
            <pc:docMk/>
            <pc:sldMk cId="365484777" sldId="256"/>
            <ac:spMk id="7" creationId="{77E691AF-512B-32F8-016F-E454C618088D}"/>
          </ac:spMkLst>
        </pc:spChg>
      </pc:sldChg>
      <pc:sldChg chg="modSp mod">
        <pc:chgData name="Hashir Suleman" userId="ced28e1e12d095fa" providerId="LiveId" clId="{C43BA0BD-6765-4EA5-A6B6-C540580A1C65}" dt="2026-06-14T10:25:01.212" v="30" actId="20577"/>
        <pc:sldMkLst>
          <pc:docMk/>
          <pc:sldMk cId="446104001" sldId="258"/>
        </pc:sldMkLst>
        <pc:spChg chg="mod">
          <ac:chgData name="Hashir Suleman" userId="ced28e1e12d095fa" providerId="LiveId" clId="{C43BA0BD-6765-4EA5-A6B6-C540580A1C65}" dt="2026-06-14T10:25:01.212" v="30" actId="20577"/>
          <ac:spMkLst>
            <pc:docMk/>
            <pc:sldMk cId="446104001" sldId="258"/>
            <ac:spMk id="3" creationId="{96B982BD-399D-9470-9D04-EAF469E7BA61}"/>
          </ac:spMkLst>
        </pc:spChg>
      </pc:sldChg>
      <pc:sldChg chg="modSp mod">
        <pc:chgData name="Hashir Suleman" userId="ced28e1e12d095fa" providerId="LiveId" clId="{C43BA0BD-6765-4EA5-A6B6-C540580A1C65}" dt="2026-06-14T10:25:58.350" v="64" actId="1076"/>
        <pc:sldMkLst>
          <pc:docMk/>
          <pc:sldMk cId="1486377979" sldId="261"/>
        </pc:sldMkLst>
        <pc:spChg chg="mod">
          <ac:chgData name="Hashir Suleman" userId="ced28e1e12d095fa" providerId="LiveId" clId="{C43BA0BD-6765-4EA5-A6B6-C540580A1C65}" dt="2026-06-14T10:25:44.029" v="58" actId="20577"/>
          <ac:spMkLst>
            <pc:docMk/>
            <pc:sldMk cId="1486377979" sldId="261"/>
            <ac:spMk id="3" creationId="{5B73D577-49B7-9418-7C5A-2B8F2A10D0FF}"/>
          </ac:spMkLst>
        </pc:spChg>
        <pc:picChg chg="mod">
          <ac:chgData name="Hashir Suleman" userId="ced28e1e12d095fa" providerId="LiveId" clId="{C43BA0BD-6765-4EA5-A6B6-C540580A1C65}" dt="2026-06-14T10:25:58.350" v="64" actId="1076"/>
          <ac:picMkLst>
            <pc:docMk/>
            <pc:sldMk cId="1486377979" sldId="261"/>
            <ac:picMk id="5" creationId="{6730BA6F-100D-B0D4-6832-1D7261A0D722}"/>
          </ac:picMkLst>
        </pc:picChg>
        <pc:picChg chg="mod">
          <ac:chgData name="Hashir Suleman" userId="ced28e1e12d095fa" providerId="LiveId" clId="{C43BA0BD-6765-4EA5-A6B6-C540580A1C65}" dt="2026-06-14T10:25:54.333" v="62" actId="1076"/>
          <ac:picMkLst>
            <pc:docMk/>
            <pc:sldMk cId="1486377979" sldId="261"/>
            <ac:picMk id="7" creationId="{1844292D-E04D-B310-BD35-FE9953143A77}"/>
          </ac:picMkLst>
        </pc:picChg>
      </pc:sldChg>
      <pc:sldChg chg="modSp mod">
        <pc:chgData name="Hashir Suleman" userId="ced28e1e12d095fa" providerId="LiveId" clId="{C43BA0BD-6765-4EA5-A6B6-C540580A1C65}" dt="2026-06-14T10:26:21.436" v="92" actId="20577"/>
        <pc:sldMkLst>
          <pc:docMk/>
          <pc:sldMk cId="1618808572" sldId="262"/>
        </pc:sldMkLst>
        <pc:spChg chg="mod">
          <ac:chgData name="Hashir Suleman" userId="ced28e1e12d095fa" providerId="LiveId" clId="{C43BA0BD-6765-4EA5-A6B6-C540580A1C65}" dt="2026-06-14T10:26:21.436" v="92" actId="20577"/>
          <ac:spMkLst>
            <pc:docMk/>
            <pc:sldMk cId="1618808572" sldId="262"/>
            <ac:spMk id="2" creationId="{0133FF2F-D728-419F-51F3-6F4717CF4CF3}"/>
          </ac:spMkLst>
        </pc:spChg>
      </pc:sldChg>
      <pc:sldChg chg="addSp delSp modSp add mod ord setBg delDesignElem">
        <pc:chgData name="Hashir Suleman" userId="ced28e1e12d095fa" providerId="LiveId" clId="{C43BA0BD-6765-4EA5-A6B6-C540580A1C65}" dt="2026-06-14T10:24:12.592" v="8"/>
        <pc:sldMkLst>
          <pc:docMk/>
          <pc:sldMk cId="1973481355" sldId="325"/>
        </pc:sldMkLst>
        <pc:spChg chg="mod">
          <ac:chgData name="Hashir Suleman" userId="ced28e1e12d095fa" providerId="LiveId" clId="{C43BA0BD-6765-4EA5-A6B6-C540580A1C65}" dt="2026-06-14T10:24:07.678" v="6" actId="26606"/>
          <ac:spMkLst>
            <pc:docMk/>
            <pc:sldMk cId="1973481355" sldId="325"/>
            <ac:spMk id="2" creationId="{F3CF8E71-3CA3-E1C9-C9A5-237D410A16D3}"/>
          </ac:spMkLst>
        </pc:spChg>
        <pc:spChg chg="del">
          <ac:chgData name="Hashir Suleman" userId="ced28e1e12d095fa" providerId="LiveId" clId="{C43BA0BD-6765-4EA5-A6B6-C540580A1C65}" dt="2026-06-14T10:24:07.678" v="6" actId="26606"/>
          <ac:spMkLst>
            <pc:docMk/>
            <pc:sldMk cId="1973481355" sldId="325"/>
            <ac:spMk id="3" creationId="{4AE57A83-B8D2-8868-E711-3B401B8F2F83}"/>
          </ac:spMkLst>
        </pc:spChg>
        <pc:spChg chg="del">
          <ac:chgData name="Hashir Suleman" userId="ced28e1e12d095fa" providerId="LiveId" clId="{C43BA0BD-6765-4EA5-A6B6-C540580A1C65}" dt="2026-06-14T10:23:55.702" v="5"/>
          <ac:spMkLst>
            <pc:docMk/>
            <pc:sldMk cId="1973481355" sldId="325"/>
            <ac:spMk id="8" creationId="{B5068B1C-1A28-475A-A0E0-4C23200D8201}"/>
          </ac:spMkLst>
        </pc:spChg>
        <pc:spChg chg="add">
          <ac:chgData name="Hashir Suleman" userId="ced28e1e12d095fa" providerId="LiveId" clId="{C43BA0BD-6765-4EA5-A6B6-C540580A1C65}" dt="2026-06-14T10:24:07.678" v="6" actId="26606"/>
          <ac:spMkLst>
            <pc:docMk/>
            <pc:sldMk cId="1973481355" sldId="325"/>
            <ac:spMk id="9" creationId="{FC695245-44E3-4A14-900A-D06036644A4E}"/>
          </ac:spMkLst>
        </pc:spChg>
        <pc:spChg chg="del">
          <ac:chgData name="Hashir Suleman" userId="ced28e1e12d095fa" providerId="LiveId" clId="{C43BA0BD-6765-4EA5-A6B6-C540580A1C65}" dt="2026-06-14T10:23:55.702" v="5"/>
          <ac:spMkLst>
            <pc:docMk/>
            <pc:sldMk cId="1973481355" sldId="325"/>
            <ac:spMk id="10" creationId="{6D428773-F789-43B7-B5FD-AE49E5BD2E79}"/>
          </ac:spMkLst>
        </pc:spChg>
        <pc:graphicFrameChg chg="add">
          <ac:chgData name="Hashir Suleman" userId="ced28e1e12d095fa" providerId="LiveId" clId="{C43BA0BD-6765-4EA5-A6B6-C540580A1C65}" dt="2026-06-14T10:24:07.678" v="6" actId="26606"/>
          <ac:graphicFrameMkLst>
            <pc:docMk/>
            <pc:sldMk cId="1973481355" sldId="325"/>
            <ac:graphicFrameMk id="5" creationId="{02D5D367-E7C9-BB47-FE09-CF537454868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561C57-4D5E-4D33-ABD8-8299404272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645CAC-080C-4110-B08E-A0CF84EC4C7A}">
      <dgm:prSet/>
      <dgm:spPr/>
      <dgm:t>
        <a:bodyPr/>
        <a:lstStyle/>
        <a:p>
          <a:r>
            <a:rPr lang="en-GB"/>
            <a:t>Nayab Bilal 2535409</a:t>
          </a:r>
          <a:endParaRPr lang="en-US"/>
        </a:p>
      </dgm:t>
    </dgm:pt>
    <dgm:pt modelId="{8777B386-37F5-4F28-A842-5F7CEAA780EF}" type="parTrans" cxnId="{912D4B40-459C-4BA4-824B-7B9B13E7AED7}">
      <dgm:prSet/>
      <dgm:spPr/>
      <dgm:t>
        <a:bodyPr/>
        <a:lstStyle/>
        <a:p>
          <a:endParaRPr lang="en-US"/>
        </a:p>
      </dgm:t>
    </dgm:pt>
    <dgm:pt modelId="{9999016F-0DC0-4912-9275-16E7C991981F}" type="sibTrans" cxnId="{912D4B40-459C-4BA4-824B-7B9B13E7AED7}">
      <dgm:prSet/>
      <dgm:spPr/>
      <dgm:t>
        <a:bodyPr/>
        <a:lstStyle/>
        <a:p>
          <a:endParaRPr lang="en-US"/>
        </a:p>
      </dgm:t>
    </dgm:pt>
    <dgm:pt modelId="{226E1462-1B25-44EE-B19A-8B3DF46F20E5}">
      <dgm:prSet/>
      <dgm:spPr/>
      <dgm:t>
        <a:bodyPr/>
        <a:lstStyle/>
        <a:p>
          <a:r>
            <a:rPr lang="en-GB"/>
            <a:t>Nighat Suleman 2010940</a:t>
          </a:r>
          <a:endParaRPr lang="en-US"/>
        </a:p>
      </dgm:t>
    </dgm:pt>
    <dgm:pt modelId="{D04E1EFD-C1B2-430B-8D76-CD5EE4C12D5B}" type="parTrans" cxnId="{1C707D9F-F61A-414B-AFE1-9479A152EDA6}">
      <dgm:prSet/>
      <dgm:spPr/>
      <dgm:t>
        <a:bodyPr/>
        <a:lstStyle/>
        <a:p>
          <a:endParaRPr lang="en-US"/>
        </a:p>
      </dgm:t>
    </dgm:pt>
    <dgm:pt modelId="{552AC1F9-9E86-4EC1-B4AD-FD3B760BC861}" type="sibTrans" cxnId="{1C707D9F-F61A-414B-AFE1-9479A152EDA6}">
      <dgm:prSet/>
      <dgm:spPr/>
      <dgm:t>
        <a:bodyPr/>
        <a:lstStyle/>
        <a:p>
          <a:endParaRPr lang="en-US"/>
        </a:p>
      </dgm:t>
    </dgm:pt>
    <dgm:pt modelId="{694C9C9B-BD24-4B28-9675-A0415A90C87F}">
      <dgm:prSet/>
      <dgm:spPr/>
      <dgm:t>
        <a:bodyPr/>
        <a:lstStyle/>
        <a:p>
          <a:r>
            <a:rPr lang="en-GB"/>
            <a:t>Muniza Muniza 2536776</a:t>
          </a:r>
          <a:endParaRPr lang="en-US"/>
        </a:p>
      </dgm:t>
    </dgm:pt>
    <dgm:pt modelId="{92BADEDC-28C4-4FDA-B2B4-AD018F7FC29E}" type="parTrans" cxnId="{46253231-83D8-4F95-B374-1DF073A0C9B7}">
      <dgm:prSet/>
      <dgm:spPr/>
      <dgm:t>
        <a:bodyPr/>
        <a:lstStyle/>
        <a:p>
          <a:endParaRPr lang="en-US"/>
        </a:p>
      </dgm:t>
    </dgm:pt>
    <dgm:pt modelId="{E2D56D9A-DF46-4866-B7EC-823F9429003B}" type="sibTrans" cxnId="{46253231-83D8-4F95-B374-1DF073A0C9B7}">
      <dgm:prSet/>
      <dgm:spPr/>
      <dgm:t>
        <a:bodyPr/>
        <a:lstStyle/>
        <a:p>
          <a:endParaRPr lang="en-US"/>
        </a:p>
      </dgm:t>
    </dgm:pt>
    <dgm:pt modelId="{074BCBD7-B535-4CC8-A83E-DD172CF537FA}">
      <dgm:prSet/>
      <dgm:spPr/>
      <dgm:t>
        <a:bodyPr/>
        <a:lstStyle/>
        <a:p>
          <a:r>
            <a:rPr lang="en-GB"/>
            <a:t>Rifat Nazar 2421650</a:t>
          </a:r>
          <a:endParaRPr lang="en-US"/>
        </a:p>
      </dgm:t>
    </dgm:pt>
    <dgm:pt modelId="{92D5262E-8977-4DAD-B18A-8A836FBED139}" type="parTrans" cxnId="{D71FE7D6-EFB5-4D98-9793-7A7FFD8CC38B}">
      <dgm:prSet/>
      <dgm:spPr/>
      <dgm:t>
        <a:bodyPr/>
        <a:lstStyle/>
        <a:p>
          <a:endParaRPr lang="en-US"/>
        </a:p>
      </dgm:t>
    </dgm:pt>
    <dgm:pt modelId="{FD6F5F92-B6CE-46E8-831E-5DD183B5DF17}" type="sibTrans" cxnId="{D71FE7D6-EFB5-4D98-9793-7A7FFD8CC38B}">
      <dgm:prSet/>
      <dgm:spPr/>
      <dgm:t>
        <a:bodyPr/>
        <a:lstStyle/>
        <a:p>
          <a:endParaRPr lang="en-US"/>
        </a:p>
      </dgm:t>
    </dgm:pt>
    <dgm:pt modelId="{B532AF65-1F7E-49C3-93F4-9EA919A8D6C7}">
      <dgm:prSet/>
      <dgm:spPr/>
      <dgm:t>
        <a:bodyPr/>
        <a:lstStyle/>
        <a:p>
          <a:r>
            <a:rPr lang="en-GB"/>
            <a:t>Submitted on 14/06/2026</a:t>
          </a:r>
          <a:endParaRPr lang="en-US"/>
        </a:p>
      </dgm:t>
    </dgm:pt>
    <dgm:pt modelId="{25DDD6F3-6DD4-4883-A975-71081F3B0A1C}" type="parTrans" cxnId="{4D0E8E3E-7DBF-4CDE-944E-42E520258759}">
      <dgm:prSet/>
      <dgm:spPr/>
      <dgm:t>
        <a:bodyPr/>
        <a:lstStyle/>
        <a:p>
          <a:endParaRPr lang="en-US"/>
        </a:p>
      </dgm:t>
    </dgm:pt>
    <dgm:pt modelId="{B5951967-25DF-4570-82D1-6D7EB8D001DA}" type="sibTrans" cxnId="{4D0E8E3E-7DBF-4CDE-944E-42E520258759}">
      <dgm:prSet/>
      <dgm:spPr/>
      <dgm:t>
        <a:bodyPr/>
        <a:lstStyle/>
        <a:p>
          <a:endParaRPr lang="en-US"/>
        </a:p>
      </dgm:t>
    </dgm:pt>
    <dgm:pt modelId="{585F31B0-1957-494F-9B13-808818575CFE}">
      <dgm:prSet/>
      <dgm:spPr/>
      <dgm:t>
        <a:bodyPr/>
        <a:lstStyle/>
        <a:p>
          <a:r>
            <a:rPr lang="en-GB"/>
            <a:t>Lecturer: </a:t>
          </a:r>
          <a:r>
            <a:rPr lang="en-GB" b="1"/>
            <a:t>Masud Siddiqui</a:t>
          </a:r>
          <a:endParaRPr lang="en-US"/>
        </a:p>
      </dgm:t>
    </dgm:pt>
    <dgm:pt modelId="{F2538EC5-8248-4E57-8162-ACC1772B856B}" type="parTrans" cxnId="{CB5C5A04-464C-49C1-9401-84B19DBD956A}">
      <dgm:prSet/>
      <dgm:spPr/>
      <dgm:t>
        <a:bodyPr/>
        <a:lstStyle/>
        <a:p>
          <a:endParaRPr lang="en-US"/>
        </a:p>
      </dgm:t>
    </dgm:pt>
    <dgm:pt modelId="{2FA9B877-0618-4A08-AA2F-C9B277E511A4}" type="sibTrans" cxnId="{CB5C5A04-464C-49C1-9401-84B19DBD956A}">
      <dgm:prSet/>
      <dgm:spPr/>
      <dgm:t>
        <a:bodyPr/>
        <a:lstStyle/>
        <a:p>
          <a:endParaRPr lang="en-US"/>
        </a:p>
      </dgm:t>
    </dgm:pt>
    <dgm:pt modelId="{E7120863-405E-424E-8858-CCA17E693D40}" type="pres">
      <dgm:prSet presAssocID="{E9561C57-4D5E-4D33-ABD8-8299404272AF}" presName="vert0" presStyleCnt="0">
        <dgm:presLayoutVars>
          <dgm:dir/>
          <dgm:animOne val="branch"/>
          <dgm:animLvl val="lvl"/>
        </dgm:presLayoutVars>
      </dgm:prSet>
      <dgm:spPr/>
    </dgm:pt>
    <dgm:pt modelId="{922BBDA0-7979-4308-89B9-6352679F9132}" type="pres">
      <dgm:prSet presAssocID="{CE645CAC-080C-4110-B08E-A0CF84EC4C7A}" presName="thickLine" presStyleLbl="alignNode1" presStyleIdx="0" presStyleCnt="6"/>
      <dgm:spPr/>
    </dgm:pt>
    <dgm:pt modelId="{DF318E10-DE46-4085-BC4F-2A30E3B2F9F6}" type="pres">
      <dgm:prSet presAssocID="{CE645CAC-080C-4110-B08E-A0CF84EC4C7A}" presName="horz1" presStyleCnt="0"/>
      <dgm:spPr/>
    </dgm:pt>
    <dgm:pt modelId="{6FB14CEB-AC7E-4F11-A63B-D7E84BA70A16}" type="pres">
      <dgm:prSet presAssocID="{CE645CAC-080C-4110-B08E-A0CF84EC4C7A}" presName="tx1" presStyleLbl="revTx" presStyleIdx="0" presStyleCnt="6"/>
      <dgm:spPr/>
    </dgm:pt>
    <dgm:pt modelId="{7594EC24-2CD6-4E42-86AD-F7B93F4451C7}" type="pres">
      <dgm:prSet presAssocID="{CE645CAC-080C-4110-B08E-A0CF84EC4C7A}" presName="vert1" presStyleCnt="0"/>
      <dgm:spPr/>
    </dgm:pt>
    <dgm:pt modelId="{B5E27224-546D-428D-A588-5904BD9CF673}" type="pres">
      <dgm:prSet presAssocID="{226E1462-1B25-44EE-B19A-8B3DF46F20E5}" presName="thickLine" presStyleLbl="alignNode1" presStyleIdx="1" presStyleCnt="6"/>
      <dgm:spPr/>
    </dgm:pt>
    <dgm:pt modelId="{4021B0AD-54A8-498F-AFCF-E42B35F988A0}" type="pres">
      <dgm:prSet presAssocID="{226E1462-1B25-44EE-B19A-8B3DF46F20E5}" presName="horz1" presStyleCnt="0"/>
      <dgm:spPr/>
    </dgm:pt>
    <dgm:pt modelId="{757E24B7-3BD3-4083-853A-DE38A142F90B}" type="pres">
      <dgm:prSet presAssocID="{226E1462-1B25-44EE-B19A-8B3DF46F20E5}" presName="tx1" presStyleLbl="revTx" presStyleIdx="1" presStyleCnt="6"/>
      <dgm:spPr/>
    </dgm:pt>
    <dgm:pt modelId="{EC81BFE4-AE30-4EAC-B3F4-12F14022A346}" type="pres">
      <dgm:prSet presAssocID="{226E1462-1B25-44EE-B19A-8B3DF46F20E5}" presName="vert1" presStyleCnt="0"/>
      <dgm:spPr/>
    </dgm:pt>
    <dgm:pt modelId="{6A91B55B-37E4-451F-B6C1-4F85028E5CD0}" type="pres">
      <dgm:prSet presAssocID="{694C9C9B-BD24-4B28-9675-A0415A90C87F}" presName="thickLine" presStyleLbl="alignNode1" presStyleIdx="2" presStyleCnt="6"/>
      <dgm:spPr/>
    </dgm:pt>
    <dgm:pt modelId="{3F6A87BE-7BBA-4A1D-9810-F27015D33B0C}" type="pres">
      <dgm:prSet presAssocID="{694C9C9B-BD24-4B28-9675-A0415A90C87F}" presName="horz1" presStyleCnt="0"/>
      <dgm:spPr/>
    </dgm:pt>
    <dgm:pt modelId="{9FE86E89-82B6-464C-BA8F-E5826E194E71}" type="pres">
      <dgm:prSet presAssocID="{694C9C9B-BD24-4B28-9675-A0415A90C87F}" presName="tx1" presStyleLbl="revTx" presStyleIdx="2" presStyleCnt="6"/>
      <dgm:spPr/>
    </dgm:pt>
    <dgm:pt modelId="{2910FD90-B6D5-46EC-8D71-F506C9110046}" type="pres">
      <dgm:prSet presAssocID="{694C9C9B-BD24-4B28-9675-A0415A90C87F}" presName="vert1" presStyleCnt="0"/>
      <dgm:spPr/>
    </dgm:pt>
    <dgm:pt modelId="{6CD9A71F-BFA0-4519-BF1E-45A02EE1D2E7}" type="pres">
      <dgm:prSet presAssocID="{074BCBD7-B535-4CC8-A83E-DD172CF537FA}" presName="thickLine" presStyleLbl="alignNode1" presStyleIdx="3" presStyleCnt="6"/>
      <dgm:spPr/>
    </dgm:pt>
    <dgm:pt modelId="{63EE3A73-A049-4B0C-9B1C-03B3DEBB53AA}" type="pres">
      <dgm:prSet presAssocID="{074BCBD7-B535-4CC8-A83E-DD172CF537FA}" presName="horz1" presStyleCnt="0"/>
      <dgm:spPr/>
    </dgm:pt>
    <dgm:pt modelId="{F0AE5ADE-9B3B-4038-848E-29E7C8D9E0AD}" type="pres">
      <dgm:prSet presAssocID="{074BCBD7-B535-4CC8-A83E-DD172CF537FA}" presName="tx1" presStyleLbl="revTx" presStyleIdx="3" presStyleCnt="6"/>
      <dgm:spPr/>
    </dgm:pt>
    <dgm:pt modelId="{E18E4ABA-0385-48BC-A717-3570C9113845}" type="pres">
      <dgm:prSet presAssocID="{074BCBD7-B535-4CC8-A83E-DD172CF537FA}" presName="vert1" presStyleCnt="0"/>
      <dgm:spPr/>
    </dgm:pt>
    <dgm:pt modelId="{9362C3FF-C4E1-4816-9991-FCB131B76FF0}" type="pres">
      <dgm:prSet presAssocID="{B532AF65-1F7E-49C3-93F4-9EA919A8D6C7}" presName="thickLine" presStyleLbl="alignNode1" presStyleIdx="4" presStyleCnt="6"/>
      <dgm:spPr/>
    </dgm:pt>
    <dgm:pt modelId="{9B0DC68E-A770-49C4-A2B0-E1A1ED939072}" type="pres">
      <dgm:prSet presAssocID="{B532AF65-1F7E-49C3-93F4-9EA919A8D6C7}" presName="horz1" presStyleCnt="0"/>
      <dgm:spPr/>
    </dgm:pt>
    <dgm:pt modelId="{F783443C-BFB5-478D-AC23-ECD9BE26B868}" type="pres">
      <dgm:prSet presAssocID="{B532AF65-1F7E-49C3-93F4-9EA919A8D6C7}" presName="tx1" presStyleLbl="revTx" presStyleIdx="4" presStyleCnt="6"/>
      <dgm:spPr/>
    </dgm:pt>
    <dgm:pt modelId="{94C5D927-7C26-4284-AB50-DA650540B0C3}" type="pres">
      <dgm:prSet presAssocID="{B532AF65-1F7E-49C3-93F4-9EA919A8D6C7}" presName="vert1" presStyleCnt="0"/>
      <dgm:spPr/>
    </dgm:pt>
    <dgm:pt modelId="{D137F366-2CFC-4B81-94B6-CA1688D2C234}" type="pres">
      <dgm:prSet presAssocID="{585F31B0-1957-494F-9B13-808818575CFE}" presName="thickLine" presStyleLbl="alignNode1" presStyleIdx="5" presStyleCnt="6"/>
      <dgm:spPr/>
    </dgm:pt>
    <dgm:pt modelId="{9042B9BF-557E-4D32-8FDB-F0952D935C6F}" type="pres">
      <dgm:prSet presAssocID="{585F31B0-1957-494F-9B13-808818575CFE}" presName="horz1" presStyleCnt="0"/>
      <dgm:spPr/>
    </dgm:pt>
    <dgm:pt modelId="{FE05AB59-CBD7-4386-AE90-C4947D2C576A}" type="pres">
      <dgm:prSet presAssocID="{585F31B0-1957-494F-9B13-808818575CFE}" presName="tx1" presStyleLbl="revTx" presStyleIdx="5" presStyleCnt="6"/>
      <dgm:spPr/>
    </dgm:pt>
    <dgm:pt modelId="{35A3E5D4-5327-4733-B554-C4354B0F8FD6}" type="pres">
      <dgm:prSet presAssocID="{585F31B0-1957-494F-9B13-808818575CFE}" presName="vert1" presStyleCnt="0"/>
      <dgm:spPr/>
    </dgm:pt>
  </dgm:ptLst>
  <dgm:cxnLst>
    <dgm:cxn modelId="{CB5C5A04-464C-49C1-9401-84B19DBD956A}" srcId="{E9561C57-4D5E-4D33-ABD8-8299404272AF}" destId="{585F31B0-1957-494F-9B13-808818575CFE}" srcOrd="5" destOrd="0" parTransId="{F2538EC5-8248-4E57-8162-ACC1772B856B}" sibTransId="{2FA9B877-0618-4A08-AA2F-C9B277E511A4}"/>
    <dgm:cxn modelId="{2400641E-9B31-40F5-B0E4-2CC55E614F06}" type="presOf" srcId="{E9561C57-4D5E-4D33-ABD8-8299404272AF}" destId="{E7120863-405E-424E-8858-CCA17E693D40}" srcOrd="0" destOrd="0" presId="urn:microsoft.com/office/officeart/2008/layout/LinedList"/>
    <dgm:cxn modelId="{478FBE30-5285-48DD-B3A8-E2A579FCAC7E}" type="presOf" srcId="{694C9C9B-BD24-4B28-9675-A0415A90C87F}" destId="{9FE86E89-82B6-464C-BA8F-E5826E194E71}" srcOrd="0" destOrd="0" presId="urn:microsoft.com/office/officeart/2008/layout/LinedList"/>
    <dgm:cxn modelId="{46253231-83D8-4F95-B374-1DF073A0C9B7}" srcId="{E9561C57-4D5E-4D33-ABD8-8299404272AF}" destId="{694C9C9B-BD24-4B28-9675-A0415A90C87F}" srcOrd="2" destOrd="0" parTransId="{92BADEDC-28C4-4FDA-B2B4-AD018F7FC29E}" sibTransId="{E2D56D9A-DF46-4866-B7EC-823F9429003B}"/>
    <dgm:cxn modelId="{4D0E8E3E-7DBF-4CDE-944E-42E520258759}" srcId="{E9561C57-4D5E-4D33-ABD8-8299404272AF}" destId="{B532AF65-1F7E-49C3-93F4-9EA919A8D6C7}" srcOrd="4" destOrd="0" parTransId="{25DDD6F3-6DD4-4883-A975-71081F3B0A1C}" sibTransId="{B5951967-25DF-4570-82D1-6D7EB8D001DA}"/>
    <dgm:cxn modelId="{912D4B40-459C-4BA4-824B-7B9B13E7AED7}" srcId="{E9561C57-4D5E-4D33-ABD8-8299404272AF}" destId="{CE645CAC-080C-4110-B08E-A0CF84EC4C7A}" srcOrd="0" destOrd="0" parTransId="{8777B386-37F5-4F28-A842-5F7CEAA780EF}" sibTransId="{9999016F-0DC0-4912-9275-16E7C991981F}"/>
    <dgm:cxn modelId="{9E6A5A67-ABFD-482E-99D8-DB3096F43390}" type="presOf" srcId="{585F31B0-1957-494F-9B13-808818575CFE}" destId="{FE05AB59-CBD7-4386-AE90-C4947D2C576A}" srcOrd="0" destOrd="0" presId="urn:microsoft.com/office/officeart/2008/layout/LinedList"/>
    <dgm:cxn modelId="{700C046B-8322-403C-9EC0-E3BA5CDE7179}" type="presOf" srcId="{B532AF65-1F7E-49C3-93F4-9EA919A8D6C7}" destId="{F783443C-BFB5-478D-AC23-ECD9BE26B868}" srcOrd="0" destOrd="0" presId="urn:microsoft.com/office/officeart/2008/layout/LinedList"/>
    <dgm:cxn modelId="{23F4D14E-BD8F-45CE-92EF-10EEEBE5BE21}" type="presOf" srcId="{226E1462-1B25-44EE-B19A-8B3DF46F20E5}" destId="{757E24B7-3BD3-4083-853A-DE38A142F90B}" srcOrd="0" destOrd="0" presId="urn:microsoft.com/office/officeart/2008/layout/LinedList"/>
    <dgm:cxn modelId="{799E4395-21DF-4A70-9078-D670D0AB4F2A}" type="presOf" srcId="{CE645CAC-080C-4110-B08E-A0CF84EC4C7A}" destId="{6FB14CEB-AC7E-4F11-A63B-D7E84BA70A16}" srcOrd="0" destOrd="0" presId="urn:microsoft.com/office/officeart/2008/layout/LinedList"/>
    <dgm:cxn modelId="{1C707D9F-F61A-414B-AFE1-9479A152EDA6}" srcId="{E9561C57-4D5E-4D33-ABD8-8299404272AF}" destId="{226E1462-1B25-44EE-B19A-8B3DF46F20E5}" srcOrd="1" destOrd="0" parTransId="{D04E1EFD-C1B2-430B-8D76-CD5EE4C12D5B}" sibTransId="{552AC1F9-9E86-4EC1-B4AD-FD3B760BC861}"/>
    <dgm:cxn modelId="{B1C14CAA-59E7-4D70-9D3E-5207403ABEBF}" type="presOf" srcId="{074BCBD7-B535-4CC8-A83E-DD172CF537FA}" destId="{F0AE5ADE-9B3B-4038-848E-29E7C8D9E0AD}" srcOrd="0" destOrd="0" presId="urn:microsoft.com/office/officeart/2008/layout/LinedList"/>
    <dgm:cxn modelId="{D71FE7D6-EFB5-4D98-9793-7A7FFD8CC38B}" srcId="{E9561C57-4D5E-4D33-ABD8-8299404272AF}" destId="{074BCBD7-B535-4CC8-A83E-DD172CF537FA}" srcOrd="3" destOrd="0" parTransId="{92D5262E-8977-4DAD-B18A-8A836FBED139}" sibTransId="{FD6F5F92-B6CE-46E8-831E-5DD183B5DF17}"/>
    <dgm:cxn modelId="{295FA7C5-B974-4122-9AC8-165A6C7A87C9}" type="presParOf" srcId="{E7120863-405E-424E-8858-CCA17E693D40}" destId="{922BBDA0-7979-4308-89B9-6352679F9132}" srcOrd="0" destOrd="0" presId="urn:microsoft.com/office/officeart/2008/layout/LinedList"/>
    <dgm:cxn modelId="{0CB845C4-F8A2-4533-8051-CC8777D8BA98}" type="presParOf" srcId="{E7120863-405E-424E-8858-CCA17E693D40}" destId="{DF318E10-DE46-4085-BC4F-2A30E3B2F9F6}" srcOrd="1" destOrd="0" presId="urn:microsoft.com/office/officeart/2008/layout/LinedList"/>
    <dgm:cxn modelId="{A41D36DE-EDDC-4329-86B6-1E36488F9F29}" type="presParOf" srcId="{DF318E10-DE46-4085-BC4F-2A30E3B2F9F6}" destId="{6FB14CEB-AC7E-4F11-A63B-D7E84BA70A16}" srcOrd="0" destOrd="0" presId="urn:microsoft.com/office/officeart/2008/layout/LinedList"/>
    <dgm:cxn modelId="{0DBD2732-A902-4DE1-A0BF-F03E2244AA1F}" type="presParOf" srcId="{DF318E10-DE46-4085-BC4F-2A30E3B2F9F6}" destId="{7594EC24-2CD6-4E42-86AD-F7B93F4451C7}" srcOrd="1" destOrd="0" presId="urn:microsoft.com/office/officeart/2008/layout/LinedList"/>
    <dgm:cxn modelId="{16DBD075-33F5-4019-947F-77C5717E91F8}" type="presParOf" srcId="{E7120863-405E-424E-8858-CCA17E693D40}" destId="{B5E27224-546D-428D-A588-5904BD9CF673}" srcOrd="2" destOrd="0" presId="urn:microsoft.com/office/officeart/2008/layout/LinedList"/>
    <dgm:cxn modelId="{B61C8ADC-249B-4593-999C-8085026AC7E5}" type="presParOf" srcId="{E7120863-405E-424E-8858-CCA17E693D40}" destId="{4021B0AD-54A8-498F-AFCF-E42B35F988A0}" srcOrd="3" destOrd="0" presId="urn:microsoft.com/office/officeart/2008/layout/LinedList"/>
    <dgm:cxn modelId="{B3E117D1-BCDF-4B3A-B3FE-ABEAE3F0CB50}" type="presParOf" srcId="{4021B0AD-54A8-498F-AFCF-E42B35F988A0}" destId="{757E24B7-3BD3-4083-853A-DE38A142F90B}" srcOrd="0" destOrd="0" presId="urn:microsoft.com/office/officeart/2008/layout/LinedList"/>
    <dgm:cxn modelId="{2CA5173D-7D01-4498-9BF6-D6FF7C8F3D2F}" type="presParOf" srcId="{4021B0AD-54A8-498F-AFCF-E42B35F988A0}" destId="{EC81BFE4-AE30-4EAC-B3F4-12F14022A346}" srcOrd="1" destOrd="0" presId="urn:microsoft.com/office/officeart/2008/layout/LinedList"/>
    <dgm:cxn modelId="{7C353208-AFAD-4D6A-9AA3-4D3595959D92}" type="presParOf" srcId="{E7120863-405E-424E-8858-CCA17E693D40}" destId="{6A91B55B-37E4-451F-B6C1-4F85028E5CD0}" srcOrd="4" destOrd="0" presId="urn:microsoft.com/office/officeart/2008/layout/LinedList"/>
    <dgm:cxn modelId="{E043181F-BB62-494B-ABB9-77C74F879890}" type="presParOf" srcId="{E7120863-405E-424E-8858-CCA17E693D40}" destId="{3F6A87BE-7BBA-4A1D-9810-F27015D33B0C}" srcOrd="5" destOrd="0" presId="urn:microsoft.com/office/officeart/2008/layout/LinedList"/>
    <dgm:cxn modelId="{C25C044E-B94B-4220-AD19-1CA899674512}" type="presParOf" srcId="{3F6A87BE-7BBA-4A1D-9810-F27015D33B0C}" destId="{9FE86E89-82B6-464C-BA8F-E5826E194E71}" srcOrd="0" destOrd="0" presId="urn:microsoft.com/office/officeart/2008/layout/LinedList"/>
    <dgm:cxn modelId="{BEE078F6-E1A1-4BBC-B348-BE6EB2B51F30}" type="presParOf" srcId="{3F6A87BE-7BBA-4A1D-9810-F27015D33B0C}" destId="{2910FD90-B6D5-46EC-8D71-F506C9110046}" srcOrd="1" destOrd="0" presId="urn:microsoft.com/office/officeart/2008/layout/LinedList"/>
    <dgm:cxn modelId="{4AA6F7D1-7C35-49FA-9D71-2460F77E96DD}" type="presParOf" srcId="{E7120863-405E-424E-8858-CCA17E693D40}" destId="{6CD9A71F-BFA0-4519-BF1E-45A02EE1D2E7}" srcOrd="6" destOrd="0" presId="urn:microsoft.com/office/officeart/2008/layout/LinedList"/>
    <dgm:cxn modelId="{4A35A823-C93F-4186-A97C-72C83672F604}" type="presParOf" srcId="{E7120863-405E-424E-8858-CCA17E693D40}" destId="{63EE3A73-A049-4B0C-9B1C-03B3DEBB53AA}" srcOrd="7" destOrd="0" presId="urn:microsoft.com/office/officeart/2008/layout/LinedList"/>
    <dgm:cxn modelId="{49CAEB13-7183-42CE-AA0F-DADEB844D8C8}" type="presParOf" srcId="{63EE3A73-A049-4B0C-9B1C-03B3DEBB53AA}" destId="{F0AE5ADE-9B3B-4038-848E-29E7C8D9E0AD}" srcOrd="0" destOrd="0" presId="urn:microsoft.com/office/officeart/2008/layout/LinedList"/>
    <dgm:cxn modelId="{F11A4053-D398-488B-ACFC-40DE71F627BD}" type="presParOf" srcId="{63EE3A73-A049-4B0C-9B1C-03B3DEBB53AA}" destId="{E18E4ABA-0385-48BC-A717-3570C9113845}" srcOrd="1" destOrd="0" presId="urn:microsoft.com/office/officeart/2008/layout/LinedList"/>
    <dgm:cxn modelId="{78BCC387-44D2-4070-AB0D-0EBEC42E6A0E}" type="presParOf" srcId="{E7120863-405E-424E-8858-CCA17E693D40}" destId="{9362C3FF-C4E1-4816-9991-FCB131B76FF0}" srcOrd="8" destOrd="0" presId="urn:microsoft.com/office/officeart/2008/layout/LinedList"/>
    <dgm:cxn modelId="{AE00CE75-B0CC-4861-B29F-A0AF1C242311}" type="presParOf" srcId="{E7120863-405E-424E-8858-CCA17E693D40}" destId="{9B0DC68E-A770-49C4-A2B0-E1A1ED939072}" srcOrd="9" destOrd="0" presId="urn:microsoft.com/office/officeart/2008/layout/LinedList"/>
    <dgm:cxn modelId="{70339873-5AB0-4679-874E-B0D8C88B04AD}" type="presParOf" srcId="{9B0DC68E-A770-49C4-A2B0-E1A1ED939072}" destId="{F783443C-BFB5-478D-AC23-ECD9BE26B868}" srcOrd="0" destOrd="0" presId="urn:microsoft.com/office/officeart/2008/layout/LinedList"/>
    <dgm:cxn modelId="{0EF5ECFD-D002-4A57-A6A8-3ACBA6C20499}" type="presParOf" srcId="{9B0DC68E-A770-49C4-A2B0-E1A1ED939072}" destId="{94C5D927-7C26-4284-AB50-DA650540B0C3}" srcOrd="1" destOrd="0" presId="urn:microsoft.com/office/officeart/2008/layout/LinedList"/>
    <dgm:cxn modelId="{167AF452-B54D-420E-90C3-36CA10B6F4E5}" type="presParOf" srcId="{E7120863-405E-424E-8858-CCA17E693D40}" destId="{D137F366-2CFC-4B81-94B6-CA1688D2C234}" srcOrd="10" destOrd="0" presId="urn:microsoft.com/office/officeart/2008/layout/LinedList"/>
    <dgm:cxn modelId="{419B6358-07E5-4067-BC7B-1269E6168D9B}" type="presParOf" srcId="{E7120863-405E-424E-8858-CCA17E693D40}" destId="{9042B9BF-557E-4D32-8FDB-F0952D935C6F}" srcOrd="11" destOrd="0" presId="urn:microsoft.com/office/officeart/2008/layout/LinedList"/>
    <dgm:cxn modelId="{46345035-8E0E-4B8E-A395-60C9B38759C4}" type="presParOf" srcId="{9042B9BF-557E-4D32-8FDB-F0952D935C6F}" destId="{FE05AB59-CBD7-4386-AE90-C4947D2C576A}" srcOrd="0" destOrd="0" presId="urn:microsoft.com/office/officeart/2008/layout/LinedList"/>
    <dgm:cxn modelId="{E0BDAE41-2594-4656-8819-6BF541E157C2}" type="presParOf" srcId="{9042B9BF-557E-4D32-8FDB-F0952D935C6F}" destId="{35A3E5D4-5327-4733-B554-C4354B0F8F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BBDA0-7979-4308-89B9-6352679F9132}">
      <dsp:nvSpPr>
        <dsp:cNvPr id="0" name=""/>
        <dsp:cNvSpPr/>
      </dsp:nvSpPr>
      <dsp:spPr>
        <a:xfrm>
          <a:off x="0" y="2402"/>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B14CEB-AC7E-4F11-A63B-D7E84BA70A16}">
      <dsp:nvSpPr>
        <dsp:cNvPr id="0" name=""/>
        <dsp:cNvSpPr/>
      </dsp:nvSpPr>
      <dsp:spPr>
        <a:xfrm>
          <a:off x="0" y="2402"/>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Nayab Bilal 2535409</a:t>
          </a:r>
          <a:endParaRPr lang="en-US" sz="3800" kern="1200"/>
        </a:p>
      </dsp:txBody>
      <dsp:txXfrm>
        <a:off x="0" y="2402"/>
        <a:ext cx="5641974" cy="819407"/>
      </dsp:txXfrm>
    </dsp:sp>
    <dsp:sp modelId="{B5E27224-546D-428D-A588-5904BD9CF673}">
      <dsp:nvSpPr>
        <dsp:cNvPr id="0" name=""/>
        <dsp:cNvSpPr/>
      </dsp:nvSpPr>
      <dsp:spPr>
        <a:xfrm>
          <a:off x="0" y="821810"/>
          <a:ext cx="5641974" cy="0"/>
        </a:xfrm>
        <a:prstGeom prst="line">
          <a:avLst/>
        </a:prstGeom>
        <a:solidFill>
          <a:schemeClr val="accent2">
            <a:hueOff val="-1468225"/>
            <a:satOff val="6479"/>
            <a:lumOff val="-1098"/>
            <a:alphaOff val="0"/>
          </a:schemeClr>
        </a:solidFill>
        <a:ln w="15875" cap="flat" cmpd="sng" algn="ctr">
          <a:solidFill>
            <a:schemeClr val="accent2">
              <a:hueOff val="-1468225"/>
              <a:satOff val="647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7E24B7-3BD3-4083-853A-DE38A142F90B}">
      <dsp:nvSpPr>
        <dsp:cNvPr id="0" name=""/>
        <dsp:cNvSpPr/>
      </dsp:nvSpPr>
      <dsp:spPr>
        <a:xfrm>
          <a:off x="0" y="821810"/>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Nighat Suleman 2010940</a:t>
          </a:r>
          <a:endParaRPr lang="en-US" sz="3800" kern="1200"/>
        </a:p>
      </dsp:txBody>
      <dsp:txXfrm>
        <a:off x="0" y="821810"/>
        <a:ext cx="5641974" cy="819407"/>
      </dsp:txXfrm>
    </dsp:sp>
    <dsp:sp modelId="{6A91B55B-37E4-451F-B6C1-4F85028E5CD0}">
      <dsp:nvSpPr>
        <dsp:cNvPr id="0" name=""/>
        <dsp:cNvSpPr/>
      </dsp:nvSpPr>
      <dsp:spPr>
        <a:xfrm>
          <a:off x="0" y="1641217"/>
          <a:ext cx="5641974" cy="0"/>
        </a:xfrm>
        <a:prstGeom prst="line">
          <a:avLst/>
        </a:prstGeom>
        <a:solidFill>
          <a:schemeClr val="accent2">
            <a:hueOff val="-2936450"/>
            <a:satOff val="12957"/>
            <a:lumOff val="-2196"/>
            <a:alphaOff val="0"/>
          </a:schemeClr>
        </a:solidFill>
        <a:ln w="15875" cap="flat" cmpd="sng" algn="ctr">
          <a:solidFill>
            <a:schemeClr val="accent2">
              <a:hueOff val="-2936450"/>
              <a:satOff val="12957"/>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E86E89-82B6-464C-BA8F-E5826E194E71}">
      <dsp:nvSpPr>
        <dsp:cNvPr id="0" name=""/>
        <dsp:cNvSpPr/>
      </dsp:nvSpPr>
      <dsp:spPr>
        <a:xfrm>
          <a:off x="0" y="1641217"/>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Muniza Muniza 2536776</a:t>
          </a:r>
          <a:endParaRPr lang="en-US" sz="3800" kern="1200"/>
        </a:p>
      </dsp:txBody>
      <dsp:txXfrm>
        <a:off x="0" y="1641217"/>
        <a:ext cx="5641974" cy="819407"/>
      </dsp:txXfrm>
    </dsp:sp>
    <dsp:sp modelId="{6CD9A71F-BFA0-4519-BF1E-45A02EE1D2E7}">
      <dsp:nvSpPr>
        <dsp:cNvPr id="0" name=""/>
        <dsp:cNvSpPr/>
      </dsp:nvSpPr>
      <dsp:spPr>
        <a:xfrm>
          <a:off x="0" y="2460624"/>
          <a:ext cx="5641974" cy="0"/>
        </a:xfrm>
        <a:prstGeom prst="line">
          <a:avLst/>
        </a:prstGeom>
        <a:solidFill>
          <a:schemeClr val="accent2">
            <a:hueOff val="-4404675"/>
            <a:satOff val="19436"/>
            <a:lumOff val="-3294"/>
            <a:alphaOff val="0"/>
          </a:schemeClr>
        </a:solidFill>
        <a:ln w="15875" cap="flat" cmpd="sng" algn="ctr">
          <a:solidFill>
            <a:schemeClr val="accent2">
              <a:hueOff val="-4404675"/>
              <a:satOff val="19436"/>
              <a:lumOff val="-3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AE5ADE-9B3B-4038-848E-29E7C8D9E0AD}">
      <dsp:nvSpPr>
        <dsp:cNvPr id="0" name=""/>
        <dsp:cNvSpPr/>
      </dsp:nvSpPr>
      <dsp:spPr>
        <a:xfrm>
          <a:off x="0" y="2460624"/>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Rifat Nazar 2421650</a:t>
          </a:r>
          <a:endParaRPr lang="en-US" sz="3800" kern="1200"/>
        </a:p>
      </dsp:txBody>
      <dsp:txXfrm>
        <a:off x="0" y="2460624"/>
        <a:ext cx="5641974" cy="819407"/>
      </dsp:txXfrm>
    </dsp:sp>
    <dsp:sp modelId="{9362C3FF-C4E1-4816-9991-FCB131B76FF0}">
      <dsp:nvSpPr>
        <dsp:cNvPr id="0" name=""/>
        <dsp:cNvSpPr/>
      </dsp:nvSpPr>
      <dsp:spPr>
        <a:xfrm>
          <a:off x="0" y="3280032"/>
          <a:ext cx="5641974" cy="0"/>
        </a:xfrm>
        <a:prstGeom prst="line">
          <a:avLst/>
        </a:prstGeom>
        <a:solidFill>
          <a:schemeClr val="accent2">
            <a:hueOff val="-5872900"/>
            <a:satOff val="25914"/>
            <a:lumOff val="-4392"/>
            <a:alphaOff val="0"/>
          </a:schemeClr>
        </a:solidFill>
        <a:ln w="15875" cap="flat" cmpd="sng" algn="ctr">
          <a:solidFill>
            <a:schemeClr val="accent2">
              <a:hueOff val="-5872900"/>
              <a:satOff val="25914"/>
              <a:lumOff val="-4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83443C-BFB5-478D-AC23-ECD9BE26B868}">
      <dsp:nvSpPr>
        <dsp:cNvPr id="0" name=""/>
        <dsp:cNvSpPr/>
      </dsp:nvSpPr>
      <dsp:spPr>
        <a:xfrm>
          <a:off x="0" y="3280032"/>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Submitted on 14/06/2026</a:t>
          </a:r>
          <a:endParaRPr lang="en-US" sz="3800" kern="1200"/>
        </a:p>
      </dsp:txBody>
      <dsp:txXfrm>
        <a:off x="0" y="3280032"/>
        <a:ext cx="5641974" cy="819407"/>
      </dsp:txXfrm>
    </dsp:sp>
    <dsp:sp modelId="{D137F366-2CFC-4B81-94B6-CA1688D2C234}">
      <dsp:nvSpPr>
        <dsp:cNvPr id="0" name=""/>
        <dsp:cNvSpPr/>
      </dsp:nvSpPr>
      <dsp:spPr>
        <a:xfrm>
          <a:off x="0" y="4099439"/>
          <a:ext cx="5641974" cy="0"/>
        </a:xfrm>
        <a:prstGeom prst="line">
          <a:avLst/>
        </a:prstGeom>
        <a:solidFill>
          <a:schemeClr val="accent2">
            <a:hueOff val="-7341125"/>
            <a:satOff val="32393"/>
            <a:lumOff val="-5490"/>
            <a:alphaOff val="0"/>
          </a:schemeClr>
        </a:solidFill>
        <a:ln w="15875" cap="flat" cmpd="sng" algn="ctr">
          <a:solidFill>
            <a:schemeClr val="accent2">
              <a:hueOff val="-7341125"/>
              <a:satOff val="32393"/>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05AB59-CBD7-4386-AE90-C4947D2C576A}">
      <dsp:nvSpPr>
        <dsp:cNvPr id="0" name=""/>
        <dsp:cNvSpPr/>
      </dsp:nvSpPr>
      <dsp:spPr>
        <a:xfrm>
          <a:off x="0" y="4099439"/>
          <a:ext cx="5641974" cy="8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Lecturer: </a:t>
          </a:r>
          <a:r>
            <a:rPr lang="en-GB" sz="3800" b="1" kern="1200"/>
            <a:t>Masud Siddiqui</a:t>
          </a:r>
          <a:endParaRPr lang="en-US" sz="3800" kern="1200"/>
        </a:p>
      </dsp:txBody>
      <dsp:txXfrm>
        <a:off x="0" y="4099439"/>
        <a:ext cx="5641974" cy="8194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F6AAB-5F18-4DE2-B7E5-5C2ADD43DDD1}"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F9EBD-F0C8-4B36-B215-41A2D09999AD}" type="slidenum">
              <a:rPr lang="en-GB" smtClean="0"/>
              <a:t>‹#›</a:t>
            </a:fld>
            <a:endParaRPr lang="en-GB"/>
          </a:p>
        </p:txBody>
      </p:sp>
    </p:spTree>
    <p:extLst>
      <p:ext uri="{BB962C8B-B14F-4D97-AF65-F5344CB8AC3E}">
        <p14:creationId xmlns:p14="http://schemas.microsoft.com/office/powerpoint/2010/main" val="2043861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mc.ncbi.nlm.nih.gov/articles/PMC1191871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Creating Rotas:</a:t>
            </a:r>
            <a:r>
              <a:rPr lang="en-GB" dirty="0"/>
              <a:t> Generating timetable, balance staff availability, shift pattern, and make sure of legal staffing ratio is 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1" u="none" strike="noStrike" kern="1200" dirty="0">
                <a:solidFill>
                  <a:schemeClr val="tx1"/>
                </a:solidFill>
                <a:effectLst/>
                <a:latin typeface="+mn-lt"/>
                <a:ea typeface="+mn-ea"/>
                <a:cs typeface="+mn-cs"/>
              </a:rPr>
              <a:t>Filling Shift Gaps:</a:t>
            </a:r>
            <a:r>
              <a:rPr lang="en-GB" sz="1200" b="0" u="none" strike="noStrike" kern="1200" dirty="0">
                <a:solidFill>
                  <a:schemeClr val="tx1"/>
                </a:solidFill>
                <a:effectLst/>
                <a:latin typeface="+mn-lt"/>
                <a:ea typeface="+mn-ea"/>
                <a:cs typeface="+mn-cs"/>
              </a:rPr>
              <a:t> Managing unexpected staff absences, call-offs, and no-shows by contacting on-call staff, part-time employees, or agency workers.</a:t>
            </a:r>
          </a:p>
          <a:p>
            <a:endParaRPr lang="en-GB" sz="1200" b="0" u="none" strike="noStrike" kern="1200" dirty="0">
              <a:solidFill>
                <a:schemeClr val="tx1"/>
              </a:solidFill>
              <a:effectLst/>
              <a:latin typeface="+mn-lt"/>
              <a:ea typeface="+mn-ea"/>
              <a:cs typeface="+mn-cs"/>
            </a:endParaRP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Time and Attendance:</a:t>
            </a:r>
            <a:r>
              <a:rPr lang="en-GB" sz="1200" b="0" u="none" strike="noStrike" kern="1200" dirty="0">
                <a:solidFill>
                  <a:schemeClr val="tx1"/>
                </a:solidFill>
                <a:effectLst/>
                <a:latin typeface="+mn-lt"/>
                <a:ea typeface="+mn-ea"/>
                <a:cs typeface="+mn-cs"/>
              </a:rPr>
              <a:t> Processing holidays, sick leave, and shift swaps, while maintaining accurate records for payroll.</a:t>
            </a: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Communication:</a:t>
            </a:r>
            <a:r>
              <a:rPr lang="en-GB" sz="1200" b="0" u="none" strike="noStrike" kern="1200" dirty="0">
                <a:solidFill>
                  <a:schemeClr val="tx1"/>
                </a:solidFill>
                <a:effectLst/>
                <a:latin typeface="+mn-lt"/>
                <a:ea typeface="+mn-ea"/>
                <a:cs typeface="+mn-cs"/>
              </a:rPr>
              <a:t> Acting as the main point of contact for staff regarding their working hours, changes to shifts.</a:t>
            </a:r>
          </a:p>
          <a:p>
            <a:endParaRPr lang="en-GB" sz="1200" b="0" u="none" strike="noStrike" kern="1200" dirty="0">
              <a:solidFill>
                <a:schemeClr val="tx1"/>
              </a:solidFill>
              <a:effectLst/>
              <a:latin typeface="+mn-lt"/>
              <a:ea typeface="+mn-ea"/>
              <a:cs typeface="+mn-cs"/>
            </a:endParaRPr>
          </a:p>
          <a:p>
            <a:r>
              <a:rPr lang="en-GB" dirty="0">
                <a:hlinkClick r:id="rId3"/>
              </a:rPr>
              <a:t>Managing Sustainable Working Hours within Participatory Working Time Scheduling for Nurses and Assistant Nurses: A Qualitative Interview Study with Managers and Staffing Assistants - PMC</a:t>
            </a:r>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3</a:t>
            </a:fld>
            <a:endParaRPr lang="en-GB"/>
          </a:p>
        </p:txBody>
      </p:sp>
    </p:spTree>
    <p:extLst>
      <p:ext uri="{BB962C8B-B14F-4D97-AF65-F5344CB8AC3E}">
        <p14:creationId xmlns:p14="http://schemas.microsoft.com/office/powerpoint/2010/main" val="1329340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4</a:t>
            </a:fld>
            <a:endParaRPr lang="en-GB"/>
          </a:p>
        </p:txBody>
      </p:sp>
    </p:spTree>
    <p:extLst>
      <p:ext uri="{BB962C8B-B14F-4D97-AF65-F5344CB8AC3E}">
        <p14:creationId xmlns:p14="http://schemas.microsoft.com/office/powerpoint/2010/main" val="1160357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8</a:t>
            </a:fld>
            <a:endParaRPr lang="en-GB"/>
          </a:p>
        </p:txBody>
      </p:sp>
    </p:spTree>
    <p:extLst>
      <p:ext uri="{BB962C8B-B14F-4D97-AF65-F5344CB8AC3E}">
        <p14:creationId xmlns:p14="http://schemas.microsoft.com/office/powerpoint/2010/main" val="2258631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41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2500065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5945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423842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248CC2-1D06-410F-B5F8-B0DE74D4B8D3}"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308509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248CC2-1D06-410F-B5F8-B0DE74D4B8D3}"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402956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48CC2-1D06-410F-B5F8-B0DE74D4B8D3}"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525550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3827677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4125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242420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854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B248CC2-1D06-410F-B5F8-B0DE74D4B8D3}" type="datetimeFigureOut">
              <a:rPr lang="en-GB" smtClean="0"/>
              <a:t>14/06/2026</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54B31C4-C352-43E6-B2AF-EF710696FEA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34914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F8E71-3CA3-E1C9-C9A5-237D410A16D3}"/>
              </a:ext>
            </a:extLst>
          </p:cNvPr>
          <p:cNvSpPr>
            <a:spLocks noGrp="1"/>
          </p:cNvSpPr>
          <p:nvPr>
            <p:ph type="title"/>
          </p:nvPr>
        </p:nvSpPr>
        <p:spPr>
          <a:xfrm>
            <a:off x="643468" y="643467"/>
            <a:ext cx="3415612" cy="5571066"/>
          </a:xfrm>
        </p:spPr>
        <p:txBody>
          <a:bodyPr>
            <a:normAutofit/>
          </a:bodyPr>
          <a:lstStyle/>
          <a:p>
            <a:r>
              <a:rPr lang="en-GB">
                <a:solidFill>
                  <a:srgbClr val="FFFFFF"/>
                </a:solidFill>
              </a:rPr>
              <a:t>Digital skills and research method (LCHS 4007) Component 1 (Group presentation)</a:t>
            </a:r>
          </a:p>
        </p:txBody>
      </p:sp>
      <p:graphicFrame>
        <p:nvGraphicFramePr>
          <p:cNvPr id="5" name="Content Placeholder 2">
            <a:extLst>
              <a:ext uri="{FF2B5EF4-FFF2-40B4-BE49-F238E27FC236}">
                <a16:creationId xmlns:a16="http://schemas.microsoft.com/office/drawing/2014/main" id="{02D5D367-E7C9-BB47-FE09-CF537454868A}"/>
              </a:ext>
            </a:extLst>
          </p:cNvPr>
          <p:cNvGraphicFramePr>
            <a:graphicFrameLocks noGrp="1"/>
          </p:cNvGraphicFramePr>
          <p:nvPr>
            <p:ph idx="1"/>
            <p:extLst>
              <p:ext uri="{D42A27DB-BD31-4B8C-83A1-F6EECF244321}">
                <p14:modId xmlns:p14="http://schemas.microsoft.com/office/powerpoint/2010/main" val="43132851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3481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B8E693-7353-8A09-076E-6BC5579F4819}"/>
              </a:ext>
            </a:extLst>
          </p:cNvPr>
          <p:cNvSpPr>
            <a:spLocks noGrp="1"/>
          </p:cNvSpPr>
          <p:nvPr>
            <p:ph type="ctrTitle"/>
          </p:nvPr>
        </p:nvSpPr>
        <p:spPr>
          <a:xfrm>
            <a:off x="1524000" y="665163"/>
            <a:ext cx="9144000" cy="2387600"/>
          </a:xfrm>
        </p:spPr>
        <p:txBody>
          <a:bodyPr>
            <a:normAutofit/>
          </a:bodyPr>
          <a:lstStyle/>
          <a:p>
            <a:r>
              <a:rPr lang="en-GB" sz="6000" b="1" dirty="0">
                <a:solidFill>
                  <a:srgbClr val="0070C0"/>
                </a:solidFill>
              </a:rPr>
              <a:t>Riverdale nursing home</a:t>
            </a:r>
            <a:endParaRPr lang="en-GB" sz="6000" dirty="0">
              <a:solidFill>
                <a:srgbClr val="0070C0"/>
              </a:solidFill>
            </a:endParaRPr>
          </a:p>
        </p:txBody>
      </p:sp>
      <p:sp>
        <p:nvSpPr>
          <p:cNvPr id="2" name="TextBox 1">
            <a:extLst>
              <a:ext uri="{FF2B5EF4-FFF2-40B4-BE49-F238E27FC236}">
                <a16:creationId xmlns:a16="http://schemas.microsoft.com/office/drawing/2014/main" id="{EE83798B-4F42-5697-7B08-3537CD740E97}"/>
              </a:ext>
            </a:extLst>
          </p:cNvPr>
          <p:cNvSpPr txBox="1"/>
          <p:nvPr/>
        </p:nvSpPr>
        <p:spPr>
          <a:xfrm>
            <a:off x="518017" y="2266999"/>
            <a:ext cx="9862319" cy="3416320"/>
          </a:xfrm>
          <a:prstGeom prst="rect">
            <a:avLst/>
          </a:prstGeom>
          <a:noFill/>
        </p:spPr>
        <p:txBody>
          <a:bodyPr wrap="square" rtlCol="0">
            <a:spAutoFit/>
          </a:bodyPr>
          <a:lstStyle/>
          <a:p>
            <a:r>
              <a:rPr lang="en-GB" sz="2400" b="1" dirty="0"/>
              <a:t>Student name: Nighat Suleman</a:t>
            </a:r>
          </a:p>
          <a:p>
            <a:r>
              <a:rPr lang="en-GB" sz="2400" b="1" dirty="0"/>
              <a:t>Student ID: 2010940</a:t>
            </a:r>
          </a:p>
          <a:p>
            <a:r>
              <a:rPr lang="en-GB" sz="2400" b="1" dirty="0"/>
              <a:t>Module code: LCHS4007-BIRM</a:t>
            </a:r>
          </a:p>
          <a:p>
            <a:r>
              <a:rPr lang="en-GB" sz="2400" b="1" dirty="0"/>
              <a:t>Module title: Digital skill and research method</a:t>
            </a:r>
          </a:p>
          <a:p>
            <a:r>
              <a:rPr lang="en-GB" sz="2400" b="1" dirty="0"/>
              <a:t>Task: Staff scheduling/rotas </a:t>
            </a:r>
          </a:p>
          <a:p>
            <a:r>
              <a:rPr lang="en-GB" sz="2400" b="1" dirty="0"/>
              <a:t>Tool: Microsoft excel </a:t>
            </a:r>
          </a:p>
          <a:p>
            <a:endParaRPr lang="en-GB" sz="2400" b="1" dirty="0"/>
          </a:p>
          <a:p>
            <a:endParaRPr lang="en-GB" sz="2400" b="1" dirty="0"/>
          </a:p>
          <a:p>
            <a:r>
              <a:rPr lang="en-GB" sz="2400" b="1" dirty="0"/>
              <a:t>Lecturer name: Masud Siddiqui</a:t>
            </a:r>
          </a:p>
        </p:txBody>
      </p:sp>
    </p:spTree>
    <p:extLst>
      <p:ext uri="{BB962C8B-B14F-4D97-AF65-F5344CB8AC3E}">
        <p14:creationId xmlns:p14="http://schemas.microsoft.com/office/powerpoint/2010/main" val="365484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C91F-AA0E-3AE7-0004-4E0A8020406C}"/>
              </a:ext>
            </a:extLst>
          </p:cNvPr>
          <p:cNvSpPr>
            <a:spLocks noGrp="1"/>
          </p:cNvSpPr>
          <p:nvPr>
            <p:ph type="title"/>
          </p:nvPr>
        </p:nvSpPr>
        <p:spPr/>
        <p:txBody>
          <a:bodyPr/>
          <a:lstStyle/>
          <a:p>
            <a:r>
              <a:rPr lang="en-GB" dirty="0">
                <a:solidFill>
                  <a:srgbClr val="0070C0"/>
                </a:solidFill>
              </a:rPr>
              <a:t>Staff scheduling/rotas</a:t>
            </a:r>
            <a:br>
              <a:rPr lang="en-GB" dirty="0"/>
            </a:br>
            <a:endParaRPr lang="en-GB" dirty="0"/>
          </a:p>
        </p:txBody>
      </p:sp>
      <p:sp>
        <p:nvSpPr>
          <p:cNvPr id="3" name="Content Placeholder 2">
            <a:extLst>
              <a:ext uri="{FF2B5EF4-FFF2-40B4-BE49-F238E27FC236}">
                <a16:creationId xmlns:a16="http://schemas.microsoft.com/office/drawing/2014/main" id="{96B982BD-399D-9470-9D04-EAF469E7BA61}"/>
              </a:ext>
            </a:extLst>
          </p:cNvPr>
          <p:cNvSpPr>
            <a:spLocks noGrp="1"/>
          </p:cNvSpPr>
          <p:nvPr>
            <p:ph idx="1"/>
          </p:nvPr>
        </p:nvSpPr>
        <p:spPr>
          <a:xfrm>
            <a:off x="498377" y="1921446"/>
            <a:ext cx="10515600" cy="3752241"/>
          </a:xfrm>
        </p:spPr>
        <p:txBody>
          <a:bodyPr/>
          <a:lstStyle/>
          <a:p>
            <a:pPr marL="0" indent="0">
              <a:buNone/>
            </a:pPr>
            <a:r>
              <a:rPr lang="en-GB" b="1" dirty="0"/>
              <a:t>The goal of the staff scheduling at Riverdale nursing home is to ensure the facility always has the right number of qualified staff on duty to meet resident care needs and maintain legal compliance (Manag, 2023).</a:t>
            </a:r>
          </a:p>
          <a:p>
            <a:pPr marL="0" indent="0">
              <a:buNone/>
            </a:pPr>
            <a:r>
              <a:rPr lang="en-GB" b="1" dirty="0"/>
              <a:t>This workforce task involve:</a:t>
            </a:r>
          </a:p>
          <a:p>
            <a:pPr marL="457200" indent="-457200">
              <a:buFont typeface="+mj-lt"/>
              <a:buAutoNum type="arabicPeriod"/>
            </a:pPr>
            <a:r>
              <a:rPr lang="en-GB" dirty="0"/>
              <a:t>Creating Rotas</a:t>
            </a:r>
          </a:p>
          <a:p>
            <a:pPr marL="457200" indent="-457200">
              <a:buFont typeface="+mj-lt"/>
              <a:buAutoNum type="arabicPeriod"/>
            </a:pPr>
            <a:r>
              <a:rPr lang="en-GB" dirty="0"/>
              <a:t>Filling shift gaps</a:t>
            </a:r>
          </a:p>
          <a:p>
            <a:pPr marL="457200" indent="-457200">
              <a:buFont typeface="+mj-lt"/>
              <a:buAutoNum type="arabicPeriod"/>
            </a:pPr>
            <a:r>
              <a:rPr lang="en-GB" dirty="0"/>
              <a:t>Time and attendance </a:t>
            </a:r>
          </a:p>
          <a:p>
            <a:pPr marL="457200" indent="-457200">
              <a:buFont typeface="+mj-lt"/>
              <a:buAutoNum type="arabicPeriod"/>
            </a:pPr>
            <a:r>
              <a:rPr lang="en-GB" dirty="0"/>
              <a:t>Communication </a:t>
            </a:r>
          </a:p>
          <a:p>
            <a:pPr marL="0" indent="0">
              <a:buNone/>
            </a:pPr>
            <a:endParaRPr lang="en-GB" dirty="0"/>
          </a:p>
        </p:txBody>
      </p:sp>
      <p:pic>
        <p:nvPicPr>
          <p:cNvPr id="5" name="Picture 4">
            <a:extLst>
              <a:ext uri="{FF2B5EF4-FFF2-40B4-BE49-F238E27FC236}">
                <a16:creationId xmlns:a16="http://schemas.microsoft.com/office/drawing/2014/main" id="{78601821-C058-6F33-8F04-3BA4BE589448}"/>
              </a:ext>
            </a:extLst>
          </p:cNvPr>
          <p:cNvPicPr>
            <a:picLocks noChangeAspect="1"/>
          </p:cNvPicPr>
          <p:nvPr/>
        </p:nvPicPr>
        <p:blipFill>
          <a:blip r:embed="rId3"/>
          <a:stretch>
            <a:fillRect/>
          </a:stretch>
        </p:blipFill>
        <p:spPr>
          <a:xfrm>
            <a:off x="4615413" y="3053274"/>
            <a:ext cx="6128787" cy="2620413"/>
          </a:xfrm>
          <a:prstGeom prst="rect">
            <a:avLst/>
          </a:prstGeom>
        </p:spPr>
      </p:pic>
    </p:spTree>
    <p:extLst>
      <p:ext uri="{BB962C8B-B14F-4D97-AF65-F5344CB8AC3E}">
        <p14:creationId xmlns:p14="http://schemas.microsoft.com/office/powerpoint/2010/main" val="446104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6B85-42AD-5925-EE42-6A02FF0E6DB7}"/>
              </a:ext>
            </a:extLst>
          </p:cNvPr>
          <p:cNvSpPr>
            <a:spLocks noGrp="1"/>
          </p:cNvSpPr>
          <p:nvPr>
            <p:ph type="title"/>
          </p:nvPr>
        </p:nvSpPr>
        <p:spPr/>
        <p:txBody>
          <a:bodyPr/>
          <a:lstStyle/>
          <a:p>
            <a:pPr lvl="0"/>
            <a:r>
              <a:rPr lang="en-GB" b="1" dirty="0">
                <a:solidFill>
                  <a:srgbClr val="0070C0"/>
                </a:solidFill>
              </a:rPr>
              <a:t>Microsoft 365 tool</a:t>
            </a:r>
          </a:p>
        </p:txBody>
      </p:sp>
      <p:sp>
        <p:nvSpPr>
          <p:cNvPr id="3" name="Content Placeholder 2">
            <a:extLst>
              <a:ext uri="{FF2B5EF4-FFF2-40B4-BE49-F238E27FC236}">
                <a16:creationId xmlns:a16="http://schemas.microsoft.com/office/drawing/2014/main" id="{5C061862-A2FE-3022-75E3-C83F4652F476}"/>
              </a:ext>
            </a:extLst>
          </p:cNvPr>
          <p:cNvSpPr>
            <a:spLocks noGrp="1"/>
          </p:cNvSpPr>
          <p:nvPr>
            <p:ph idx="1"/>
          </p:nvPr>
        </p:nvSpPr>
        <p:spPr/>
        <p:txBody>
          <a:bodyPr/>
          <a:lstStyle/>
          <a:p>
            <a:r>
              <a:rPr lang="en-GB" b="1" dirty="0"/>
              <a:t>Microsoft Excel is a software used to organize, calculate, and analyse data </a:t>
            </a:r>
            <a:r>
              <a:rPr lang="en-GB" dirty="0"/>
              <a:t>(</a:t>
            </a:r>
            <a:r>
              <a:rPr lang="en-GB" i="1" dirty="0"/>
              <a:t>What is Excel? </a:t>
            </a:r>
            <a:r>
              <a:rPr lang="en-GB" dirty="0"/>
              <a:t>2026)</a:t>
            </a:r>
            <a:r>
              <a:rPr lang="en-GB" b="1" dirty="0"/>
              <a:t>. Excel allows:</a:t>
            </a:r>
          </a:p>
          <a:p>
            <a:pPr marL="457200" indent="-457200">
              <a:buFont typeface="+mj-lt"/>
              <a:buAutoNum type="arabicPeriod"/>
            </a:pPr>
            <a:r>
              <a:rPr lang="en-GB" dirty="0"/>
              <a:t>Spreadsheet: Store and format information in rows and columns.</a:t>
            </a:r>
          </a:p>
          <a:p>
            <a:pPr marL="457200" indent="-457200">
              <a:buFont typeface="+mj-lt"/>
              <a:buAutoNum type="arabicPeriod"/>
            </a:pPr>
            <a:r>
              <a:rPr lang="en-GB" dirty="0"/>
              <a:t>Create tables easily </a:t>
            </a:r>
          </a:p>
          <a:p>
            <a:pPr marL="457200" indent="-457200">
              <a:buFont typeface="+mj-lt"/>
              <a:buAutoNum type="arabicPeriod"/>
            </a:pPr>
            <a:r>
              <a:rPr lang="en-GB" dirty="0"/>
              <a:t>Use formulas to do maths </a:t>
            </a:r>
          </a:p>
          <a:p>
            <a:pPr marL="457200" indent="-457200">
              <a:buFont typeface="+mj-lt"/>
              <a:buAutoNum type="arabicPeriod"/>
            </a:pPr>
            <a:r>
              <a:rPr lang="en-GB" dirty="0"/>
              <a:t>Make charts and graphs </a:t>
            </a:r>
          </a:p>
          <a:p>
            <a:pPr marL="457200" indent="-457200">
              <a:buFont typeface="+mj-lt"/>
              <a:buAutoNum type="arabicPeriod"/>
            </a:pPr>
            <a:r>
              <a:rPr lang="en-GB" dirty="0"/>
              <a:t>Make pivot tables</a:t>
            </a:r>
          </a:p>
          <a:p>
            <a:pPr marL="457200" indent="-457200">
              <a:buFont typeface="+mj-lt"/>
              <a:buAutoNum type="arabicPeriod"/>
            </a:pPr>
            <a:endParaRPr lang="en-GB" dirty="0"/>
          </a:p>
          <a:p>
            <a:endParaRPr lang="en-GB" dirty="0"/>
          </a:p>
        </p:txBody>
      </p:sp>
      <p:pic>
        <p:nvPicPr>
          <p:cNvPr id="5" name="Picture 4">
            <a:extLst>
              <a:ext uri="{FF2B5EF4-FFF2-40B4-BE49-F238E27FC236}">
                <a16:creationId xmlns:a16="http://schemas.microsoft.com/office/drawing/2014/main" id="{9B4729F0-06C6-5545-2E48-6BFC4E4C0F60}"/>
              </a:ext>
            </a:extLst>
          </p:cNvPr>
          <p:cNvPicPr>
            <a:picLocks noChangeAspect="1"/>
          </p:cNvPicPr>
          <p:nvPr/>
        </p:nvPicPr>
        <p:blipFill>
          <a:blip r:embed="rId3"/>
          <a:srcRect r="2166"/>
          <a:stretch>
            <a:fillRect/>
          </a:stretch>
        </p:blipFill>
        <p:spPr>
          <a:xfrm>
            <a:off x="5446278" y="3758540"/>
            <a:ext cx="4183859" cy="2465986"/>
          </a:xfrm>
          <a:prstGeom prst="rect">
            <a:avLst/>
          </a:prstGeom>
        </p:spPr>
      </p:pic>
    </p:spTree>
    <p:extLst>
      <p:ext uri="{BB962C8B-B14F-4D97-AF65-F5344CB8AC3E}">
        <p14:creationId xmlns:p14="http://schemas.microsoft.com/office/powerpoint/2010/main" val="2473254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1E6A-6F78-5504-ED68-0D59F78D8BD6}"/>
              </a:ext>
            </a:extLst>
          </p:cNvPr>
          <p:cNvSpPr>
            <a:spLocks noGrp="1"/>
          </p:cNvSpPr>
          <p:nvPr>
            <p:ph type="title"/>
          </p:nvPr>
        </p:nvSpPr>
        <p:spPr/>
        <p:txBody>
          <a:bodyPr>
            <a:normAutofit fontScale="90000"/>
          </a:bodyPr>
          <a:lstStyle/>
          <a:p>
            <a:r>
              <a:rPr lang="en-GB" b="1" dirty="0">
                <a:solidFill>
                  <a:srgbClr val="0070C0"/>
                </a:solidFill>
              </a:rPr>
              <a:t>Why this tool is suitable for the task</a:t>
            </a:r>
            <a:br>
              <a:rPr lang="en-GB" dirty="0"/>
            </a:br>
            <a:endParaRPr lang="en-GB" dirty="0"/>
          </a:p>
        </p:txBody>
      </p:sp>
      <p:sp>
        <p:nvSpPr>
          <p:cNvPr id="3" name="Content Placeholder 2">
            <a:extLst>
              <a:ext uri="{FF2B5EF4-FFF2-40B4-BE49-F238E27FC236}">
                <a16:creationId xmlns:a16="http://schemas.microsoft.com/office/drawing/2014/main" id="{4104E958-AC73-B215-14EE-964CF1FD38C2}"/>
              </a:ext>
            </a:extLst>
          </p:cNvPr>
          <p:cNvSpPr>
            <a:spLocks noGrp="1"/>
          </p:cNvSpPr>
          <p:nvPr>
            <p:ph idx="1"/>
          </p:nvPr>
        </p:nvSpPr>
        <p:spPr/>
        <p:txBody>
          <a:bodyPr/>
          <a:lstStyle/>
          <a:p>
            <a:r>
              <a:rPr lang="en-GB" b="1" dirty="0"/>
              <a:t>Excel can be used at Riverdale nursing home to:</a:t>
            </a:r>
          </a:p>
          <a:p>
            <a:pPr marL="457200" indent="-457200">
              <a:buFont typeface="+mj-lt"/>
              <a:buAutoNum type="arabicPeriod"/>
            </a:pPr>
            <a:r>
              <a:rPr lang="en-GB" dirty="0"/>
              <a:t>Organise staff shifts for both buildings in different tabs</a:t>
            </a:r>
          </a:p>
          <a:p>
            <a:pPr marL="457200" indent="-457200">
              <a:buFont typeface="+mj-lt"/>
              <a:buAutoNum type="arabicPeriod"/>
            </a:pPr>
            <a:r>
              <a:rPr lang="en-GB" dirty="0"/>
              <a:t>Calculate staff hours using excel formula </a:t>
            </a:r>
          </a:p>
          <a:p>
            <a:pPr marL="457200" indent="-457200">
              <a:buFont typeface="+mj-lt"/>
              <a:buAutoNum type="arabicPeriod"/>
            </a:pPr>
            <a:r>
              <a:rPr lang="en-GB" dirty="0"/>
              <a:t>Track absences and overtime by creating tables</a:t>
            </a:r>
          </a:p>
          <a:p>
            <a:pPr marL="457200" indent="-457200">
              <a:buFont typeface="+mj-lt"/>
              <a:buAutoNum type="arabicPeriod"/>
            </a:pPr>
            <a:r>
              <a:rPr lang="en-GB" dirty="0"/>
              <a:t>Use graphs to see shift patterns</a:t>
            </a:r>
          </a:p>
          <a:p>
            <a:pPr marL="457200" indent="-457200">
              <a:buFont typeface="+mj-lt"/>
              <a:buAutoNum type="arabicPeriod"/>
            </a:pPr>
            <a:r>
              <a:rPr lang="en-GB" dirty="0"/>
              <a:t>Share worked hours data with payroll online</a:t>
            </a:r>
          </a:p>
          <a:p>
            <a:endParaRPr lang="en-GB" dirty="0"/>
          </a:p>
          <a:p>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CA23FA56-8BF6-5C10-1E94-9BF91AE7F14C}"/>
              </a:ext>
            </a:extLst>
          </p:cNvPr>
          <p:cNvPicPr>
            <a:picLocks noChangeAspect="1"/>
          </p:cNvPicPr>
          <p:nvPr/>
        </p:nvPicPr>
        <p:blipFill>
          <a:blip r:embed="rId2"/>
          <a:stretch>
            <a:fillRect/>
          </a:stretch>
        </p:blipFill>
        <p:spPr>
          <a:xfrm>
            <a:off x="8448354" y="1931023"/>
            <a:ext cx="2295845" cy="2000529"/>
          </a:xfrm>
          <a:prstGeom prst="rect">
            <a:avLst/>
          </a:prstGeom>
        </p:spPr>
      </p:pic>
    </p:spTree>
    <p:extLst>
      <p:ext uri="{BB962C8B-B14F-4D97-AF65-F5344CB8AC3E}">
        <p14:creationId xmlns:p14="http://schemas.microsoft.com/office/powerpoint/2010/main" val="940061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792F3-EA7C-3EC6-A5BD-A24EF5D63F06}"/>
              </a:ext>
            </a:extLst>
          </p:cNvPr>
          <p:cNvSpPr>
            <a:spLocks noGrp="1"/>
          </p:cNvSpPr>
          <p:nvPr>
            <p:ph type="title"/>
          </p:nvPr>
        </p:nvSpPr>
        <p:spPr/>
        <p:txBody>
          <a:bodyPr>
            <a:normAutofit fontScale="90000"/>
          </a:bodyPr>
          <a:lstStyle/>
          <a:p>
            <a:r>
              <a:rPr lang="en-GB" b="1" dirty="0">
                <a:solidFill>
                  <a:srgbClr val="0070C0"/>
                </a:solidFill>
              </a:rPr>
              <a:t>How it improves efficiency or communication</a:t>
            </a:r>
            <a:br>
              <a:rPr lang="en-GB" dirty="0"/>
            </a:br>
            <a:endParaRPr lang="en-GB" dirty="0"/>
          </a:p>
        </p:txBody>
      </p:sp>
      <p:sp>
        <p:nvSpPr>
          <p:cNvPr id="3" name="Content Placeholder 2">
            <a:extLst>
              <a:ext uri="{FF2B5EF4-FFF2-40B4-BE49-F238E27FC236}">
                <a16:creationId xmlns:a16="http://schemas.microsoft.com/office/drawing/2014/main" id="{5B73D577-49B7-9418-7C5A-2B8F2A10D0FF}"/>
              </a:ext>
            </a:extLst>
          </p:cNvPr>
          <p:cNvSpPr>
            <a:spLocks noGrp="1"/>
          </p:cNvSpPr>
          <p:nvPr>
            <p:ph idx="1"/>
          </p:nvPr>
        </p:nvSpPr>
        <p:spPr/>
        <p:txBody>
          <a:bodyPr/>
          <a:lstStyle/>
          <a:p>
            <a:pPr marL="0" indent="0">
              <a:buNone/>
            </a:pPr>
            <a:r>
              <a:rPr lang="en-GB" dirty="0"/>
              <a:t>Excel can improve efficiency for Riverdale nursing home  (Andrews et al., 2025) by:</a:t>
            </a:r>
          </a:p>
          <a:p>
            <a:pPr marL="457200" indent="-457200">
              <a:buFont typeface="+mj-lt"/>
              <a:buAutoNum type="arabicPeriod"/>
            </a:pPr>
            <a:r>
              <a:rPr lang="en-GB" dirty="0"/>
              <a:t>Reduce paperwork </a:t>
            </a:r>
          </a:p>
          <a:p>
            <a:pPr marL="457200" indent="-457200">
              <a:buFont typeface="+mj-lt"/>
              <a:buAutoNum type="arabicPeriod"/>
            </a:pPr>
            <a:r>
              <a:rPr lang="en-GB" dirty="0"/>
              <a:t>Save time </a:t>
            </a:r>
          </a:p>
          <a:p>
            <a:pPr marL="457200" indent="-457200">
              <a:buFont typeface="+mj-lt"/>
              <a:buAutoNum type="arabicPeriod"/>
            </a:pPr>
            <a:r>
              <a:rPr lang="en-GB" dirty="0"/>
              <a:t>Reduce scheduling errors</a:t>
            </a:r>
          </a:p>
          <a:p>
            <a:pPr marL="457200" indent="-457200">
              <a:buFont typeface="+mj-lt"/>
              <a:buAutoNum type="arabicPeriod"/>
            </a:pPr>
            <a:r>
              <a:rPr lang="en-GB" dirty="0"/>
              <a:t>Better for environment </a:t>
            </a:r>
          </a:p>
          <a:p>
            <a:pPr marL="457200" indent="-457200">
              <a:buFont typeface="+mj-lt"/>
              <a:buAutoNum type="arabicPeriod"/>
            </a:pPr>
            <a:r>
              <a:rPr lang="en-GB" dirty="0"/>
              <a:t>Can be instantly shared via email </a:t>
            </a:r>
          </a:p>
          <a:p>
            <a:pPr marL="457200" indent="-457200">
              <a:buFont typeface="+mj-lt"/>
              <a:buAutoNum type="arabicPeriod"/>
            </a:pPr>
            <a:endParaRPr lang="en-GB" dirty="0"/>
          </a:p>
        </p:txBody>
      </p:sp>
      <p:pic>
        <p:nvPicPr>
          <p:cNvPr id="5" name="Picture 4">
            <a:extLst>
              <a:ext uri="{FF2B5EF4-FFF2-40B4-BE49-F238E27FC236}">
                <a16:creationId xmlns:a16="http://schemas.microsoft.com/office/drawing/2014/main" id="{6730BA6F-100D-B0D4-6832-1D7261A0D722}"/>
              </a:ext>
            </a:extLst>
          </p:cNvPr>
          <p:cNvPicPr>
            <a:picLocks noChangeAspect="1"/>
          </p:cNvPicPr>
          <p:nvPr/>
        </p:nvPicPr>
        <p:blipFill>
          <a:blip r:embed="rId2"/>
          <a:stretch>
            <a:fillRect/>
          </a:stretch>
        </p:blipFill>
        <p:spPr>
          <a:xfrm>
            <a:off x="9111916" y="2585788"/>
            <a:ext cx="2459568" cy="1752849"/>
          </a:xfrm>
          <a:prstGeom prst="rect">
            <a:avLst/>
          </a:prstGeom>
        </p:spPr>
      </p:pic>
      <p:pic>
        <p:nvPicPr>
          <p:cNvPr id="7" name="Picture 6">
            <a:extLst>
              <a:ext uri="{FF2B5EF4-FFF2-40B4-BE49-F238E27FC236}">
                <a16:creationId xmlns:a16="http://schemas.microsoft.com/office/drawing/2014/main" id="{1844292D-E04D-B310-BD35-FE9953143A77}"/>
              </a:ext>
            </a:extLst>
          </p:cNvPr>
          <p:cNvPicPr>
            <a:picLocks noChangeAspect="1"/>
          </p:cNvPicPr>
          <p:nvPr/>
        </p:nvPicPr>
        <p:blipFill>
          <a:blip r:embed="rId3"/>
          <a:stretch>
            <a:fillRect/>
          </a:stretch>
        </p:blipFill>
        <p:spPr>
          <a:xfrm>
            <a:off x="5454316" y="4539805"/>
            <a:ext cx="4398976" cy="2228946"/>
          </a:xfrm>
          <a:prstGeom prst="rect">
            <a:avLst/>
          </a:prstGeom>
        </p:spPr>
      </p:pic>
    </p:spTree>
    <p:extLst>
      <p:ext uri="{BB962C8B-B14F-4D97-AF65-F5344CB8AC3E}">
        <p14:creationId xmlns:p14="http://schemas.microsoft.com/office/powerpoint/2010/main" val="1486377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FF2F-D728-419F-51F3-6F4717CF4CF3}"/>
              </a:ext>
            </a:extLst>
          </p:cNvPr>
          <p:cNvSpPr>
            <a:spLocks noGrp="1"/>
          </p:cNvSpPr>
          <p:nvPr>
            <p:ph type="title"/>
          </p:nvPr>
        </p:nvSpPr>
        <p:spPr>
          <a:xfrm>
            <a:off x="838200" y="593725"/>
            <a:ext cx="10755086" cy="1322161"/>
          </a:xfrm>
        </p:spPr>
        <p:txBody>
          <a:bodyPr>
            <a:normAutofit fontScale="90000"/>
          </a:bodyPr>
          <a:lstStyle/>
          <a:p>
            <a:r>
              <a:rPr lang="en-GB" b="1" dirty="0">
                <a:solidFill>
                  <a:srgbClr val="0070C0"/>
                </a:solidFill>
              </a:rPr>
              <a:t>Advantages and limitations of Excel for </a:t>
            </a:r>
            <a:r>
              <a:rPr lang="en-GB" b="1" dirty="0" err="1">
                <a:solidFill>
                  <a:srgbClr val="0070C0"/>
                </a:solidFill>
              </a:rPr>
              <a:t>riverdale</a:t>
            </a:r>
            <a:r>
              <a:rPr lang="en-GB" b="1" dirty="0">
                <a:solidFill>
                  <a:srgbClr val="0070C0"/>
                </a:solidFill>
              </a:rPr>
              <a:t> </a:t>
            </a:r>
            <a:r>
              <a:rPr lang="en-GB" b="1">
                <a:solidFill>
                  <a:srgbClr val="0070C0"/>
                </a:solidFill>
              </a:rPr>
              <a:t>nursing home </a:t>
            </a:r>
            <a:br>
              <a:rPr lang="en-GB" dirty="0"/>
            </a:br>
            <a:endParaRPr lang="en-GB" dirty="0"/>
          </a:p>
        </p:txBody>
      </p:sp>
      <p:sp>
        <p:nvSpPr>
          <p:cNvPr id="3" name="Content Placeholder 2">
            <a:extLst>
              <a:ext uri="{FF2B5EF4-FFF2-40B4-BE49-F238E27FC236}">
                <a16:creationId xmlns:a16="http://schemas.microsoft.com/office/drawing/2014/main" id="{073BB450-D0DA-F7E8-CC41-21130FD868BB}"/>
              </a:ext>
            </a:extLst>
          </p:cNvPr>
          <p:cNvSpPr>
            <a:spLocks noGrp="1"/>
          </p:cNvSpPr>
          <p:nvPr>
            <p:ph idx="1"/>
          </p:nvPr>
        </p:nvSpPr>
        <p:spPr>
          <a:xfrm>
            <a:off x="1024128" y="1915886"/>
            <a:ext cx="9720071" cy="4023360"/>
          </a:xfrm>
        </p:spPr>
        <p:txBody>
          <a:bodyPr/>
          <a:lstStyle/>
          <a:p>
            <a:r>
              <a:rPr lang="en-GB" b="1" dirty="0"/>
              <a:t>Advantages </a:t>
            </a:r>
            <a:r>
              <a:rPr lang="en-GB" dirty="0"/>
              <a:t>(Bartlett, 2026)</a:t>
            </a:r>
            <a:r>
              <a:rPr lang="en-GB" b="1" dirty="0"/>
              <a:t>:</a:t>
            </a:r>
          </a:p>
          <a:p>
            <a:pPr marL="457200" indent="-457200">
              <a:buFont typeface="+mj-lt"/>
              <a:buAutoNum type="arabicPeriod"/>
            </a:pPr>
            <a:r>
              <a:rPr lang="en-GB" dirty="0"/>
              <a:t>Low cost </a:t>
            </a:r>
          </a:p>
          <a:p>
            <a:pPr marL="457200" indent="-457200">
              <a:buFont typeface="+mj-lt"/>
              <a:buAutoNum type="arabicPeriod"/>
            </a:pPr>
            <a:r>
              <a:rPr lang="en-GB" dirty="0"/>
              <a:t>Reduces storage requirement </a:t>
            </a:r>
          </a:p>
          <a:p>
            <a:pPr marL="457200" indent="-457200">
              <a:buFont typeface="+mj-lt"/>
              <a:buAutoNum type="arabicPeriod"/>
            </a:pPr>
            <a:r>
              <a:rPr lang="en-GB" dirty="0"/>
              <a:t>Widely accepted</a:t>
            </a:r>
          </a:p>
          <a:p>
            <a:pPr marL="0" indent="0">
              <a:buNone/>
            </a:pPr>
            <a:r>
              <a:rPr lang="en-GB" b="1" dirty="0"/>
              <a:t>Limitation </a:t>
            </a:r>
          </a:p>
          <a:p>
            <a:pPr marL="457200" indent="-457200">
              <a:buFont typeface="+mj-lt"/>
              <a:buAutoNum type="arabicPeriod"/>
            </a:pPr>
            <a:r>
              <a:rPr lang="en-GB" dirty="0"/>
              <a:t>Training will be required </a:t>
            </a:r>
          </a:p>
          <a:p>
            <a:pPr marL="457200" indent="-457200">
              <a:buFont typeface="+mj-lt"/>
              <a:buAutoNum type="arabicPeriod"/>
            </a:pPr>
            <a:r>
              <a:rPr lang="en-GB" dirty="0"/>
              <a:t>Risk of hacking</a:t>
            </a:r>
          </a:p>
          <a:p>
            <a:pPr marL="457200" indent="-457200">
              <a:buFont typeface="+mj-lt"/>
              <a:buAutoNum type="arabicPeriod"/>
            </a:pPr>
            <a:r>
              <a:rPr lang="en-GB" dirty="0"/>
              <a:t>Risk of human error</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6976689A-60C1-F3E5-97A8-A3A56099FD82}"/>
              </a:ext>
            </a:extLst>
          </p:cNvPr>
          <p:cNvPicPr>
            <a:picLocks noChangeAspect="1"/>
          </p:cNvPicPr>
          <p:nvPr/>
        </p:nvPicPr>
        <p:blipFill>
          <a:blip r:embed="rId2"/>
          <a:stretch>
            <a:fillRect/>
          </a:stretch>
        </p:blipFill>
        <p:spPr>
          <a:xfrm>
            <a:off x="6389363" y="3146042"/>
            <a:ext cx="4457843" cy="1923669"/>
          </a:xfrm>
          <a:prstGeom prst="rect">
            <a:avLst/>
          </a:prstGeom>
        </p:spPr>
      </p:pic>
    </p:spTree>
    <p:extLst>
      <p:ext uri="{BB962C8B-B14F-4D97-AF65-F5344CB8AC3E}">
        <p14:creationId xmlns:p14="http://schemas.microsoft.com/office/powerpoint/2010/main" val="161880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BB3D3-B457-DC06-6304-CC667631F78C}"/>
              </a:ext>
            </a:extLst>
          </p:cNvPr>
          <p:cNvSpPr>
            <a:spLocks noGrp="1"/>
          </p:cNvSpPr>
          <p:nvPr>
            <p:ph type="title"/>
          </p:nvPr>
        </p:nvSpPr>
        <p:spPr/>
        <p:txBody>
          <a:bodyPr/>
          <a:lstStyle/>
          <a:p>
            <a:r>
              <a:rPr lang="en-GB" b="1" dirty="0">
                <a:solidFill>
                  <a:srgbClr val="0070C0"/>
                </a:solidFill>
              </a:rPr>
              <a:t>Conclusion </a:t>
            </a:r>
          </a:p>
        </p:txBody>
      </p:sp>
      <p:sp>
        <p:nvSpPr>
          <p:cNvPr id="3" name="Content Placeholder 2">
            <a:extLst>
              <a:ext uri="{FF2B5EF4-FFF2-40B4-BE49-F238E27FC236}">
                <a16:creationId xmlns:a16="http://schemas.microsoft.com/office/drawing/2014/main" id="{AB7545E3-5191-F152-ECE9-F3F238EB3B62}"/>
              </a:ext>
            </a:extLst>
          </p:cNvPr>
          <p:cNvSpPr>
            <a:spLocks noGrp="1"/>
          </p:cNvSpPr>
          <p:nvPr>
            <p:ph idx="1"/>
          </p:nvPr>
        </p:nvSpPr>
        <p:spPr/>
        <p:txBody>
          <a:bodyPr/>
          <a:lstStyle/>
          <a:p>
            <a:pPr marL="0" indent="0">
              <a:buNone/>
            </a:pPr>
            <a:r>
              <a:rPr lang="en-GB" b="1" dirty="0"/>
              <a:t>After analysing the pros and cons of Excel and understating the job role, I recommend Riverdale Nursing home to:</a:t>
            </a:r>
          </a:p>
          <a:p>
            <a:pPr marL="514350" indent="-514350">
              <a:buFont typeface="+mj-lt"/>
              <a:buAutoNum type="arabicPeriod"/>
            </a:pPr>
            <a:r>
              <a:rPr lang="en-GB" dirty="0"/>
              <a:t>Implement the use to Excel</a:t>
            </a:r>
          </a:p>
          <a:p>
            <a:pPr marL="514350" indent="-514350">
              <a:buFont typeface="+mj-lt"/>
              <a:buAutoNum type="arabicPeriod"/>
            </a:pPr>
            <a:r>
              <a:rPr lang="en-GB" dirty="0"/>
              <a:t>Give appropriate training to the staff</a:t>
            </a:r>
          </a:p>
          <a:p>
            <a:pPr marL="514350" indent="-514350">
              <a:buFont typeface="+mj-lt"/>
              <a:buAutoNum type="arabicPeriod"/>
            </a:pPr>
            <a:r>
              <a:rPr lang="en-GB" dirty="0"/>
              <a:t>Purchase cloud storage</a:t>
            </a:r>
          </a:p>
          <a:p>
            <a:pPr marL="0" indent="0">
              <a:buNone/>
            </a:pPr>
            <a:endParaRPr lang="en-GB" dirty="0"/>
          </a:p>
        </p:txBody>
      </p:sp>
      <p:pic>
        <p:nvPicPr>
          <p:cNvPr id="5" name="Picture 4">
            <a:extLst>
              <a:ext uri="{FF2B5EF4-FFF2-40B4-BE49-F238E27FC236}">
                <a16:creationId xmlns:a16="http://schemas.microsoft.com/office/drawing/2014/main" id="{1C45A431-93CD-095A-A485-3F004139BCD1}"/>
              </a:ext>
            </a:extLst>
          </p:cNvPr>
          <p:cNvPicPr>
            <a:picLocks noChangeAspect="1"/>
          </p:cNvPicPr>
          <p:nvPr/>
        </p:nvPicPr>
        <p:blipFill>
          <a:blip r:embed="rId3"/>
          <a:stretch>
            <a:fillRect/>
          </a:stretch>
        </p:blipFill>
        <p:spPr>
          <a:xfrm>
            <a:off x="5986191" y="4031137"/>
            <a:ext cx="4523621" cy="2156222"/>
          </a:xfrm>
          <a:prstGeom prst="rect">
            <a:avLst/>
          </a:prstGeom>
        </p:spPr>
      </p:pic>
    </p:spTree>
    <p:extLst>
      <p:ext uri="{BB962C8B-B14F-4D97-AF65-F5344CB8AC3E}">
        <p14:creationId xmlns:p14="http://schemas.microsoft.com/office/powerpoint/2010/main" val="242857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281-21EC-9B6F-9798-E5B0EC94065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32D752CF-664A-EC8D-68E9-C37639A2D292}"/>
              </a:ext>
            </a:extLst>
          </p:cNvPr>
          <p:cNvSpPr>
            <a:spLocks noGrp="1"/>
          </p:cNvSpPr>
          <p:nvPr>
            <p:ph idx="1"/>
          </p:nvPr>
        </p:nvSpPr>
        <p:spPr>
          <a:xfrm>
            <a:off x="1024128" y="1909823"/>
            <a:ext cx="9720071" cy="4399537"/>
          </a:xfrm>
        </p:spPr>
        <p:txBody>
          <a:bodyPr/>
          <a:lstStyle/>
          <a:p>
            <a:r>
              <a:rPr lang="en-GB" dirty="0"/>
              <a:t>Manag, J.N. (2023) </a:t>
            </a:r>
            <a:r>
              <a:rPr lang="en-GB" i="1" dirty="0"/>
              <a:t>Managing Sustainable Working Hours within Participatory Working Time Scheduling for Nurses and Assistant Nurses</a:t>
            </a:r>
            <a:r>
              <a:rPr lang="en-GB" dirty="0"/>
              <a:t>. Available at: https://pmc.ncbi.nlm.nih.gov/articles/PMC11918713/ (Accessed: 29 May 2026). </a:t>
            </a:r>
          </a:p>
          <a:p>
            <a:r>
              <a:rPr lang="en-GB" dirty="0"/>
              <a:t>Bartlett, M. (2026) </a:t>
            </a:r>
            <a:r>
              <a:rPr lang="en-GB" i="1" dirty="0"/>
              <a:t>Top 10 business benefits of advanced Microsoft Excel</a:t>
            </a:r>
            <a:r>
              <a:rPr lang="en-GB" dirty="0"/>
              <a:t>, </a:t>
            </a:r>
            <a:r>
              <a:rPr lang="en-GB" i="1" dirty="0"/>
              <a:t>Post University</a:t>
            </a:r>
            <a:r>
              <a:rPr lang="en-GB" dirty="0"/>
              <a:t>. Available at: https://post.edu/blog/top-10-business-benefits-of-advanced-microsoft-excel/ (Accessed: 29 May 2026). </a:t>
            </a:r>
          </a:p>
          <a:p>
            <a:r>
              <a:rPr lang="en-GB" i="1" dirty="0"/>
              <a:t>What is Excel? formulas, functions, and more</a:t>
            </a:r>
            <a:r>
              <a:rPr lang="en-GB" dirty="0"/>
              <a:t> (no date) </a:t>
            </a:r>
            <a:r>
              <a:rPr lang="en-GB" i="1" dirty="0"/>
              <a:t>Coursera</a:t>
            </a:r>
            <a:r>
              <a:rPr lang="en-GB" dirty="0"/>
              <a:t>. Available at: https://www.coursera.org/articles/what-is-excel (Accessed: 29 May 2026). </a:t>
            </a:r>
          </a:p>
          <a:p>
            <a:r>
              <a:rPr lang="en-GB" dirty="0"/>
              <a:t>Andrews, D. </a:t>
            </a:r>
            <a:r>
              <a:rPr lang="en-GB" i="1" dirty="0"/>
              <a:t>et al.</a:t>
            </a:r>
            <a:r>
              <a:rPr lang="en-GB" dirty="0"/>
              <a:t> (2025) </a:t>
            </a:r>
            <a:r>
              <a:rPr lang="en-GB" i="1" dirty="0"/>
              <a:t>How </a:t>
            </a:r>
            <a:r>
              <a:rPr lang="en-GB" i="1" dirty="0" err="1"/>
              <a:t>microsoft</a:t>
            </a:r>
            <a:r>
              <a:rPr lang="en-GB" i="1" dirty="0"/>
              <a:t> excel can increase your productivity</a:t>
            </a:r>
            <a:r>
              <a:rPr lang="en-GB" dirty="0"/>
              <a:t>, </a:t>
            </a:r>
            <a:r>
              <a:rPr lang="en-GB" i="1" dirty="0"/>
              <a:t>Happy</a:t>
            </a:r>
            <a:r>
              <a:rPr lang="en-GB" dirty="0"/>
              <a:t>. Available at: https://www.happy.co.uk/blogs/how-microsoft-excel-can-increase-your-productivity/ (Accessed: 29 May 2026). </a:t>
            </a:r>
          </a:p>
          <a:p>
            <a:endParaRPr lang="en-GB" dirty="0"/>
          </a:p>
        </p:txBody>
      </p:sp>
    </p:spTree>
    <p:extLst>
      <p:ext uri="{BB962C8B-B14F-4D97-AF65-F5344CB8AC3E}">
        <p14:creationId xmlns:p14="http://schemas.microsoft.com/office/powerpoint/2010/main" val="20910155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638</Words>
  <Application>Microsoft Office PowerPoint</Application>
  <PresentationFormat>Widescreen</PresentationFormat>
  <Paragraphs>83</Paragraphs>
  <Slides>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Tw Cen MT</vt:lpstr>
      <vt:lpstr>Tw Cen MT Condensed</vt:lpstr>
      <vt:lpstr>Wingdings 3</vt:lpstr>
      <vt:lpstr>Integral</vt:lpstr>
      <vt:lpstr>Digital skills and research method (LCHS 4007) Component 1 (Group presentation)</vt:lpstr>
      <vt:lpstr>Riverdale nursing home</vt:lpstr>
      <vt:lpstr>Staff scheduling/rotas </vt:lpstr>
      <vt:lpstr>Microsoft 365 tool</vt:lpstr>
      <vt:lpstr>Why this tool is suitable for the task </vt:lpstr>
      <vt:lpstr>How it improves efficiency or communication </vt:lpstr>
      <vt:lpstr>Advantages and limitations of Excel for riverdale nursing home  </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SULEMAN, HASHIR (PGT)</dc:creator>
  <cp:lastModifiedBy>Hashir Suleman</cp:lastModifiedBy>
  <cp:revision>3</cp:revision>
  <dcterms:created xsi:type="dcterms:W3CDTF">2026-05-21T17:41:49Z</dcterms:created>
  <dcterms:modified xsi:type="dcterms:W3CDTF">2026-06-14T10:26:24Z</dcterms:modified>
</cp:coreProperties>
</file>