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  <p:sldMasterId id="2147483680" r:id="rId2"/>
  </p:sldMasterIdLst>
  <p:notesMasterIdLst>
    <p:notesMasterId r:id="rId10"/>
  </p:notesMasterIdLst>
  <p:sldIdLst>
    <p:sldId id="476" r:id="rId3"/>
    <p:sldId id="470" r:id="rId4"/>
    <p:sldId id="471" r:id="rId5"/>
    <p:sldId id="472" r:id="rId6"/>
    <p:sldId id="473" r:id="rId7"/>
    <p:sldId id="474" r:id="rId8"/>
    <p:sldId id="475" r:id="rId9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73" d="100"/>
          <a:sy n="73" d="100"/>
        </p:scale>
        <p:origin x="40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FB9F42-BF0B-4E01-9B27-F20EF916B568}" type="datetimeFigureOut">
              <a:rPr lang="fr-FR" smtClean="0"/>
              <a:t>25/02/2024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E2BEBD-3FE7-4A82-9B7A-4CD0A3C3B340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148811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33139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4551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28271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00927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2/25/2024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99753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2/25/2024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9396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2/25/2024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5890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79117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14877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04124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16423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2/25/2024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CB0EB6F8-EC51-F74F-782F-F97F59DC84E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78491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620486"/>
            <a:ext cx="10929256" cy="1262743"/>
          </a:xfrm>
        </p:spPr>
        <p:txBody>
          <a:bodyPr>
            <a:normAutofit/>
          </a:bodyPr>
          <a:lstStyle/>
          <a:p>
            <a:pPr algn="ctr"/>
            <a:r>
              <a:rPr lang="en-US" sz="3200" dirty="0">
                <a:latin typeface="Aptos"/>
              </a:rPr>
              <a:t>Optimizing Security Posture in an Enterprise Network:</a:t>
            </a:r>
            <a:br>
              <a:rPr lang="en-US" sz="3200" dirty="0">
                <a:latin typeface="Aptos"/>
              </a:rPr>
            </a:br>
            <a:r>
              <a:rPr lang="en-US" sz="3200" dirty="0">
                <a:latin typeface="Aptos"/>
              </a:rPr>
              <a:t>   </a:t>
            </a:r>
            <a:r>
              <a:rPr lang="en-US" sz="2400" dirty="0">
                <a:latin typeface="Aptos"/>
              </a:rPr>
              <a:t>Role of Balancing Components in Checkpoint Architecture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2764971"/>
            <a:ext cx="10199914" cy="300445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000" dirty="0" err="1">
                <a:latin typeface="Aptos"/>
              </a:rPr>
              <a:t>Jin</a:t>
            </a:r>
            <a:r>
              <a:rPr lang="en-US" sz="2000" dirty="0">
                <a:latin typeface="Aptos"/>
              </a:rPr>
              <a:t> Wei Xu (2304705)</a:t>
            </a:r>
          </a:p>
          <a:p>
            <a:pPr marL="0" indent="0" algn="ctr">
              <a:buNone/>
            </a:pPr>
            <a:r>
              <a:rPr lang="en-US" sz="2000" dirty="0" err="1">
                <a:latin typeface="Aptos"/>
              </a:rPr>
              <a:t>Sneha</a:t>
            </a:r>
            <a:r>
              <a:rPr lang="en-US" sz="2000" dirty="0">
                <a:latin typeface="Aptos"/>
              </a:rPr>
              <a:t> </a:t>
            </a:r>
            <a:r>
              <a:rPr lang="en-US" sz="2000" dirty="0" err="1">
                <a:latin typeface="Aptos"/>
              </a:rPr>
              <a:t>Sindhe</a:t>
            </a:r>
            <a:r>
              <a:rPr lang="en-US" sz="2000" dirty="0">
                <a:latin typeface="Aptos"/>
              </a:rPr>
              <a:t> (2304464)</a:t>
            </a:r>
          </a:p>
          <a:p>
            <a:pPr marL="0" indent="0" algn="ctr">
              <a:buNone/>
            </a:pPr>
            <a:r>
              <a:rPr lang="en-US" sz="2000" dirty="0">
                <a:latin typeface="Aptos"/>
              </a:rPr>
              <a:t>Georgina Cooper (2317648)</a:t>
            </a:r>
          </a:p>
          <a:p>
            <a:pPr marL="0" indent="0" algn="ctr">
              <a:buNone/>
            </a:pPr>
            <a:r>
              <a:rPr lang="en-US" sz="2000" dirty="0">
                <a:latin typeface="Aptos"/>
              </a:rPr>
              <a:t>Hassan </a:t>
            </a:r>
            <a:r>
              <a:rPr lang="en-US" sz="2000" dirty="0" err="1">
                <a:latin typeface="Aptos"/>
              </a:rPr>
              <a:t>Tinnin</a:t>
            </a:r>
            <a:r>
              <a:rPr lang="en-US" sz="2000" dirty="0">
                <a:latin typeface="Aptos"/>
              </a:rPr>
              <a:t> (2325677)</a:t>
            </a:r>
          </a:p>
          <a:p>
            <a:pPr marL="0" indent="0" algn="ctr">
              <a:buNone/>
            </a:pPr>
            <a:r>
              <a:rPr lang="en-US" sz="2000" dirty="0" err="1">
                <a:latin typeface="Aptos"/>
              </a:rPr>
              <a:t>Abudu</a:t>
            </a:r>
            <a:r>
              <a:rPr lang="en-US" sz="2000" dirty="0">
                <a:latin typeface="Aptos"/>
              </a:rPr>
              <a:t> </a:t>
            </a:r>
            <a:r>
              <a:rPr lang="en-US" sz="2000" dirty="0" err="1">
                <a:latin typeface="Aptos"/>
              </a:rPr>
              <a:t>Mareva</a:t>
            </a:r>
            <a:r>
              <a:rPr lang="en-US" sz="2000" dirty="0">
                <a:latin typeface="Aptos"/>
              </a:rPr>
              <a:t> Jane </a:t>
            </a:r>
            <a:r>
              <a:rPr lang="en-US" sz="2000" dirty="0" err="1">
                <a:latin typeface="Aptos"/>
              </a:rPr>
              <a:t>Siewe</a:t>
            </a:r>
            <a:r>
              <a:rPr lang="en-US" sz="2000" dirty="0">
                <a:latin typeface="Aptos"/>
              </a:rPr>
              <a:t> (2325643)</a:t>
            </a:r>
          </a:p>
          <a:p>
            <a:pPr marL="0" indent="0" algn="ctr">
              <a:buNone/>
            </a:pPr>
            <a:r>
              <a:rPr lang="en-US" sz="2000" dirty="0">
                <a:latin typeface="Aptos"/>
              </a:rPr>
              <a:t>Sakthi Sangeetha </a:t>
            </a:r>
            <a:r>
              <a:rPr lang="en-US" sz="2000" dirty="0" err="1">
                <a:latin typeface="Aptos"/>
              </a:rPr>
              <a:t>Kandaswamy</a:t>
            </a:r>
            <a:r>
              <a:rPr lang="en-US" sz="2000" dirty="0">
                <a:latin typeface="Aptos"/>
              </a:rPr>
              <a:t> (2236179)</a:t>
            </a:r>
          </a:p>
          <a:p>
            <a:pPr marL="0" indent="0" algn="ctr">
              <a:buNone/>
            </a:pPr>
            <a:endParaRPr lang="en-US" sz="2000" dirty="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15298548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79904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ptos"/>
              </a:rPr>
              <a:t>Access Control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11968"/>
            <a:ext cx="10112829" cy="4351338"/>
          </a:xfrm>
        </p:spPr>
        <p:txBody>
          <a:bodyPr/>
          <a:lstStyle/>
          <a:p>
            <a:pPr marL="0" lvl="0" indent="0">
              <a:lnSpc>
                <a:spcPct val="150000"/>
              </a:lnSpc>
              <a:spcBef>
                <a:spcPts val="1200"/>
              </a:spcBef>
              <a:buClr>
                <a:schemeClr val="dk1"/>
              </a:buClr>
              <a:buSzPts val="1100"/>
              <a:buNone/>
            </a:pPr>
            <a:r>
              <a:rPr lang="en-US" altLang="zh-CN" sz="2000" b="1" dirty="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Firewall:</a:t>
            </a:r>
          </a:p>
          <a:p>
            <a:pPr marL="0" lvl="0" indent="0">
              <a:lnSpc>
                <a:spcPct val="150000"/>
              </a:lnSpc>
              <a:spcBef>
                <a:spcPts val="1200"/>
              </a:spcBef>
              <a:buClr>
                <a:schemeClr val="dk1"/>
              </a:buClr>
              <a:buSzPts val="1100"/>
              <a:buNone/>
            </a:pPr>
            <a:endParaRPr lang="en-US" altLang="zh-CN" sz="1000" b="1" dirty="0">
              <a:latin typeface="Roboto"/>
              <a:ea typeface="Roboto"/>
              <a:cs typeface="Roboto"/>
              <a:sym typeface="Roboto"/>
            </a:endParaRPr>
          </a:p>
          <a:p>
            <a:pPr marL="457200" lvl="0" indent="-323850">
              <a:spcBef>
                <a:spcPts val="200"/>
              </a:spcBef>
              <a:buClr>
                <a:srgbClr val="374151"/>
              </a:buClr>
              <a:buSzPts val="1500"/>
              <a:buFont typeface="Roboto"/>
              <a:buChar char="●"/>
            </a:pPr>
            <a:r>
              <a:rPr lang="en-US" altLang="zh-CN" sz="2000" dirty="0">
                <a:latin typeface="Roboto"/>
                <a:ea typeface="Roboto"/>
                <a:cs typeface="Roboto"/>
                <a:sym typeface="Roboto"/>
              </a:rPr>
              <a:t>Firewall inspects traffic and allows or blocks it based on rules</a:t>
            </a:r>
          </a:p>
          <a:p>
            <a:pPr marL="133350" lvl="0" indent="0">
              <a:spcBef>
                <a:spcPts val="200"/>
              </a:spcBef>
              <a:buClr>
                <a:srgbClr val="374151"/>
              </a:buClr>
              <a:buSzPts val="1500"/>
              <a:buNone/>
            </a:pPr>
            <a:endParaRPr lang="en-US" altLang="zh-CN" sz="2000" dirty="0">
              <a:latin typeface="Roboto"/>
              <a:ea typeface="Roboto"/>
              <a:cs typeface="Roboto"/>
              <a:sym typeface="Roboto"/>
            </a:endParaRPr>
          </a:p>
          <a:p>
            <a:pPr marL="457200" lvl="0" indent="-323850">
              <a:spcBef>
                <a:spcPts val="0"/>
              </a:spcBef>
              <a:buClr>
                <a:srgbClr val="374151"/>
              </a:buClr>
              <a:buSzPts val="1500"/>
              <a:buFont typeface="Roboto"/>
              <a:buChar char="●"/>
            </a:pPr>
            <a:r>
              <a:rPr lang="en-US" altLang="zh-CN" sz="2000" dirty="0">
                <a:latin typeface="Roboto"/>
                <a:ea typeface="Roboto"/>
                <a:cs typeface="Roboto"/>
              </a:rPr>
              <a:t>Firewalls ensure network security by restricting access to the network or network resources.</a:t>
            </a:r>
          </a:p>
          <a:p>
            <a:pPr marL="133350" lvl="0" indent="0">
              <a:spcBef>
                <a:spcPts val="0"/>
              </a:spcBef>
              <a:buClr>
                <a:srgbClr val="374151"/>
              </a:buClr>
              <a:buSzPts val="1500"/>
              <a:buNone/>
            </a:pPr>
            <a:endParaRPr lang="en-US" altLang="zh-CN" sz="2000" dirty="0">
              <a:latin typeface="Roboto"/>
              <a:ea typeface="Roboto"/>
              <a:cs typeface="Roboto"/>
              <a:sym typeface="Roboto"/>
            </a:endParaRPr>
          </a:p>
          <a:p>
            <a:pPr marL="457200" lvl="0" indent="-323850">
              <a:spcBef>
                <a:spcPts val="0"/>
              </a:spcBef>
              <a:buClr>
                <a:srgbClr val="374151"/>
              </a:buClr>
              <a:buSzPts val="1500"/>
              <a:buFont typeface="Roboto"/>
              <a:buChar char="●"/>
            </a:pPr>
            <a:r>
              <a:rPr lang="en-US" altLang="zh-CN" sz="2000" dirty="0">
                <a:latin typeface="Roboto"/>
                <a:ea typeface="Roboto"/>
                <a:cs typeface="Roboto"/>
                <a:sym typeface="Roboto"/>
              </a:rPr>
              <a:t>In Check Point, the firewall is divided into two types: packet filtering and </a:t>
            </a:r>
            <a:r>
              <a:rPr lang="en-US" altLang="zh-CN" sz="2000" dirty="0" err="1">
                <a:latin typeface="Roboto"/>
                <a:ea typeface="Roboto"/>
                <a:cs typeface="Roboto"/>
                <a:sym typeface="Roboto"/>
              </a:rPr>
              <a:t>stateful</a:t>
            </a:r>
            <a:r>
              <a:rPr lang="en-US" altLang="zh-CN" sz="2000" dirty="0">
                <a:latin typeface="Roboto"/>
                <a:ea typeface="Roboto"/>
                <a:cs typeface="Roboto"/>
                <a:sym typeface="Roboto"/>
              </a:rPr>
              <a:t> inspection.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30817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23446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ptos"/>
              </a:rPr>
              <a:t>Access Control</a:t>
            </a:r>
            <a:endParaRPr lang="en-US" sz="24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05139"/>
            <a:ext cx="10167257" cy="4351338"/>
          </a:xfrm>
        </p:spPr>
        <p:txBody>
          <a:bodyPr/>
          <a:lstStyle/>
          <a:p>
            <a:pPr marL="0" lvl="0" indent="0">
              <a:lnSpc>
                <a:spcPct val="150000"/>
              </a:lnSpc>
              <a:spcBef>
                <a:spcPts val="1200"/>
              </a:spcBef>
              <a:buClr>
                <a:schemeClr val="dk1"/>
              </a:buClr>
              <a:buSzPts val="1100"/>
              <a:buNone/>
            </a:pPr>
            <a:endParaRPr lang="en-US" altLang="zh-CN" sz="800" b="1" dirty="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>
              <a:lnSpc>
                <a:spcPct val="150000"/>
              </a:lnSpc>
              <a:spcBef>
                <a:spcPts val="1200"/>
              </a:spcBef>
              <a:buClr>
                <a:schemeClr val="dk1"/>
              </a:buClr>
              <a:buSzPts val="1100"/>
              <a:buNone/>
            </a:pPr>
            <a:r>
              <a:rPr lang="en-US" altLang="zh-CN" sz="2000" b="1" dirty="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Firewall - Packet Filtering:</a:t>
            </a:r>
          </a:p>
          <a:p>
            <a:pPr marL="0" lvl="0" indent="0">
              <a:lnSpc>
                <a:spcPct val="150000"/>
              </a:lnSpc>
              <a:spcBef>
                <a:spcPts val="1200"/>
              </a:spcBef>
              <a:buClr>
                <a:schemeClr val="dk1"/>
              </a:buClr>
              <a:buSzPts val="1100"/>
              <a:buNone/>
            </a:pPr>
            <a:endParaRPr lang="en-US" altLang="zh-CN" sz="800" b="1" dirty="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457200" lvl="0" indent="-323850">
              <a:spcBef>
                <a:spcPts val="200"/>
              </a:spcBef>
              <a:buClr>
                <a:srgbClr val="374151"/>
              </a:buClr>
              <a:buSzPts val="1500"/>
              <a:buFont typeface="Roboto"/>
              <a:buChar char="●"/>
            </a:pPr>
            <a:r>
              <a:rPr lang="en-US" altLang="zh-CN" sz="2000" dirty="0">
                <a:latin typeface="Roboto"/>
                <a:ea typeface="Roboto"/>
                <a:cs typeface="Roboto"/>
                <a:sym typeface="Roboto"/>
              </a:rPr>
              <a:t>Packet filtering is the most basic type of firewall. It inspects packets and decides whether to allow or deny them.</a:t>
            </a:r>
          </a:p>
          <a:p>
            <a:pPr marL="133350" lvl="0" indent="0">
              <a:spcBef>
                <a:spcPts val="200"/>
              </a:spcBef>
              <a:buClr>
                <a:srgbClr val="374151"/>
              </a:buClr>
              <a:buSzPts val="1500"/>
              <a:buNone/>
            </a:pPr>
            <a:endParaRPr lang="en-US" altLang="zh-CN" sz="2000" dirty="0">
              <a:latin typeface="Roboto"/>
              <a:ea typeface="Roboto"/>
              <a:cs typeface="Roboto"/>
              <a:sym typeface="Roboto"/>
            </a:endParaRPr>
          </a:p>
          <a:p>
            <a:pPr marL="457200" lvl="0" indent="-323850">
              <a:spcBef>
                <a:spcPts val="0"/>
              </a:spcBef>
              <a:buClr>
                <a:srgbClr val="374151"/>
              </a:buClr>
              <a:buSzPts val="1500"/>
              <a:buFont typeface="Roboto"/>
              <a:buChar char="●"/>
            </a:pPr>
            <a:r>
              <a:rPr lang="en-US" altLang="zh-CN" sz="2000" dirty="0">
                <a:latin typeface="Roboto"/>
                <a:ea typeface="Roboto"/>
                <a:cs typeface="Roboto"/>
              </a:rPr>
              <a:t>Packet filtering typically checks the source and destination addresses, as well as the source and destination port numbers of packets.</a:t>
            </a:r>
            <a:endParaRPr lang="en-US" altLang="zh-CN" sz="2000" dirty="0">
              <a:latin typeface="Roboto"/>
              <a:ea typeface="Roboto"/>
              <a:cs typeface="Roboto"/>
              <a:sym typeface="Roboto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36370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58131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ptos"/>
              </a:rPr>
              <a:t>Access Control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48682"/>
            <a:ext cx="10515600" cy="4351338"/>
          </a:xfrm>
        </p:spPr>
        <p:txBody>
          <a:bodyPr>
            <a:normAutofit/>
          </a:bodyPr>
          <a:lstStyle/>
          <a:p>
            <a:pPr marL="0" lvl="0" indent="0">
              <a:lnSpc>
                <a:spcPct val="150000"/>
              </a:lnSpc>
              <a:spcBef>
                <a:spcPts val="1200"/>
              </a:spcBef>
              <a:buClr>
                <a:schemeClr val="dk1"/>
              </a:buClr>
              <a:buSzPts val="1100"/>
              <a:buNone/>
            </a:pPr>
            <a:r>
              <a:rPr lang="en-US" altLang="zh-CN" sz="2000" b="1" dirty="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Firewall - </a:t>
            </a:r>
            <a:r>
              <a:rPr lang="en-US" altLang="zh-CN" sz="2000" b="1" dirty="0" err="1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Stateful</a:t>
            </a:r>
            <a:r>
              <a:rPr lang="en-US" altLang="zh-CN" sz="2000" b="1" dirty="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 Inspection:</a:t>
            </a:r>
          </a:p>
          <a:p>
            <a:pPr marL="0" lvl="0" indent="0">
              <a:lnSpc>
                <a:spcPct val="150000"/>
              </a:lnSpc>
              <a:spcBef>
                <a:spcPts val="1200"/>
              </a:spcBef>
              <a:buClr>
                <a:schemeClr val="dk1"/>
              </a:buClr>
              <a:buSzPts val="1100"/>
              <a:buNone/>
            </a:pPr>
            <a:endParaRPr lang="en-US" altLang="zh-CN" sz="800" b="1" dirty="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457200" lvl="0" indent="-323850">
              <a:spcBef>
                <a:spcPts val="200"/>
              </a:spcBef>
              <a:buClr>
                <a:srgbClr val="374151"/>
              </a:buClr>
              <a:buSzPts val="1500"/>
              <a:buFont typeface="Roboto"/>
              <a:buChar char="●"/>
            </a:pPr>
            <a:r>
              <a:rPr lang="en-US" altLang="zh-CN" sz="2000" dirty="0" err="1">
                <a:latin typeface="Roboto"/>
                <a:ea typeface="Roboto"/>
                <a:cs typeface="Roboto"/>
                <a:sym typeface="Roboto"/>
              </a:rPr>
              <a:t>Stateful</a:t>
            </a:r>
            <a:r>
              <a:rPr lang="en-US" altLang="zh-CN" sz="2000" dirty="0">
                <a:latin typeface="Roboto"/>
                <a:ea typeface="Roboto"/>
                <a:cs typeface="Roboto"/>
                <a:sym typeface="Roboto"/>
              </a:rPr>
              <a:t> inspection dynamically tracks the state of connections, recording them in a state table to manage traffic.</a:t>
            </a:r>
          </a:p>
          <a:p>
            <a:pPr marL="133350" lvl="0" indent="0">
              <a:spcBef>
                <a:spcPts val="200"/>
              </a:spcBef>
              <a:buClr>
                <a:srgbClr val="374151"/>
              </a:buClr>
              <a:buSzPts val="1500"/>
              <a:buNone/>
            </a:pPr>
            <a:endParaRPr lang="en-US" altLang="zh-CN" sz="800" dirty="0">
              <a:latin typeface="Roboto"/>
              <a:ea typeface="Roboto"/>
              <a:cs typeface="Roboto"/>
              <a:sym typeface="Roboto"/>
            </a:endParaRPr>
          </a:p>
          <a:p>
            <a:pPr marL="457200" lvl="0" indent="-323850">
              <a:spcBef>
                <a:spcPts val="0"/>
              </a:spcBef>
              <a:buClr>
                <a:srgbClr val="374151"/>
              </a:buClr>
              <a:buSzPts val="1500"/>
              <a:buFont typeface="Roboto"/>
              <a:buChar char="●"/>
            </a:pPr>
            <a:r>
              <a:rPr lang="en-US" altLang="zh-CN" sz="2000" dirty="0">
                <a:latin typeface="Roboto"/>
                <a:ea typeface="Roboto"/>
                <a:cs typeface="Roboto"/>
              </a:rPr>
              <a:t>Unlike packet filtering, </a:t>
            </a:r>
            <a:r>
              <a:rPr lang="en-US" altLang="zh-CN" sz="2000" dirty="0" err="1">
                <a:latin typeface="Roboto"/>
                <a:ea typeface="Roboto"/>
                <a:cs typeface="Roboto"/>
              </a:rPr>
              <a:t>Stateful</a:t>
            </a:r>
            <a:r>
              <a:rPr lang="en-US" altLang="zh-CN" sz="2000" dirty="0">
                <a:latin typeface="Roboto"/>
                <a:ea typeface="Roboto"/>
                <a:cs typeface="Roboto"/>
              </a:rPr>
              <a:t> inspection also checks application layer packets, thereby obtaining more information.</a:t>
            </a:r>
          </a:p>
          <a:p>
            <a:pPr marL="133350" lvl="0" indent="0">
              <a:spcBef>
                <a:spcPts val="0"/>
              </a:spcBef>
              <a:buClr>
                <a:srgbClr val="374151"/>
              </a:buClr>
              <a:buSzPts val="1500"/>
              <a:buNone/>
            </a:pPr>
            <a:endParaRPr lang="en-US" altLang="zh-CN" sz="800" dirty="0">
              <a:latin typeface="Roboto"/>
              <a:ea typeface="Roboto"/>
              <a:cs typeface="Roboto"/>
              <a:sym typeface="Roboto"/>
            </a:endParaRPr>
          </a:p>
          <a:p>
            <a:pPr marL="457200" lvl="0" indent="-323850">
              <a:spcBef>
                <a:spcPts val="0"/>
              </a:spcBef>
              <a:buClr>
                <a:srgbClr val="374151"/>
              </a:buClr>
              <a:buSzPts val="1500"/>
              <a:buFont typeface="Roboto"/>
              <a:buChar char="●"/>
            </a:pPr>
            <a:r>
              <a:rPr lang="en-US" altLang="zh-CN" sz="2000" dirty="0" err="1">
                <a:latin typeface="Roboto"/>
                <a:ea typeface="Roboto"/>
                <a:cs typeface="Roboto"/>
                <a:sym typeface="Roboto"/>
              </a:rPr>
              <a:t>Stateful</a:t>
            </a:r>
            <a:r>
              <a:rPr lang="en-US" altLang="zh-CN" sz="2000" dirty="0">
                <a:latin typeface="Roboto"/>
                <a:ea typeface="Roboto"/>
                <a:cs typeface="Roboto"/>
                <a:sym typeface="Roboto"/>
              </a:rPr>
              <a:t> inspection dynamically tracks network connections, allowing for more intelligent and effective network management.</a:t>
            </a:r>
          </a:p>
          <a:p>
            <a:pPr marL="133350" lvl="0" indent="0">
              <a:spcBef>
                <a:spcPts val="0"/>
              </a:spcBef>
              <a:buClr>
                <a:srgbClr val="374151"/>
              </a:buClr>
              <a:buSzPts val="1500"/>
              <a:buNone/>
            </a:pPr>
            <a:endParaRPr lang="en-US" altLang="zh-CN" sz="800" dirty="0">
              <a:latin typeface="Roboto"/>
              <a:ea typeface="Roboto"/>
              <a:cs typeface="Roboto"/>
              <a:sym typeface="Roboto"/>
            </a:endParaRPr>
          </a:p>
          <a:p>
            <a:pPr marL="457200" lvl="0" indent="-323850">
              <a:spcBef>
                <a:spcPts val="0"/>
              </a:spcBef>
              <a:buClr>
                <a:srgbClr val="374151"/>
              </a:buClr>
              <a:buSzPts val="1500"/>
              <a:buFont typeface="Roboto"/>
              <a:buChar char="●"/>
            </a:pPr>
            <a:r>
              <a:rPr lang="en-US" altLang="zh-CN" sz="2000" dirty="0">
                <a:latin typeface="Roboto"/>
                <a:ea typeface="Roboto"/>
                <a:cs typeface="Roboto"/>
                <a:sym typeface="Roboto"/>
              </a:rPr>
              <a:t>For a </a:t>
            </a:r>
            <a:r>
              <a:rPr lang="en-US" altLang="zh-CN" sz="2000" dirty="0" err="1">
                <a:latin typeface="Roboto"/>
                <a:ea typeface="Roboto"/>
                <a:cs typeface="Roboto"/>
                <a:sym typeface="Roboto"/>
              </a:rPr>
              <a:t>stateful</a:t>
            </a:r>
            <a:r>
              <a:rPr lang="en-US" altLang="zh-CN" sz="2000" dirty="0">
                <a:latin typeface="Roboto"/>
                <a:ea typeface="Roboto"/>
                <a:cs typeface="Roboto"/>
                <a:sym typeface="Roboto"/>
              </a:rPr>
              <a:t> protocol like TCP, </a:t>
            </a:r>
            <a:r>
              <a:rPr lang="en-US" altLang="zh-CN" sz="2000" dirty="0" err="1">
                <a:latin typeface="Roboto"/>
                <a:ea typeface="Roboto"/>
                <a:cs typeface="Roboto"/>
                <a:sym typeface="Roboto"/>
              </a:rPr>
              <a:t>stateful</a:t>
            </a:r>
            <a:r>
              <a:rPr lang="en-US" altLang="zh-CN" sz="2000" dirty="0">
                <a:latin typeface="Roboto"/>
                <a:ea typeface="Roboto"/>
                <a:cs typeface="Roboto"/>
                <a:sym typeface="Roboto"/>
              </a:rPr>
              <a:t> inspection logs its connection status. For a connectionless protocol like UDP, </a:t>
            </a:r>
            <a:r>
              <a:rPr lang="en-US" altLang="zh-CN" sz="2000" dirty="0" err="1">
                <a:latin typeface="Roboto"/>
                <a:ea typeface="Roboto"/>
                <a:cs typeface="Roboto"/>
                <a:sym typeface="Roboto"/>
              </a:rPr>
              <a:t>stateful</a:t>
            </a:r>
            <a:r>
              <a:rPr lang="en-US" altLang="zh-CN" sz="2000" dirty="0">
                <a:latin typeface="Roboto"/>
                <a:ea typeface="Roboto"/>
                <a:cs typeface="Roboto"/>
                <a:sym typeface="Roboto"/>
              </a:rPr>
              <a:t> inspection tracks in a virtual connection manner.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4629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23446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ptos"/>
              </a:rPr>
              <a:t>Access Control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93371"/>
            <a:ext cx="10352314" cy="4144510"/>
          </a:xfrm>
        </p:spPr>
        <p:txBody>
          <a:bodyPr/>
          <a:lstStyle/>
          <a:p>
            <a:pPr marL="0" lvl="0" indent="0">
              <a:lnSpc>
                <a:spcPct val="150000"/>
              </a:lnSpc>
              <a:spcBef>
                <a:spcPts val="1200"/>
              </a:spcBef>
              <a:buClr>
                <a:schemeClr val="dk1"/>
              </a:buClr>
              <a:buSzPts val="1100"/>
              <a:buNone/>
            </a:pPr>
            <a:r>
              <a:rPr lang="en-US" altLang="zh-CN" sz="2000" b="1" dirty="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Virtual Private Net(VPN):</a:t>
            </a:r>
          </a:p>
          <a:p>
            <a:pPr marL="0" lvl="0" indent="0">
              <a:lnSpc>
                <a:spcPct val="150000"/>
              </a:lnSpc>
              <a:spcBef>
                <a:spcPts val="1200"/>
              </a:spcBef>
              <a:buClr>
                <a:schemeClr val="dk1"/>
              </a:buClr>
              <a:buSzPts val="1100"/>
              <a:buNone/>
            </a:pPr>
            <a:endParaRPr lang="en-US" altLang="zh-CN" sz="800" b="1" dirty="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457200" lvl="0" indent="-323850">
              <a:spcBef>
                <a:spcPts val="200"/>
              </a:spcBef>
              <a:buClr>
                <a:srgbClr val="374151"/>
              </a:buClr>
              <a:buSzPts val="1500"/>
              <a:buFont typeface="Roboto"/>
              <a:buChar char="●"/>
            </a:pPr>
            <a:r>
              <a:rPr lang="en-US" altLang="zh-CN" sz="2000" dirty="0">
                <a:latin typeface="Roboto"/>
                <a:ea typeface="Roboto"/>
                <a:cs typeface="Roboto"/>
                <a:sym typeface="Roboto"/>
              </a:rPr>
              <a:t>VPNs are used to address the issue of offices distributed across multiple geographical locations communicating via the internet.</a:t>
            </a:r>
          </a:p>
          <a:p>
            <a:pPr marL="133350" lvl="0" indent="0">
              <a:spcBef>
                <a:spcPts val="200"/>
              </a:spcBef>
              <a:buClr>
                <a:srgbClr val="374151"/>
              </a:buClr>
              <a:buSzPts val="1500"/>
              <a:buNone/>
            </a:pPr>
            <a:endParaRPr lang="en-US" altLang="zh-CN" sz="800" dirty="0">
              <a:latin typeface="Roboto"/>
              <a:ea typeface="Roboto"/>
              <a:cs typeface="Roboto"/>
              <a:sym typeface="Roboto"/>
            </a:endParaRPr>
          </a:p>
          <a:p>
            <a:pPr marL="457200" lvl="0" indent="-323850">
              <a:spcBef>
                <a:spcPts val="0"/>
              </a:spcBef>
              <a:buClr>
                <a:srgbClr val="374151"/>
              </a:buClr>
              <a:buSzPts val="1500"/>
              <a:buFont typeface="Roboto"/>
              <a:buChar char="●"/>
            </a:pPr>
            <a:r>
              <a:rPr lang="en-US" altLang="zh-CN" sz="2000" dirty="0">
                <a:latin typeface="Roboto"/>
                <a:ea typeface="Roboto"/>
                <a:cs typeface="Roboto"/>
              </a:rPr>
              <a:t>VPNs employ encryption technology to ensure data security.</a:t>
            </a:r>
          </a:p>
          <a:p>
            <a:pPr marL="133350" lvl="0" indent="0">
              <a:spcBef>
                <a:spcPts val="0"/>
              </a:spcBef>
              <a:buClr>
                <a:srgbClr val="374151"/>
              </a:buClr>
              <a:buSzPts val="1500"/>
              <a:buNone/>
            </a:pPr>
            <a:endParaRPr lang="en-US" altLang="zh-CN" sz="1200" dirty="0">
              <a:latin typeface="Roboto"/>
              <a:ea typeface="Roboto"/>
              <a:cs typeface="Roboto"/>
              <a:sym typeface="Roboto"/>
            </a:endParaRPr>
          </a:p>
          <a:p>
            <a:pPr marL="457200" lvl="0" indent="-323850">
              <a:spcBef>
                <a:spcPts val="0"/>
              </a:spcBef>
              <a:buClr>
                <a:srgbClr val="374151"/>
              </a:buClr>
              <a:buSzPts val="1500"/>
              <a:buFont typeface="Roboto"/>
              <a:buChar char="●"/>
            </a:pPr>
            <a:r>
              <a:rPr lang="en-US" altLang="zh-CN" sz="2000" dirty="0">
                <a:latin typeface="Roboto"/>
                <a:ea typeface="Roboto"/>
                <a:cs typeface="Roboto"/>
                <a:sym typeface="Roboto"/>
              </a:rPr>
              <a:t>Check Point offers a site-to-site VPN solution. Site-to-site VPNs allow networks located in different geographical locations to securely connect with each other, as if they were in the same local network.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55389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10532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ptos"/>
              </a:rPr>
              <a:t>Access Control</a:t>
            </a:r>
            <a:endParaRPr lang="en-US" sz="24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99054"/>
            <a:ext cx="10417629" cy="4351338"/>
          </a:xfrm>
        </p:spPr>
        <p:txBody>
          <a:bodyPr/>
          <a:lstStyle/>
          <a:p>
            <a:pPr marL="0" lvl="0" indent="0">
              <a:lnSpc>
                <a:spcPct val="150000"/>
              </a:lnSpc>
              <a:spcBef>
                <a:spcPts val="1200"/>
              </a:spcBef>
              <a:buClr>
                <a:schemeClr val="dk1"/>
              </a:buClr>
              <a:buSzPts val="1100"/>
              <a:buNone/>
            </a:pPr>
            <a:r>
              <a:rPr lang="en-US" altLang="zh-CN" sz="2000" b="1" dirty="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Access control for VPN traffic:</a:t>
            </a:r>
          </a:p>
          <a:p>
            <a:pPr marL="0" lvl="0" indent="0">
              <a:lnSpc>
                <a:spcPct val="150000"/>
              </a:lnSpc>
              <a:spcBef>
                <a:spcPts val="1200"/>
              </a:spcBef>
              <a:buClr>
                <a:schemeClr val="dk1"/>
              </a:buClr>
              <a:buSzPts val="1100"/>
              <a:buNone/>
            </a:pPr>
            <a:endParaRPr lang="en-US" altLang="zh-CN" sz="1400" b="1" dirty="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457200" lvl="0" indent="-323850">
              <a:spcBef>
                <a:spcPts val="200"/>
              </a:spcBef>
              <a:buClr>
                <a:srgbClr val="374151"/>
              </a:buClr>
              <a:buSzPts val="1500"/>
              <a:buFont typeface="Roboto"/>
              <a:buChar char="●"/>
            </a:pPr>
            <a:r>
              <a:rPr lang="en-US" altLang="zh-CN" sz="2000" dirty="0">
                <a:latin typeface="Roboto"/>
                <a:ea typeface="Roboto"/>
                <a:cs typeface="Roboto"/>
                <a:sym typeface="Roboto"/>
              </a:rPr>
              <a:t>In Check Point, VPN traffic is brought under the control of the firewall, which can be considered as an implementation of access control.</a:t>
            </a:r>
          </a:p>
          <a:p>
            <a:pPr marL="133350" lvl="0" indent="0">
              <a:spcBef>
                <a:spcPts val="200"/>
              </a:spcBef>
              <a:buClr>
                <a:srgbClr val="374151"/>
              </a:buClr>
              <a:buSzPts val="1500"/>
              <a:buNone/>
            </a:pPr>
            <a:endParaRPr lang="en-US" altLang="zh-CN" sz="1200" dirty="0">
              <a:latin typeface="Roboto"/>
              <a:ea typeface="Roboto"/>
              <a:cs typeface="Roboto"/>
              <a:sym typeface="Roboto"/>
            </a:endParaRPr>
          </a:p>
          <a:p>
            <a:pPr marL="457200" lvl="0" indent="-323850">
              <a:spcBef>
                <a:spcPts val="200"/>
              </a:spcBef>
              <a:buClr>
                <a:srgbClr val="374151"/>
              </a:buClr>
              <a:buSzPts val="1500"/>
              <a:buFont typeface="Roboto"/>
              <a:buChar char="●"/>
            </a:pPr>
            <a:r>
              <a:rPr lang="en-US" altLang="zh-CN" sz="2000" dirty="0">
                <a:latin typeface="Roboto"/>
                <a:ea typeface="Roboto"/>
                <a:cs typeface="Roboto"/>
                <a:sym typeface="Roboto"/>
              </a:rPr>
              <a:t>VPN domains are incorporated into Check Point firewall rules, which can restrict traffic based on source and destination hosts, traffic direction, and other factors.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78348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21418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ptos"/>
              </a:rPr>
              <a:t>Access Control</a:t>
            </a:r>
            <a:endParaRPr 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44625"/>
            <a:ext cx="10515600" cy="4172404"/>
          </a:xfrm>
        </p:spPr>
        <p:txBody>
          <a:bodyPr/>
          <a:lstStyle/>
          <a:p>
            <a:pPr marL="0" lvl="0" indent="0">
              <a:lnSpc>
                <a:spcPct val="150000"/>
              </a:lnSpc>
              <a:spcBef>
                <a:spcPts val="1200"/>
              </a:spcBef>
              <a:buClr>
                <a:schemeClr val="dk1"/>
              </a:buClr>
              <a:buSzPts val="1100"/>
              <a:buNone/>
            </a:pPr>
            <a:r>
              <a:rPr lang="en-US" altLang="zh-CN" sz="2000" b="1" dirty="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Application Control and URL Filtering:</a:t>
            </a:r>
          </a:p>
          <a:p>
            <a:pPr marL="0" lvl="0" indent="0">
              <a:lnSpc>
                <a:spcPct val="150000"/>
              </a:lnSpc>
              <a:spcBef>
                <a:spcPts val="1200"/>
              </a:spcBef>
              <a:buClr>
                <a:schemeClr val="dk1"/>
              </a:buClr>
              <a:buSzPts val="1100"/>
              <a:buNone/>
            </a:pPr>
            <a:endParaRPr lang="en-US" altLang="zh-CN" sz="1200" b="1" dirty="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457200" lvl="0" indent="-323850">
              <a:spcBef>
                <a:spcPts val="200"/>
              </a:spcBef>
              <a:buClr>
                <a:srgbClr val="374151"/>
              </a:buClr>
              <a:buSzPts val="1500"/>
              <a:buFont typeface="Roboto"/>
              <a:buChar char="●"/>
            </a:pPr>
            <a:r>
              <a:rPr lang="en-US" altLang="zh-CN" sz="2000" dirty="0">
                <a:latin typeface="Roboto"/>
                <a:ea typeface="Roboto"/>
                <a:cs typeface="Roboto"/>
                <a:sym typeface="Roboto"/>
              </a:rPr>
              <a:t>Manage application and webpage access by allow lists and block lists.</a:t>
            </a:r>
          </a:p>
          <a:p>
            <a:pPr marL="133350" lvl="0" indent="0">
              <a:spcBef>
                <a:spcPts val="200"/>
              </a:spcBef>
              <a:buClr>
                <a:srgbClr val="374151"/>
              </a:buClr>
              <a:buSzPts val="1500"/>
              <a:buNone/>
            </a:pPr>
            <a:endParaRPr lang="en-US" altLang="zh-CN" sz="2000" dirty="0">
              <a:latin typeface="Roboto"/>
              <a:ea typeface="Roboto"/>
              <a:cs typeface="Roboto"/>
              <a:sym typeface="Roboto"/>
            </a:endParaRPr>
          </a:p>
          <a:p>
            <a:pPr marL="457200" lvl="0" indent="-323850">
              <a:spcBef>
                <a:spcPts val="0"/>
              </a:spcBef>
              <a:buClr>
                <a:srgbClr val="374151"/>
              </a:buClr>
              <a:buSzPts val="1500"/>
              <a:buFont typeface="Roboto"/>
              <a:buChar char="●"/>
            </a:pPr>
            <a:r>
              <a:rPr lang="en-US" altLang="zh-CN" sz="2000" dirty="0">
                <a:latin typeface="Roboto"/>
                <a:ea typeface="Roboto"/>
                <a:cs typeface="Roboto"/>
              </a:rPr>
              <a:t>Connect to the regularly updated Check Point database to ensure adaptation to new challenges and requirements.</a:t>
            </a:r>
          </a:p>
          <a:p>
            <a:pPr marL="133350" lvl="0" indent="0">
              <a:spcBef>
                <a:spcPts val="0"/>
              </a:spcBef>
              <a:buClr>
                <a:srgbClr val="374151"/>
              </a:buClr>
              <a:buSzPts val="1500"/>
              <a:buNone/>
            </a:pPr>
            <a:endParaRPr lang="en-US" altLang="zh-CN" sz="2000" dirty="0">
              <a:latin typeface="Roboto"/>
              <a:ea typeface="Roboto"/>
              <a:cs typeface="Roboto"/>
              <a:sym typeface="Roboto"/>
            </a:endParaRPr>
          </a:p>
          <a:p>
            <a:pPr marL="457200" lvl="0" indent="-323850">
              <a:spcBef>
                <a:spcPts val="0"/>
              </a:spcBef>
              <a:buClr>
                <a:srgbClr val="374151"/>
              </a:buClr>
              <a:buSzPts val="1500"/>
              <a:buFont typeface="Roboto"/>
              <a:buChar char="●"/>
            </a:pPr>
            <a:r>
              <a:rPr lang="en-US" altLang="zh-CN" sz="2000" dirty="0">
                <a:latin typeface="Roboto"/>
                <a:ea typeface="Roboto"/>
                <a:cs typeface="Roboto"/>
                <a:sym typeface="Roboto"/>
              </a:rPr>
              <a:t>Prevent malware while also reducing access to unknown or unnecessary applications or webpages, lowering network complexity.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91483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1613</TotalTime>
  <Words>425</Words>
  <Application>Microsoft Office PowerPoint</Application>
  <PresentationFormat>Widescreen</PresentationFormat>
  <Paragraphs>54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Aptos</vt:lpstr>
      <vt:lpstr>Arial</vt:lpstr>
      <vt:lpstr>Calibri</vt:lpstr>
      <vt:lpstr>Calibri Light</vt:lpstr>
      <vt:lpstr>Roboto</vt:lpstr>
      <vt:lpstr>Office Theme</vt:lpstr>
      <vt:lpstr>UWTSD 200_Title Page 2</vt:lpstr>
      <vt:lpstr>Optimizing Security Posture in an Enterprise Network:    Role of Balancing Components in Checkpoint Architecture</vt:lpstr>
      <vt:lpstr>Access Control</vt:lpstr>
      <vt:lpstr>Access Control</vt:lpstr>
      <vt:lpstr>Access Control</vt:lpstr>
      <vt:lpstr>Access Control</vt:lpstr>
      <vt:lpstr>Access Control</vt:lpstr>
      <vt:lpstr>Access Control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Case Study:            Business </dc:title>
  <dc:creator>Hassan TINNIN</dc:creator>
  <cp:lastModifiedBy>Jinwei Xu (2304705)</cp:lastModifiedBy>
  <cp:revision>39</cp:revision>
  <dcterms:created xsi:type="dcterms:W3CDTF">2024-02-24T12:57:47Z</dcterms:created>
  <dcterms:modified xsi:type="dcterms:W3CDTF">2024-02-25T16:42:10Z</dcterms:modified>
</cp:coreProperties>
</file>