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theme/theme10.xml" ContentType="application/vnd.openxmlformats-officedocument.theme+xml"/>
  <Override PartName="/ppt/slideLayouts/slideLayout16.xml" ContentType="application/vnd.openxmlformats-officedocument.presentationml.slideLayout+xml"/>
  <Override PartName="/ppt/theme/theme11.xml" ContentType="application/vnd.openxmlformats-officedocument.theme+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theme/theme14.xml" ContentType="application/vnd.openxmlformats-officedocument.theme+xml"/>
  <Override PartName="/ppt/slideLayouts/slideLayout20.xml" ContentType="application/vnd.openxmlformats-officedocument.presentationml.slideLayout+xml"/>
  <Override PartName="/ppt/theme/theme15.xml" ContentType="application/vnd.openxmlformats-officedocument.theme+xml"/>
  <Override PartName="/ppt/slideLayouts/slideLayout21.xml" ContentType="application/vnd.openxmlformats-officedocument.presentationml.slideLayout+xml"/>
  <Override PartName="/ppt/theme/theme1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theme/theme19.xml" ContentType="application/vnd.openxmlformats-officedocument.theme+xml"/>
  <Override PartName="/ppt/slideLayouts/slideLayout32.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5"/>
  </p:notesMasterIdLst>
  <p:sldIdLst>
    <p:sldId id="258" r:id="rId24"/>
    <p:sldId id="309" r:id="rId25"/>
    <p:sldId id="313" r:id="rId26"/>
    <p:sldId id="319" r:id="rId27"/>
    <p:sldId id="297" r:id="rId28"/>
    <p:sldId id="256" r:id="rId29"/>
    <p:sldId id="329" r:id="rId30"/>
    <p:sldId id="315" r:id="rId31"/>
    <p:sldId id="257" r:id="rId32"/>
    <p:sldId id="303" r:id="rId33"/>
    <p:sldId id="310" r:id="rId34"/>
    <p:sldId id="312" r:id="rId35"/>
    <p:sldId id="259" r:id="rId36"/>
    <p:sldId id="304" r:id="rId37"/>
    <p:sldId id="305" r:id="rId38"/>
    <p:sldId id="306" r:id="rId39"/>
    <p:sldId id="307" r:id="rId40"/>
    <p:sldId id="262" r:id="rId41"/>
    <p:sldId id="328" r:id="rId42"/>
    <p:sldId id="308" r:id="rId43"/>
    <p:sldId id="314" r:id="rId4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057"/>
    <p:restoredTop sz="94626"/>
  </p:normalViewPr>
  <p:slideViewPr>
    <p:cSldViewPr snapToGrid="0">
      <p:cViewPr varScale="1">
        <p:scale>
          <a:sx n="73" d="100"/>
          <a:sy n="73" d="100"/>
        </p:scale>
        <p:origin x="216" y="8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8BAAB6-1093-D249-273B-D4CE2B884D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5D81C6D0-822B-32A9-12ED-C6D89058DC2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5F788B7-0E3C-D74F-9C5D-746AE13A2F1F}" type="datetimeFigureOut">
              <a:rPr lang="en-US"/>
              <a:pPr>
                <a:defRPr/>
              </a:pPr>
              <a:t>10/30/23</a:t>
            </a:fld>
            <a:endParaRPr lang="en-US"/>
          </a:p>
        </p:txBody>
      </p:sp>
      <p:sp>
        <p:nvSpPr>
          <p:cNvPr id="4" name="Slide Image Placeholder 3">
            <a:extLst>
              <a:ext uri="{FF2B5EF4-FFF2-40B4-BE49-F238E27FC236}">
                <a16:creationId xmlns:a16="http://schemas.microsoft.com/office/drawing/2014/main" id="{DD23077E-4223-48C2-8751-F35A2D29B8F1}"/>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08BF5A42-ABBC-10F9-2917-03F544169F2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E9BF315B-C22B-75A4-3C81-C4151C65DE24}"/>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957FDC2D-16D4-26AD-C454-986E5AA85B6B}"/>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C17B5DCC-A935-534B-8547-B1C6BF6A7E8B}"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3047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74126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012469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01604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10803903" cy="3864989"/>
          </a:xfrm>
          <a:prstGeom prst="rect">
            <a:avLst/>
          </a:prstGeom>
        </p:spPr>
        <p:txBody>
          <a:bodyPr rtlCol="0">
            <a:noAutofit/>
          </a:bodyPr>
          <a:lstStyle/>
          <a:p>
            <a:pPr lvl="0"/>
            <a:r>
              <a:rPr lang="en-GB"/>
              <a:t>Click to edit Master text styles</a:t>
            </a:r>
          </a:p>
        </p:txBody>
      </p:sp>
    </p:spTree>
    <p:extLst>
      <p:ext uri="{BB962C8B-B14F-4D97-AF65-F5344CB8AC3E}">
        <p14:creationId xmlns:p14="http://schemas.microsoft.com/office/powerpoint/2010/main" val="3959690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10803903" cy="3864989"/>
          </a:xfrm>
          <a:prstGeom prst="rect">
            <a:avLst/>
          </a:prstGeom>
        </p:spPr>
        <p:txBody>
          <a:bodyPr rtlCol="0">
            <a:noAutofit/>
          </a:bodyPr>
          <a:lstStyle/>
          <a:p>
            <a:pPr lvl="0"/>
            <a:r>
              <a:rPr lang="en-GB"/>
              <a:t>Click to edit Master text styles</a:t>
            </a:r>
          </a:p>
        </p:txBody>
      </p:sp>
    </p:spTree>
    <p:extLst>
      <p:ext uri="{BB962C8B-B14F-4D97-AF65-F5344CB8AC3E}">
        <p14:creationId xmlns:p14="http://schemas.microsoft.com/office/powerpoint/2010/main" val="3492435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p:nvPr>
        </p:nvSpPr>
        <p:spPr>
          <a:xfrm>
            <a:off x="4871864" y="4149080"/>
            <a:ext cx="6264696" cy="792088"/>
          </a:xfrm>
          <a:prstGeom prst="rect">
            <a:avLst/>
          </a:prstGeom>
        </p:spPr>
        <p:txBody>
          <a:bodyPr anchor="ctr">
            <a:normAutofit/>
          </a:bodyPr>
          <a:lstStyle>
            <a:lvl1pPr marL="0" indent="0">
              <a:buNone/>
              <a:defRPr sz="2400" b="1" i="0">
                <a:solidFill>
                  <a:schemeClr val="tx1"/>
                </a:solidFill>
                <a:latin typeface="Arial" charset="0"/>
                <a:ea typeface="Arial" charset="0"/>
                <a:cs typeface="Arial" charset="0"/>
              </a:defRPr>
            </a:lvl1pPr>
          </a:lstStyle>
          <a:p>
            <a:pPr lvl="0"/>
            <a:r>
              <a:rPr lang="en-GB"/>
              <a:t>Click to edit Master text styles</a:t>
            </a:r>
          </a:p>
        </p:txBody>
      </p:sp>
      <p:sp>
        <p:nvSpPr>
          <p:cNvPr id="13" name="Text Placeholder 8"/>
          <p:cNvSpPr>
            <a:spLocks noGrp="1"/>
          </p:cNvSpPr>
          <p:nvPr>
            <p:ph type="body" sz="quarter" idx="12"/>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a:t>Click to edit Master text styles</a:t>
            </a:r>
          </a:p>
        </p:txBody>
      </p:sp>
      <p:sp>
        <p:nvSpPr>
          <p:cNvPr id="10" name="Title 3"/>
          <p:cNvSpPr>
            <a:spLocks noGrp="1"/>
          </p:cNvSpPr>
          <p:nvPr>
            <p:ph type="title"/>
          </p:nvPr>
        </p:nvSpPr>
        <p:spPr>
          <a:xfrm>
            <a:off x="4871864" y="1700460"/>
            <a:ext cx="6264696" cy="2160588"/>
          </a:xfrm>
        </p:spPr>
        <p:txBody>
          <a:bodyPr>
            <a:normAutofit/>
          </a:bodyPr>
          <a:lstStyle>
            <a:lvl1pPr>
              <a:defRPr sz="3200"/>
            </a:lvl1pPr>
          </a:lstStyle>
          <a:p>
            <a:pPr lvl="0"/>
            <a:r>
              <a:rPr lang="en-GB"/>
              <a:t>Click to edit Master title style</a:t>
            </a:r>
            <a:endParaRPr lang="en-US" dirty="0"/>
          </a:p>
        </p:txBody>
      </p:sp>
    </p:spTree>
    <p:extLst>
      <p:ext uri="{BB962C8B-B14F-4D97-AF65-F5344CB8AC3E}">
        <p14:creationId xmlns:p14="http://schemas.microsoft.com/office/powerpoint/2010/main" val="2917324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p:nvPr>
        </p:nvSpPr>
        <p:spPr>
          <a:xfrm>
            <a:off x="407368" y="1412776"/>
            <a:ext cx="11377264" cy="792088"/>
          </a:xfrm>
          <a:prstGeom prst="rect">
            <a:avLst/>
          </a:prstGeom>
        </p:spPr>
        <p:txBody>
          <a:bodyPr anchor="ctr">
            <a:normAutofit/>
          </a:bodyPr>
          <a:lstStyle>
            <a:lvl1pPr marL="0" indent="0">
              <a:buNone/>
              <a:defRPr sz="2200" b="1">
                <a:solidFill>
                  <a:schemeClr val="tx1"/>
                </a:solidFill>
                <a:latin typeface="Arial" charset="0"/>
                <a:ea typeface="Arial" charset="0"/>
                <a:cs typeface="Arial" charset="0"/>
              </a:defRPr>
            </a:lvl1pPr>
          </a:lstStyle>
          <a:p>
            <a:pPr lvl="0"/>
            <a:r>
              <a:rPr lang="en-GB"/>
              <a:t>Click to edit Master text styles</a:t>
            </a:r>
          </a:p>
        </p:txBody>
      </p:sp>
      <p:sp>
        <p:nvSpPr>
          <p:cNvPr id="10" name="Text Placeholder 8"/>
          <p:cNvSpPr>
            <a:spLocks noGrp="1"/>
          </p:cNvSpPr>
          <p:nvPr>
            <p:ph type="body" sz="quarter" idx="14"/>
          </p:nvPr>
        </p:nvSpPr>
        <p:spPr>
          <a:xfrm>
            <a:off x="407368" y="2348881"/>
            <a:ext cx="11377264" cy="3960439"/>
          </a:xfrm>
          <a:prstGeom prst="rect">
            <a:avLst/>
          </a:prstGeom>
        </p:spPr>
        <p:txBody>
          <a:bodyPr>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 name="Title 1"/>
          <p:cNvSpPr>
            <a:spLocks noGrp="1"/>
          </p:cNvSpPr>
          <p:nvPr>
            <p:ph type="title"/>
          </p:nvPr>
        </p:nvSpPr>
        <p:spPr/>
        <p:txBody>
          <a:bodyPr/>
          <a:lstStyle/>
          <a:p>
            <a:pPr lvl="0"/>
            <a:r>
              <a:rPr lang="en-GB"/>
              <a:t>Click to edit Master title style</a:t>
            </a:r>
            <a:endParaRPr lang="en-GB" dirty="0"/>
          </a:p>
        </p:txBody>
      </p:sp>
    </p:spTree>
    <p:extLst>
      <p:ext uri="{BB962C8B-B14F-4D97-AF65-F5344CB8AC3E}">
        <p14:creationId xmlns:p14="http://schemas.microsoft.com/office/powerpoint/2010/main" val="2800685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p:nvPr>
        </p:nvSpPr>
        <p:spPr>
          <a:xfrm>
            <a:off x="407368" y="1412776"/>
            <a:ext cx="6696744" cy="792088"/>
          </a:xfrm>
          <a:prstGeom prst="rect">
            <a:avLst/>
          </a:prstGeom>
        </p:spPr>
        <p:txBody>
          <a:bodyPr anchor="ctr">
            <a:normAutofit/>
          </a:bodyPr>
          <a:lstStyle>
            <a:lvl1pPr marL="0" indent="0">
              <a:buNone/>
              <a:defRPr sz="2200" b="1">
                <a:solidFill>
                  <a:srgbClr val="633E88"/>
                </a:solidFill>
                <a:latin typeface="Arial" charset="0"/>
                <a:ea typeface="Arial" charset="0"/>
                <a:cs typeface="Arial" charset="0"/>
              </a:defRPr>
            </a:lvl1pPr>
          </a:lstStyle>
          <a:p>
            <a:pPr lvl="0"/>
            <a:r>
              <a:rPr lang="en-GB"/>
              <a:t>Click to edit Master text styles</a:t>
            </a:r>
          </a:p>
        </p:txBody>
      </p:sp>
      <p:sp>
        <p:nvSpPr>
          <p:cNvPr id="10" name="Text Placeholder 8"/>
          <p:cNvSpPr>
            <a:spLocks noGrp="1"/>
          </p:cNvSpPr>
          <p:nvPr>
            <p:ph type="body" sz="quarter" idx="14"/>
          </p:nvPr>
        </p:nvSpPr>
        <p:spPr>
          <a:xfrm>
            <a:off x="407368" y="2348881"/>
            <a:ext cx="6696744" cy="3960440"/>
          </a:xfrm>
          <a:prstGeom prst="rect">
            <a:avLst/>
          </a:prstGeom>
        </p:spPr>
        <p:txBody>
          <a:bodyPr>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Content Placeholder 2"/>
          <p:cNvSpPr>
            <a:spLocks noGrp="1"/>
          </p:cNvSpPr>
          <p:nvPr>
            <p:ph sz="quarter" idx="17"/>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GB"/>
              <a:t>Click to edit Master text styles</a:t>
            </a:r>
          </a:p>
        </p:txBody>
      </p:sp>
      <p:sp>
        <p:nvSpPr>
          <p:cNvPr id="3" name="Title 2"/>
          <p:cNvSpPr>
            <a:spLocks noGrp="1"/>
          </p:cNvSpPr>
          <p:nvPr>
            <p:ph type="title"/>
          </p:nvPr>
        </p:nvSpPr>
        <p:spPr/>
        <p:txBody>
          <a:bodyPr/>
          <a:lstStyle/>
          <a:p>
            <a:pPr lvl="0"/>
            <a:r>
              <a:rPr lang="en-GB"/>
              <a:t>Click to edit Master title style</a:t>
            </a:r>
            <a:endParaRPr lang="en-GB" dirty="0"/>
          </a:p>
        </p:txBody>
      </p:sp>
    </p:spTree>
    <p:extLst>
      <p:ext uri="{BB962C8B-B14F-4D97-AF65-F5344CB8AC3E}">
        <p14:creationId xmlns:p14="http://schemas.microsoft.com/office/powerpoint/2010/main" val="1423636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p:nvPr>
        </p:nvSpPr>
        <p:spPr>
          <a:xfrm>
            <a:off x="407368" y="1412776"/>
            <a:ext cx="6696744" cy="4896544"/>
          </a:xfrm>
          <a:prstGeom prst="rect">
            <a:avLst/>
          </a:prstGeom>
        </p:spPr>
        <p:txBody>
          <a:bodyPr>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Content Placeholder 2"/>
          <p:cNvSpPr>
            <a:spLocks noGrp="1"/>
          </p:cNvSpPr>
          <p:nvPr>
            <p:ph sz="quarter" idx="18"/>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GB"/>
              <a:t>Click to edit Master text styles</a:t>
            </a:r>
          </a:p>
        </p:txBody>
      </p:sp>
      <p:sp>
        <p:nvSpPr>
          <p:cNvPr id="2" name="Title 1"/>
          <p:cNvSpPr>
            <a:spLocks noGrp="1"/>
          </p:cNvSpPr>
          <p:nvPr>
            <p:ph type="title"/>
          </p:nvPr>
        </p:nvSpPr>
        <p:spPr/>
        <p:txBody>
          <a:bodyPr/>
          <a:lstStyle/>
          <a:p>
            <a:pPr lvl="0"/>
            <a:r>
              <a:rPr lang="en-GB"/>
              <a:t>Click to edit Master title style</a:t>
            </a:r>
            <a:endParaRPr lang="en-GB" dirty="0"/>
          </a:p>
        </p:txBody>
      </p:sp>
    </p:spTree>
    <p:extLst>
      <p:ext uri="{BB962C8B-B14F-4D97-AF65-F5344CB8AC3E}">
        <p14:creationId xmlns:p14="http://schemas.microsoft.com/office/powerpoint/2010/main" val="1746805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GB"/>
              <a:t>Click to edit Master text styles</a:t>
            </a:r>
          </a:p>
        </p:txBody>
      </p:sp>
      <p:sp>
        <p:nvSpPr>
          <p:cNvPr id="12" name="Content Placeholder 2"/>
          <p:cNvSpPr>
            <a:spLocks noGrp="1"/>
          </p:cNvSpPr>
          <p:nvPr>
            <p:ph sz="quarter" idx="22"/>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GB"/>
              <a:t>Click to edit Master text styles</a:t>
            </a:r>
          </a:p>
        </p:txBody>
      </p:sp>
      <p:sp>
        <p:nvSpPr>
          <p:cNvPr id="2" name="Title 1"/>
          <p:cNvSpPr>
            <a:spLocks noGrp="1"/>
          </p:cNvSpPr>
          <p:nvPr>
            <p:ph type="title"/>
          </p:nvPr>
        </p:nvSpPr>
        <p:spPr/>
        <p:txBody>
          <a:bodyPr/>
          <a:lstStyle/>
          <a:p>
            <a:pPr lvl="0"/>
            <a:r>
              <a:rPr lang="en-GB"/>
              <a:t>Click to edit Master title style</a:t>
            </a:r>
            <a:endParaRPr lang="en-GB" dirty="0"/>
          </a:p>
        </p:txBody>
      </p:sp>
    </p:spTree>
    <p:extLst>
      <p:ext uri="{BB962C8B-B14F-4D97-AF65-F5344CB8AC3E}">
        <p14:creationId xmlns:p14="http://schemas.microsoft.com/office/powerpoint/2010/main" val="1370505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rtlCol="0">
            <a:noAutofit/>
          </a:bodyPr>
          <a:lstStyle/>
          <a:p>
            <a:pPr lvl="0"/>
            <a:r>
              <a:rPr lang="en-GB"/>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rtlCol="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0418139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rtlCol="0">
            <a:noAutofit/>
          </a:bodyPr>
          <a:lstStyle/>
          <a:p>
            <a:pPr lvl="0"/>
            <a:r>
              <a:rPr lang="en-GB"/>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rtlCol="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244460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58219" y="365125"/>
            <a:ext cx="11481847"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58219" y="1825625"/>
            <a:ext cx="11481847" cy="3575934"/>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5279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58219" y="365125"/>
            <a:ext cx="11481847"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58219" y="1825625"/>
            <a:ext cx="11481847" cy="3575934"/>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82600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01657" y="1420926"/>
            <a:ext cx="11594969"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01657" y="2881426"/>
            <a:ext cx="11594969" cy="3651349"/>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48802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01657" y="1420926"/>
            <a:ext cx="11594969"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01657" y="2881426"/>
            <a:ext cx="11594969" cy="3651349"/>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363517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780148" y="1825625"/>
            <a:ext cx="7956222" cy="4667250"/>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43419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780148" y="1825625"/>
            <a:ext cx="7956222" cy="4667250"/>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30349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67646" y="365125"/>
            <a:ext cx="8295588"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67646" y="1825625"/>
            <a:ext cx="8295588" cy="4667250"/>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455075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67646" y="365125"/>
            <a:ext cx="8295588" cy="1325563"/>
          </a:xfrm>
          <a:prstGeom prst="rect">
            <a:avLst/>
          </a:prstGeom>
        </p:spPr>
        <p:txBody>
          <a:bodyPr rtlCol="0">
            <a:normAutofit/>
          </a:bodyPr>
          <a:lstStyle/>
          <a:p>
            <a:r>
              <a:rPr lang="en-GB"/>
              <a:t>Click to edit Master title style</a:t>
            </a:r>
            <a:endParaRPr lang="en-US"/>
          </a:p>
        </p:txBody>
      </p:sp>
      <p:sp>
        <p:nvSpPr>
          <p:cNvPr id="4" name="Text Placeholder 2"/>
          <p:cNvSpPr>
            <a:spLocks noGrp="1"/>
          </p:cNvSpPr>
          <p:nvPr>
            <p:ph idx="1"/>
          </p:nvPr>
        </p:nvSpPr>
        <p:spPr>
          <a:xfrm>
            <a:off x="367646" y="1825625"/>
            <a:ext cx="8295588" cy="4667250"/>
          </a:xfrm>
          <a:prstGeom prst="rect">
            <a:avLst/>
          </a:prstGeom>
        </p:spPr>
        <p:txBody>
          <a:bodyPr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184759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66D726BB-2864-4A59-D496-35460BB46B2A}"/>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199089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D90F496B-8209-757B-BA78-B3B9DEE9887B}"/>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15642491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C22B99CF-2FA9-1706-096C-560D06D9EB59}"/>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32874563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557872B3-49B1-12E8-7B2D-8DCA09A00090}"/>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26745456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0B76AA75-C0F3-8745-37C0-54CF921F48BB}"/>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24440812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pic>
        <p:nvPicPr>
          <p:cNvPr id="2" name="Picture 1" descr="A picture containing text&#10;&#10;Description automatically generated">
            <a:extLst>
              <a:ext uri="{FF2B5EF4-FFF2-40B4-BE49-F238E27FC236}">
                <a16:creationId xmlns:a16="http://schemas.microsoft.com/office/drawing/2014/main" id="{B5BF2D34-0043-7BFB-7859-C8948B65ED25}"/>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29176642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12E69FD4-9654-726F-FD19-E205715FA1CA}"/>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424040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pic>
        <p:nvPicPr>
          <p:cNvPr id="2" name="Picture 1" descr="Shape&#10;&#10;Description automatically generated with medium confidence">
            <a:extLst>
              <a:ext uri="{FF2B5EF4-FFF2-40B4-BE49-F238E27FC236}">
                <a16:creationId xmlns:a16="http://schemas.microsoft.com/office/drawing/2014/main" id="{8E46DE41-AD08-2183-F347-CB7133BFAC81}"/>
              </a:ext>
            </a:extLst>
          </p:cNvPr>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Picture Placeholder 5"/>
          <p:cNvSpPr>
            <a:spLocks noGrp="1"/>
          </p:cNvSpPr>
          <p:nvPr>
            <p:ph type="pic" sz="quarter" idx="11"/>
          </p:nvPr>
        </p:nvSpPr>
        <p:spPr>
          <a:xfrm>
            <a:off x="0" y="0"/>
            <a:ext cx="12192000" cy="6858000"/>
          </a:xfrm>
          <a:prstGeom prst="rect">
            <a:avLst/>
          </a:prstGeom>
        </p:spPr>
        <p:txBody>
          <a:bodyPr/>
          <a:lstStyle/>
          <a:p>
            <a:pPr lvl="0"/>
            <a:endParaRPr lang="en-US" noProof="0"/>
          </a:p>
        </p:txBody>
      </p:sp>
    </p:spTree>
    <p:extLst>
      <p:ext uri="{BB962C8B-B14F-4D97-AF65-F5344CB8AC3E}">
        <p14:creationId xmlns:p14="http://schemas.microsoft.com/office/powerpoint/2010/main" val="1606174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35913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96715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623046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8.xml"/><Relationship Id="rId7"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1.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a:extLst>
              <a:ext uri="{FF2B5EF4-FFF2-40B4-BE49-F238E27FC236}">
                <a16:creationId xmlns:a16="http://schemas.microsoft.com/office/drawing/2014/main" id="{0CB59754-B316-4E2F-D25B-598A84426298}"/>
              </a:ext>
            </a:extLst>
          </p:cNvPr>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59"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7" descr="A screenshot of a building&#10;&#10;Description automatically generated with low confidence">
            <a:extLst>
              <a:ext uri="{FF2B5EF4-FFF2-40B4-BE49-F238E27FC236}">
                <a16:creationId xmlns:a16="http://schemas.microsoft.com/office/drawing/2014/main" id="{8CA407CD-1BCC-5700-BDC2-6CD2D758642C}"/>
              </a:ext>
            </a:extLst>
          </p:cNvPr>
          <p:cNvPicPr>
            <a:picLocks noChangeAspect="1" noChangeArrowheads="1"/>
          </p:cNvPicPr>
          <p:nvPr userDrawn="1"/>
        </p:nvPicPr>
        <p:blipFill>
          <a:blip r:embed="rId3">
            <a:extLst>
              <a:ext uri="{28A0092B-C50C-407E-A947-70E740481C1C}">
                <a14:useLocalDpi xmlns:a14="http://schemas.microsoft.com/office/drawing/2010/main"/>
              </a:ext>
            </a:extLst>
          </a:blip>
          <a:srcRect/>
          <a:stretch>
            <a:fillRect/>
          </a:stretch>
        </p:blipFill>
        <p:spPr bwMode="auto">
          <a:xfrm>
            <a:off x="0" y="1270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60"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Arial" panose="020B0604020202020204" pitchFamily="34" charset="0"/>
          <a:ea typeface="+mn-ea"/>
          <a:cs typeface="Arial" panose="020B0604020202020204" pitchFamily="34" charset="0"/>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Arial" panose="020B0604020202020204" pitchFamily="34" charset="0"/>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7" descr="Graphical user interface, application&#10;&#10;Description automatically generated">
            <a:extLst>
              <a:ext uri="{FF2B5EF4-FFF2-40B4-BE49-F238E27FC236}">
                <a16:creationId xmlns:a16="http://schemas.microsoft.com/office/drawing/2014/main" id="{81E5B6DA-10BB-3613-3DE1-9AF488868500}"/>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1270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61"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098" name="Picture 7" descr="Graphical user interface, application&#10;&#10;Description automatically generated">
            <a:extLst>
              <a:ext uri="{FF2B5EF4-FFF2-40B4-BE49-F238E27FC236}">
                <a16:creationId xmlns:a16="http://schemas.microsoft.com/office/drawing/2014/main" id="{87B9F2C6-88CB-F683-C829-209F2A9DDC03}"/>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62"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5122" name="Picture 7" descr="Graphical user interface&#10;&#10;Description automatically generated with low confidence">
            <a:extLst>
              <a:ext uri="{FF2B5EF4-FFF2-40B4-BE49-F238E27FC236}">
                <a16:creationId xmlns:a16="http://schemas.microsoft.com/office/drawing/2014/main" id="{DBE7B541-628C-32F4-AFD8-104E44FDE999}"/>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ext Placeholder 2">
            <a:extLst>
              <a:ext uri="{FF2B5EF4-FFF2-40B4-BE49-F238E27FC236}">
                <a16:creationId xmlns:a16="http://schemas.microsoft.com/office/drawing/2014/main" id="{91D9ADA8-30E3-1F52-2191-C586CC6E2CB5}"/>
              </a:ext>
            </a:extLst>
          </p:cNvPr>
          <p:cNvSpPr>
            <a:spLocks noGrp="1" noChangeArrowheads="1"/>
          </p:cNvSpPr>
          <p:nvPr>
            <p:ph type="body" idx="1"/>
          </p:nvPr>
        </p:nvSpPr>
        <p:spPr bwMode="auto">
          <a:xfrm>
            <a:off x="630238" y="1470025"/>
            <a:ext cx="10804525" cy="386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lvl="0"/>
            <a:r>
              <a:rPr lang="en-GB" altLang="en-US"/>
              <a:t>Click to edit Master text styles</a:t>
            </a:r>
          </a:p>
        </p:txBody>
      </p:sp>
    </p:spTree>
  </p:cSld>
  <p:clrMap bg1="lt1" tx1="dk1" bg2="lt2" tx2="dk2" accent1="accent1" accent2="accent2" accent3="accent3" accent4="accent4" accent5="accent5" accent6="accent6" hlink="hlink" folHlink="folHlink"/>
  <p:sldLayoutIdLst>
    <p:sldLayoutId id="2147483763"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6146" name="Picture 7" descr="Graphical user interface, application, website&#10;&#10;Description automatically generated">
            <a:extLst>
              <a:ext uri="{FF2B5EF4-FFF2-40B4-BE49-F238E27FC236}">
                <a16:creationId xmlns:a16="http://schemas.microsoft.com/office/drawing/2014/main" id="{2855A3A3-6FA3-AB1F-8074-04CBCA73DF49}"/>
              </a:ext>
            </a:extLst>
          </p:cNvPr>
          <p:cNvPicPr>
            <a:picLocks noChangeAspect="1" noChangeArrowheads="1"/>
          </p:cNvPicPr>
          <p:nvPr userDrawn="1"/>
        </p:nvPicPr>
        <p:blipFill>
          <a:blip r:embed="rId8"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 Placeholder 2">
            <a:extLst>
              <a:ext uri="{FF2B5EF4-FFF2-40B4-BE49-F238E27FC236}">
                <a16:creationId xmlns:a16="http://schemas.microsoft.com/office/drawing/2014/main" id="{AA210887-D4C0-333C-C5C7-B19D3BA791BD}"/>
              </a:ext>
            </a:extLst>
          </p:cNvPr>
          <p:cNvSpPr>
            <a:spLocks noGrp="1" noChangeArrowheads="1"/>
          </p:cNvSpPr>
          <p:nvPr>
            <p:ph type="body" idx="1"/>
          </p:nvPr>
        </p:nvSpPr>
        <p:spPr bwMode="auto">
          <a:xfrm>
            <a:off x="630238" y="1470025"/>
            <a:ext cx="10804525" cy="386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lvl="0"/>
            <a:r>
              <a:rPr lang="en-GB" altLang="en-US"/>
              <a:t>Click to edit Master text styles</a:t>
            </a:r>
          </a:p>
        </p:txBody>
      </p:sp>
    </p:spTree>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170" name="Picture 7" descr="Graphical user interface&#10;&#10;Description automatically generated with medium confidence">
            <a:extLst>
              <a:ext uri="{FF2B5EF4-FFF2-40B4-BE49-F238E27FC236}">
                <a16:creationId xmlns:a16="http://schemas.microsoft.com/office/drawing/2014/main" id="{34B180DE-BD60-9FCC-4A2B-87869D466C9A}"/>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ext Placeholder 2">
            <a:extLst>
              <a:ext uri="{FF2B5EF4-FFF2-40B4-BE49-F238E27FC236}">
                <a16:creationId xmlns:a16="http://schemas.microsoft.com/office/drawing/2014/main" id="{513CD13F-E93E-D885-F8BB-CCCC47DAEFAC}"/>
              </a:ext>
            </a:extLst>
          </p:cNvPr>
          <p:cNvSpPr>
            <a:spLocks noGrp="1" noChangeArrowheads="1"/>
          </p:cNvSpPr>
          <p:nvPr>
            <p:ph type="body" idx="1"/>
          </p:nvPr>
        </p:nvSpPr>
        <p:spPr bwMode="auto">
          <a:xfrm>
            <a:off x="630238" y="1470025"/>
            <a:ext cx="4535487" cy="386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lvl="0"/>
            <a:r>
              <a:rPr lang="en-GB" altLang="en-US"/>
              <a:t>Click to edit Master text styles</a:t>
            </a:r>
          </a:p>
        </p:txBody>
      </p:sp>
    </p:spTree>
  </p:cSld>
  <p:clrMap bg1="lt1" tx1="dk1" bg2="lt2" tx2="dk2" accent1="accent1" accent2="accent2" accent3="accent3" accent4="accent4" accent5="accent5" accent6="accent6" hlink="hlink" folHlink="folHlink"/>
  <p:sldLayoutIdLst>
    <p:sldLayoutId id="2147483770"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194" name="Picture 7" descr="Graphical user interface, application&#10;&#10;Description automatically generated">
            <a:extLst>
              <a:ext uri="{FF2B5EF4-FFF2-40B4-BE49-F238E27FC236}">
                <a16:creationId xmlns:a16="http://schemas.microsoft.com/office/drawing/2014/main" id="{0671B554-9857-9624-EA05-2033B242FBC6}"/>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Placeholder 2">
            <a:extLst>
              <a:ext uri="{FF2B5EF4-FFF2-40B4-BE49-F238E27FC236}">
                <a16:creationId xmlns:a16="http://schemas.microsoft.com/office/drawing/2014/main" id="{C6852249-B25F-0240-DC48-791138796C0D}"/>
              </a:ext>
            </a:extLst>
          </p:cNvPr>
          <p:cNvSpPr>
            <a:spLocks noGrp="1" noChangeArrowheads="1"/>
          </p:cNvSpPr>
          <p:nvPr>
            <p:ph type="body" idx="1"/>
          </p:nvPr>
        </p:nvSpPr>
        <p:spPr bwMode="auto">
          <a:xfrm>
            <a:off x="630238" y="1470025"/>
            <a:ext cx="4535487" cy="386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lvl="0"/>
            <a:r>
              <a:rPr lang="en-GB" altLang="en-US"/>
              <a:t>Click to edit Master text styles</a:t>
            </a:r>
          </a:p>
        </p:txBody>
      </p:sp>
    </p:spTree>
  </p:cSld>
  <p:clrMap bg1="lt1" tx1="dk1" bg2="lt2" tx2="dk2" accent1="accent1" accent2="accent2" accent3="accent3" accent4="accent4" accent5="accent5" accent6="accent6" hlink="hlink" folHlink="folHlink"/>
  <p:sldLayoutIdLst>
    <p:sldLayoutId id="2147483771"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9218" name="Picture 7" descr="Graphical user interface&#10;&#10;Description automatically generated with medium confidence">
            <a:extLst>
              <a:ext uri="{FF2B5EF4-FFF2-40B4-BE49-F238E27FC236}">
                <a16:creationId xmlns:a16="http://schemas.microsoft.com/office/drawing/2014/main" id="{D7CC0C8E-7D65-CEC2-64E7-AE44E0E3DFA8}"/>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itle Placeholder 1">
            <a:extLst>
              <a:ext uri="{FF2B5EF4-FFF2-40B4-BE49-F238E27FC236}">
                <a16:creationId xmlns:a16="http://schemas.microsoft.com/office/drawing/2014/main" id="{9E56A26E-EB43-2C95-38C5-3E3CEA368650}"/>
              </a:ext>
            </a:extLst>
          </p:cNvPr>
          <p:cNvSpPr>
            <a:spLocks noGrp="1" noChangeArrowheads="1"/>
          </p:cNvSpPr>
          <p:nvPr>
            <p:ph type="title"/>
          </p:nvPr>
        </p:nvSpPr>
        <p:spPr bwMode="auto">
          <a:xfrm>
            <a:off x="358775" y="365125"/>
            <a:ext cx="114808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9220" name="Text Placeholder 2">
            <a:extLst>
              <a:ext uri="{FF2B5EF4-FFF2-40B4-BE49-F238E27FC236}">
                <a16:creationId xmlns:a16="http://schemas.microsoft.com/office/drawing/2014/main" id="{A7F3811B-26B3-F2B3-29BD-A1CBDA10BC2F}"/>
              </a:ext>
            </a:extLst>
          </p:cNvPr>
          <p:cNvSpPr>
            <a:spLocks noGrp="1" noChangeArrowheads="1"/>
          </p:cNvSpPr>
          <p:nvPr>
            <p:ph type="body" idx="1"/>
          </p:nvPr>
        </p:nvSpPr>
        <p:spPr bwMode="auto">
          <a:xfrm>
            <a:off x="358775" y="1825625"/>
            <a:ext cx="11480800" cy="357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2"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42" name="Picture 7" descr="Graphical user interface, application&#10;&#10;Description automatically generated">
            <a:extLst>
              <a:ext uri="{FF2B5EF4-FFF2-40B4-BE49-F238E27FC236}">
                <a16:creationId xmlns:a16="http://schemas.microsoft.com/office/drawing/2014/main" id="{40154774-22D3-6011-FA94-5CFACCBBEA18}"/>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itle Placeholder 1">
            <a:extLst>
              <a:ext uri="{FF2B5EF4-FFF2-40B4-BE49-F238E27FC236}">
                <a16:creationId xmlns:a16="http://schemas.microsoft.com/office/drawing/2014/main" id="{86188A91-E81A-BF71-078C-21771E3CE76E}"/>
              </a:ext>
            </a:extLst>
          </p:cNvPr>
          <p:cNvSpPr>
            <a:spLocks noGrp="1" noChangeArrowheads="1"/>
          </p:cNvSpPr>
          <p:nvPr>
            <p:ph type="title"/>
          </p:nvPr>
        </p:nvSpPr>
        <p:spPr bwMode="auto">
          <a:xfrm>
            <a:off x="320675" y="365125"/>
            <a:ext cx="115570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44" name="Text Placeholder 2">
            <a:extLst>
              <a:ext uri="{FF2B5EF4-FFF2-40B4-BE49-F238E27FC236}">
                <a16:creationId xmlns:a16="http://schemas.microsoft.com/office/drawing/2014/main" id="{041B4FDB-10A7-8ABF-01E6-3459641D3463}"/>
              </a:ext>
            </a:extLst>
          </p:cNvPr>
          <p:cNvSpPr>
            <a:spLocks noGrp="1" noChangeArrowheads="1"/>
          </p:cNvSpPr>
          <p:nvPr>
            <p:ph type="body" idx="1"/>
          </p:nvPr>
        </p:nvSpPr>
        <p:spPr bwMode="auto">
          <a:xfrm>
            <a:off x="320675" y="1825625"/>
            <a:ext cx="11557000" cy="357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3"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1266" name="Picture 7" descr="Graphical user interface, text, application&#10;&#10;Description automatically generated with medium confidence">
            <a:extLst>
              <a:ext uri="{FF2B5EF4-FFF2-40B4-BE49-F238E27FC236}">
                <a16:creationId xmlns:a16="http://schemas.microsoft.com/office/drawing/2014/main" id="{43B773F2-6944-D9BF-34F5-9911F03E6F2F}"/>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itle Placeholder 1">
            <a:extLst>
              <a:ext uri="{FF2B5EF4-FFF2-40B4-BE49-F238E27FC236}">
                <a16:creationId xmlns:a16="http://schemas.microsoft.com/office/drawing/2014/main" id="{1473C60F-F9E8-8881-6E40-789D6D2A634F}"/>
              </a:ext>
            </a:extLst>
          </p:cNvPr>
          <p:cNvSpPr>
            <a:spLocks noGrp="1" noChangeArrowheads="1"/>
          </p:cNvSpPr>
          <p:nvPr>
            <p:ph type="title"/>
          </p:nvPr>
        </p:nvSpPr>
        <p:spPr bwMode="auto">
          <a:xfrm>
            <a:off x="319088" y="1382713"/>
            <a:ext cx="11558587"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1268" name="Text Placeholder 2">
            <a:extLst>
              <a:ext uri="{FF2B5EF4-FFF2-40B4-BE49-F238E27FC236}">
                <a16:creationId xmlns:a16="http://schemas.microsoft.com/office/drawing/2014/main" id="{FF6CE7E0-EE9B-5B5E-6D7A-8A15CE657B24}"/>
              </a:ext>
            </a:extLst>
          </p:cNvPr>
          <p:cNvSpPr>
            <a:spLocks noGrp="1" noChangeArrowheads="1"/>
          </p:cNvSpPr>
          <p:nvPr>
            <p:ph type="body" idx="1"/>
          </p:nvPr>
        </p:nvSpPr>
        <p:spPr bwMode="auto">
          <a:xfrm>
            <a:off x="319088" y="2843213"/>
            <a:ext cx="11558587" cy="369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4"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290" name="Picture 7" descr="Graphical user interface, application&#10;&#10;Description automatically generated">
            <a:extLst>
              <a:ext uri="{FF2B5EF4-FFF2-40B4-BE49-F238E27FC236}">
                <a16:creationId xmlns:a16="http://schemas.microsoft.com/office/drawing/2014/main" id="{12FD4AAB-EBD8-E3ED-06C8-DEB07EF8CA98}"/>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9525"/>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itle Placeholder 1">
            <a:extLst>
              <a:ext uri="{FF2B5EF4-FFF2-40B4-BE49-F238E27FC236}">
                <a16:creationId xmlns:a16="http://schemas.microsoft.com/office/drawing/2014/main" id="{4ADFC256-DDAB-BA31-D099-12A1E955833C}"/>
              </a:ext>
            </a:extLst>
          </p:cNvPr>
          <p:cNvSpPr>
            <a:spLocks noGrp="1" noChangeArrowheads="1"/>
          </p:cNvSpPr>
          <p:nvPr>
            <p:ph type="title"/>
          </p:nvPr>
        </p:nvSpPr>
        <p:spPr bwMode="auto">
          <a:xfrm>
            <a:off x="301625" y="1420813"/>
            <a:ext cx="115951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2292" name="Text Placeholder 2">
            <a:extLst>
              <a:ext uri="{FF2B5EF4-FFF2-40B4-BE49-F238E27FC236}">
                <a16:creationId xmlns:a16="http://schemas.microsoft.com/office/drawing/2014/main" id="{13E4114A-6D29-48AE-F1FB-A4CBB8E2CCFA}"/>
              </a:ext>
            </a:extLst>
          </p:cNvPr>
          <p:cNvSpPr>
            <a:spLocks noGrp="1" noChangeArrowheads="1"/>
          </p:cNvSpPr>
          <p:nvPr>
            <p:ph type="body" idx="1"/>
          </p:nvPr>
        </p:nvSpPr>
        <p:spPr bwMode="auto">
          <a:xfrm>
            <a:off x="301625" y="2881313"/>
            <a:ext cx="11595100" cy="365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5"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3314" name="Picture 7" descr="A picture containing graphical user interface&#10;&#10;Description automatically generated">
            <a:extLst>
              <a:ext uri="{FF2B5EF4-FFF2-40B4-BE49-F238E27FC236}">
                <a16:creationId xmlns:a16="http://schemas.microsoft.com/office/drawing/2014/main" id="{58030D9A-A1DF-CE7C-79AC-338D405778F0}"/>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itle Placeholder 1">
            <a:extLst>
              <a:ext uri="{FF2B5EF4-FFF2-40B4-BE49-F238E27FC236}">
                <a16:creationId xmlns:a16="http://schemas.microsoft.com/office/drawing/2014/main" id="{5AD0776E-C90D-5DBF-2D6A-784E0853351B}"/>
              </a:ext>
            </a:extLst>
          </p:cNvPr>
          <p:cNvSpPr>
            <a:spLocks noGrp="1" noChangeArrowheads="1"/>
          </p:cNvSpPr>
          <p:nvPr>
            <p:ph type="title"/>
          </p:nvPr>
        </p:nvSpPr>
        <p:spPr bwMode="auto">
          <a:xfrm>
            <a:off x="3779838" y="365125"/>
            <a:ext cx="795655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3316" name="Text Placeholder 2">
            <a:extLst>
              <a:ext uri="{FF2B5EF4-FFF2-40B4-BE49-F238E27FC236}">
                <a16:creationId xmlns:a16="http://schemas.microsoft.com/office/drawing/2014/main" id="{6029E41B-ED03-56F9-54CF-BCC0CDA06C35}"/>
              </a:ext>
            </a:extLst>
          </p:cNvPr>
          <p:cNvSpPr>
            <a:spLocks noGrp="1" noChangeArrowheads="1"/>
          </p:cNvSpPr>
          <p:nvPr>
            <p:ph type="body" idx="1"/>
          </p:nvPr>
        </p:nvSpPr>
        <p:spPr bwMode="auto">
          <a:xfrm>
            <a:off x="3779838" y="1825625"/>
            <a:ext cx="7956550"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6"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4338" name="Picture 7" descr="A picture containing graphical user interface&#10;&#10;Description automatically generated">
            <a:extLst>
              <a:ext uri="{FF2B5EF4-FFF2-40B4-BE49-F238E27FC236}">
                <a16:creationId xmlns:a16="http://schemas.microsoft.com/office/drawing/2014/main" id="{6114C76B-FBD2-249E-6939-1D2C64C75010}"/>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itle Placeholder 1">
            <a:extLst>
              <a:ext uri="{FF2B5EF4-FFF2-40B4-BE49-F238E27FC236}">
                <a16:creationId xmlns:a16="http://schemas.microsoft.com/office/drawing/2014/main" id="{A102676F-67AF-D4D8-7E95-E57DB5B9CFC4}"/>
              </a:ext>
            </a:extLst>
          </p:cNvPr>
          <p:cNvSpPr>
            <a:spLocks noGrp="1" noChangeArrowheads="1"/>
          </p:cNvSpPr>
          <p:nvPr>
            <p:ph type="title"/>
          </p:nvPr>
        </p:nvSpPr>
        <p:spPr bwMode="auto">
          <a:xfrm>
            <a:off x="3779838" y="365125"/>
            <a:ext cx="795655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4340" name="Text Placeholder 2">
            <a:extLst>
              <a:ext uri="{FF2B5EF4-FFF2-40B4-BE49-F238E27FC236}">
                <a16:creationId xmlns:a16="http://schemas.microsoft.com/office/drawing/2014/main" id="{76FDB998-3D41-BC72-2534-D112FC7057AB}"/>
              </a:ext>
            </a:extLst>
          </p:cNvPr>
          <p:cNvSpPr>
            <a:spLocks noGrp="1" noChangeArrowheads="1"/>
          </p:cNvSpPr>
          <p:nvPr>
            <p:ph type="body" idx="1"/>
          </p:nvPr>
        </p:nvSpPr>
        <p:spPr bwMode="auto">
          <a:xfrm>
            <a:off x="3779838" y="1825625"/>
            <a:ext cx="7956550"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7"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5362" name="Picture 7" descr="A screenshot of a computer&#10;&#10;Description automatically generated with medium confidence">
            <a:extLst>
              <a:ext uri="{FF2B5EF4-FFF2-40B4-BE49-F238E27FC236}">
                <a16:creationId xmlns:a16="http://schemas.microsoft.com/office/drawing/2014/main" id="{AC0A130F-C7DC-2BD3-8691-24F999BBD88F}"/>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itle Placeholder 1">
            <a:extLst>
              <a:ext uri="{FF2B5EF4-FFF2-40B4-BE49-F238E27FC236}">
                <a16:creationId xmlns:a16="http://schemas.microsoft.com/office/drawing/2014/main" id="{74D48943-3A9B-2D53-97D2-F3137B371269}"/>
              </a:ext>
            </a:extLst>
          </p:cNvPr>
          <p:cNvSpPr>
            <a:spLocks noGrp="1" noChangeArrowheads="1"/>
          </p:cNvSpPr>
          <p:nvPr>
            <p:ph type="title"/>
          </p:nvPr>
        </p:nvSpPr>
        <p:spPr bwMode="auto">
          <a:xfrm>
            <a:off x="368300" y="365125"/>
            <a:ext cx="8294688"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5364" name="Text Placeholder 2">
            <a:extLst>
              <a:ext uri="{FF2B5EF4-FFF2-40B4-BE49-F238E27FC236}">
                <a16:creationId xmlns:a16="http://schemas.microsoft.com/office/drawing/2014/main" id="{15507722-64B4-F6C4-E7B0-39902A92D4BA}"/>
              </a:ext>
            </a:extLst>
          </p:cNvPr>
          <p:cNvSpPr>
            <a:spLocks noGrp="1" noChangeArrowheads="1"/>
          </p:cNvSpPr>
          <p:nvPr>
            <p:ph type="body" idx="1"/>
          </p:nvPr>
        </p:nvSpPr>
        <p:spPr bwMode="auto">
          <a:xfrm>
            <a:off x="368300" y="1825625"/>
            <a:ext cx="8294688"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8"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386" name="Picture 11" descr="A screenshot of a computer&#10;&#10;Description automatically generated">
            <a:extLst>
              <a:ext uri="{FF2B5EF4-FFF2-40B4-BE49-F238E27FC236}">
                <a16:creationId xmlns:a16="http://schemas.microsoft.com/office/drawing/2014/main" id="{C170B9C5-9204-92EA-001F-2D6B12040BA5}"/>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itle Placeholder 1">
            <a:extLst>
              <a:ext uri="{FF2B5EF4-FFF2-40B4-BE49-F238E27FC236}">
                <a16:creationId xmlns:a16="http://schemas.microsoft.com/office/drawing/2014/main" id="{DC42333B-52B4-0724-FD89-95E998BA6F35}"/>
              </a:ext>
            </a:extLst>
          </p:cNvPr>
          <p:cNvSpPr>
            <a:spLocks noGrp="1" noChangeArrowheads="1"/>
          </p:cNvSpPr>
          <p:nvPr>
            <p:ph type="title"/>
          </p:nvPr>
        </p:nvSpPr>
        <p:spPr bwMode="auto">
          <a:xfrm>
            <a:off x="368300" y="365125"/>
            <a:ext cx="8294688"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6388" name="Text Placeholder 2">
            <a:extLst>
              <a:ext uri="{FF2B5EF4-FFF2-40B4-BE49-F238E27FC236}">
                <a16:creationId xmlns:a16="http://schemas.microsoft.com/office/drawing/2014/main" id="{02B0B8CA-2723-087C-EED3-F57B7D65C292}"/>
              </a:ext>
            </a:extLst>
          </p:cNvPr>
          <p:cNvSpPr>
            <a:spLocks noGrp="1" noChangeArrowheads="1"/>
          </p:cNvSpPr>
          <p:nvPr>
            <p:ph type="body" idx="1"/>
          </p:nvPr>
        </p:nvSpPr>
        <p:spPr bwMode="auto">
          <a:xfrm>
            <a:off x="368300" y="1825625"/>
            <a:ext cx="8294688"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3779"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6626" name="Picture 3" descr="A picture containing text&#10;&#10;Description automatically generated">
            <a:extLst>
              <a:ext uri="{FF2B5EF4-FFF2-40B4-BE49-F238E27FC236}">
                <a16:creationId xmlns:a16="http://schemas.microsoft.com/office/drawing/2014/main" id="{8C9C680D-AEBC-9166-78CF-83D119759918}"/>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80"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7650" name="Picture 2" descr="Shape&#10;&#10;Description automatically generated with medium confidence">
            <a:extLst>
              <a:ext uri="{FF2B5EF4-FFF2-40B4-BE49-F238E27FC236}">
                <a16:creationId xmlns:a16="http://schemas.microsoft.com/office/drawing/2014/main" id="{F4E674DA-39D4-BD60-3770-B4798FAB8CC2}"/>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81"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8674" name="Picture 3" descr="Shape&#10;&#10;Description automatically generated with medium confidence">
            <a:extLst>
              <a:ext uri="{FF2B5EF4-FFF2-40B4-BE49-F238E27FC236}">
                <a16:creationId xmlns:a16="http://schemas.microsoft.com/office/drawing/2014/main" id="{3709EEF1-6069-D5EB-C8EF-FD6397C8A8CD}"/>
              </a:ext>
            </a:extLst>
          </p:cNvPr>
          <p:cNvPicPr>
            <a:picLocks noChangeAspect="1" noChangeArrowheads="1"/>
          </p:cNvPicPr>
          <p:nvPr userDrawn="1"/>
        </p:nvPicPr>
        <p:blipFill>
          <a:blip r:embed="rId3" cstate="screen">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782" r:id="rId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5.png"/><Relationship Id="rId4" Type="http://schemas.openxmlformats.org/officeDocument/2006/relationships/image" Target="../media/image2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5.png"/><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5.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5.png"/><Relationship Id="rId2" Type="http://schemas.microsoft.com/office/2007/relationships/media" Target="../media/media6.m4a"/><Relationship Id="rId1" Type="http://schemas.openxmlformats.org/officeDocument/2006/relationships/tags" Target="../tags/tag1.xml"/><Relationship Id="rId6" Type="http://schemas.openxmlformats.org/officeDocument/2006/relationships/hyperlink" Target="VIDEO-2022-10-13-11-50-27.mp4" TargetMode="External"/><Relationship Id="rId5" Type="http://schemas.openxmlformats.org/officeDocument/2006/relationships/image" Target="../media/image28.png"/><Relationship Id="rId4"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5.png"/><Relationship Id="rId4" Type="http://schemas.openxmlformats.org/officeDocument/2006/relationships/image" Target="../media/image2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5.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25.png"/><Relationship Id="rId5" Type="http://schemas.openxmlformats.org/officeDocument/2006/relationships/image" Target="../media/image31.png"/><Relationship Id="rId4"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3.xml"/><Relationship Id="rId6" Type="http://schemas.openxmlformats.org/officeDocument/2006/relationships/image" Target="../media/image25.png"/><Relationship Id="rId5" Type="http://schemas.openxmlformats.org/officeDocument/2006/relationships/image" Target="../media/image32.png"/><Relationship Id="rId4"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5.png"/><Relationship Id="rId5" Type="http://schemas.openxmlformats.org/officeDocument/2006/relationships/image" Target="../media/image34.jpe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2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7.png"/><Relationship Id="rId5" Type="http://schemas.openxmlformats.org/officeDocument/2006/relationships/image" Target="../media/image36.emf"/><Relationship Id="rId4" Type="http://schemas.openxmlformats.org/officeDocument/2006/relationships/image" Target="../media/image35.jpeg"/></Relationships>
</file>

<file path=ppt/slides/_rels/slide1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audio" Target="../media/media14.m4a"/><Relationship Id="rId7" Type="http://schemas.openxmlformats.org/officeDocument/2006/relationships/image" Target="../media/image40.png"/><Relationship Id="rId2" Type="http://schemas.microsoft.com/office/2007/relationships/media" Target="../media/media14.m4a"/><Relationship Id="rId1" Type="http://schemas.openxmlformats.org/officeDocument/2006/relationships/tags" Target="../tags/tag4.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png"/><Relationship Id="rId5" Type="http://schemas.openxmlformats.org/officeDocument/2006/relationships/image" Target="../media/image42.png"/><Relationship Id="rId4" Type="http://schemas.openxmlformats.org/officeDocument/2006/relationships/image" Target="../media/image41.emf"/></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5.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5.png"/><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5.png"/><Relationship Id="rId4" Type="http://schemas.openxmlformats.org/officeDocument/2006/relationships/image" Target="../media/image4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5.png"/><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11.xml"/><Relationship Id="rId7" Type="http://schemas.openxmlformats.org/officeDocument/2006/relationships/image" Target="../media/image50.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un.org/en/StopRedSeaSpill" TargetMode="External"/><Relationship Id="rId5" Type="http://schemas.openxmlformats.org/officeDocument/2006/relationships/image" Target="../media/image49.png"/><Relationship Id="rId4" Type="http://schemas.openxmlformats.org/officeDocument/2006/relationships/image" Target="../media/image4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udio 4">
            <a:extLst>
              <a:ext uri="{FF2B5EF4-FFF2-40B4-BE49-F238E27FC236}">
                <a16:creationId xmlns:a16="http://schemas.microsoft.com/office/drawing/2014/main" id="{175CF689-44FD-5FA3-776C-6B17E77691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802"/>
    </mc:Choice>
    <mc:Fallback>
      <p:transition spd="slow" advTm="21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1" name="Rectangle 3175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Content Placeholder 1">
            <a:extLst>
              <a:ext uri="{FF2B5EF4-FFF2-40B4-BE49-F238E27FC236}">
                <a16:creationId xmlns:a16="http://schemas.microsoft.com/office/drawing/2014/main" id="{9618D80F-1758-A033-1AE4-2E85CCA90225}"/>
              </a:ext>
            </a:extLst>
          </p:cNvPr>
          <p:cNvSpPr txBox="1">
            <a:spLocks noChangeArrowheads="1"/>
          </p:cNvSpPr>
          <p:nvPr/>
        </p:nvSpPr>
        <p:spPr bwMode="auto">
          <a:xfrm>
            <a:off x="838200" y="184805"/>
            <a:ext cx="10515600" cy="150588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spcBef>
                <a:spcPct val="0"/>
              </a:spcBef>
              <a:spcAft>
                <a:spcPts val="600"/>
              </a:spcAft>
            </a:pPr>
            <a:r>
              <a:rPr lang="en-US" altLang="en-US" sz="5200" kern="1200">
                <a:solidFill>
                  <a:schemeClr val="tx1"/>
                </a:solidFill>
                <a:latin typeface="+mj-lt"/>
                <a:ea typeface="+mj-ea"/>
                <a:cs typeface="+mj-cs"/>
              </a:rPr>
              <a:t>Recap - Technical Authoring</a:t>
            </a:r>
          </a:p>
        </p:txBody>
      </p:sp>
      <p:pic>
        <p:nvPicPr>
          <p:cNvPr id="5" name="Picture 4" descr="Graphical user interface, text&#10;&#10;Description automatically generated">
            <a:extLst>
              <a:ext uri="{FF2B5EF4-FFF2-40B4-BE49-F238E27FC236}">
                <a16:creationId xmlns:a16="http://schemas.microsoft.com/office/drawing/2014/main" id="{8835F092-27CD-8B42-ACD2-6E39AD9D040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37308" y="1845426"/>
            <a:ext cx="10114330" cy="4450303"/>
          </a:xfrm>
          <a:prstGeom prst="rect">
            <a:avLst/>
          </a:prstGeom>
        </p:spPr>
      </p:pic>
      <p:pic>
        <p:nvPicPr>
          <p:cNvPr id="7" name="Audio 6">
            <a:extLst>
              <a:ext uri="{FF2B5EF4-FFF2-40B4-BE49-F238E27FC236}">
                <a16:creationId xmlns:a16="http://schemas.microsoft.com/office/drawing/2014/main" id="{8583F106-7938-4C2E-89A8-FD2B29E6E5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76047732"/>
      </p:ext>
    </p:extLst>
  </p:cSld>
  <p:clrMapOvr>
    <a:masterClrMapping/>
  </p:clrMapOvr>
  <mc:AlternateContent xmlns:mc="http://schemas.openxmlformats.org/markup-compatibility/2006">
    <mc:Choice xmlns:p14="http://schemas.microsoft.com/office/powerpoint/2010/main" Requires="p14">
      <p:transition spd="slow" p14:dur="2000" advTm="49066"/>
    </mc:Choice>
    <mc:Fallback>
      <p:transition spd="slow" advTm="49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07404D2-DB08-FE1F-313C-BE5BF5E04CC9}"/>
              </a:ext>
            </a:extLst>
          </p:cNvPr>
          <p:cNvSpPr txBox="1">
            <a:spLocks noChangeArrowheads="1"/>
          </p:cNvSpPr>
          <p:nvPr/>
        </p:nvSpPr>
        <p:spPr bwMode="auto">
          <a:xfrm>
            <a:off x="5856114" y="294058"/>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Recap of Block 1</a:t>
            </a:r>
          </a:p>
        </p:txBody>
      </p:sp>
      <p:sp>
        <p:nvSpPr>
          <p:cNvPr id="3" name="Content Placeholder 1">
            <a:extLst>
              <a:ext uri="{FF2B5EF4-FFF2-40B4-BE49-F238E27FC236}">
                <a16:creationId xmlns:a16="http://schemas.microsoft.com/office/drawing/2014/main" id="{84E0A1EA-31C6-1BE1-11B4-2BE13BEF82C1}"/>
              </a:ext>
            </a:extLst>
          </p:cNvPr>
          <p:cNvSpPr txBox="1">
            <a:spLocks/>
          </p:cNvSpPr>
          <p:nvPr/>
        </p:nvSpPr>
        <p:spPr>
          <a:xfrm>
            <a:off x="479697" y="1496218"/>
            <a:ext cx="11557815" cy="3865563"/>
          </a:xfrm>
          <a:prstGeom prst="rect">
            <a:avLst/>
          </a:prstGeom>
        </p:spPr>
        <p:txBody>
          <a:bodyPr wrap="square"/>
          <a:lst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eaLnBrk="1" fontAlgn="auto" hangingPunct="1">
              <a:spcBef>
                <a:spcPts val="1200"/>
              </a:spcBef>
              <a:spcAft>
                <a:spcPts val="0"/>
              </a:spcAft>
              <a:buFont typeface="Symbol" panose="05050102010706020507" pitchFamily="18" charset="2"/>
              <a:buChar char=""/>
              <a:defRPr/>
            </a:pPr>
            <a:r>
              <a:rPr lang="en-GB" sz="2400" dirty="0"/>
              <a:t>Planning for technical authorship – hierarchy of documents, format, structure, principles of effective writing</a:t>
            </a:r>
          </a:p>
          <a:p>
            <a:pPr marL="342900" indent="-342900" algn="just" eaLnBrk="1" fontAlgn="auto" hangingPunct="1">
              <a:spcBef>
                <a:spcPts val="1200"/>
              </a:spcBef>
              <a:spcAft>
                <a:spcPts val="0"/>
              </a:spcAft>
              <a:buFont typeface="Symbol" panose="05050102010706020507" pitchFamily="18" charset="2"/>
              <a:buChar char=""/>
              <a:defRPr/>
            </a:pPr>
            <a:r>
              <a:rPr lang="en-GB" sz="2400" dirty="0"/>
              <a:t>Specialised safety documents – Defence Standards, International Standards, Joint Service Publications, Organisation Specific</a:t>
            </a:r>
          </a:p>
          <a:p>
            <a:pPr marL="342900" indent="-342900" algn="just" eaLnBrk="1" fontAlgn="auto" hangingPunct="1">
              <a:spcBef>
                <a:spcPts val="1200"/>
              </a:spcBef>
              <a:spcAft>
                <a:spcPts val="0"/>
              </a:spcAft>
              <a:buFont typeface="Symbol" panose="05050102010706020507" pitchFamily="18" charset="2"/>
              <a:buChar char=""/>
              <a:defRPr/>
            </a:pPr>
            <a:r>
              <a:rPr lang="en-GB" sz="2400" dirty="0"/>
              <a:t>Document Management and Control – Legislation and regulation</a:t>
            </a:r>
          </a:p>
          <a:p>
            <a:pPr marL="342900" indent="-342900" algn="just" eaLnBrk="1" fontAlgn="auto" hangingPunct="1">
              <a:spcBef>
                <a:spcPts val="1200"/>
              </a:spcBef>
              <a:spcAft>
                <a:spcPts val="0"/>
              </a:spcAft>
              <a:buFont typeface="Symbol" panose="05050102010706020507" pitchFamily="18" charset="2"/>
              <a:buChar char=""/>
              <a:defRPr/>
            </a:pPr>
            <a:r>
              <a:rPr lang="en-GB" sz="2400" dirty="0"/>
              <a:t>Process Analysis</a:t>
            </a:r>
          </a:p>
          <a:p>
            <a:pPr marL="342900" indent="-342900" algn="just" eaLnBrk="1" fontAlgn="auto" hangingPunct="1">
              <a:spcBef>
                <a:spcPts val="1200"/>
              </a:spcBef>
              <a:spcAft>
                <a:spcPts val="0"/>
              </a:spcAft>
              <a:buFont typeface="Symbol" panose="05050102010706020507" pitchFamily="18" charset="2"/>
              <a:buChar char=""/>
              <a:defRPr/>
            </a:pPr>
            <a:r>
              <a:rPr lang="en-GB" sz="2400" dirty="0"/>
              <a:t>Cognitive and educational psychology (audience, types of learner)</a:t>
            </a:r>
          </a:p>
          <a:p>
            <a:pPr marL="342900" indent="-342900" algn="just" eaLnBrk="1" fontAlgn="auto" hangingPunct="1">
              <a:spcBef>
                <a:spcPts val="1200"/>
              </a:spcBef>
              <a:spcAft>
                <a:spcPts val="0"/>
              </a:spcAft>
              <a:buFont typeface="Symbol" panose="05050102010706020507" pitchFamily="18" charset="2"/>
              <a:buChar char=""/>
              <a:defRPr/>
            </a:pPr>
            <a:r>
              <a:rPr lang="en-GB" sz="2400" dirty="0"/>
              <a:t>The audience and effective communication </a:t>
            </a:r>
          </a:p>
        </p:txBody>
      </p:sp>
      <p:pic>
        <p:nvPicPr>
          <p:cNvPr id="6" name="Audio 5">
            <a:extLst>
              <a:ext uri="{FF2B5EF4-FFF2-40B4-BE49-F238E27FC236}">
                <a16:creationId xmlns:a16="http://schemas.microsoft.com/office/drawing/2014/main" id="{C5FFF937-EC91-A5FC-DED8-4AA355BD9A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6841082"/>
      </p:ext>
    </p:extLst>
  </p:cSld>
  <p:clrMapOvr>
    <a:masterClrMapping/>
  </p:clrMapOvr>
  <mc:AlternateContent xmlns:mc="http://schemas.openxmlformats.org/markup-compatibility/2006">
    <mc:Choice xmlns:p14="http://schemas.microsoft.com/office/powerpoint/2010/main" Requires="p14">
      <p:transition spd="slow" p14:dur="2000" advTm="115296"/>
    </mc:Choice>
    <mc:Fallback>
      <p:transition spd="slow" advTm="115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pen and shading circles on a sheet">
            <a:extLst>
              <a:ext uri="{FF2B5EF4-FFF2-40B4-BE49-F238E27FC236}">
                <a16:creationId xmlns:a16="http://schemas.microsoft.com/office/drawing/2014/main" id="{BB08D618-49F6-CF22-5EC7-4D54EB7B46A5}"/>
              </a:ext>
            </a:extLst>
          </p:cNvPr>
          <p:cNvPicPr>
            <a:picLocks noChangeAspect="1"/>
          </p:cNvPicPr>
          <p:nvPr/>
        </p:nvPicPr>
        <p:blipFill rotWithShape="1">
          <a:blip r:embed="rId4"/>
          <a:srcRect l="17869"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07404D2-DB08-FE1F-313C-BE5BF5E04CC9}"/>
              </a:ext>
            </a:extLst>
          </p:cNvPr>
          <p:cNvSpPr txBox="1">
            <a:spLocks noChangeArrowheads="1"/>
          </p:cNvSpPr>
          <p:nvPr/>
        </p:nvSpPr>
        <p:spPr bwMode="auto">
          <a:xfrm>
            <a:off x="6233207" y="200182"/>
            <a:ext cx="3822189"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spcBef>
                <a:spcPct val="0"/>
              </a:spcBef>
              <a:spcAft>
                <a:spcPts val="600"/>
              </a:spcAft>
            </a:pPr>
            <a:r>
              <a:rPr lang="en-US" altLang="en-US" sz="4000" dirty="0">
                <a:solidFill>
                  <a:schemeClr val="tx1"/>
                </a:solidFill>
                <a:latin typeface="+mj-lt"/>
                <a:ea typeface="+mj-ea"/>
                <a:cs typeface="+mj-cs"/>
              </a:rPr>
              <a:t>Block 2</a:t>
            </a:r>
          </a:p>
        </p:txBody>
      </p:sp>
      <p:sp>
        <p:nvSpPr>
          <p:cNvPr id="3" name="Content Placeholder 1">
            <a:extLst>
              <a:ext uri="{FF2B5EF4-FFF2-40B4-BE49-F238E27FC236}">
                <a16:creationId xmlns:a16="http://schemas.microsoft.com/office/drawing/2014/main" id="{84E0A1EA-31C6-1BE1-11B4-2BE13BEF82C1}"/>
              </a:ext>
            </a:extLst>
          </p:cNvPr>
          <p:cNvSpPr txBox="1">
            <a:spLocks/>
          </p:cNvSpPr>
          <p:nvPr/>
        </p:nvSpPr>
        <p:spPr>
          <a:xfrm>
            <a:off x="4548623" y="1915965"/>
            <a:ext cx="7191355" cy="3742762"/>
          </a:xfrm>
          <a:prstGeom prst="rect">
            <a:avLst/>
          </a:prstGeom>
        </p:spPr>
        <p:txBody>
          <a:bodyPr vert="horz" lIns="91440" tIns="45720" rIns="91440" bIns="45720" rtlCol="0">
            <a:normAutofit lnSpcReduction="10000"/>
          </a:bodyPr>
          <a:lstStyle>
            <a:lvl1pPr algn="l" rtl="0" eaLnBrk="0" fontAlgn="base" hangingPunct="0">
              <a:lnSpc>
                <a:spcPct val="90000"/>
              </a:lnSpc>
              <a:spcBef>
                <a:spcPts val="1000"/>
              </a:spcBef>
              <a:spcAft>
                <a:spcPct val="0"/>
              </a:spcAft>
              <a:buFont typeface="Arial" panose="020B0604020202020204" pitchFamily="34" charset="0"/>
              <a:defRPr sz="2800" kern="1200">
                <a:solidFill>
                  <a:schemeClr val="bg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228600" eaLnBrk="1" fontAlgn="auto" hangingPunct="1">
              <a:spcBef>
                <a:spcPts val="1200"/>
              </a:spcBef>
              <a:spcAft>
                <a:spcPts val="0"/>
              </a:spcAft>
              <a:buFont typeface="Arial" panose="020B0604020202020204" pitchFamily="34" charset="0"/>
              <a:buChar char="•"/>
              <a:defRPr/>
            </a:pPr>
            <a:r>
              <a:rPr lang="en-GB" sz="2400" dirty="0">
                <a:solidFill>
                  <a:schemeClr val="tx1"/>
                </a:solidFill>
              </a:rPr>
              <a:t>Gestalt and the power of visual inference (this week)</a:t>
            </a:r>
            <a:endParaRPr lang="en-US" sz="2400" dirty="0">
              <a:solidFill>
                <a:schemeClr val="tx1"/>
              </a:solidFill>
            </a:endParaRPr>
          </a:p>
          <a:p>
            <a:pPr marL="342900" indent="-228600" eaLnBrk="1" fontAlgn="auto" hangingPunct="1">
              <a:spcBef>
                <a:spcPts val="1200"/>
              </a:spcBef>
              <a:spcAft>
                <a:spcPts val="0"/>
              </a:spcAft>
              <a:buFont typeface="Arial" panose="020B0604020202020204" pitchFamily="34" charset="0"/>
              <a:buChar char="•"/>
              <a:defRPr/>
            </a:pPr>
            <a:r>
              <a:rPr lang="en-US" sz="2400" dirty="0">
                <a:solidFill>
                  <a:schemeClr val="tx1"/>
                </a:solidFill>
              </a:rPr>
              <a:t>Case Studies (this week)</a:t>
            </a:r>
          </a:p>
          <a:p>
            <a:pPr marL="342900" indent="-228600" eaLnBrk="1" fontAlgn="auto" hangingPunct="1">
              <a:spcBef>
                <a:spcPts val="1200"/>
              </a:spcBef>
              <a:spcAft>
                <a:spcPts val="0"/>
              </a:spcAft>
              <a:buFont typeface="Arial" panose="020B0604020202020204" pitchFamily="34" charset="0"/>
              <a:buChar char="•"/>
              <a:defRPr/>
            </a:pPr>
            <a:r>
              <a:rPr lang="en-US" sz="2400" dirty="0">
                <a:solidFill>
                  <a:schemeClr val="tx1"/>
                </a:solidFill>
              </a:rPr>
              <a:t>User Requirements and System Requirements (this week)</a:t>
            </a:r>
          </a:p>
          <a:p>
            <a:pPr marL="342900" indent="-228600" eaLnBrk="1" fontAlgn="auto" hangingPunct="1">
              <a:spcBef>
                <a:spcPts val="1200"/>
              </a:spcBef>
              <a:spcAft>
                <a:spcPts val="0"/>
              </a:spcAft>
              <a:buFont typeface="Arial" panose="020B0604020202020204" pitchFamily="34" charset="0"/>
              <a:buChar char="•"/>
              <a:defRPr/>
            </a:pPr>
            <a:r>
              <a:rPr lang="en-US" sz="2400" dirty="0">
                <a:solidFill>
                  <a:schemeClr val="tx1"/>
                </a:solidFill>
              </a:rPr>
              <a:t>Delivering Correct Form – effective communication, and dealing with other communication styles (this week)</a:t>
            </a:r>
          </a:p>
          <a:p>
            <a:pPr marL="342900" indent="-228600" eaLnBrk="1" fontAlgn="auto" hangingPunct="1">
              <a:spcBef>
                <a:spcPts val="1200"/>
              </a:spcBef>
              <a:spcAft>
                <a:spcPts val="0"/>
              </a:spcAft>
              <a:buFont typeface="Arial" panose="020B0604020202020204" pitchFamily="34" charset="0"/>
              <a:buChar char="•"/>
              <a:defRPr/>
            </a:pPr>
            <a:r>
              <a:rPr lang="en-US" sz="2400" dirty="0">
                <a:solidFill>
                  <a:schemeClr val="tx1"/>
                </a:solidFill>
              </a:rPr>
              <a:t>Assignment 1 &amp; 2 Preparation (next week)</a:t>
            </a:r>
          </a:p>
          <a:p>
            <a:pPr marL="342900" indent="-228600" eaLnBrk="1" fontAlgn="auto" hangingPunct="1">
              <a:spcBef>
                <a:spcPts val="1200"/>
              </a:spcBef>
              <a:spcAft>
                <a:spcPts val="0"/>
              </a:spcAft>
              <a:buFont typeface="Arial" panose="020B0604020202020204" pitchFamily="34" charset="0"/>
              <a:buChar char="•"/>
              <a:defRPr/>
            </a:pPr>
            <a:r>
              <a:rPr lang="en-US" sz="2400" dirty="0">
                <a:solidFill>
                  <a:schemeClr val="tx1"/>
                </a:solidFill>
              </a:rPr>
              <a:t>Assignment 2 Delivery (next week)</a:t>
            </a:r>
          </a:p>
        </p:txBody>
      </p:sp>
      <p:pic>
        <p:nvPicPr>
          <p:cNvPr id="7" name="Audio 6">
            <a:extLst>
              <a:ext uri="{FF2B5EF4-FFF2-40B4-BE49-F238E27FC236}">
                <a16:creationId xmlns:a16="http://schemas.microsoft.com/office/drawing/2014/main" id="{C5EB338D-DCA1-A1FF-A9F8-69EEF4E44F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49645572"/>
      </p:ext>
    </p:extLst>
  </p:cSld>
  <p:clrMapOvr>
    <a:masterClrMapping/>
  </p:clrMapOvr>
  <mc:AlternateContent xmlns:mc="http://schemas.openxmlformats.org/markup-compatibility/2006">
    <mc:Choice xmlns:p14="http://schemas.microsoft.com/office/powerpoint/2010/main" Requires="p14">
      <p:transition spd="slow" p14:dur="2000" advTm="73941"/>
    </mc:Choice>
    <mc:Fallback>
      <p:transition spd="slow" advTm="73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B2A8CBB-38E6-0B04-62CA-2EC1ECD28112}"/>
              </a:ext>
            </a:extLst>
          </p:cNvPr>
          <p:cNvSpPr>
            <a:spLocks noGrp="1"/>
          </p:cNvSpPr>
          <p:nvPr>
            <p:ph idx="1"/>
          </p:nvPr>
        </p:nvSpPr>
        <p:spPr>
          <a:xfrm>
            <a:off x="467171" y="1281395"/>
            <a:ext cx="11557815" cy="3865563"/>
          </a:xfrm>
        </p:spPr>
        <p:txBody>
          <a:bodyPr wrap="square"/>
          <a:lstStyle/>
          <a:p>
            <a:pPr algn="just" eaLnBrk="1" fontAlgn="auto" hangingPunct="1">
              <a:spcBef>
                <a:spcPts val="1200"/>
              </a:spcBef>
              <a:spcAft>
                <a:spcPts val="0"/>
              </a:spcAft>
              <a:defRPr/>
            </a:pPr>
            <a:r>
              <a:rPr lang="en-GB" sz="2400" b="1" dirty="0">
                <a:ea typeface="Times New Roman" panose="02020603050405020304" pitchFamily="18" charset="0"/>
              </a:rPr>
              <a:t>Aim: </a:t>
            </a:r>
            <a:r>
              <a:rPr lang="en-GB" sz="2400" dirty="0"/>
              <a:t>To describe the essential aspects of technical authoring within a case study</a:t>
            </a:r>
            <a:r>
              <a:rPr lang="en-GB" sz="2400" dirty="0">
                <a:ea typeface="Times New Roman" panose="02020603050405020304" pitchFamily="18" charset="0"/>
              </a:rPr>
              <a:t>.</a:t>
            </a:r>
          </a:p>
          <a:p>
            <a:pPr eaLnBrk="1" fontAlgn="auto" hangingPunct="1">
              <a:lnSpc>
                <a:spcPct val="115000"/>
              </a:lnSpc>
              <a:spcAft>
                <a:spcPts val="1000"/>
              </a:spcAft>
              <a:defRPr/>
            </a:pPr>
            <a:r>
              <a:rPr lang="en-US" sz="2400" b="1" dirty="0">
                <a:ea typeface="Calibri" panose="020F0502020204030204" pitchFamily="34" charset="0"/>
                <a:cs typeface="Times New Roman" panose="02020603050405020304" pitchFamily="18" charset="0"/>
              </a:rPr>
              <a:t>Learning Outcomes</a:t>
            </a:r>
            <a:r>
              <a:rPr lang="en-US" sz="2400" dirty="0">
                <a:ea typeface="Calibri" panose="020F0502020204030204" pitchFamily="34" charset="0"/>
                <a:cs typeface="Times New Roman" panose="02020603050405020304" pitchFamily="18" charset="0"/>
              </a:rPr>
              <a:t>: Upon successful completion of this lesson, the student should be able to:</a:t>
            </a:r>
            <a:endParaRPr lang="en-GB" sz="2400" dirty="0">
              <a:ea typeface="Calibri" panose="020F0502020204030204" pitchFamily="34" charset="0"/>
              <a:cs typeface="Times New Roman" panose="02020603050405020304" pitchFamily="18" charset="0"/>
            </a:endParaRPr>
          </a:p>
          <a:p>
            <a:pPr marL="342900" indent="-342900" algn="just" eaLnBrk="1" fontAlgn="auto" hangingPunct="1">
              <a:spcBef>
                <a:spcPts val="1200"/>
              </a:spcBef>
              <a:spcAft>
                <a:spcPts val="0"/>
              </a:spcAft>
              <a:buFont typeface="Symbol" panose="05050102010706020507" pitchFamily="18" charset="2"/>
              <a:buChar char=""/>
              <a:defRPr/>
            </a:pPr>
            <a:r>
              <a:rPr lang="en-GB" sz="2400" u="sng" dirty="0"/>
              <a:t>Understand</a:t>
            </a:r>
            <a:r>
              <a:rPr lang="en-GB" sz="2400" dirty="0"/>
              <a:t> the thought process of an OME technical author in an unfamiliar setting;</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t>Analyse</a:t>
            </a:r>
            <a:r>
              <a:rPr lang="en-GB" sz="2400" dirty="0"/>
              <a:t> the material presented by that OME author, based on their knowledge; </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t>Evaluate</a:t>
            </a:r>
            <a:r>
              <a:rPr lang="en-GB" sz="2400" dirty="0"/>
              <a:t> whether sufficient OME information exists to write an effective project brief to a specific audience; and</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ea typeface="Calibri" panose="020F0502020204030204" pitchFamily="34" charset="0"/>
              </a:rPr>
              <a:t>Critique</a:t>
            </a:r>
            <a:r>
              <a:rPr lang="en-GB" sz="2400" dirty="0">
                <a:ea typeface="Calibri" panose="020F0502020204030204" pitchFamily="34" charset="0"/>
              </a:rPr>
              <a:t> whether the official information presented is in an acceptable format that gets the overall message across to the intended audience (design, delivery, visual perception, Gestalt)</a:t>
            </a:r>
            <a:endParaRPr lang="en-GB" sz="2400" dirty="0">
              <a:ea typeface="Times New Roman" panose="02020603050405020304" pitchFamily="18" charset="0"/>
            </a:endParaRPr>
          </a:p>
          <a:p>
            <a:pPr eaLnBrk="1" fontAlgn="auto" hangingPunct="1">
              <a:spcAft>
                <a:spcPts val="0"/>
              </a:spcAft>
              <a:defRPr/>
            </a:pPr>
            <a:endParaRPr lang="en-GB" sz="3600" dirty="0"/>
          </a:p>
        </p:txBody>
      </p:sp>
      <p:sp>
        <p:nvSpPr>
          <p:cNvPr id="31746" name="Content Placeholder 1">
            <a:extLst>
              <a:ext uri="{FF2B5EF4-FFF2-40B4-BE49-F238E27FC236}">
                <a16:creationId xmlns:a16="http://schemas.microsoft.com/office/drawing/2014/main" id="{9618D80F-1758-A033-1AE4-2E85CCA90225}"/>
              </a:ext>
            </a:extLst>
          </p:cNvPr>
          <p:cNvSpPr txBox="1">
            <a:spLocks noChangeArrowheads="1"/>
          </p:cNvSpPr>
          <p:nvPr/>
        </p:nvSpPr>
        <p:spPr bwMode="auto">
          <a:xfrm>
            <a:off x="5856114" y="294058"/>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Case Study Technical Authoring</a:t>
            </a:r>
          </a:p>
        </p:txBody>
      </p:sp>
      <p:pic>
        <p:nvPicPr>
          <p:cNvPr id="5" name="Audio 4">
            <a:extLst>
              <a:ext uri="{FF2B5EF4-FFF2-40B4-BE49-F238E27FC236}">
                <a16:creationId xmlns:a16="http://schemas.microsoft.com/office/drawing/2014/main" id="{D8232ED9-2C5C-4E2D-3CE7-FB32276E2D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6389"/>
    </mc:Choice>
    <mc:Fallback>
      <p:transition spd="slow" advTm="126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4" name="Rectangle 3277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69" name="Title 4">
            <a:extLst>
              <a:ext uri="{FF2B5EF4-FFF2-40B4-BE49-F238E27FC236}">
                <a16:creationId xmlns:a16="http://schemas.microsoft.com/office/drawing/2014/main" id="{192FA5BD-7844-693E-C9C5-FF38BF51C9F3}"/>
              </a:ext>
            </a:extLst>
          </p:cNvPr>
          <p:cNvSpPr>
            <a:spLocks noGrp="1" noChangeArrowheads="1"/>
          </p:cNvSpPr>
          <p:nvPr>
            <p:ph type="title"/>
          </p:nvPr>
        </p:nvSpPr>
        <p:spPr bwMode="auto">
          <a:xfrm>
            <a:off x="638882" y="639193"/>
            <a:ext cx="3571810" cy="357351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fontScale="90000"/>
          </a:bodyPr>
          <a:lstStyle/>
          <a:p>
            <a:pPr eaLnBrk="1" hangingPunct="1"/>
            <a:r>
              <a:rPr lang="en-US" altLang="en-US" sz="2600" b="1" kern="1200" dirty="0">
                <a:solidFill>
                  <a:schemeClr val="tx1"/>
                </a:solidFill>
                <a:latin typeface="+mj-lt"/>
                <a:ea typeface="+mj-ea"/>
                <a:cs typeface="+mj-cs"/>
              </a:rPr>
              <a:t>Case Study: Future Counter Mobility System</a:t>
            </a:r>
            <a:br>
              <a:rPr lang="en-US" altLang="en-US" sz="2600" b="1" kern="1200" dirty="0">
                <a:solidFill>
                  <a:schemeClr val="tx1"/>
                </a:solidFill>
                <a:latin typeface="+mj-lt"/>
                <a:ea typeface="+mj-ea"/>
                <a:cs typeface="+mj-cs"/>
              </a:rPr>
            </a:br>
            <a:br>
              <a:rPr lang="en-US" altLang="en-US" sz="2600" b="1" kern="1200" dirty="0">
                <a:solidFill>
                  <a:schemeClr val="tx1"/>
                </a:solidFill>
                <a:latin typeface="+mj-lt"/>
                <a:ea typeface="+mj-ea"/>
                <a:cs typeface="+mj-cs"/>
              </a:rPr>
            </a:br>
            <a:r>
              <a:rPr lang="en-US" altLang="en-US" sz="2600" b="1" kern="1200" dirty="0">
                <a:solidFill>
                  <a:schemeClr val="tx1"/>
                </a:solidFill>
                <a:latin typeface="+mj-lt"/>
                <a:ea typeface="+mj-ea"/>
                <a:cs typeface="+mj-cs"/>
              </a:rPr>
              <a:t>OME Context: Military Procurement</a:t>
            </a:r>
            <a:br>
              <a:rPr lang="en-US" altLang="en-US" sz="2600" kern="1200" dirty="0">
                <a:solidFill>
                  <a:schemeClr val="tx1"/>
                </a:solidFill>
                <a:latin typeface="+mj-lt"/>
                <a:ea typeface="+mj-ea"/>
                <a:cs typeface="+mj-cs"/>
              </a:rPr>
            </a:br>
            <a:br>
              <a:rPr lang="en-US" altLang="en-US" sz="2600" kern="1200" dirty="0">
                <a:solidFill>
                  <a:schemeClr val="tx1"/>
                </a:solidFill>
                <a:latin typeface="+mj-lt"/>
                <a:ea typeface="+mj-ea"/>
                <a:cs typeface="+mj-cs"/>
              </a:rPr>
            </a:br>
            <a:r>
              <a:rPr lang="en-US" altLang="en-US" sz="2600" kern="1200" dirty="0">
                <a:solidFill>
                  <a:schemeClr val="tx1"/>
                </a:solidFill>
                <a:latin typeface="+mj-lt"/>
                <a:ea typeface="+mj-ea"/>
                <a:cs typeface="+mj-cs"/>
              </a:rPr>
              <a:t>The defeat of modern </a:t>
            </a:r>
            <a:r>
              <a:rPr lang="en-US" altLang="en-US" sz="2600" kern="1200" dirty="0" err="1">
                <a:solidFill>
                  <a:schemeClr val="tx1"/>
                </a:solidFill>
                <a:latin typeface="+mj-lt"/>
                <a:ea typeface="+mj-ea"/>
                <a:cs typeface="+mj-cs"/>
              </a:rPr>
              <a:t>armour</a:t>
            </a:r>
            <a:r>
              <a:rPr lang="en-US" altLang="en-US" sz="2600" kern="1200" dirty="0">
                <a:solidFill>
                  <a:schemeClr val="tx1"/>
                </a:solidFill>
                <a:latin typeface="+mj-lt"/>
                <a:ea typeface="+mj-ea"/>
                <a:cs typeface="+mj-cs"/>
              </a:rPr>
              <a:t> and defensive aid suites.</a:t>
            </a:r>
          </a:p>
        </p:txBody>
      </p:sp>
      <p:sp>
        <p:nvSpPr>
          <p:cNvPr id="327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on a tank&#10;&#10;Description automatically generated with low confidence">
            <a:extLst>
              <a:ext uri="{FF2B5EF4-FFF2-40B4-BE49-F238E27FC236}">
                <a16:creationId xmlns:a16="http://schemas.microsoft.com/office/drawing/2014/main" id="{1989436F-B026-70F4-1D98-71E562CB108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54296" y="1034461"/>
            <a:ext cx="7214616" cy="4761645"/>
          </a:xfrm>
          <a:prstGeom prst="rect">
            <a:avLst/>
          </a:prstGeom>
        </p:spPr>
      </p:pic>
      <p:sp>
        <p:nvSpPr>
          <p:cNvPr id="4" name="Oval Callout 3">
            <a:hlinkClick r:id="rId6"/>
            <a:extLst>
              <a:ext uri="{FF2B5EF4-FFF2-40B4-BE49-F238E27FC236}">
                <a16:creationId xmlns:a16="http://schemas.microsoft.com/office/drawing/2014/main" id="{4416ECA5-A752-A39E-B7B1-8E686A2E1A3E}"/>
              </a:ext>
            </a:extLst>
          </p:cNvPr>
          <p:cNvSpPr/>
          <p:nvPr/>
        </p:nvSpPr>
        <p:spPr>
          <a:xfrm>
            <a:off x="8743167" y="1034461"/>
            <a:ext cx="2016691" cy="1332958"/>
          </a:xfrm>
          <a:prstGeom prst="wedgeEllipseCallout">
            <a:avLst>
              <a:gd name="adj1" fmla="val -43193"/>
              <a:gd name="adj2" fmla="val 5794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a:solidFill>
                    <a:schemeClr val="tx1"/>
                  </a:solidFill>
                </a:ln>
                <a:solidFill>
                  <a:sysClr val="windowText" lastClr="000000"/>
                </a:solidFill>
              </a:rPr>
              <a:t>I wonder what that noise is Uri</a:t>
            </a:r>
          </a:p>
        </p:txBody>
      </p:sp>
      <p:sp>
        <p:nvSpPr>
          <p:cNvPr id="2" name="TextBox 1">
            <a:extLst>
              <a:ext uri="{FF2B5EF4-FFF2-40B4-BE49-F238E27FC236}">
                <a16:creationId xmlns:a16="http://schemas.microsoft.com/office/drawing/2014/main" id="{00746E18-C24B-D05C-90B1-AFDF24F6D59F}"/>
              </a:ext>
            </a:extLst>
          </p:cNvPr>
          <p:cNvSpPr txBox="1"/>
          <p:nvPr/>
        </p:nvSpPr>
        <p:spPr>
          <a:xfrm>
            <a:off x="6096000" y="3055253"/>
            <a:ext cx="4430957" cy="923330"/>
          </a:xfrm>
          <a:prstGeom prst="rect">
            <a:avLst/>
          </a:prstGeom>
          <a:solidFill>
            <a:schemeClr val="bg1"/>
          </a:solidFill>
        </p:spPr>
        <p:txBody>
          <a:bodyPr wrap="none" rtlCol="0">
            <a:spAutoFit/>
          </a:bodyPr>
          <a:lstStyle/>
          <a:p>
            <a:pPr algn="ctr"/>
            <a:r>
              <a:rPr lang="en-US" dirty="0">
                <a:solidFill>
                  <a:srgbClr val="FF0000"/>
                </a:solidFill>
              </a:rPr>
              <a:t>STOP HERE GARETH, </a:t>
            </a:r>
          </a:p>
          <a:p>
            <a:pPr algn="ctr"/>
            <a:r>
              <a:rPr lang="en-US" dirty="0">
                <a:solidFill>
                  <a:srgbClr val="FF0000"/>
                </a:solidFill>
              </a:rPr>
              <a:t>THESE CHAPS ARE IN THEIR COMFORT ZONE, </a:t>
            </a:r>
          </a:p>
          <a:p>
            <a:pPr algn="ctr"/>
            <a:r>
              <a:rPr lang="en-US" dirty="0">
                <a:solidFill>
                  <a:srgbClr val="FF0000"/>
                </a:solidFill>
              </a:rPr>
              <a:t>LET’S MIX THIS UP A BIT</a:t>
            </a:r>
          </a:p>
        </p:txBody>
      </p:sp>
      <p:pic>
        <p:nvPicPr>
          <p:cNvPr id="8" name="Audio 7">
            <a:extLst>
              <a:ext uri="{FF2B5EF4-FFF2-40B4-BE49-F238E27FC236}">
                <a16:creationId xmlns:a16="http://schemas.microsoft.com/office/drawing/2014/main" id="{46C4D630-CC6C-24CA-D565-FB8E09FD7A5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226800" y="5892800"/>
            <a:ext cx="812800" cy="812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69013"/>
    </mc:Choice>
    <mc:Fallback>
      <p:transition spd="slow" advTm="169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8"/>
                </p:tgtEl>
              </p:cMediaNode>
            </p:audio>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5615DC-E999-B4AE-3DE8-C9B8EFD53769}"/>
              </a:ext>
            </a:extLst>
          </p:cNvPr>
          <p:cNvSpPr>
            <a:spLocks noGrp="1"/>
          </p:cNvSpPr>
          <p:nvPr>
            <p:ph type="title"/>
          </p:nvPr>
        </p:nvSpPr>
        <p:spPr>
          <a:xfrm>
            <a:off x="621957" y="1490833"/>
            <a:ext cx="10948086" cy="2160588"/>
          </a:xfrm>
        </p:spPr>
        <p:txBody>
          <a:bodyPr>
            <a:noAutofit/>
          </a:bodyPr>
          <a:lstStyle/>
          <a:p>
            <a:r>
              <a:rPr lang="en-US" sz="2400" dirty="0">
                <a:solidFill>
                  <a:schemeClr val="bg1"/>
                </a:solidFill>
              </a:rPr>
              <a:t>In this FCMS Case Study session you will see two Technically Authored documents loaded on to Moodle. They are a User Requirement Document and the Performance Criteria for the User Requirement. Your tasks are to determine:</a:t>
            </a:r>
            <a:br>
              <a:rPr lang="en-US" sz="2400" dirty="0">
                <a:solidFill>
                  <a:schemeClr val="bg1"/>
                </a:solidFill>
              </a:rPr>
            </a:br>
            <a:br>
              <a:rPr lang="en-US" sz="2400" dirty="0">
                <a:solidFill>
                  <a:schemeClr val="bg1"/>
                </a:solidFill>
              </a:rPr>
            </a:br>
            <a:r>
              <a:rPr lang="en-US" sz="2400" dirty="0">
                <a:solidFill>
                  <a:schemeClr val="bg1"/>
                </a:solidFill>
              </a:rPr>
              <a:t>1. If this document is structured in such a way that represents a good technical authoring technique since it is completely tabulated, and if the User has written the requirement (no more than 300 words)</a:t>
            </a:r>
            <a:br>
              <a:rPr lang="en-US" sz="2400" dirty="0">
                <a:solidFill>
                  <a:schemeClr val="bg1"/>
                </a:solidFill>
              </a:rPr>
            </a:br>
            <a:br>
              <a:rPr lang="en-US" sz="2400" dirty="0">
                <a:solidFill>
                  <a:schemeClr val="bg1"/>
                </a:solidFill>
              </a:rPr>
            </a:br>
            <a:r>
              <a:rPr lang="en-US" sz="2400" dirty="0">
                <a:solidFill>
                  <a:schemeClr val="bg1"/>
                </a:solidFill>
              </a:rPr>
              <a:t>2. If the Performance Criteria document contains sufficient information to select a capability based on your current knowledge of OME, or if it is asking too much (no more than 300 words)</a:t>
            </a:r>
          </a:p>
        </p:txBody>
      </p:sp>
      <p:sp>
        <p:nvSpPr>
          <p:cNvPr id="5" name="TextBox 4">
            <a:extLst>
              <a:ext uri="{FF2B5EF4-FFF2-40B4-BE49-F238E27FC236}">
                <a16:creationId xmlns:a16="http://schemas.microsoft.com/office/drawing/2014/main" id="{50E6FD01-4339-EAF6-CEB6-3C5379AB7A9C}"/>
              </a:ext>
            </a:extLst>
          </p:cNvPr>
          <p:cNvSpPr txBox="1"/>
          <p:nvPr/>
        </p:nvSpPr>
        <p:spPr>
          <a:xfrm>
            <a:off x="5078626" y="333632"/>
            <a:ext cx="4859215" cy="584775"/>
          </a:xfrm>
          <a:prstGeom prst="rect">
            <a:avLst/>
          </a:prstGeom>
          <a:noFill/>
        </p:spPr>
        <p:txBody>
          <a:bodyPr wrap="none" rtlCol="0">
            <a:spAutoFit/>
          </a:bodyPr>
          <a:lstStyle/>
          <a:p>
            <a:r>
              <a:rPr lang="en-US" sz="3200" dirty="0">
                <a:solidFill>
                  <a:schemeClr val="bg1"/>
                </a:solidFill>
              </a:rPr>
              <a:t>Forum Task for Case Study 1</a:t>
            </a:r>
          </a:p>
        </p:txBody>
      </p:sp>
      <p:pic>
        <p:nvPicPr>
          <p:cNvPr id="8" name="Audio 7">
            <a:extLst>
              <a:ext uri="{FF2B5EF4-FFF2-40B4-BE49-F238E27FC236}">
                <a16:creationId xmlns:a16="http://schemas.microsoft.com/office/drawing/2014/main" id="{529CF2AA-DE44-10D8-917C-9FB889D05C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16182873"/>
      </p:ext>
    </p:extLst>
  </p:cSld>
  <p:clrMapOvr>
    <a:masterClrMapping/>
  </p:clrMapOvr>
  <mc:AlternateContent xmlns:mc="http://schemas.openxmlformats.org/markup-compatibility/2006">
    <mc:Choice xmlns:p14="http://schemas.microsoft.com/office/powerpoint/2010/main" Requires="p14">
      <p:transition spd="slow" p14:dur="2000" advTm="245493"/>
    </mc:Choice>
    <mc:Fallback>
      <p:transition spd="slow" advTm="245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4">
            <a:extLst>
              <a:ext uri="{FF2B5EF4-FFF2-40B4-BE49-F238E27FC236}">
                <a16:creationId xmlns:a16="http://schemas.microsoft.com/office/drawing/2014/main" id="{192FA5BD-7844-693E-C9C5-FF38BF51C9F3}"/>
              </a:ext>
            </a:extLst>
          </p:cNvPr>
          <p:cNvSpPr>
            <a:spLocks noGrp="1" noChangeArrowheads="1"/>
          </p:cNvSpPr>
          <p:nvPr>
            <p:ph type="title"/>
          </p:nvPr>
        </p:nvSpPr>
        <p:spPr bwMode="auto">
          <a:xfrm>
            <a:off x="4872038" y="1700213"/>
            <a:ext cx="6624637" cy="21605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eaLnBrk="1" hangingPunct="1"/>
            <a:r>
              <a:rPr lang="en-GB" altLang="en-US" sz="3600" b="1" dirty="0">
                <a:solidFill>
                  <a:schemeClr val="bg1"/>
                </a:solidFill>
              </a:rPr>
              <a:t>Case Study: Sleeping Giants</a:t>
            </a:r>
            <a:br>
              <a:rPr lang="en-GB" altLang="en-US" sz="3600" b="1" dirty="0">
                <a:solidFill>
                  <a:schemeClr val="bg1"/>
                </a:solidFill>
              </a:rPr>
            </a:br>
            <a:br>
              <a:rPr lang="en-GB" altLang="en-US" sz="3600" b="1" dirty="0">
                <a:solidFill>
                  <a:schemeClr val="bg1"/>
                </a:solidFill>
              </a:rPr>
            </a:br>
            <a:r>
              <a:rPr lang="en-GB" altLang="en-US" sz="3600" b="1" dirty="0">
                <a:solidFill>
                  <a:schemeClr val="bg1"/>
                </a:solidFill>
              </a:rPr>
              <a:t>OME Context: Humanitarian/Environmental</a:t>
            </a:r>
            <a:r>
              <a:rPr lang="en-GB" altLang="en-US" sz="3600" dirty="0">
                <a:solidFill>
                  <a:schemeClr val="bg1"/>
                </a:solidFill>
              </a:rPr>
              <a:t> </a:t>
            </a:r>
            <a:br>
              <a:rPr lang="en-GB" altLang="en-US" sz="3600" dirty="0">
                <a:solidFill>
                  <a:schemeClr val="bg1"/>
                </a:solidFill>
              </a:rPr>
            </a:br>
            <a:br>
              <a:rPr lang="en-GB" altLang="en-US" sz="3600" dirty="0">
                <a:solidFill>
                  <a:schemeClr val="bg1"/>
                </a:solidFill>
              </a:rPr>
            </a:br>
            <a:r>
              <a:rPr lang="en-GB" altLang="en-US" sz="3100" dirty="0">
                <a:solidFill>
                  <a:schemeClr val="bg1"/>
                </a:solidFill>
              </a:rPr>
              <a:t>Fuel-Air Explosions at scale and their potential impact on the environment.</a:t>
            </a:r>
            <a:endParaRPr lang="en-GB" altLang="en-US" dirty="0">
              <a:solidFill>
                <a:schemeClr val="bg1"/>
              </a:solidFill>
            </a:endParaRPr>
          </a:p>
        </p:txBody>
      </p:sp>
      <p:pic>
        <p:nvPicPr>
          <p:cNvPr id="9" name="Picture 8" descr="A large red and white ship&#10;&#10;Description automatically generated with low confidence">
            <a:extLst>
              <a:ext uri="{FF2B5EF4-FFF2-40B4-BE49-F238E27FC236}">
                <a16:creationId xmlns:a16="http://schemas.microsoft.com/office/drawing/2014/main" id="{9BD683BD-1EF0-102D-1898-2A33F346B45F}"/>
              </a:ext>
            </a:extLst>
          </p:cNvPr>
          <p:cNvPicPr>
            <a:picLocks noChangeAspect="1"/>
          </p:cNvPicPr>
          <p:nvPr/>
        </p:nvPicPr>
        <p:blipFill rotWithShape="1">
          <a:blip r:embed="rId4" cstate="screen"/>
          <a:srcRect/>
          <a:stretch/>
        </p:blipFill>
        <p:spPr>
          <a:xfrm>
            <a:off x="283225" y="1235342"/>
            <a:ext cx="3899841" cy="4387315"/>
          </a:xfrm>
          <a:custGeom>
            <a:avLst/>
            <a:gdLst>
              <a:gd name="connsiteX0" fmla="*/ 1052060 w 6096000"/>
              <a:gd name="connsiteY0" fmla="*/ 0 h 6858000"/>
              <a:gd name="connsiteX1" fmla="*/ 6096000 w 6096000"/>
              <a:gd name="connsiteY1" fmla="*/ 0 h 6858000"/>
              <a:gd name="connsiteX2" fmla="*/ 6096000 w 6096000"/>
              <a:gd name="connsiteY2" fmla="*/ 6858000 h 6858000"/>
              <a:gd name="connsiteX3" fmla="*/ 1052060 w 6096000"/>
              <a:gd name="connsiteY3" fmla="*/ 6858000 h 6858000"/>
              <a:gd name="connsiteX4" fmla="*/ 1038574 w 6096000"/>
              <a:gd name="connsiteY4" fmla="*/ 6839036 h 6858000"/>
              <a:gd name="connsiteX5" fmla="*/ 4888 w 6096000"/>
              <a:gd name="connsiteY5" fmla="*/ 3742856 h 6858000"/>
              <a:gd name="connsiteX6" fmla="*/ 0 w 6096000"/>
              <a:gd name="connsiteY6" fmla="*/ 3549540 h 6858000"/>
              <a:gd name="connsiteX7" fmla="*/ 0 w 6096000"/>
              <a:gd name="connsiteY7" fmla="*/ 3308460 h 6858000"/>
              <a:gd name="connsiteX8" fmla="*/ 4888 w 6096000"/>
              <a:gd name="connsiteY8" fmla="*/ 3115144 h 6858000"/>
              <a:gd name="connsiteX9" fmla="*/ 1038574 w 6096000"/>
              <a:gd name="connsiteY9" fmla="*/ 1896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96000" h="6858000">
                <a:moveTo>
                  <a:pt x="1052060" y="0"/>
                </a:moveTo>
                <a:lnTo>
                  <a:pt x="6096000" y="0"/>
                </a:lnTo>
                <a:lnTo>
                  <a:pt x="6096000" y="6858000"/>
                </a:lnTo>
                <a:lnTo>
                  <a:pt x="1052060" y="6858000"/>
                </a:lnTo>
                <a:lnTo>
                  <a:pt x="1038574" y="6839036"/>
                </a:lnTo>
                <a:cubicBezTo>
                  <a:pt x="435750" y="5946739"/>
                  <a:pt x="62852" y="4886343"/>
                  <a:pt x="4888" y="3742856"/>
                </a:cubicBezTo>
                <a:lnTo>
                  <a:pt x="0" y="3549540"/>
                </a:lnTo>
                <a:lnTo>
                  <a:pt x="0" y="3308460"/>
                </a:lnTo>
                <a:lnTo>
                  <a:pt x="4888" y="3115144"/>
                </a:lnTo>
                <a:cubicBezTo>
                  <a:pt x="62852" y="1971657"/>
                  <a:pt x="435750" y="911261"/>
                  <a:pt x="1038574" y="18964"/>
                </a:cubicBezTo>
                <a:close/>
              </a:path>
            </a:pathLst>
          </a:custGeom>
          <a:noFill/>
        </p:spPr>
      </p:pic>
      <p:pic>
        <p:nvPicPr>
          <p:cNvPr id="4" name="Audio 3">
            <a:extLst>
              <a:ext uri="{FF2B5EF4-FFF2-40B4-BE49-F238E27FC236}">
                <a16:creationId xmlns:a16="http://schemas.microsoft.com/office/drawing/2014/main" id="{15A26052-FD2D-8238-F266-E143551DB2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99871486"/>
      </p:ext>
    </p:extLst>
  </p:cSld>
  <p:clrMapOvr>
    <a:masterClrMapping/>
  </p:clrMapOvr>
  <mc:AlternateContent xmlns:mc="http://schemas.openxmlformats.org/markup-compatibility/2006">
    <mc:Choice xmlns:p14="http://schemas.microsoft.com/office/powerpoint/2010/main" Requires="p14">
      <p:transition spd="slow" p14:dur="2000" advTm="68117"/>
    </mc:Choice>
    <mc:Fallback>
      <p:transition spd="slow" advTm="68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4">
            <a:extLst>
              <a:ext uri="{FF2B5EF4-FFF2-40B4-BE49-F238E27FC236}">
                <a16:creationId xmlns:a16="http://schemas.microsoft.com/office/drawing/2014/main" id="{378D856A-A81E-DF92-C5A0-E7B02D875023}"/>
              </a:ext>
            </a:extLst>
          </p:cNvPr>
          <p:cNvSpPr>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GB" altLang="en-US"/>
          </a:p>
        </p:txBody>
      </p:sp>
      <p:sp>
        <p:nvSpPr>
          <p:cNvPr id="33794" name="Text Placeholder 5">
            <a:extLst>
              <a:ext uri="{FF2B5EF4-FFF2-40B4-BE49-F238E27FC236}">
                <a16:creationId xmlns:a16="http://schemas.microsoft.com/office/drawing/2014/main" id="{4B4BE04D-2BBE-7AC6-3DB1-80E1F8D6A8F2}"/>
              </a:ext>
            </a:extLst>
          </p:cNvPr>
          <p:cNvSpPr>
            <a:spLocks noGrp="1" noChangeArrowheads="1"/>
          </p:cNvSpPr>
          <p:nvPr>
            <p:ph type="body" sz="quarter" idx="11"/>
          </p:nvPr>
        </p:nvSpPr>
        <p:spPr>
          <a:xfrm>
            <a:off x="407988" y="1290464"/>
            <a:ext cx="11376025" cy="792162"/>
          </a:xfrm>
        </p:spPr>
        <p:txBody>
          <a:bodyPr wrap="square"/>
          <a:lstStyle/>
          <a:p>
            <a:pPr eaLnBrk="1" hangingPunct="1"/>
            <a:r>
              <a:rPr lang="en-GB" altLang="en-US">
                <a:solidFill>
                  <a:schemeClr val="bg1"/>
                </a:solidFill>
                <a:latin typeface="Arial" panose="020B0604020202020204" pitchFamily="34" charset="0"/>
                <a:cs typeface="Arial" panose="020B0604020202020204" pitchFamily="34" charset="0"/>
              </a:rPr>
              <a:t>How to salvage 188,000 m</a:t>
            </a:r>
            <a:r>
              <a:rPr lang="en-GB" altLang="en-US" baseline="30000">
                <a:solidFill>
                  <a:schemeClr val="bg1"/>
                </a:solidFill>
                <a:latin typeface="Arial" panose="020B0604020202020204" pitchFamily="34" charset="0"/>
                <a:cs typeface="Arial" panose="020B0604020202020204" pitchFamily="34" charset="0"/>
              </a:rPr>
              <a:t>3</a:t>
            </a:r>
            <a:r>
              <a:rPr lang="en-GB" altLang="en-US">
                <a:solidFill>
                  <a:schemeClr val="bg1"/>
                </a:solidFill>
                <a:latin typeface="Arial" panose="020B0604020202020204" pitchFamily="34" charset="0"/>
                <a:cs typeface="Arial" panose="020B0604020202020204" pitchFamily="34" charset="0"/>
              </a:rPr>
              <a:t> crude oil from a sinking vessel surrounded by mines and filled with explosion gas?</a:t>
            </a:r>
          </a:p>
        </p:txBody>
      </p:sp>
      <p:sp>
        <p:nvSpPr>
          <p:cNvPr id="4" name="Text Placeholder 3">
            <a:extLst>
              <a:ext uri="{FF2B5EF4-FFF2-40B4-BE49-F238E27FC236}">
                <a16:creationId xmlns:a16="http://schemas.microsoft.com/office/drawing/2014/main" id="{4A88F7BE-731F-E836-E64B-917E3D1EE9C0}"/>
              </a:ext>
            </a:extLst>
          </p:cNvPr>
          <p:cNvSpPr>
            <a:spLocks noGrp="1"/>
          </p:cNvSpPr>
          <p:nvPr>
            <p:ph type="body" sz="quarter" idx="14"/>
          </p:nvPr>
        </p:nvSpPr>
        <p:spPr>
          <a:xfrm>
            <a:off x="407988" y="2138363"/>
            <a:ext cx="7416800" cy="3960812"/>
          </a:xfrm>
        </p:spPr>
        <p:txBody>
          <a:bodyPr wrap="square" rtlCol="0"/>
          <a:lstStyle/>
          <a:p>
            <a:pPr eaLnBrk="1" fontAlgn="auto" hangingPunct="1">
              <a:spcAft>
                <a:spcPts val="0"/>
              </a:spcAft>
              <a:defRPr/>
            </a:pPr>
            <a:r>
              <a:rPr lang="en-US" dirty="0">
                <a:solidFill>
                  <a:schemeClr val="bg1"/>
                </a:solidFill>
              </a:rPr>
              <a:t>FSO Safer is an old vessel constructed in 1976</a:t>
            </a:r>
          </a:p>
          <a:p>
            <a:pPr eaLnBrk="1" fontAlgn="auto" hangingPunct="1">
              <a:spcAft>
                <a:spcPts val="0"/>
              </a:spcAft>
              <a:defRPr/>
            </a:pPr>
            <a:r>
              <a:rPr lang="en-US" dirty="0">
                <a:solidFill>
                  <a:schemeClr val="bg1"/>
                </a:solidFill>
              </a:rPr>
              <a:t>Approximately 4.5 nautical miles from Yemen’s coast</a:t>
            </a:r>
          </a:p>
          <a:p>
            <a:pPr eaLnBrk="1" fontAlgn="auto" hangingPunct="1">
              <a:spcAft>
                <a:spcPts val="0"/>
              </a:spcAft>
              <a:defRPr/>
            </a:pPr>
            <a:r>
              <a:rPr lang="en-US" dirty="0">
                <a:solidFill>
                  <a:schemeClr val="bg1"/>
                </a:solidFill>
              </a:rPr>
              <a:t>No maintenance since 2015 – single-skin hull</a:t>
            </a:r>
          </a:p>
          <a:p>
            <a:pPr eaLnBrk="1" fontAlgn="auto" hangingPunct="1">
              <a:spcAft>
                <a:spcPts val="0"/>
              </a:spcAft>
              <a:defRPr/>
            </a:pPr>
            <a:r>
              <a:rPr lang="en-US" dirty="0">
                <a:solidFill>
                  <a:schemeClr val="bg1"/>
                </a:solidFill>
              </a:rPr>
              <a:t>Inert gas system not functioning – explosion gas building up</a:t>
            </a:r>
          </a:p>
          <a:p>
            <a:pPr eaLnBrk="1" fontAlgn="auto" hangingPunct="1">
              <a:spcAft>
                <a:spcPts val="0"/>
              </a:spcAft>
              <a:defRPr/>
            </a:pPr>
            <a:r>
              <a:rPr lang="en-US" dirty="0">
                <a:solidFill>
                  <a:schemeClr val="bg1"/>
                </a:solidFill>
              </a:rPr>
              <a:t>Approximately 1.148 million BBL crude oil in 12 tanks</a:t>
            </a:r>
          </a:p>
          <a:p>
            <a:pPr eaLnBrk="1" fontAlgn="auto" hangingPunct="1">
              <a:spcAft>
                <a:spcPts val="0"/>
              </a:spcAft>
              <a:defRPr/>
            </a:pPr>
            <a:r>
              <a:rPr lang="en-US" dirty="0">
                <a:solidFill>
                  <a:schemeClr val="bg1"/>
                </a:solidFill>
              </a:rPr>
              <a:t>Proximity of drifting improvised sea mines</a:t>
            </a:r>
          </a:p>
          <a:p>
            <a:pPr eaLnBrk="1" fontAlgn="auto" hangingPunct="1">
              <a:spcAft>
                <a:spcPts val="0"/>
              </a:spcAft>
              <a:defRPr/>
            </a:pPr>
            <a:r>
              <a:rPr lang="en-US" dirty="0">
                <a:solidFill>
                  <a:schemeClr val="bg1"/>
                </a:solidFill>
              </a:rPr>
              <a:t>A significant spill could occur at any time, which would be four times that of the Exxon Valdez in 1989 with environmental impact estimated as US $20 billion</a:t>
            </a:r>
          </a:p>
          <a:p>
            <a:pPr marL="0" indent="0" eaLnBrk="1" fontAlgn="auto" hangingPunct="1">
              <a:spcAft>
                <a:spcPts val="0"/>
              </a:spcAft>
              <a:buFont typeface="Arial" panose="020B0604020202020204" pitchFamily="34" charset="0"/>
              <a:buNone/>
              <a:defRPr/>
            </a:pPr>
            <a:endParaRPr lang="en-US" dirty="0">
              <a:solidFill>
                <a:schemeClr val="bg1"/>
              </a:solidFill>
            </a:endParaRPr>
          </a:p>
        </p:txBody>
      </p:sp>
      <p:pic>
        <p:nvPicPr>
          <p:cNvPr id="33796" name="Picture 9" descr="Map&#10;&#10;Description automatically generated">
            <a:extLst>
              <a:ext uri="{FF2B5EF4-FFF2-40B4-BE49-F238E27FC236}">
                <a16:creationId xmlns:a16="http://schemas.microsoft.com/office/drawing/2014/main" id="{BF04C6E4-9C04-C6F9-AF98-6886BD73D57A}"/>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953375" y="1808163"/>
            <a:ext cx="3575050"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Content Placeholder 1">
            <a:extLst>
              <a:ext uri="{FF2B5EF4-FFF2-40B4-BE49-F238E27FC236}">
                <a16:creationId xmlns:a16="http://schemas.microsoft.com/office/drawing/2014/main" id="{4F011E7D-BD57-5815-4A2B-B8EBE95CF72D}"/>
              </a:ext>
            </a:extLst>
          </p:cNvPr>
          <p:cNvSpPr txBox="1">
            <a:spLocks noChangeArrowheads="1"/>
          </p:cNvSpPr>
          <p:nvPr/>
        </p:nvSpPr>
        <p:spPr bwMode="auto">
          <a:xfrm>
            <a:off x="5605463" y="316706"/>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The technical problem</a:t>
            </a:r>
          </a:p>
        </p:txBody>
      </p:sp>
      <p:pic>
        <p:nvPicPr>
          <p:cNvPr id="5" name="Audio 4">
            <a:extLst>
              <a:ext uri="{FF2B5EF4-FFF2-40B4-BE49-F238E27FC236}">
                <a16:creationId xmlns:a16="http://schemas.microsoft.com/office/drawing/2014/main" id="{E1A8B4B1-25C3-2089-62AB-BB099DA086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6746"/>
    </mc:Choice>
    <mc:Fallback>
      <p:transition spd="slow" advTm="196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5">
            <a:extLst>
              <a:ext uri="{FF2B5EF4-FFF2-40B4-BE49-F238E27FC236}">
                <a16:creationId xmlns:a16="http://schemas.microsoft.com/office/drawing/2014/main" id="{3F8ACFD5-4500-C347-939F-FBB7A3216EC2}"/>
              </a:ext>
            </a:extLst>
          </p:cNvPr>
          <p:cNvSpPr>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GB" altLang="en-US" dirty="0"/>
          </a:p>
        </p:txBody>
      </p:sp>
      <p:sp>
        <p:nvSpPr>
          <p:cNvPr id="34818" name="Text Placeholder 6">
            <a:extLst>
              <a:ext uri="{FF2B5EF4-FFF2-40B4-BE49-F238E27FC236}">
                <a16:creationId xmlns:a16="http://schemas.microsoft.com/office/drawing/2014/main" id="{23CCFEAD-A6DC-5FCC-58A5-AFC8B9D9F0CF}"/>
              </a:ext>
            </a:extLst>
          </p:cNvPr>
          <p:cNvSpPr>
            <a:spLocks noGrp="1" noChangeArrowheads="1"/>
          </p:cNvSpPr>
          <p:nvPr>
            <p:ph type="body" sz="quarter" idx="11"/>
          </p:nvPr>
        </p:nvSpPr>
        <p:spPr>
          <a:xfrm>
            <a:off x="407988" y="1217613"/>
            <a:ext cx="6696075" cy="792162"/>
          </a:xfrm>
        </p:spPr>
        <p:txBody>
          <a:bodyPr/>
          <a:lstStyle/>
          <a:p>
            <a:pPr eaLnBrk="1" hangingPunct="1"/>
            <a:r>
              <a:rPr lang="en-GB" altLang="en-US" dirty="0">
                <a:solidFill>
                  <a:schemeClr val="bg1"/>
                </a:solidFill>
                <a:latin typeface="Arial" panose="020B0604020202020204" pitchFamily="34" charset="0"/>
                <a:cs typeface="Arial" panose="020B0604020202020204" pitchFamily="34" charset="0"/>
              </a:rPr>
              <a:t>Risk and risk reduction through the application of OME principles</a:t>
            </a:r>
          </a:p>
        </p:txBody>
      </p:sp>
      <p:sp>
        <p:nvSpPr>
          <p:cNvPr id="34819" name="Text Placeholder 7">
            <a:extLst>
              <a:ext uri="{FF2B5EF4-FFF2-40B4-BE49-F238E27FC236}">
                <a16:creationId xmlns:a16="http://schemas.microsoft.com/office/drawing/2014/main" id="{9B712160-0B2F-4671-6529-FF79615BB895}"/>
              </a:ext>
            </a:extLst>
          </p:cNvPr>
          <p:cNvSpPr>
            <a:spLocks noGrp="1" noChangeArrowheads="1"/>
          </p:cNvSpPr>
          <p:nvPr>
            <p:ph type="body" sz="quarter" idx="14"/>
          </p:nvPr>
        </p:nvSpPr>
        <p:spPr>
          <a:xfrm>
            <a:off x="407988" y="1958975"/>
            <a:ext cx="6696075" cy="3960813"/>
          </a:xfrm>
        </p:spPr>
        <p:txBody>
          <a:bodyPr wrap="square"/>
          <a:lstStyle/>
          <a:p>
            <a:pPr eaLnBrk="1" hangingPunct="1"/>
            <a:r>
              <a:rPr lang="en-GB" altLang="en-US" dirty="0">
                <a:solidFill>
                  <a:schemeClr val="bg1"/>
                </a:solidFill>
                <a:latin typeface="Arial" panose="020B0604020202020204" pitchFamily="34" charset="0"/>
                <a:cs typeface="Arial" panose="020B0604020202020204" pitchFamily="34" charset="0"/>
              </a:rPr>
              <a:t>Sleeping Giants like Safer are everywhere – Trinity Spirit February 2022</a:t>
            </a:r>
          </a:p>
          <a:p>
            <a:pPr eaLnBrk="1" hangingPunct="1"/>
            <a:r>
              <a:rPr lang="en-GB" altLang="en-US" dirty="0">
                <a:solidFill>
                  <a:schemeClr val="bg1"/>
                </a:solidFill>
                <a:latin typeface="Arial" panose="020B0604020202020204" pitchFamily="34" charset="0"/>
                <a:cs typeface="Arial" panose="020B0604020202020204" pitchFamily="34" charset="0"/>
              </a:rPr>
              <a:t>The media – she is a ‘deadly ghost ship’ with an explosion scale similar to Beirut;</a:t>
            </a:r>
          </a:p>
          <a:p>
            <a:pPr eaLnBrk="1" hangingPunct="1"/>
            <a:r>
              <a:rPr lang="en-GB" altLang="en-US" dirty="0">
                <a:solidFill>
                  <a:schemeClr val="bg1"/>
                </a:solidFill>
                <a:latin typeface="Arial" panose="020B0604020202020204" pitchFamily="34" charset="0"/>
                <a:cs typeface="Arial" panose="020B0604020202020204" pitchFamily="34" charset="0"/>
              </a:rPr>
              <a:t>Thousands may die;</a:t>
            </a:r>
          </a:p>
          <a:p>
            <a:pPr eaLnBrk="1" hangingPunct="1"/>
            <a:r>
              <a:rPr lang="en-GB" altLang="en-US" dirty="0">
                <a:solidFill>
                  <a:schemeClr val="bg1"/>
                </a:solidFill>
                <a:latin typeface="Arial" panose="020B0604020202020204" pitchFamily="34" charset="0"/>
                <a:cs typeface="Arial" panose="020B0604020202020204" pitchFamily="34" charset="0"/>
              </a:rPr>
              <a:t>Where do you start to assess this statement?</a:t>
            </a:r>
          </a:p>
          <a:p>
            <a:pPr eaLnBrk="1" hangingPunct="1"/>
            <a:r>
              <a:rPr lang="en-GB" altLang="en-US" dirty="0">
                <a:solidFill>
                  <a:schemeClr val="bg1"/>
                </a:solidFill>
                <a:latin typeface="Arial" panose="020B0604020202020204" pitchFamily="34" charset="0"/>
                <a:cs typeface="Arial" panose="020B0604020202020204" pitchFamily="34" charset="0"/>
              </a:rPr>
              <a:t>Is it a true statement?</a:t>
            </a:r>
          </a:p>
          <a:p>
            <a:pPr eaLnBrk="1" hangingPunct="1"/>
            <a:r>
              <a:rPr lang="en-GB" altLang="en-US" dirty="0">
                <a:solidFill>
                  <a:schemeClr val="bg1"/>
                </a:solidFill>
                <a:latin typeface="Arial" panose="020B0604020202020204" pitchFamily="34" charset="0"/>
                <a:cs typeface="Arial" panose="020B0604020202020204" pitchFamily="34" charset="0"/>
              </a:rPr>
              <a:t>ANSWER: first principles – available evidence, application of explosion chemistry, understanding propagation, literature review.</a:t>
            </a:r>
          </a:p>
          <a:p>
            <a:pPr eaLnBrk="1" hangingPunct="1"/>
            <a:endParaRPr lang="en-GB" altLang="en-US" dirty="0">
              <a:solidFill>
                <a:schemeClr val="bg1"/>
              </a:solidFill>
              <a:latin typeface="Arial" panose="020B0604020202020204" pitchFamily="34" charset="0"/>
              <a:cs typeface="Arial" panose="020B0604020202020204" pitchFamily="34" charset="0"/>
            </a:endParaRPr>
          </a:p>
        </p:txBody>
      </p:sp>
      <p:pic>
        <p:nvPicPr>
          <p:cNvPr id="34820" name="Content Placeholder 8" descr="Text&#10;&#10;Description automatically generated">
            <a:extLst>
              <a:ext uri="{FF2B5EF4-FFF2-40B4-BE49-F238E27FC236}">
                <a16:creationId xmlns:a16="http://schemas.microsoft.com/office/drawing/2014/main" id="{AFDEC3BD-1119-1CF6-D5E2-CF5A1BA22992}"/>
              </a:ext>
            </a:extLst>
          </p:cNvPr>
          <p:cNvPicPr>
            <a:picLocks noGrp="1" noChangeAspect="1" noChangeArrowheads="1"/>
          </p:cNvPicPr>
          <p:nvPr>
            <p:ph sz="quarter" idx="17"/>
          </p:nvPr>
        </p:nvPicPr>
        <p:blipFill>
          <a:blip r:embed="rId5">
            <a:extLst>
              <a:ext uri="{28A0092B-C50C-407E-A947-70E740481C1C}">
                <a14:useLocalDpi xmlns:a14="http://schemas.microsoft.com/office/drawing/2010/main"/>
              </a:ext>
            </a:extLst>
          </a:blip>
          <a:srcRect/>
          <a:stretch>
            <a:fillRect/>
          </a:stretch>
        </p:blipFill>
        <p:spPr>
          <a:xfrm>
            <a:off x="7248525" y="2282825"/>
            <a:ext cx="4535488" cy="3155950"/>
          </a:xfrm>
        </p:spPr>
      </p:pic>
      <p:sp>
        <p:nvSpPr>
          <p:cNvPr id="34821" name="Content Placeholder 1">
            <a:extLst>
              <a:ext uri="{FF2B5EF4-FFF2-40B4-BE49-F238E27FC236}">
                <a16:creationId xmlns:a16="http://schemas.microsoft.com/office/drawing/2014/main" id="{8431564E-CD09-7BBB-EF6A-50AC500B8EB1}"/>
              </a:ext>
            </a:extLst>
          </p:cNvPr>
          <p:cNvSpPr txBox="1">
            <a:spLocks noChangeArrowheads="1"/>
          </p:cNvSpPr>
          <p:nvPr/>
        </p:nvSpPr>
        <p:spPr bwMode="auto">
          <a:xfrm>
            <a:off x="5843588" y="206375"/>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000" dirty="0"/>
              <a:t>Issues of relevance to you, as author</a:t>
            </a:r>
          </a:p>
        </p:txBody>
      </p:sp>
      <p:pic>
        <p:nvPicPr>
          <p:cNvPr id="5" name="Audio 4">
            <a:extLst>
              <a:ext uri="{FF2B5EF4-FFF2-40B4-BE49-F238E27FC236}">
                <a16:creationId xmlns:a16="http://schemas.microsoft.com/office/drawing/2014/main" id="{F44A4A29-C86E-B8AA-412B-8DE4520A399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226800" y="5892800"/>
            <a:ext cx="812800" cy="812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69941"/>
    </mc:Choice>
    <mc:Fallback>
      <p:transition spd="slow" advTm="169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4819">
                                            <p:txEl>
                                              <p:pRg st="5" end="5"/>
                                            </p:txEl>
                                          </p:spTgt>
                                        </p:tgtEl>
                                        <p:attrNameLst>
                                          <p:attrName>style.visibility</p:attrName>
                                        </p:attrNameLst>
                                      </p:cBhvr>
                                      <p:to>
                                        <p:strVal val="visible"/>
                                      </p:to>
                                    </p:set>
                                    <p:anim calcmode="lin" valueType="num">
                                      <p:cBhvr additive="base">
                                        <p:cTn id="11"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48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4AD0B3-66A0-A816-37FA-C8EFC2F89119}"/>
              </a:ext>
            </a:extLst>
          </p:cNvPr>
          <p:cNvSpPr>
            <a:spLocks noGrp="1"/>
          </p:cNvSpPr>
          <p:nvPr>
            <p:ph type="body" sz="quarter" idx="11"/>
          </p:nvPr>
        </p:nvSpPr>
        <p:spPr/>
        <p:txBody>
          <a:bodyPr/>
          <a:lstStyle/>
          <a:p>
            <a:r>
              <a:rPr lang="en-US" dirty="0">
                <a:solidFill>
                  <a:schemeClr val="bg1"/>
                </a:solidFill>
              </a:rPr>
              <a:t>You are the OME Expert!!!!!!</a:t>
            </a:r>
          </a:p>
        </p:txBody>
      </p:sp>
      <p:sp>
        <p:nvSpPr>
          <p:cNvPr id="3" name="Text Placeholder 2">
            <a:extLst>
              <a:ext uri="{FF2B5EF4-FFF2-40B4-BE49-F238E27FC236}">
                <a16:creationId xmlns:a16="http://schemas.microsoft.com/office/drawing/2014/main" id="{3695147D-4C27-0223-1EFE-3368DA6DBF1E}"/>
              </a:ext>
            </a:extLst>
          </p:cNvPr>
          <p:cNvSpPr>
            <a:spLocks noGrp="1"/>
          </p:cNvSpPr>
          <p:nvPr>
            <p:ph type="body" sz="quarter" idx="14"/>
          </p:nvPr>
        </p:nvSpPr>
        <p:spPr/>
        <p:txBody>
          <a:bodyPr/>
          <a:lstStyle/>
          <a:p>
            <a:r>
              <a:rPr lang="en-US" dirty="0">
                <a:solidFill>
                  <a:schemeClr val="bg1"/>
                </a:solidFill>
              </a:rPr>
              <a:t>What threats are you interested in?</a:t>
            </a:r>
          </a:p>
          <a:p>
            <a:r>
              <a:rPr lang="en-US" dirty="0">
                <a:solidFill>
                  <a:schemeClr val="bg1"/>
                </a:solidFill>
              </a:rPr>
              <a:t>What principles of OME apply?</a:t>
            </a:r>
          </a:p>
          <a:p>
            <a:r>
              <a:rPr lang="en-US" dirty="0">
                <a:solidFill>
                  <a:schemeClr val="bg1"/>
                </a:solidFill>
              </a:rPr>
              <a:t>What principles of Technical Authoring apply?</a:t>
            </a:r>
          </a:p>
        </p:txBody>
      </p:sp>
      <p:pic>
        <p:nvPicPr>
          <p:cNvPr id="8" name="Content Placeholder 7" descr="Graphical user interface&#10;&#10;Description automatically generated with medium confidence">
            <a:extLst>
              <a:ext uri="{FF2B5EF4-FFF2-40B4-BE49-F238E27FC236}">
                <a16:creationId xmlns:a16="http://schemas.microsoft.com/office/drawing/2014/main" id="{05A88CCF-03D9-801D-2911-B952E2CEEE26}"/>
              </a:ext>
            </a:extLst>
          </p:cNvPr>
          <p:cNvPicPr>
            <a:picLocks noGrp="1" noChangeAspect="1"/>
          </p:cNvPicPr>
          <p:nvPr>
            <p:ph sz="quarter" idx="17"/>
          </p:nvPr>
        </p:nvPicPr>
        <p:blipFill>
          <a:blip r:embed="rId5" cstate="screen">
            <a:extLst>
              <a:ext uri="{28A0092B-C50C-407E-A947-70E740481C1C}">
                <a14:useLocalDpi xmlns:a14="http://schemas.microsoft.com/office/drawing/2010/main"/>
              </a:ext>
            </a:extLst>
          </a:blip>
          <a:stretch>
            <a:fillRect/>
          </a:stretch>
        </p:blipFill>
        <p:spPr>
          <a:xfrm>
            <a:off x="7439869" y="2583529"/>
            <a:ext cx="4535488" cy="1557992"/>
          </a:xfrm>
        </p:spPr>
      </p:pic>
      <p:sp>
        <p:nvSpPr>
          <p:cNvPr id="5" name="Title 4">
            <a:extLst>
              <a:ext uri="{FF2B5EF4-FFF2-40B4-BE49-F238E27FC236}">
                <a16:creationId xmlns:a16="http://schemas.microsoft.com/office/drawing/2014/main" id="{94442FD8-EAC0-60B1-0690-CC0AEBC00D3B}"/>
              </a:ext>
            </a:extLst>
          </p:cNvPr>
          <p:cNvSpPr>
            <a:spLocks noGrp="1"/>
          </p:cNvSpPr>
          <p:nvPr>
            <p:ph type="title"/>
          </p:nvPr>
        </p:nvSpPr>
        <p:spPr/>
        <p:txBody>
          <a:bodyPr/>
          <a:lstStyle/>
          <a:p>
            <a:endParaRPr lang="en-US"/>
          </a:p>
        </p:txBody>
      </p:sp>
      <p:sp>
        <p:nvSpPr>
          <p:cNvPr id="6" name="Content Placeholder 1">
            <a:extLst>
              <a:ext uri="{FF2B5EF4-FFF2-40B4-BE49-F238E27FC236}">
                <a16:creationId xmlns:a16="http://schemas.microsoft.com/office/drawing/2014/main" id="{9EDB841D-6FCF-7D46-398A-69D9265AA57E}"/>
              </a:ext>
            </a:extLst>
          </p:cNvPr>
          <p:cNvSpPr txBox="1">
            <a:spLocks noChangeArrowheads="1"/>
          </p:cNvSpPr>
          <p:nvPr/>
        </p:nvSpPr>
        <p:spPr bwMode="auto">
          <a:xfrm>
            <a:off x="5843588" y="206375"/>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Methodological Approach?</a:t>
            </a:r>
          </a:p>
        </p:txBody>
      </p:sp>
      <p:sp>
        <p:nvSpPr>
          <p:cNvPr id="9" name="TextBox 8">
            <a:extLst>
              <a:ext uri="{FF2B5EF4-FFF2-40B4-BE49-F238E27FC236}">
                <a16:creationId xmlns:a16="http://schemas.microsoft.com/office/drawing/2014/main" id="{6F3E1624-BD8F-73FE-6764-99AA9856A7AF}"/>
              </a:ext>
            </a:extLst>
          </p:cNvPr>
          <p:cNvSpPr txBox="1"/>
          <p:nvPr/>
        </p:nvSpPr>
        <p:spPr>
          <a:xfrm>
            <a:off x="5170353" y="1558080"/>
            <a:ext cx="1703030" cy="1200329"/>
          </a:xfrm>
          <a:prstGeom prst="rect">
            <a:avLst/>
          </a:prstGeom>
          <a:solidFill>
            <a:srgbClr val="FF0000"/>
          </a:solidFill>
        </p:spPr>
        <p:txBody>
          <a:bodyPr wrap="none" rtlCol="0">
            <a:spAutoFit/>
          </a:bodyPr>
          <a:lstStyle/>
          <a:p>
            <a:r>
              <a:rPr lang="en-US" dirty="0">
                <a:solidFill>
                  <a:schemeClr val="bg1"/>
                </a:solidFill>
              </a:rPr>
              <a:t>Sea Mines</a:t>
            </a:r>
          </a:p>
          <a:p>
            <a:pPr marL="285750" indent="-285750">
              <a:buFontTx/>
              <a:buChar char="-"/>
            </a:pPr>
            <a:r>
              <a:rPr lang="en-US" dirty="0">
                <a:solidFill>
                  <a:schemeClr val="bg1"/>
                </a:solidFill>
              </a:rPr>
              <a:t>Contact</a:t>
            </a:r>
          </a:p>
          <a:p>
            <a:pPr marL="285750" indent="-285750">
              <a:buFontTx/>
              <a:buChar char="-"/>
            </a:pPr>
            <a:r>
              <a:rPr lang="en-US" dirty="0">
                <a:solidFill>
                  <a:schemeClr val="bg1"/>
                </a:solidFill>
              </a:rPr>
              <a:t>Bubble Pulse</a:t>
            </a:r>
          </a:p>
          <a:p>
            <a:pPr marL="285750" indent="-285750">
              <a:buFontTx/>
              <a:buChar char="-"/>
            </a:pPr>
            <a:r>
              <a:rPr lang="en-US" dirty="0">
                <a:solidFill>
                  <a:schemeClr val="bg1"/>
                </a:solidFill>
              </a:rPr>
              <a:t>Safe distance</a:t>
            </a:r>
          </a:p>
        </p:txBody>
      </p:sp>
      <p:sp>
        <p:nvSpPr>
          <p:cNvPr id="10" name="TextBox 9">
            <a:extLst>
              <a:ext uri="{FF2B5EF4-FFF2-40B4-BE49-F238E27FC236}">
                <a16:creationId xmlns:a16="http://schemas.microsoft.com/office/drawing/2014/main" id="{BA3450FB-E8E7-539C-BE6C-93AA3685CD9F}"/>
              </a:ext>
            </a:extLst>
          </p:cNvPr>
          <p:cNvSpPr txBox="1"/>
          <p:nvPr/>
        </p:nvSpPr>
        <p:spPr>
          <a:xfrm>
            <a:off x="7266698" y="957915"/>
            <a:ext cx="1846980" cy="1200329"/>
          </a:xfrm>
          <a:prstGeom prst="rect">
            <a:avLst/>
          </a:prstGeom>
          <a:solidFill>
            <a:srgbClr val="FF0000"/>
          </a:solidFill>
        </p:spPr>
        <p:txBody>
          <a:bodyPr wrap="none" rtlCol="0">
            <a:spAutoFit/>
          </a:bodyPr>
          <a:lstStyle/>
          <a:p>
            <a:r>
              <a:rPr lang="en-US" dirty="0">
                <a:solidFill>
                  <a:schemeClr val="bg1"/>
                </a:solidFill>
              </a:rPr>
              <a:t>Fuel Air Explosion</a:t>
            </a:r>
          </a:p>
          <a:p>
            <a:pPr marL="285750" indent="-285750">
              <a:buFontTx/>
              <a:buChar char="-"/>
            </a:pPr>
            <a:r>
              <a:rPr lang="en-US" dirty="0">
                <a:solidFill>
                  <a:schemeClr val="bg1"/>
                </a:solidFill>
              </a:rPr>
              <a:t>Peak Pressure</a:t>
            </a:r>
          </a:p>
          <a:p>
            <a:pPr marL="285750" indent="-285750">
              <a:buFontTx/>
              <a:buChar char="-"/>
            </a:pPr>
            <a:r>
              <a:rPr lang="en-US" dirty="0">
                <a:solidFill>
                  <a:schemeClr val="bg1"/>
                </a:solidFill>
              </a:rPr>
              <a:t>Duration</a:t>
            </a:r>
          </a:p>
          <a:p>
            <a:pPr marL="285750" indent="-285750">
              <a:buFontTx/>
              <a:buChar char="-"/>
            </a:pPr>
            <a:r>
              <a:rPr lang="en-US" dirty="0">
                <a:solidFill>
                  <a:schemeClr val="bg1"/>
                </a:solidFill>
              </a:rPr>
              <a:t>Impulse</a:t>
            </a:r>
          </a:p>
        </p:txBody>
      </p:sp>
      <p:sp>
        <p:nvSpPr>
          <p:cNvPr id="11" name="TextBox 10">
            <a:extLst>
              <a:ext uri="{FF2B5EF4-FFF2-40B4-BE49-F238E27FC236}">
                <a16:creationId xmlns:a16="http://schemas.microsoft.com/office/drawing/2014/main" id="{CC44CCF8-0964-4684-67CC-9F789265AAB2}"/>
              </a:ext>
            </a:extLst>
          </p:cNvPr>
          <p:cNvSpPr txBox="1"/>
          <p:nvPr/>
        </p:nvSpPr>
        <p:spPr>
          <a:xfrm>
            <a:off x="499933" y="3772189"/>
            <a:ext cx="2162643" cy="369332"/>
          </a:xfrm>
          <a:prstGeom prst="rect">
            <a:avLst/>
          </a:prstGeom>
          <a:solidFill>
            <a:srgbClr val="FF0000"/>
          </a:solidFill>
        </p:spPr>
        <p:txBody>
          <a:bodyPr wrap="none" rtlCol="0">
            <a:spAutoFit/>
          </a:bodyPr>
          <a:lstStyle/>
          <a:p>
            <a:r>
              <a:rPr lang="en-US" dirty="0">
                <a:solidFill>
                  <a:schemeClr val="bg1"/>
                </a:solidFill>
              </a:rPr>
              <a:t>Blast in air and water</a:t>
            </a:r>
          </a:p>
        </p:txBody>
      </p:sp>
      <p:sp>
        <p:nvSpPr>
          <p:cNvPr id="12" name="TextBox 11">
            <a:extLst>
              <a:ext uri="{FF2B5EF4-FFF2-40B4-BE49-F238E27FC236}">
                <a16:creationId xmlns:a16="http://schemas.microsoft.com/office/drawing/2014/main" id="{B05D7C6E-495F-0995-982F-D20547522568}"/>
              </a:ext>
            </a:extLst>
          </p:cNvPr>
          <p:cNvSpPr txBox="1"/>
          <p:nvPr/>
        </p:nvSpPr>
        <p:spPr>
          <a:xfrm>
            <a:off x="3145130" y="3772189"/>
            <a:ext cx="1320683" cy="369332"/>
          </a:xfrm>
          <a:prstGeom prst="rect">
            <a:avLst/>
          </a:prstGeom>
          <a:solidFill>
            <a:srgbClr val="FF0000"/>
          </a:solidFill>
        </p:spPr>
        <p:txBody>
          <a:bodyPr wrap="none" rtlCol="0">
            <a:spAutoFit/>
          </a:bodyPr>
          <a:lstStyle/>
          <a:p>
            <a:r>
              <a:rPr lang="en-US" dirty="0">
                <a:solidFill>
                  <a:schemeClr val="bg1"/>
                </a:solidFill>
              </a:rPr>
              <a:t>Propagation</a:t>
            </a:r>
          </a:p>
        </p:txBody>
      </p:sp>
      <p:sp>
        <p:nvSpPr>
          <p:cNvPr id="13" name="TextBox 12">
            <a:extLst>
              <a:ext uri="{FF2B5EF4-FFF2-40B4-BE49-F238E27FC236}">
                <a16:creationId xmlns:a16="http://schemas.microsoft.com/office/drawing/2014/main" id="{A0AFA09B-C1DC-2084-AB50-0E4E709B8EFF}"/>
              </a:ext>
            </a:extLst>
          </p:cNvPr>
          <p:cNvSpPr txBox="1"/>
          <p:nvPr/>
        </p:nvSpPr>
        <p:spPr>
          <a:xfrm>
            <a:off x="499933" y="4579090"/>
            <a:ext cx="1642501" cy="369332"/>
          </a:xfrm>
          <a:prstGeom prst="rect">
            <a:avLst/>
          </a:prstGeom>
          <a:solidFill>
            <a:srgbClr val="FF0000"/>
          </a:solidFill>
        </p:spPr>
        <p:txBody>
          <a:bodyPr wrap="none" rtlCol="0">
            <a:spAutoFit/>
          </a:bodyPr>
          <a:lstStyle/>
          <a:p>
            <a:r>
              <a:rPr lang="en-US" dirty="0">
                <a:solidFill>
                  <a:schemeClr val="bg1"/>
                </a:solidFill>
              </a:rPr>
              <a:t>Scaled Distance</a:t>
            </a:r>
          </a:p>
        </p:txBody>
      </p:sp>
      <p:sp>
        <p:nvSpPr>
          <p:cNvPr id="14" name="TextBox 13">
            <a:extLst>
              <a:ext uri="{FF2B5EF4-FFF2-40B4-BE49-F238E27FC236}">
                <a16:creationId xmlns:a16="http://schemas.microsoft.com/office/drawing/2014/main" id="{8429CEBB-5B85-0315-1F53-0184A80E23C5}"/>
              </a:ext>
            </a:extLst>
          </p:cNvPr>
          <p:cNvSpPr txBox="1"/>
          <p:nvPr/>
        </p:nvSpPr>
        <p:spPr>
          <a:xfrm>
            <a:off x="511610" y="5259539"/>
            <a:ext cx="1700081" cy="369332"/>
          </a:xfrm>
          <a:prstGeom prst="rect">
            <a:avLst/>
          </a:prstGeom>
          <a:solidFill>
            <a:srgbClr val="FF0000"/>
          </a:solidFill>
        </p:spPr>
        <p:txBody>
          <a:bodyPr wrap="none" rtlCol="0">
            <a:spAutoFit/>
          </a:bodyPr>
          <a:lstStyle/>
          <a:p>
            <a:r>
              <a:rPr lang="en-US" dirty="0">
                <a:solidFill>
                  <a:schemeClr val="bg1"/>
                </a:solidFill>
              </a:rPr>
              <a:t>Process Analysis</a:t>
            </a:r>
          </a:p>
        </p:txBody>
      </p:sp>
      <p:sp>
        <p:nvSpPr>
          <p:cNvPr id="15" name="TextBox 14">
            <a:extLst>
              <a:ext uri="{FF2B5EF4-FFF2-40B4-BE49-F238E27FC236}">
                <a16:creationId xmlns:a16="http://schemas.microsoft.com/office/drawing/2014/main" id="{20334D34-FD60-2246-E165-2DABF4782A13}"/>
              </a:ext>
            </a:extLst>
          </p:cNvPr>
          <p:cNvSpPr txBox="1"/>
          <p:nvPr/>
        </p:nvSpPr>
        <p:spPr>
          <a:xfrm>
            <a:off x="2381906" y="4579090"/>
            <a:ext cx="2862579" cy="369332"/>
          </a:xfrm>
          <a:prstGeom prst="rect">
            <a:avLst/>
          </a:prstGeom>
          <a:solidFill>
            <a:srgbClr val="FF0000"/>
          </a:solidFill>
        </p:spPr>
        <p:txBody>
          <a:bodyPr wrap="none" rtlCol="0">
            <a:spAutoFit/>
          </a:bodyPr>
          <a:lstStyle/>
          <a:p>
            <a:r>
              <a:rPr lang="en-US" dirty="0">
                <a:solidFill>
                  <a:schemeClr val="bg1"/>
                </a:solidFill>
              </a:rPr>
              <a:t>Professional Communication</a:t>
            </a:r>
          </a:p>
        </p:txBody>
      </p:sp>
      <p:sp>
        <p:nvSpPr>
          <p:cNvPr id="16" name="TextBox 15">
            <a:extLst>
              <a:ext uri="{FF2B5EF4-FFF2-40B4-BE49-F238E27FC236}">
                <a16:creationId xmlns:a16="http://schemas.microsoft.com/office/drawing/2014/main" id="{A9FD4C5B-71C2-27DD-13AD-15675D881993}"/>
              </a:ext>
            </a:extLst>
          </p:cNvPr>
          <p:cNvSpPr txBox="1"/>
          <p:nvPr/>
        </p:nvSpPr>
        <p:spPr>
          <a:xfrm>
            <a:off x="4948367" y="3772189"/>
            <a:ext cx="1911164" cy="369332"/>
          </a:xfrm>
          <a:prstGeom prst="rect">
            <a:avLst/>
          </a:prstGeom>
          <a:solidFill>
            <a:srgbClr val="FF0000"/>
          </a:solidFill>
        </p:spPr>
        <p:txBody>
          <a:bodyPr wrap="none" rtlCol="0">
            <a:spAutoFit/>
          </a:bodyPr>
          <a:lstStyle/>
          <a:p>
            <a:r>
              <a:rPr lang="en-US" dirty="0">
                <a:solidFill>
                  <a:schemeClr val="bg1"/>
                </a:solidFill>
              </a:rPr>
              <a:t>Document Control</a:t>
            </a:r>
          </a:p>
        </p:txBody>
      </p:sp>
      <p:sp>
        <p:nvSpPr>
          <p:cNvPr id="17" name="TextBox 16">
            <a:extLst>
              <a:ext uri="{FF2B5EF4-FFF2-40B4-BE49-F238E27FC236}">
                <a16:creationId xmlns:a16="http://schemas.microsoft.com/office/drawing/2014/main" id="{3E097B7F-D2EC-0FEC-C46C-46DD62C1D8B4}"/>
              </a:ext>
            </a:extLst>
          </p:cNvPr>
          <p:cNvSpPr txBox="1"/>
          <p:nvPr/>
        </p:nvSpPr>
        <p:spPr>
          <a:xfrm>
            <a:off x="5388898" y="4420825"/>
            <a:ext cx="3117841" cy="1477328"/>
          </a:xfrm>
          <a:prstGeom prst="rect">
            <a:avLst/>
          </a:prstGeom>
          <a:solidFill>
            <a:srgbClr val="FF0000"/>
          </a:solidFill>
        </p:spPr>
        <p:txBody>
          <a:bodyPr wrap="none" rtlCol="0">
            <a:spAutoFit/>
          </a:bodyPr>
          <a:lstStyle/>
          <a:p>
            <a:r>
              <a:rPr lang="en-US" dirty="0">
                <a:solidFill>
                  <a:schemeClr val="bg1"/>
                </a:solidFill>
              </a:rPr>
              <a:t>The Audience</a:t>
            </a:r>
          </a:p>
          <a:p>
            <a:pPr marL="285750" indent="-285750">
              <a:buFontTx/>
              <a:buChar char="-"/>
            </a:pPr>
            <a:r>
              <a:rPr lang="en-US" dirty="0">
                <a:solidFill>
                  <a:schemeClr val="bg1"/>
                </a:solidFill>
              </a:rPr>
              <a:t>Donors (£££)</a:t>
            </a:r>
          </a:p>
          <a:p>
            <a:pPr marL="285750" indent="-285750">
              <a:buFontTx/>
              <a:buChar char="-"/>
            </a:pPr>
            <a:r>
              <a:rPr lang="en-US" dirty="0">
                <a:solidFill>
                  <a:schemeClr val="bg1"/>
                </a:solidFill>
              </a:rPr>
              <a:t>Level of Sales Pitch</a:t>
            </a:r>
          </a:p>
          <a:p>
            <a:pPr marL="285750" indent="-285750">
              <a:buFontTx/>
              <a:buChar char="-"/>
            </a:pPr>
            <a:r>
              <a:rPr lang="en-US" dirty="0">
                <a:solidFill>
                  <a:schemeClr val="bg1"/>
                </a:solidFill>
              </a:rPr>
              <a:t>Conscious/Unconscious Bias</a:t>
            </a:r>
          </a:p>
          <a:p>
            <a:pPr marL="285750" indent="-285750">
              <a:buFontTx/>
              <a:buChar char="-"/>
            </a:pPr>
            <a:r>
              <a:rPr lang="en-US" dirty="0">
                <a:solidFill>
                  <a:schemeClr val="bg1"/>
                </a:solidFill>
              </a:rPr>
              <a:t>KSB</a:t>
            </a:r>
          </a:p>
        </p:txBody>
      </p:sp>
      <p:sp>
        <p:nvSpPr>
          <p:cNvPr id="18" name="TextBox 17">
            <a:extLst>
              <a:ext uri="{FF2B5EF4-FFF2-40B4-BE49-F238E27FC236}">
                <a16:creationId xmlns:a16="http://schemas.microsoft.com/office/drawing/2014/main" id="{ED2A6C66-76E0-CDC4-BB2F-7A9CDB5430BB}"/>
              </a:ext>
            </a:extLst>
          </p:cNvPr>
          <p:cNvSpPr txBox="1"/>
          <p:nvPr/>
        </p:nvSpPr>
        <p:spPr>
          <a:xfrm>
            <a:off x="8651152" y="4400463"/>
            <a:ext cx="3328604" cy="1200329"/>
          </a:xfrm>
          <a:prstGeom prst="rect">
            <a:avLst/>
          </a:prstGeom>
          <a:solidFill>
            <a:srgbClr val="FF0000"/>
          </a:solidFill>
        </p:spPr>
        <p:txBody>
          <a:bodyPr wrap="none" rtlCol="0">
            <a:spAutoFit/>
          </a:bodyPr>
          <a:lstStyle/>
          <a:p>
            <a:r>
              <a:rPr lang="en-US" dirty="0">
                <a:solidFill>
                  <a:schemeClr val="bg1"/>
                </a:solidFill>
              </a:rPr>
              <a:t>Gestalt</a:t>
            </a:r>
          </a:p>
          <a:p>
            <a:r>
              <a:rPr lang="en-US" dirty="0">
                <a:solidFill>
                  <a:schemeClr val="bg1"/>
                </a:solidFill>
              </a:rPr>
              <a:t>Visual Perception</a:t>
            </a:r>
          </a:p>
          <a:p>
            <a:r>
              <a:rPr lang="en-US" dirty="0">
                <a:solidFill>
                  <a:schemeClr val="bg1"/>
                </a:solidFill>
              </a:rPr>
              <a:t>Intellectual and Visual Inference</a:t>
            </a:r>
          </a:p>
          <a:p>
            <a:r>
              <a:rPr lang="en-US" dirty="0">
                <a:solidFill>
                  <a:schemeClr val="bg1"/>
                </a:solidFill>
              </a:rPr>
              <a:t>Cognitive/Educational Psychology</a:t>
            </a:r>
          </a:p>
        </p:txBody>
      </p:sp>
      <p:sp>
        <p:nvSpPr>
          <p:cNvPr id="4" name="TextBox 3">
            <a:extLst>
              <a:ext uri="{FF2B5EF4-FFF2-40B4-BE49-F238E27FC236}">
                <a16:creationId xmlns:a16="http://schemas.microsoft.com/office/drawing/2014/main" id="{29994EBC-EA69-8094-2318-69136A33F573}"/>
              </a:ext>
            </a:extLst>
          </p:cNvPr>
          <p:cNvSpPr txBox="1"/>
          <p:nvPr/>
        </p:nvSpPr>
        <p:spPr>
          <a:xfrm>
            <a:off x="9606325" y="885765"/>
            <a:ext cx="1676998" cy="1477328"/>
          </a:xfrm>
          <a:prstGeom prst="rect">
            <a:avLst/>
          </a:prstGeom>
          <a:solidFill>
            <a:srgbClr val="FF0000"/>
          </a:solidFill>
        </p:spPr>
        <p:txBody>
          <a:bodyPr wrap="none" rtlCol="0">
            <a:spAutoFit/>
          </a:bodyPr>
          <a:lstStyle/>
          <a:p>
            <a:r>
              <a:rPr lang="en-US" dirty="0">
                <a:solidFill>
                  <a:schemeClr val="bg1"/>
                </a:solidFill>
              </a:rPr>
              <a:t>Threat to:</a:t>
            </a:r>
          </a:p>
          <a:p>
            <a:pPr marL="285750" indent="-285750">
              <a:buFontTx/>
              <a:buChar char="-"/>
            </a:pPr>
            <a:r>
              <a:rPr lang="en-US" dirty="0">
                <a:solidFill>
                  <a:schemeClr val="bg1"/>
                </a:solidFill>
              </a:rPr>
              <a:t>Life</a:t>
            </a:r>
          </a:p>
          <a:p>
            <a:pPr marL="285750" indent="-285750">
              <a:buFontTx/>
              <a:buChar char="-"/>
            </a:pPr>
            <a:r>
              <a:rPr lang="en-US" dirty="0">
                <a:solidFill>
                  <a:schemeClr val="bg1"/>
                </a:solidFill>
              </a:rPr>
              <a:t>Economy</a:t>
            </a:r>
          </a:p>
          <a:p>
            <a:pPr marL="285750" indent="-285750">
              <a:buFontTx/>
              <a:buChar char="-"/>
            </a:pPr>
            <a:r>
              <a:rPr lang="en-US" dirty="0">
                <a:solidFill>
                  <a:schemeClr val="bg1"/>
                </a:solidFill>
              </a:rPr>
              <a:t>Environment</a:t>
            </a:r>
          </a:p>
          <a:p>
            <a:pPr marL="285750" indent="-285750">
              <a:buFontTx/>
              <a:buChar char="-"/>
            </a:pPr>
            <a:r>
              <a:rPr lang="en-US" dirty="0">
                <a:solidFill>
                  <a:schemeClr val="bg1"/>
                </a:solidFill>
              </a:rPr>
              <a:t>Livelihood</a:t>
            </a:r>
          </a:p>
        </p:txBody>
      </p:sp>
      <p:sp>
        <p:nvSpPr>
          <p:cNvPr id="7" name="TextBox 6">
            <a:extLst>
              <a:ext uri="{FF2B5EF4-FFF2-40B4-BE49-F238E27FC236}">
                <a16:creationId xmlns:a16="http://schemas.microsoft.com/office/drawing/2014/main" id="{35F8447B-F2C6-0F80-A06A-0647AD471063}"/>
              </a:ext>
            </a:extLst>
          </p:cNvPr>
          <p:cNvSpPr txBox="1"/>
          <p:nvPr/>
        </p:nvSpPr>
        <p:spPr>
          <a:xfrm>
            <a:off x="4438231" y="1009326"/>
            <a:ext cx="2472408" cy="369332"/>
          </a:xfrm>
          <a:prstGeom prst="rect">
            <a:avLst/>
          </a:prstGeom>
          <a:solidFill>
            <a:srgbClr val="FF0000"/>
          </a:solidFill>
        </p:spPr>
        <p:txBody>
          <a:bodyPr wrap="none" rtlCol="0">
            <a:spAutoFit/>
          </a:bodyPr>
          <a:lstStyle/>
          <a:p>
            <a:r>
              <a:rPr lang="en-US" dirty="0">
                <a:solidFill>
                  <a:schemeClr val="bg1"/>
                </a:solidFill>
              </a:rPr>
              <a:t>Secondary OME Hazards</a:t>
            </a:r>
          </a:p>
        </p:txBody>
      </p:sp>
      <p:pic>
        <p:nvPicPr>
          <p:cNvPr id="33" name="Audio 32">
            <a:extLst>
              <a:ext uri="{FF2B5EF4-FFF2-40B4-BE49-F238E27FC236}">
                <a16:creationId xmlns:a16="http://schemas.microsoft.com/office/drawing/2014/main" id="{67ED7E64-E562-A611-D9D1-153D4AF020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226800" y="5892800"/>
            <a:ext cx="812800" cy="812800"/>
          </a:xfrm>
          <a:prstGeom prst="rect">
            <a:avLst/>
          </a:prstGeom>
        </p:spPr>
      </p:pic>
    </p:spTree>
    <p:custDataLst>
      <p:tags r:id="rId1"/>
    </p:custDataLst>
    <p:extLst>
      <p:ext uri="{BB962C8B-B14F-4D97-AF65-F5344CB8AC3E}">
        <p14:creationId xmlns:p14="http://schemas.microsoft.com/office/powerpoint/2010/main" val="309034586"/>
      </p:ext>
    </p:extLst>
  </p:cSld>
  <p:clrMapOvr>
    <a:masterClrMapping/>
  </p:clrMapOvr>
  <mc:AlternateContent xmlns:mc="http://schemas.openxmlformats.org/markup-compatibility/2006">
    <mc:Choice xmlns:p14="http://schemas.microsoft.com/office/powerpoint/2010/main" Requires="p14">
      <p:transition spd="slow" p14:dur="2000" advTm="418453"/>
    </mc:Choice>
    <mc:Fallback>
      <p:transition spd="slow" advTm="418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33"/>
                </p:tgtEl>
              </p:cMediaNode>
            </p:audio>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4"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436516-591C-760D-86E6-5E1A92734C67}"/>
              </a:ext>
            </a:extLst>
          </p:cNvPr>
          <p:cNvSpPr>
            <a:spLocks noGrp="1"/>
          </p:cNvSpPr>
          <p:nvPr>
            <p:ph type="title"/>
          </p:nvPr>
        </p:nvSpPr>
        <p:spPr/>
        <p:txBody>
          <a:bodyPr/>
          <a:lstStyle/>
          <a:p>
            <a:endParaRPr lang="en-US" dirty="0"/>
          </a:p>
        </p:txBody>
      </p:sp>
      <p:pic>
        <p:nvPicPr>
          <p:cNvPr id="6" name="Content Placeholder 6" descr="Diagram&#10;&#10;Description automatically generated">
            <a:extLst>
              <a:ext uri="{FF2B5EF4-FFF2-40B4-BE49-F238E27FC236}">
                <a16:creationId xmlns:a16="http://schemas.microsoft.com/office/drawing/2014/main" id="{7CB8109A-0534-5FD0-72B0-0808960FCD3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0143" y="2547065"/>
            <a:ext cx="7183550" cy="3185519"/>
          </a:xfrm>
          <a:prstGeom prst="rect">
            <a:avLst/>
          </a:prstGeom>
        </p:spPr>
      </p:pic>
      <p:pic>
        <p:nvPicPr>
          <p:cNvPr id="7" name="Picture 6" descr="A picture containing grass, mountain, nature, green&#10;&#10;Description automatically generated">
            <a:extLst>
              <a:ext uri="{FF2B5EF4-FFF2-40B4-BE49-F238E27FC236}">
                <a16:creationId xmlns:a16="http://schemas.microsoft.com/office/drawing/2014/main" id="{E4202AF0-E5D4-44FA-0E20-5CDDD126844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133407" y="298938"/>
            <a:ext cx="4437479" cy="5433646"/>
          </a:xfrm>
          <a:prstGeom prst="rect">
            <a:avLst/>
          </a:prstGeom>
        </p:spPr>
      </p:pic>
      <p:sp>
        <p:nvSpPr>
          <p:cNvPr id="8" name="TextBox 7">
            <a:extLst>
              <a:ext uri="{FF2B5EF4-FFF2-40B4-BE49-F238E27FC236}">
                <a16:creationId xmlns:a16="http://schemas.microsoft.com/office/drawing/2014/main" id="{CB9EEF21-FDF2-A2C2-37B6-B7771ACED75C}"/>
              </a:ext>
            </a:extLst>
          </p:cNvPr>
          <p:cNvSpPr txBox="1"/>
          <p:nvPr/>
        </p:nvSpPr>
        <p:spPr>
          <a:xfrm>
            <a:off x="5160723" y="3770492"/>
            <a:ext cx="450937" cy="369332"/>
          </a:xfrm>
          <a:prstGeom prst="rect">
            <a:avLst/>
          </a:prstGeom>
          <a:solidFill>
            <a:schemeClr val="bg1"/>
          </a:solidFill>
          <a:ln>
            <a:noFill/>
          </a:ln>
        </p:spPr>
        <p:txBody>
          <a:bodyPr wrap="square" rtlCol="0">
            <a:spAutoFit/>
          </a:bodyPr>
          <a:lstStyle/>
          <a:p>
            <a:endParaRPr lang="en-US" dirty="0"/>
          </a:p>
        </p:txBody>
      </p:sp>
      <p:sp>
        <p:nvSpPr>
          <p:cNvPr id="9" name="TextBox 8">
            <a:extLst>
              <a:ext uri="{FF2B5EF4-FFF2-40B4-BE49-F238E27FC236}">
                <a16:creationId xmlns:a16="http://schemas.microsoft.com/office/drawing/2014/main" id="{A05B07D2-4D6C-FD53-88DF-898BA8EDBD83}"/>
              </a:ext>
            </a:extLst>
          </p:cNvPr>
          <p:cNvSpPr txBox="1"/>
          <p:nvPr/>
        </p:nvSpPr>
        <p:spPr>
          <a:xfrm>
            <a:off x="4436303" y="5348612"/>
            <a:ext cx="486426" cy="383971"/>
          </a:xfrm>
          <a:prstGeom prst="rect">
            <a:avLst/>
          </a:prstGeom>
          <a:solidFill>
            <a:schemeClr val="bg1"/>
          </a:solidFill>
          <a:ln>
            <a:noFill/>
          </a:ln>
        </p:spPr>
        <p:txBody>
          <a:bodyPr wrap="square" rtlCol="0">
            <a:spAutoFit/>
          </a:bodyPr>
          <a:lstStyle/>
          <a:p>
            <a:endParaRPr lang="en-US" dirty="0"/>
          </a:p>
        </p:txBody>
      </p:sp>
      <p:sp>
        <p:nvSpPr>
          <p:cNvPr id="10" name="Content Placeholder 1">
            <a:extLst>
              <a:ext uri="{FF2B5EF4-FFF2-40B4-BE49-F238E27FC236}">
                <a16:creationId xmlns:a16="http://schemas.microsoft.com/office/drawing/2014/main" id="{55564D7E-9544-361D-DF75-344D274FE710}"/>
              </a:ext>
            </a:extLst>
          </p:cNvPr>
          <p:cNvSpPr txBox="1">
            <a:spLocks noChangeArrowheads="1"/>
          </p:cNvSpPr>
          <p:nvPr/>
        </p:nvSpPr>
        <p:spPr bwMode="auto">
          <a:xfrm>
            <a:off x="1372450" y="1074829"/>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Is she any different to an </a:t>
            </a:r>
          </a:p>
          <a:p>
            <a:pPr algn="ctr" eaLnBrk="1" hangingPunct="1"/>
            <a:r>
              <a:rPr lang="en-GB" altLang="en-US" sz="4400" dirty="0"/>
              <a:t>ammunition depot?</a:t>
            </a:r>
          </a:p>
        </p:txBody>
      </p:sp>
      <p:pic>
        <p:nvPicPr>
          <p:cNvPr id="11" name="Audio 10">
            <a:extLst>
              <a:ext uri="{FF2B5EF4-FFF2-40B4-BE49-F238E27FC236}">
                <a16:creationId xmlns:a16="http://schemas.microsoft.com/office/drawing/2014/main" id="{19E27B5D-B8E9-11F4-0728-1882191680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40201007"/>
      </p:ext>
    </p:extLst>
  </p:cSld>
  <p:clrMapOvr>
    <a:masterClrMapping/>
  </p:clrMapOvr>
  <mc:AlternateContent xmlns:mc="http://schemas.openxmlformats.org/markup-compatibility/2006">
    <mc:Choice xmlns:p14="http://schemas.microsoft.com/office/powerpoint/2010/main" Requires="p14">
      <p:transition spd="slow" p14:dur="2000" advTm="69194"/>
    </mc:Choice>
    <mc:Fallback>
      <p:transition spd="slow" advTm="69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9F6B981A-6341-7AB3-DE35-28932139283E}"/>
              </a:ext>
            </a:extLst>
          </p:cNvPr>
          <p:cNvSpPr>
            <a:spLocks noGrp="1"/>
          </p:cNvSpPr>
          <p:nvPr>
            <p:ph type="body" sz="quarter" idx="14"/>
          </p:nvPr>
        </p:nvSpPr>
        <p:spPr>
          <a:xfrm>
            <a:off x="344488" y="1090613"/>
            <a:ext cx="6902450" cy="4895850"/>
          </a:xfrm>
        </p:spPr>
        <p:txBody>
          <a:bodyPr wrap="square" rtlCol="0">
            <a:normAutofit/>
          </a:bodyPr>
          <a:lstStyle/>
          <a:p>
            <a:pPr eaLnBrk="1" fontAlgn="auto" hangingPunct="1">
              <a:spcAft>
                <a:spcPts val="0"/>
              </a:spcAft>
              <a:defRPr/>
            </a:pPr>
            <a:r>
              <a:rPr lang="en-GB" dirty="0">
                <a:solidFill>
                  <a:schemeClr val="bg1"/>
                </a:solidFill>
              </a:rPr>
              <a:t>The epipelagic zone (200m/photosynthesis) down to 35m;</a:t>
            </a:r>
          </a:p>
          <a:p>
            <a:pPr eaLnBrk="1" fontAlgn="auto" hangingPunct="1">
              <a:spcAft>
                <a:spcPts val="0"/>
              </a:spcAft>
              <a:defRPr/>
            </a:pPr>
            <a:r>
              <a:rPr lang="en-GB" dirty="0">
                <a:solidFill>
                  <a:schemeClr val="bg1"/>
                </a:solidFill>
              </a:rPr>
              <a:t>NEQ – reported by UN Panel of Experts as 21 kg</a:t>
            </a:r>
          </a:p>
          <a:p>
            <a:pPr lvl="1" eaLnBrk="1" fontAlgn="auto" hangingPunct="1">
              <a:spcAft>
                <a:spcPts val="0"/>
              </a:spcAft>
              <a:defRPr/>
            </a:pPr>
            <a:r>
              <a:rPr lang="en-GB" sz="1800" dirty="0">
                <a:solidFill>
                  <a:schemeClr val="bg1"/>
                </a:solidFill>
              </a:rPr>
              <a:t>Ammonium Nitrate / Aluminium 20.3 kg</a:t>
            </a:r>
          </a:p>
          <a:p>
            <a:pPr lvl="1" eaLnBrk="1" fontAlgn="auto" hangingPunct="1">
              <a:spcAft>
                <a:spcPts val="0"/>
              </a:spcAft>
              <a:defRPr/>
            </a:pPr>
            <a:r>
              <a:rPr lang="en-GB" sz="1800" dirty="0">
                <a:solidFill>
                  <a:schemeClr val="bg1"/>
                </a:solidFill>
              </a:rPr>
              <a:t>RDX 0.7 kg</a:t>
            </a:r>
          </a:p>
          <a:p>
            <a:pPr lvl="1" eaLnBrk="1" fontAlgn="auto" hangingPunct="1">
              <a:spcAft>
                <a:spcPts val="0"/>
              </a:spcAft>
              <a:defRPr/>
            </a:pPr>
            <a:r>
              <a:rPr lang="en-GB" sz="1800" dirty="0">
                <a:solidFill>
                  <a:schemeClr val="bg1"/>
                </a:solidFill>
              </a:rPr>
              <a:t>TNT equivalence with limited exploitation?</a:t>
            </a:r>
          </a:p>
          <a:p>
            <a:pPr eaLnBrk="1" fontAlgn="auto" hangingPunct="1">
              <a:spcAft>
                <a:spcPts val="0"/>
              </a:spcAft>
              <a:defRPr/>
            </a:pPr>
            <a:r>
              <a:rPr lang="en-GB" dirty="0">
                <a:solidFill>
                  <a:schemeClr val="bg1"/>
                </a:solidFill>
              </a:rPr>
              <a:t>Who has completed work on contact mine explosions (0 – 12 m) and near surface explosions in recent memory with sufficient academic rigour?</a:t>
            </a:r>
          </a:p>
          <a:p>
            <a:pPr lvl="1" eaLnBrk="1" fontAlgn="auto" hangingPunct="1">
              <a:spcAft>
                <a:spcPts val="0"/>
              </a:spcAft>
              <a:defRPr/>
            </a:pPr>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pPr eaLnBrk="1" fontAlgn="auto" hangingPunct="1">
              <a:spcAft>
                <a:spcPts val="0"/>
              </a:spcAft>
              <a:defRPr/>
            </a:pPr>
            <a:r>
              <a:rPr lang="en-GB" dirty="0">
                <a:solidFill>
                  <a:schemeClr val="bg1"/>
                </a:solidFill>
              </a:rPr>
              <a:t>How is an oil tanker constructed and what is the impact on a single skin hull? Planning considerations – plate geometry / thickness / erosion</a:t>
            </a:r>
          </a:p>
          <a:p>
            <a:pPr eaLnBrk="1" fontAlgn="auto" hangingPunct="1">
              <a:spcAft>
                <a:spcPts val="0"/>
              </a:spcAft>
              <a:defRPr/>
            </a:pPr>
            <a:r>
              <a:rPr lang="en-GB" dirty="0">
                <a:solidFill>
                  <a:schemeClr val="bg1"/>
                </a:solidFill>
              </a:rPr>
              <a:t>Are pressures of concern to vessels published?</a:t>
            </a:r>
          </a:p>
          <a:p>
            <a:pPr marL="0" indent="0" eaLnBrk="1" fontAlgn="auto" hangingPunct="1">
              <a:spcAft>
                <a:spcPts val="0"/>
              </a:spcAft>
              <a:buFont typeface="Arial" panose="020B0604020202020204" pitchFamily="34" charset="0"/>
              <a:buNone/>
              <a:defRPr/>
            </a:pPr>
            <a:endParaRPr lang="en-GB" dirty="0">
              <a:solidFill>
                <a:schemeClr val="bg1"/>
              </a:solidFill>
            </a:endParaRPr>
          </a:p>
        </p:txBody>
      </p:sp>
      <p:pic>
        <p:nvPicPr>
          <p:cNvPr id="35842" name="Picture 5" descr="A picture containing outdoor, several&#10;&#10;Description automatically generated">
            <a:extLst>
              <a:ext uri="{FF2B5EF4-FFF2-40B4-BE49-F238E27FC236}">
                <a16:creationId xmlns:a16="http://schemas.microsoft.com/office/drawing/2014/main" id="{F51C93CC-C442-AA3B-E243-730457E18D5D}"/>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8067675" y="4451350"/>
            <a:ext cx="3035300"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Content Placeholder 11">
            <a:extLst>
              <a:ext uri="{FF2B5EF4-FFF2-40B4-BE49-F238E27FC236}">
                <a16:creationId xmlns:a16="http://schemas.microsoft.com/office/drawing/2014/main" id="{4CC7ABD6-F1F5-BF91-E04C-FB108FB280F2}"/>
              </a:ext>
            </a:extLst>
          </p:cNvPr>
          <p:cNvPicPr>
            <a:picLocks noGrp="1" noChangeAspect="1" noChangeArrowheads="1"/>
          </p:cNvPicPr>
          <p:nvPr>
            <p:ph sz="quarter" idx="18"/>
          </p:nvPr>
        </p:nvPicPr>
        <p:blipFill>
          <a:blip r:embed="rId5">
            <a:extLst>
              <a:ext uri="{28A0092B-C50C-407E-A947-70E740481C1C}">
                <a14:useLocalDpi xmlns:a14="http://schemas.microsoft.com/office/drawing/2010/main"/>
              </a:ext>
            </a:extLst>
          </a:blip>
          <a:srcRect/>
          <a:stretch>
            <a:fillRect/>
          </a:stretch>
        </p:blipFill>
        <p:spPr>
          <a:xfrm>
            <a:off x="7246938" y="1289050"/>
            <a:ext cx="4535487" cy="2981325"/>
          </a:xfrm>
        </p:spPr>
      </p:pic>
      <p:pic>
        <p:nvPicPr>
          <p:cNvPr id="35844" name="Picture 12">
            <a:extLst>
              <a:ext uri="{FF2B5EF4-FFF2-40B4-BE49-F238E27FC236}">
                <a16:creationId xmlns:a16="http://schemas.microsoft.com/office/drawing/2014/main" id="{F5F7A797-2199-CDB8-78E8-129F3B53CBBB}"/>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9925050" y="4724400"/>
            <a:ext cx="2143125" cy="101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5" name="Content Placeholder 1">
            <a:extLst>
              <a:ext uri="{FF2B5EF4-FFF2-40B4-BE49-F238E27FC236}">
                <a16:creationId xmlns:a16="http://schemas.microsoft.com/office/drawing/2014/main" id="{20164EAA-AD57-1A20-E03B-8357C316750E}"/>
              </a:ext>
            </a:extLst>
          </p:cNvPr>
          <p:cNvSpPr txBox="1">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algn="ctr" eaLnBrk="1" hangingPunct="1">
              <a:spcBef>
                <a:spcPts val="1000"/>
              </a:spcBef>
            </a:pPr>
            <a:endParaRPr lang="en-GB" altLang="en-US" dirty="0">
              <a:solidFill>
                <a:schemeClr val="bg1"/>
              </a:solidFill>
              <a:latin typeface="Calibri" panose="020F0502020204030204" pitchFamily="34" charset="0"/>
            </a:endParaRPr>
          </a:p>
        </p:txBody>
      </p:sp>
      <p:sp>
        <p:nvSpPr>
          <p:cNvPr id="35846" name="Content Placeholder 1">
            <a:extLst>
              <a:ext uri="{FF2B5EF4-FFF2-40B4-BE49-F238E27FC236}">
                <a16:creationId xmlns:a16="http://schemas.microsoft.com/office/drawing/2014/main" id="{1237C263-71D4-C653-2C84-9BFD364BCEC8}"/>
              </a:ext>
            </a:extLst>
          </p:cNvPr>
          <p:cNvSpPr txBox="1">
            <a:spLocks noChangeArrowheads="1"/>
          </p:cNvSpPr>
          <p:nvPr/>
        </p:nvSpPr>
        <p:spPr bwMode="auto">
          <a:xfrm>
            <a:off x="5934075" y="206375"/>
            <a:ext cx="4437063"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3600"/>
              <a:t>Methodological Approach – Sea Mines</a:t>
            </a:r>
          </a:p>
        </p:txBody>
      </p:sp>
      <p:pic>
        <p:nvPicPr>
          <p:cNvPr id="4" name="Audio 3">
            <a:extLst>
              <a:ext uri="{FF2B5EF4-FFF2-40B4-BE49-F238E27FC236}">
                <a16:creationId xmlns:a16="http://schemas.microsoft.com/office/drawing/2014/main" id="{143C7D3E-F1E1-5CB7-07E9-769199389AB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2762"/>
    </mc:Choice>
    <mc:Fallback>
      <p:transition spd="slow" advTm="222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7">
            <a:extLst>
              <a:ext uri="{FF2B5EF4-FFF2-40B4-BE49-F238E27FC236}">
                <a16:creationId xmlns:a16="http://schemas.microsoft.com/office/drawing/2014/main" id="{6AF0C50F-875E-5188-3F3A-930398D101E0}"/>
              </a:ext>
            </a:extLst>
          </p:cNvPr>
          <p:cNvSpPr>
            <a:spLocks noGrp="1" noChangeArrowheads="1"/>
          </p:cNvSpPr>
          <p:nvPr>
            <p:ph type="title"/>
          </p:nvPr>
        </p:nvSpPr>
        <p:spPr bwMode="auto">
          <a:xfrm>
            <a:off x="4901853" y="341313"/>
            <a:ext cx="10225088" cy="8651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GB" altLang="en-US" sz="3600" dirty="0">
                <a:solidFill>
                  <a:schemeClr val="bg1"/>
                </a:solidFill>
              </a:rPr>
              <a:t>Key findings – Sea Mines</a:t>
            </a:r>
          </a:p>
        </p:txBody>
      </p:sp>
      <p:sp>
        <p:nvSpPr>
          <p:cNvPr id="36866" name="Text Placeholder 8">
            <a:extLst>
              <a:ext uri="{FF2B5EF4-FFF2-40B4-BE49-F238E27FC236}">
                <a16:creationId xmlns:a16="http://schemas.microsoft.com/office/drawing/2014/main" id="{7805D182-5CF2-EF04-2C54-22A31B4C8CA5}"/>
              </a:ext>
            </a:extLst>
          </p:cNvPr>
          <p:cNvSpPr>
            <a:spLocks noGrp="1" noChangeArrowheads="1"/>
          </p:cNvSpPr>
          <p:nvPr>
            <p:ph type="body" sz="quarter" idx="14"/>
          </p:nvPr>
        </p:nvSpPr>
        <p:spPr>
          <a:xfrm>
            <a:off x="407988" y="1412875"/>
            <a:ext cx="6696075" cy="4895850"/>
          </a:xfrm>
        </p:spPr>
        <p:txBody>
          <a:bodyPr wrap="square"/>
          <a:lstStyle/>
          <a:p>
            <a:pPr eaLnBrk="1" hangingPunct="1"/>
            <a:r>
              <a:rPr lang="en-GB" altLang="en-US" sz="1800" dirty="0">
                <a:solidFill>
                  <a:schemeClr val="bg1"/>
                </a:solidFill>
                <a:latin typeface="Arial" panose="020B0604020202020204" pitchFamily="34" charset="0"/>
                <a:cs typeface="Arial" panose="020B0604020202020204" pitchFamily="34" charset="0"/>
              </a:rPr>
              <a:t>The volume of explosive is roughly 0.027 m</a:t>
            </a:r>
            <a:r>
              <a:rPr lang="en-GB" altLang="en-US" sz="1800" baseline="30000" dirty="0">
                <a:solidFill>
                  <a:schemeClr val="bg1"/>
                </a:solidFill>
                <a:latin typeface="Arial" panose="020B0604020202020204" pitchFamily="34" charset="0"/>
                <a:cs typeface="Arial" panose="020B0604020202020204" pitchFamily="34" charset="0"/>
              </a:rPr>
              <a:t>3</a:t>
            </a:r>
            <a:r>
              <a:rPr lang="en-GB" altLang="en-US" sz="1800" dirty="0">
                <a:solidFill>
                  <a:schemeClr val="bg1"/>
                </a:solidFill>
                <a:latin typeface="Arial" panose="020B0604020202020204" pitchFamily="34" charset="0"/>
                <a:cs typeface="Arial" panose="020B0604020202020204" pitchFamily="34" charset="0"/>
              </a:rPr>
              <a:t> with a density of 0.768 gcm</a:t>
            </a:r>
            <a:r>
              <a:rPr lang="en-GB" altLang="en-US" sz="1800" baseline="30000" dirty="0">
                <a:solidFill>
                  <a:schemeClr val="bg1"/>
                </a:solidFill>
                <a:latin typeface="Arial" panose="020B0604020202020204" pitchFamily="34" charset="0"/>
                <a:cs typeface="Arial" panose="020B0604020202020204" pitchFamily="34" charset="0"/>
              </a:rPr>
              <a:t>-3</a:t>
            </a:r>
            <a:r>
              <a:rPr lang="en-GB" altLang="en-US" sz="1800" dirty="0">
                <a:solidFill>
                  <a:schemeClr val="bg1"/>
                </a:solidFill>
                <a:latin typeface="Arial" panose="020B0604020202020204" pitchFamily="34" charset="0"/>
                <a:cs typeface="Arial" panose="020B0604020202020204" pitchFamily="34" charset="0"/>
              </a:rPr>
              <a:t> and velocity of detonation of no more than 4313 ms</a:t>
            </a:r>
            <a:r>
              <a:rPr lang="en-GB" altLang="en-US" sz="1800" baseline="30000" dirty="0">
                <a:solidFill>
                  <a:schemeClr val="bg1"/>
                </a:solidFill>
                <a:latin typeface="Arial" panose="020B0604020202020204" pitchFamily="34" charset="0"/>
                <a:cs typeface="Arial" panose="020B0604020202020204" pitchFamily="34" charset="0"/>
              </a:rPr>
              <a:t>-1</a:t>
            </a:r>
          </a:p>
          <a:p>
            <a:pPr eaLnBrk="1" hangingPunct="1"/>
            <a:r>
              <a:rPr lang="en-GB" altLang="en-US" sz="1800" dirty="0">
                <a:solidFill>
                  <a:schemeClr val="bg1"/>
                </a:solidFill>
                <a:latin typeface="Arial" panose="020B0604020202020204" pitchFamily="34" charset="0"/>
                <a:cs typeface="Arial" panose="020B0604020202020204" pitchFamily="34" charset="0"/>
              </a:rPr>
              <a:t>The plate geometry on FSO Safer is 3.5 m long by 3 m wide on 3.5 m stiffener spacing. Such a plate would generally have a yield stress of 400 MPa and 28% elongation factor  - so what? </a:t>
            </a:r>
          </a:p>
          <a:p>
            <a:pPr eaLnBrk="1" hangingPunct="1"/>
            <a:r>
              <a:rPr lang="en-GB" altLang="en-US" sz="1800" dirty="0">
                <a:solidFill>
                  <a:schemeClr val="bg1"/>
                </a:solidFill>
                <a:latin typeface="Arial" panose="020B0604020202020204" pitchFamily="34" charset="0"/>
                <a:cs typeface="Arial" panose="020B0604020202020204" pitchFamily="34" charset="0"/>
              </a:rPr>
              <a:t>Contact explosion - hull breach 1.437 m to 1.819 m in radius. Outcome: gushing oil spill in tank(s) breached. </a:t>
            </a:r>
          </a:p>
          <a:p>
            <a:pPr eaLnBrk="1" hangingPunct="1"/>
            <a:r>
              <a:rPr lang="en-GB" altLang="en-US" sz="1800" dirty="0">
                <a:solidFill>
                  <a:schemeClr val="bg1"/>
                </a:solidFill>
                <a:latin typeface="Arial" panose="020B0604020202020204" pitchFamily="34" charset="0"/>
                <a:cs typeface="Arial" panose="020B0604020202020204" pitchFamily="34" charset="0"/>
              </a:rPr>
              <a:t>At a range of 12.22 m permanent deflection of 50.8 mm (the threshold for moderate damage). Unlikely that hull will be breached, but potential for slow leaking oil spill is possible.</a:t>
            </a:r>
          </a:p>
          <a:p>
            <a:pPr eaLnBrk="1" hangingPunct="1"/>
            <a:r>
              <a:rPr lang="en-GB" altLang="en-US" sz="1800" dirty="0">
                <a:highlight>
                  <a:srgbClr val="FFFF00"/>
                </a:highlight>
                <a:latin typeface="Arial" panose="020B0604020202020204" pitchFamily="34" charset="0"/>
                <a:cs typeface="Arial" panose="020B0604020202020204" pitchFamily="34" charset="0"/>
              </a:rPr>
              <a:t>MITIGATION – Oil boom at a distance beyond threshold of moderate-light damage</a:t>
            </a:r>
          </a:p>
          <a:p>
            <a:pPr eaLnBrk="1" hangingPunct="1"/>
            <a:endParaRPr lang="en-GB" altLang="en-US" sz="1800" dirty="0">
              <a:solidFill>
                <a:schemeClr val="bg1"/>
              </a:solidFill>
              <a:latin typeface="Arial" panose="020B0604020202020204" pitchFamily="34" charset="0"/>
              <a:cs typeface="Arial" panose="020B0604020202020204" pitchFamily="34" charset="0"/>
            </a:endParaRPr>
          </a:p>
        </p:txBody>
      </p:sp>
      <p:pic>
        <p:nvPicPr>
          <p:cNvPr id="36867" name="Content Placeholder 6" descr="Diagram&#10;&#10;Description automatically generated">
            <a:extLst>
              <a:ext uri="{FF2B5EF4-FFF2-40B4-BE49-F238E27FC236}">
                <a16:creationId xmlns:a16="http://schemas.microsoft.com/office/drawing/2014/main" id="{AFA1314C-5FDE-EAA8-14A4-636DC17A10FE}"/>
              </a:ext>
            </a:extLst>
          </p:cNvPr>
          <p:cNvPicPr>
            <a:picLocks noGrp="1" noChangeAspect="1" noChangeArrowheads="1"/>
          </p:cNvPicPr>
          <p:nvPr>
            <p:ph sz="quarter" idx="18"/>
          </p:nvPr>
        </p:nvPicPr>
        <p:blipFill>
          <a:blip r:embed="rId5">
            <a:extLst>
              <a:ext uri="{28A0092B-C50C-407E-A947-70E740481C1C}">
                <a14:useLocalDpi xmlns:a14="http://schemas.microsoft.com/office/drawing/2010/main"/>
              </a:ext>
            </a:extLst>
          </a:blip>
          <a:srcRect/>
          <a:stretch>
            <a:fillRect/>
          </a:stretch>
        </p:blipFill>
        <p:spPr>
          <a:xfrm>
            <a:off x="7435176" y="2659954"/>
            <a:ext cx="4484530" cy="2835275"/>
          </a:xfrm>
        </p:spPr>
      </p:pic>
      <p:pic>
        <p:nvPicPr>
          <p:cNvPr id="36868" name="Picture 10" descr="A picture containing ground, outdoor&#10;&#10;Description automatically generated">
            <a:extLst>
              <a:ext uri="{FF2B5EF4-FFF2-40B4-BE49-F238E27FC236}">
                <a16:creationId xmlns:a16="http://schemas.microsoft.com/office/drawing/2014/main" id="{8FDCCD36-9D25-70D9-ACFD-78DFE7059BC4}"/>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9639300" y="4486275"/>
            <a:ext cx="2274888"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Picture 11">
            <a:extLst>
              <a:ext uri="{FF2B5EF4-FFF2-40B4-BE49-F238E27FC236}">
                <a16:creationId xmlns:a16="http://schemas.microsoft.com/office/drawing/2014/main" id="{142D6C36-2001-C5BD-3329-2D120DE3A147}"/>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7307262" y="901874"/>
            <a:ext cx="4722051" cy="1707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extLst>
              <a:ext uri="{FF2B5EF4-FFF2-40B4-BE49-F238E27FC236}">
                <a16:creationId xmlns:a16="http://schemas.microsoft.com/office/drawing/2014/main" id="{E38BF83E-6BC7-8E42-8C53-DCD698BA3114}"/>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226800" y="5892800"/>
            <a:ext cx="812800" cy="8128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19328"/>
    </mc:Choice>
    <mc:Fallback>
      <p:transition spd="slow" advTm="11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DC8EBBF-850F-15A2-D078-A8FB02FD1A62}"/>
              </a:ext>
            </a:extLst>
          </p:cNvPr>
          <p:cNvSpPr>
            <a:spLocks noGrp="1"/>
          </p:cNvSpPr>
          <p:nvPr>
            <p:ph type="title"/>
          </p:nvPr>
        </p:nvSpPr>
        <p:spPr/>
        <p:txBody>
          <a:bodyPr>
            <a:normAutofit fontScale="90000"/>
          </a:bodyPr>
          <a:lstStyle/>
          <a:p>
            <a:pPr eaLnBrk="1" fontAlgn="auto" hangingPunct="1">
              <a:spcAft>
                <a:spcPts val="0"/>
              </a:spcAft>
              <a:defRPr/>
            </a:pPr>
            <a:endParaRPr lang="en-GB" dirty="0">
              <a:solidFill>
                <a:schemeClr val="bg1"/>
              </a:solidFill>
            </a:endParaRPr>
          </a:p>
        </p:txBody>
      </p:sp>
      <p:sp>
        <p:nvSpPr>
          <p:cNvPr id="37890" name="Text Placeholder 8">
            <a:extLst>
              <a:ext uri="{FF2B5EF4-FFF2-40B4-BE49-F238E27FC236}">
                <a16:creationId xmlns:a16="http://schemas.microsoft.com/office/drawing/2014/main" id="{5921BF3E-CCEA-6D78-36BA-D438D7B8A061}"/>
              </a:ext>
            </a:extLst>
          </p:cNvPr>
          <p:cNvSpPr>
            <a:spLocks noGrp="1" noChangeArrowheads="1"/>
          </p:cNvSpPr>
          <p:nvPr>
            <p:ph type="body" sz="quarter" idx="14"/>
          </p:nvPr>
        </p:nvSpPr>
        <p:spPr>
          <a:xfrm>
            <a:off x="330200" y="1223963"/>
            <a:ext cx="6940550" cy="4897437"/>
          </a:xfrm>
        </p:spPr>
        <p:txBody>
          <a:bodyPr wrap="square"/>
          <a:lstStyle/>
          <a:p>
            <a:pPr eaLnBrk="1" hangingPunct="1"/>
            <a:r>
              <a:rPr lang="en-GB" altLang="en-US" dirty="0">
                <a:solidFill>
                  <a:schemeClr val="bg1"/>
                </a:solidFill>
                <a:latin typeface="Arial" panose="020B0604020202020204" pitchFamily="34" charset="0"/>
                <a:cs typeface="Arial" panose="020B0604020202020204" pitchFamily="34" charset="0"/>
              </a:rPr>
              <a:t>Oil stored in 12 tanks (no tank is full or empty)</a:t>
            </a:r>
          </a:p>
          <a:p>
            <a:pPr eaLnBrk="1" hangingPunct="1"/>
            <a:r>
              <a:rPr lang="en-GB" altLang="en-US" dirty="0">
                <a:solidFill>
                  <a:schemeClr val="bg1"/>
                </a:solidFill>
                <a:latin typeface="Arial" panose="020B0604020202020204" pitchFamily="34" charset="0"/>
                <a:cs typeface="Arial" panose="020B0604020202020204" pitchFamily="34" charset="0"/>
              </a:rPr>
              <a:t>LEL and UEL of Marib crude oil 0.8 – 7.7%</a:t>
            </a:r>
          </a:p>
          <a:p>
            <a:pPr eaLnBrk="1" hangingPunct="1"/>
            <a:r>
              <a:rPr lang="en-GB" altLang="en-US" dirty="0">
                <a:solidFill>
                  <a:schemeClr val="bg1"/>
                </a:solidFill>
                <a:latin typeface="Arial" panose="020B0604020202020204" pitchFamily="34" charset="0"/>
                <a:cs typeface="Arial" panose="020B0604020202020204" pitchFamily="34" charset="0"/>
              </a:rPr>
              <a:t>Deflagration to detonation transition 10 – 25% volume of gas within any chamber (31,000 barrels – 800 Kg </a:t>
            </a:r>
            <a:r>
              <a:rPr lang="en-GB" altLang="en-US" dirty="0" err="1">
                <a:solidFill>
                  <a:schemeClr val="bg1"/>
                </a:solidFill>
                <a:latin typeface="Arial" panose="020B0604020202020204" pitchFamily="34" charset="0"/>
                <a:cs typeface="Arial" panose="020B0604020202020204" pitchFamily="34" charset="0"/>
              </a:rPr>
              <a:t>TNTe</a:t>
            </a:r>
            <a:r>
              <a:rPr lang="en-GB" altLang="en-US" dirty="0">
                <a:solidFill>
                  <a:schemeClr val="bg1"/>
                </a:solidFill>
                <a:latin typeface="Arial" panose="020B0604020202020204" pitchFamily="34" charset="0"/>
                <a:cs typeface="Arial" panose="020B0604020202020204" pitchFamily="34" charset="0"/>
              </a:rPr>
              <a:t>)</a:t>
            </a:r>
          </a:p>
          <a:p>
            <a:pPr eaLnBrk="1" hangingPunct="1"/>
            <a:r>
              <a:rPr lang="en-GB" altLang="en-US" dirty="0">
                <a:solidFill>
                  <a:schemeClr val="bg1"/>
                </a:solidFill>
                <a:latin typeface="Arial" panose="020B0604020202020204" pitchFamily="34" charset="0"/>
                <a:cs typeface="Arial" panose="020B0604020202020204" pitchFamily="34" charset="0"/>
              </a:rPr>
              <a:t>Explosion in one tank (800kg), two tanks (mine strike worst case – 1600kg) and all tanks. Modelling:</a:t>
            </a:r>
          </a:p>
          <a:p>
            <a:pPr lvl="1" eaLnBrk="1" hangingPunct="1"/>
            <a:r>
              <a:rPr lang="en-GB" altLang="en-US" dirty="0">
                <a:solidFill>
                  <a:schemeClr val="bg1"/>
                </a:solidFill>
                <a:latin typeface="Arial" panose="020B0604020202020204" pitchFamily="34" charset="0"/>
                <a:cs typeface="Arial" panose="020B0604020202020204" pitchFamily="34" charset="0"/>
              </a:rPr>
              <a:t>Above water: Kingery </a:t>
            </a:r>
            <a:r>
              <a:rPr lang="en-GB" altLang="en-US" dirty="0" err="1">
                <a:solidFill>
                  <a:schemeClr val="bg1"/>
                </a:solidFill>
                <a:latin typeface="Arial" panose="020B0604020202020204" pitchFamily="34" charset="0"/>
                <a:cs typeface="Arial" panose="020B0604020202020204" pitchFamily="34" charset="0"/>
              </a:rPr>
              <a:t>Bulmarsh</a:t>
            </a:r>
            <a:r>
              <a:rPr lang="en-GB" altLang="en-US" dirty="0">
                <a:solidFill>
                  <a:schemeClr val="bg1"/>
                </a:solidFill>
                <a:latin typeface="Arial" panose="020B0604020202020204" pitchFamily="34" charset="0"/>
                <a:cs typeface="Arial" panose="020B0604020202020204" pitchFamily="34" charset="0"/>
              </a:rPr>
              <a:t>, </a:t>
            </a:r>
            <a:r>
              <a:rPr lang="en-GB" altLang="en-US" dirty="0" err="1">
                <a:solidFill>
                  <a:schemeClr val="bg1"/>
                </a:solidFill>
                <a:latin typeface="Arial" panose="020B0604020202020204" pitchFamily="34" charset="0"/>
                <a:cs typeface="Arial" panose="020B0604020202020204" pitchFamily="34" charset="0"/>
              </a:rPr>
              <a:t>UNSafeguard</a:t>
            </a:r>
            <a:r>
              <a:rPr lang="en-GB" altLang="en-US" dirty="0">
                <a:solidFill>
                  <a:schemeClr val="bg1"/>
                </a:solidFill>
                <a:latin typeface="Arial" panose="020B0604020202020204" pitchFamily="34" charset="0"/>
                <a:cs typeface="Arial" panose="020B0604020202020204" pitchFamily="34" charset="0"/>
              </a:rPr>
              <a:t>, Bowen, Fletcher, Richmond, Gurney (for fragmentation) – abundant information</a:t>
            </a:r>
          </a:p>
          <a:p>
            <a:pPr lvl="1" eaLnBrk="1" hangingPunct="1"/>
            <a:r>
              <a:rPr lang="en-GB" altLang="en-US" dirty="0">
                <a:solidFill>
                  <a:schemeClr val="bg1"/>
                </a:solidFill>
                <a:latin typeface="Arial" panose="020B0604020202020204" pitchFamily="34" charset="0"/>
                <a:cs typeface="Arial" panose="020B0604020202020204" pitchFamily="34" charset="0"/>
              </a:rPr>
              <a:t>Below water: Cole etc, but what about impact on life below water? A gap in research (Yelverton et al 1973, </a:t>
            </a:r>
            <a:r>
              <a:rPr lang="en-GB" altLang="en-US" dirty="0" err="1">
                <a:solidFill>
                  <a:schemeClr val="bg1"/>
                </a:solidFill>
                <a:latin typeface="Arial" panose="020B0604020202020204" pitchFamily="34" charset="0"/>
                <a:cs typeface="Arial" panose="020B0604020202020204" pitchFamily="34" charset="0"/>
              </a:rPr>
              <a:t>Weilgart</a:t>
            </a:r>
            <a:r>
              <a:rPr lang="en-GB" altLang="en-US" dirty="0">
                <a:solidFill>
                  <a:schemeClr val="bg1"/>
                </a:solidFill>
                <a:latin typeface="Arial" panose="020B0604020202020204" pitchFamily="34" charset="0"/>
                <a:cs typeface="Arial" panose="020B0604020202020204" pitchFamily="34" charset="0"/>
              </a:rPr>
              <a:t> 2007). Species affected: 416 fish, 625 mollusc, 16 shark, 53 crustaceans and 283 phytoplankton</a:t>
            </a:r>
          </a:p>
        </p:txBody>
      </p:sp>
      <p:pic>
        <p:nvPicPr>
          <p:cNvPr id="37891" name="Picture 15">
            <a:extLst>
              <a:ext uri="{FF2B5EF4-FFF2-40B4-BE49-F238E27FC236}">
                <a16:creationId xmlns:a16="http://schemas.microsoft.com/office/drawing/2014/main" id="{C8EA41F7-98D7-7DD3-4A80-761363A3AC4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442200" y="833438"/>
            <a:ext cx="4614863" cy="259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2" name="Picture 19">
            <a:extLst>
              <a:ext uri="{FF2B5EF4-FFF2-40B4-BE49-F238E27FC236}">
                <a16:creationId xmlns:a16="http://schemas.microsoft.com/office/drawing/2014/main" id="{8483AA17-B5EC-E810-7E1A-33CAC564A10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7442200" y="3559175"/>
            <a:ext cx="4614863"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3" name="Content Placeholder 1">
            <a:extLst>
              <a:ext uri="{FF2B5EF4-FFF2-40B4-BE49-F238E27FC236}">
                <a16:creationId xmlns:a16="http://schemas.microsoft.com/office/drawing/2014/main" id="{AEACDF0C-38B1-A36D-B5BC-AD53A4D2305E}"/>
              </a:ext>
            </a:extLst>
          </p:cNvPr>
          <p:cNvSpPr txBox="1">
            <a:spLocks noChangeArrowheads="1"/>
          </p:cNvSpPr>
          <p:nvPr/>
        </p:nvSpPr>
        <p:spPr bwMode="auto">
          <a:xfrm>
            <a:off x="6203950" y="261938"/>
            <a:ext cx="4437063"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3200"/>
              <a:t>Methodological Approach – Cargo Explosion</a:t>
            </a:r>
          </a:p>
          <a:p>
            <a:pPr algn="ctr" eaLnBrk="1" hangingPunct="1"/>
            <a:endParaRPr lang="en-GB" altLang="en-US" sz="3200"/>
          </a:p>
          <a:p>
            <a:pPr algn="ctr" eaLnBrk="1" hangingPunct="1"/>
            <a:endParaRPr lang="en-GB" altLang="en-US" sz="3200"/>
          </a:p>
          <a:p>
            <a:pPr algn="ctr" eaLnBrk="1" hangingPunct="1"/>
            <a:endParaRPr lang="en-GB" altLang="en-US" sz="3200"/>
          </a:p>
        </p:txBody>
      </p:sp>
      <p:pic>
        <p:nvPicPr>
          <p:cNvPr id="4" name="Audio 3">
            <a:extLst>
              <a:ext uri="{FF2B5EF4-FFF2-40B4-BE49-F238E27FC236}">
                <a16:creationId xmlns:a16="http://schemas.microsoft.com/office/drawing/2014/main" id="{3F1DE91E-0F2E-E9BB-3C09-1DFDA591F1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1424"/>
    </mc:Choice>
    <mc:Fallback>
      <p:transition spd="slow" advTm="211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972D2E09-2482-B23F-A77A-1AA0F81DD3E9}"/>
              </a:ext>
            </a:extLst>
          </p:cNvPr>
          <p:cNvSpPr>
            <a:spLocks noGrp="1"/>
          </p:cNvSpPr>
          <p:nvPr>
            <p:ph sz="quarter" idx="21"/>
          </p:nvPr>
        </p:nvSpPr>
        <p:spPr>
          <a:xfrm>
            <a:off x="5416062" y="1543721"/>
            <a:ext cx="6526944" cy="4895850"/>
          </a:xfrm>
        </p:spPr>
        <p:txBody>
          <a:bodyPr wrap="square" rtlCol="0">
            <a:normAutofit fontScale="77500" lnSpcReduction="20000"/>
          </a:bodyPr>
          <a:lstStyle/>
          <a:p>
            <a:pPr marL="457200" indent="-457200" eaLnBrk="1" fontAlgn="auto" hangingPunct="1">
              <a:spcAft>
                <a:spcPts val="0"/>
              </a:spcAft>
              <a:buFont typeface="Arial" panose="020B0604020202020204" pitchFamily="34" charset="0"/>
              <a:buChar char="•"/>
              <a:defRPr/>
            </a:pPr>
            <a:r>
              <a:rPr lang="en-GB" dirty="0"/>
              <a:t>We do not have a floating Beirut whatsoever (1%)</a:t>
            </a:r>
          </a:p>
          <a:p>
            <a:pPr marL="457200" indent="-457200" eaLnBrk="1" fontAlgn="auto" hangingPunct="1">
              <a:spcAft>
                <a:spcPts val="0"/>
              </a:spcAft>
              <a:buFont typeface="Arial" panose="020B0604020202020204" pitchFamily="34" charset="0"/>
              <a:buChar char="•"/>
              <a:defRPr/>
            </a:pPr>
            <a:r>
              <a:rPr lang="en-GB" dirty="0"/>
              <a:t>Most likely scenario is the DDT of explosion gas in one tank and an oil spill of magnitude. </a:t>
            </a:r>
          </a:p>
          <a:p>
            <a:pPr marL="457200" indent="-457200" eaLnBrk="1" fontAlgn="auto" hangingPunct="1">
              <a:spcAft>
                <a:spcPts val="0"/>
              </a:spcAft>
              <a:buFont typeface="Arial" panose="020B0604020202020204" pitchFamily="34" charset="0"/>
              <a:buChar char="•"/>
              <a:defRPr/>
            </a:pPr>
            <a:r>
              <a:rPr lang="en-GB" dirty="0"/>
              <a:t>Extremely unlikely that there will be a mass explosion event, but rather a succession of single explosion events, generating similar peak overpressures, but longer impulse.</a:t>
            </a:r>
          </a:p>
          <a:p>
            <a:pPr marL="457200" indent="-457200" eaLnBrk="1" fontAlgn="auto" hangingPunct="1">
              <a:spcAft>
                <a:spcPts val="0"/>
              </a:spcAft>
              <a:buFont typeface="Arial" panose="020B0604020202020204" pitchFamily="34" charset="0"/>
              <a:buChar char="•"/>
              <a:defRPr/>
            </a:pPr>
            <a:r>
              <a:rPr lang="en-GB" dirty="0"/>
              <a:t>Impact above water can be mitigated quite simply with appropriate risk and risk assessment out to 400 m (blast) and 1000 m fragmentation</a:t>
            </a:r>
          </a:p>
          <a:p>
            <a:pPr marL="457200" indent="-457200" eaLnBrk="1" fontAlgn="auto" hangingPunct="1">
              <a:spcAft>
                <a:spcPts val="0"/>
              </a:spcAft>
              <a:buFont typeface="Arial" panose="020B0604020202020204" pitchFamily="34" charset="0"/>
              <a:buChar char="•"/>
              <a:defRPr/>
            </a:pPr>
            <a:r>
              <a:rPr lang="en-GB" dirty="0"/>
              <a:t>Life underwater catastrophic out to 12.18 km, a volume of water equivalent to Lake Erie.</a:t>
            </a:r>
          </a:p>
          <a:p>
            <a:pPr marL="457200" indent="-457200" eaLnBrk="1" fontAlgn="auto" hangingPunct="1">
              <a:spcAft>
                <a:spcPts val="0"/>
              </a:spcAft>
              <a:buFont typeface="Arial" panose="020B0604020202020204" pitchFamily="34" charset="0"/>
              <a:buChar char="•"/>
              <a:defRPr/>
            </a:pPr>
            <a:r>
              <a:rPr lang="en-GB" dirty="0"/>
              <a:t>MITIGATION – now with specialist salvage company for consideration</a:t>
            </a:r>
          </a:p>
        </p:txBody>
      </p:sp>
      <p:pic>
        <p:nvPicPr>
          <p:cNvPr id="38914" name="Content Placeholder 4" descr="A picture containing graphical user interface&#10;&#10;Description automatically generated">
            <a:extLst>
              <a:ext uri="{FF2B5EF4-FFF2-40B4-BE49-F238E27FC236}">
                <a16:creationId xmlns:a16="http://schemas.microsoft.com/office/drawing/2014/main" id="{A7A3E6DA-A23B-539F-3B83-ACF1DFD97C47}"/>
              </a:ext>
            </a:extLst>
          </p:cNvPr>
          <p:cNvPicPr>
            <a:picLocks noGrp="1" noChangeAspect="1" noChangeArrowheads="1"/>
          </p:cNvPicPr>
          <p:nvPr>
            <p:ph sz="quarter" idx="22"/>
          </p:nvPr>
        </p:nvPicPr>
        <p:blipFill>
          <a:blip r:embed="rId4">
            <a:extLst>
              <a:ext uri="{28A0092B-C50C-407E-A947-70E740481C1C}">
                <a14:useLocalDpi xmlns:a14="http://schemas.microsoft.com/office/drawing/2010/main"/>
              </a:ext>
            </a:extLst>
          </a:blip>
          <a:srcRect/>
          <a:stretch>
            <a:fillRect/>
          </a:stretch>
        </p:blipFill>
        <p:spPr>
          <a:xfrm>
            <a:off x="248994" y="1543721"/>
            <a:ext cx="4903415" cy="3770557"/>
          </a:xfrm>
        </p:spPr>
      </p:pic>
      <p:sp>
        <p:nvSpPr>
          <p:cNvPr id="38915" name="Title 7">
            <a:extLst>
              <a:ext uri="{FF2B5EF4-FFF2-40B4-BE49-F238E27FC236}">
                <a16:creationId xmlns:a16="http://schemas.microsoft.com/office/drawing/2014/main" id="{6C8DBA10-444B-AEFF-FB04-E7FAC503794F}"/>
              </a:ext>
            </a:extLst>
          </p:cNvPr>
          <p:cNvSpPr>
            <a:spLocks noGrp="1" noChangeArrowheads="1"/>
          </p:cNvSpPr>
          <p:nvPr>
            <p:ph type="title"/>
          </p:nvPr>
        </p:nvSpPr>
        <p:spPr bwMode="auto">
          <a:xfrm>
            <a:off x="4824457" y="198786"/>
            <a:ext cx="10223500" cy="86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eaLnBrk="1" hangingPunct="1"/>
            <a:r>
              <a:rPr lang="en-GB" altLang="en-US" sz="3600" b="1" dirty="0">
                <a:solidFill>
                  <a:schemeClr val="bg1"/>
                </a:solidFill>
              </a:rPr>
              <a:t>Key findings – Cargo Explosion</a:t>
            </a:r>
          </a:p>
        </p:txBody>
      </p:sp>
      <p:pic>
        <p:nvPicPr>
          <p:cNvPr id="4" name="Audio 3">
            <a:extLst>
              <a:ext uri="{FF2B5EF4-FFF2-40B4-BE49-F238E27FC236}">
                <a16:creationId xmlns:a16="http://schemas.microsoft.com/office/drawing/2014/main" id="{0E8873DB-CCCA-5AA3-B3A6-6EBD445934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0661"/>
    </mc:Choice>
    <mc:Fallback>
      <p:transition spd="slow" advTm="120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Content Placeholder 5" descr="Chart&#10;&#10;Description automatically generated">
            <a:extLst>
              <a:ext uri="{FF2B5EF4-FFF2-40B4-BE49-F238E27FC236}">
                <a16:creationId xmlns:a16="http://schemas.microsoft.com/office/drawing/2014/main" id="{01373AE7-AEB7-A12A-E435-D97A096B8A87}"/>
              </a:ext>
            </a:extLst>
          </p:cNvPr>
          <p:cNvPicPr>
            <a:picLocks noGrp="1" noChangeAspect="1" noChangeArrowheads="1"/>
          </p:cNvPicPr>
          <p:nvPr>
            <p:ph sz="quarter" idx="22"/>
          </p:nvPr>
        </p:nvPicPr>
        <p:blipFill>
          <a:blip r:embed="rId4">
            <a:extLst>
              <a:ext uri="{28A0092B-C50C-407E-A947-70E740481C1C}">
                <a14:useLocalDpi xmlns:a14="http://schemas.microsoft.com/office/drawing/2010/main"/>
              </a:ext>
            </a:extLst>
          </a:blip>
          <a:srcRect/>
          <a:stretch>
            <a:fillRect/>
          </a:stretch>
        </p:blipFill>
        <p:spPr>
          <a:xfrm>
            <a:off x="192088" y="1628775"/>
            <a:ext cx="5975350" cy="4337050"/>
          </a:xfrm>
        </p:spPr>
      </p:pic>
      <p:sp>
        <p:nvSpPr>
          <p:cNvPr id="39938" name="Title 3">
            <a:extLst>
              <a:ext uri="{FF2B5EF4-FFF2-40B4-BE49-F238E27FC236}">
                <a16:creationId xmlns:a16="http://schemas.microsoft.com/office/drawing/2014/main" id="{62EB63A0-C2BD-7502-8217-F82447BE1944}"/>
              </a:ext>
            </a:extLst>
          </p:cNvPr>
          <p:cNvSpPr>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endParaRPr lang="en-US" altLang="en-US"/>
          </a:p>
        </p:txBody>
      </p:sp>
      <p:pic>
        <p:nvPicPr>
          <p:cNvPr id="39939" name="Picture 7" descr="Chart, treemap chart&#10;&#10;Description automatically generated">
            <a:extLst>
              <a:ext uri="{FF2B5EF4-FFF2-40B4-BE49-F238E27FC236}">
                <a16:creationId xmlns:a16="http://schemas.microsoft.com/office/drawing/2014/main" id="{62D27809-8A7B-8CB8-E108-1723DBE4547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6167438" y="1628775"/>
            <a:ext cx="5792787" cy="433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0" name="TextBox 8">
            <a:extLst>
              <a:ext uri="{FF2B5EF4-FFF2-40B4-BE49-F238E27FC236}">
                <a16:creationId xmlns:a16="http://schemas.microsoft.com/office/drawing/2014/main" id="{17D597D8-2FEA-4F7B-D6A6-29C0794318AD}"/>
              </a:ext>
            </a:extLst>
          </p:cNvPr>
          <p:cNvSpPr txBox="1">
            <a:spLocks noChangeArrowheads="1"/>
          </p:cNvSpPr>
          <p:nvPr/>
        </p:nvSpPr>
        <p:spPr bwMode="auto">
          <a:xfrm>
            <a:off x="1887538" y="1243013"/>
            <a:ext cx="21129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dirty="0"/>
              <a:t>BEFORE TREATMENT</a:t>
            </a:r>
          </a:p>
        </p:txBody>
      </p:sp>
      <p:sp>
        <p:nvSpPr>
          <p:cNvPr id="39941" name="TextBox 9">
            <a:extLst>
              <a:ext uri="{FF2B5EF4-FFF2-40B4-BE49-F238E27FC236}">
                <a16:creationId xmlns:a16="http://schemas.microsoft.com/office/drawing/2014/main" id="{6A88B484-F34C-5EEC-02B0-9B4896E476EC}"/>
              </a:ext>
            </a:extLst>
          </p:cNvPr>
          <p:cNvSpPr txBox="1">
            <a:spLocks noChangeArrowheads="1"/>
          </p:cNvSpPr>
          <p:nvPr/>
        </p:nvSpPr>
        <p:spPr bwMode="auto">
          <a:xfrm>
            <a:off x="8191500" y="1243013"/>
            <a:ext cx="1971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US" altLang="en-US" sz="1800" dirty="0"/>
              <a:t>AFTER TREATMENT</a:t>
            </a:r>
          </a:p>
        </p:txBody>
      </p:sp>
      <p:sp>
        <p:nvSpPr>
          <p:cNvPr id="39942" name="Content Placeholder 1">
            <a:extLst>
              <a:ext uri="{FF2B5EF4-FFF2-40B4-BE49-F238E27FC236}">
                <a16:creationId xmlns:a16="http://schemas.microsoft.com/office/drawing/2014/main" id="{15FAF9DA-B6F3-0465-FA62-D9860B6AE18F}"/>
              </a:ext>
            </a:extLst>
          </p:cNvPr>
          <p:cNvSpPr txBox="1">
            <a:spLocks noChangeArrowheads="1"/>
          </p:cNvSpPr>
          <p:nvPr/>
        </p:nvSpPr>
        <p:spPr bwMode="auto">
          <a:xfrm>
            <a:off x="6253163" y="404813"/>
            <a:ext cx="4438650"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a:t>Explosion Risk Profile</a:t>
            </a:r>
          </a:p>
        </p:txBody>
      </p:sp>
      <p:pic>
        <p:nvPicPr>
          <p:cNvPr id="4" name="Audio 3">
            <a:extLst>
              <a:ext uri="{FF2B5EF4-FFF2-40B4-BE49-F238E27FC236}">
                <a16:creationId xmlns:a16="http://schemas.microsoft.com/office/drawing/2014/main" id="{EE581CAE-5C3F-4E1C-8AF5-855F962229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106"/>
    </mc:Choice>
    <mc:Fallback>
      <p:transition spd="slow" advTm="108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Content Placeholder 6">
            <a:extLst>
              <a:ext uri="{FF2B5EF4-FFF2-40B4-BE49-F238E27FC236}">
                <a16:creationId xmlns:a16="http://schemas.microsoft.com/office/drawing/2014/main" id="{695F3FE5-31D0-BFC7-A427-24F806E918C0}"/>
              </a:ext>
            </a:extLst>
          </p:cNvPr>
          <p:cNvSpPr>
            <a:spLocks noGrp="1" noChangeArrowheads="1"/>
          </p:cNvSpPr>
          <p:nvPr>
            <p:ph sz="quarter" idx="22"/>
          </p:nvPr>
        </p:nvSpPr>
        <p:spPr>
          <a:xfrm>
            <a:off x="263525" y="1152525"/>
            <a:ext cx="6626225" cy="5189538"/>
          </a:xfrm>
        </p:spPr>
        <p:txBody>
          <a:bodyPr wrap="square"/>
          <a:lstStyle/>
          <a:p>
            <a:pPr eaLnBrk="1" hangingPunct="1"/>
            <a:r>
              <a:rPr lang="en-GB" altLang="en-US" sz="1800" dirty="0">
                <a:latin typeface="Arial" panose="020B0604020202020204" pitchFamily="34" charset="0"/>
                <a:cs typeface="Arial" panose="020B0604020202020204" pitchFamily="34" charset="0"/>
              </a:rPr>
              <a:t>OME technical understanding informs political, humanitarian and environmental decision making – vital!</a:t>
            </a:r>
          </a:p>
          <a:p>
            <a:pPr eaLnBrk="1" hangingPunct="1"/>
            <a:r>
              <a:rPr lang="en-GB" altLang="en-US" sz="1800" dirty="0">
                <a:latin typeface="Arial" panose="020B0604020202020204" pitchFamily="34" charset="0"/>
                <a:cs typeface="Arial" panose="020B0604020202020204" pitchFamily="34" charset="0"/>
              </a:rPr>
              <a:t>FSO Safer is not Beirut – thank you the media – 1% worst case</a:t>
            </a:r>
          </a:p>
          <a:p>
            <a:pPr eaLnBrk="1" hangingPunct="1"/>
            <a:r>
              <a:rPr lang="en-GB" altLang="en-US" sz="1800" dirty="0">
                <a:latin typeface="Arial" panose="020B0604020202020204" pitchFamily="34" charset="0"/>
                <a:cs typeface="Arial" panose="020B0604020202020204" pitchFamily="34" charset="0"/>
              </a:rPr>
              <a:t>First principles can be applied to inform risk and risk management strategies</a:t>
            </a:r>
          </a:p>
          <a:p>
            <a:pPr eaLnBrk="1" hangingPunct="1"/>
            <a:r>
              <a:rPr lang="en-GB" altLang="en-US" sz="1800" dirty="0">
                <a:latin typeface="Arial" panose="020B0604020202020204" pitchFamily="34" charset="0"/>
                <a:cs typeface="Arial" panose="020B0604020202020204" pitchFamily="34" charset="0"/>
              </a:rPr>
              <a:t>Any explosion outcome leads to an oil spill clean-up operation of proportions US $20bn. GET WELL = USD $80M+</a:t>
            </a:r>
          </a:p>
          <a:p>
            <a:pPr eaLnBrk="1" hangingPunct="1"/>
            <a:r>
              <a:rPr lang="en-GB" altLang="en-US" sz="1800" dirty="0">
                <a:latin typeface="Arial" panose="020B0604020202020204" pitchFamily="34" charset="0"/>
                <a:cs typeface="Arial" panose="020B0604020202020204" pitchFamily="34" charset="0"/>
              </a:rPr>
              <a:t>The impact on the eco-system is profound</a:t>
            </a:r>
          </a:p>
          <a:p>
            <a:pPr eaLnBrk="1" hangingPunct="1"/>
            <a:r>
              <a:rPr lang="en-GB" altLang="en-US" sz="1800" b="1" dirty="0">
                <a:latin typeface="Arial" panose="020B0604020202020204" pitchFamily="34" charset="0"/>
                <a:cs typeface="Arial" panose="020B0604020202020204" pitchFamily="34" charset="0"/>
              </a:rPr>
              <a:t>A capability gap in research exists for the impact of underwater explosions on marine life</a:t>
            </a:r>
          </a:p>
          <a:p>
            <a:pPr eaLnBrk="1" hangingPunct="1"/>
            <a:r>
              <a:rPr lang="en-GB" altLang="en-US" sz="1800" dirty="0">
                <a:latin typeface="Arial" panose="020B0604020202020204" pitchFamily="34" charset="0"/>
                <a:cs typeface="Arial" panose="020B0604020202020204" pitchFamily="34" charset="0"/>
              </a:rPr>
              <a:t>In Yemen’s case the projected fallout is as follows:</a:t>
            </a:r>
          </a:p>
          <a:p>
            <a:pPr lvl="1" eaLnBrk="1" hangingPunct="1"/>
            <a:r>
              <a:rPr lang="en-GB" altLang="en-US" sz="1600" dirty="0">
                <a:solidFill>
                  <a:schemeClr val="bg1"/>
                </a:solidFill>
                <a:latin typeface="Arial" panose="020B0604020202020204" pitchFamily="34" charset="0"/>
                <a:cs typeface="Arial" panose="020B0604020202020204" pitchFamily="34" charset="0"/>
              </a:rPr>
              <a:t>25 years for fishing stocks to recover</a:t>
            </a:r>
          </a:p>
          <a:p>
            <a:pPr lvl="1" eaLnBrk="1" hangingPunct="1"/>
            <a:r>
              <a:rPr lang="en-GB" altLang="en-US" sz="1600" dirty="0">
                <a:solidFill>
                  <a:schemeClr val="bg1"/>
                </a:solidFill>
                <a:latin typeface="Arial" panose="020B0604020202020204" pitchFamily="34" charset="0"/>
                <a:cs typeface="Arial" panose="020B0604020202020204" pitchFamily="34" charset="0"/>
              </a:rPr>
              <a:t>Loss of subsistence for 1.7 million people within 10 km of coastline and potentially 30.7 million people overall through food insecurity.</a:t>
            </a:r>
          </a:p>
        </p:txBody>
      </p:sp>
      <p:pic>
        <p:nvPicPr>
          <p:cNvPr id="40962" name="Content Placeholder 7" descr="Map&#10;&#10;Description automatically generated">
            <a:extLst>
              <a:ext uri="{FF2B5EF4-FFF2-40B4-BE49-F238E27FC236}">
                <a16:creationId xmlns:a16="http://schemas.microsoft.com/office/drawing/2014/main" id="{76CC9F82-064C-C8EE-12BF-ED776DCFAD04}"/>
              </a:ext>
            </a:extLst>
          </p:cNvPr>
          <p:cNvPicPr>
            <a:picLocks noGrp="1" noChangeAspect="1" noChangeArrowheads="1"/>
          </p:cNvPicPr>
          <p:nvPr>
            <p:ph sz="quarter" idx="21"/>
          </p:nvPr>
        </p:nvPicPr>
        <p:blipFill>
          <a:blip r:embed="rId4">
            <a:extLst>
              <a:ext uri="{28A0092B-C50C-407E-A947-70E740481C1C}">
                <a14:useLocalDpi xmlns:a14="http://schemas.microsoft.com/office/drawing/2010/main"/>
              </a:ext>
            </a:extLst>
          </a:blip>
          <a:srcRect/>
          <a:stretch>
            <a:fillRect/>
          </a:stretch>
        </p:blipFill>
        <p:spPr>
          <a:xfrm>
            <a:off x="7204075" y="1152525"/>
            <a:ext cx="4529138" cy="4664075"/>
          </a:xfrm>
        </p:spPr>
      </p:pic>
      <p:sp>
        <p:nvSpPr>
          <p:cNvPr id="40963" name="Content Placeholder 1">
            <a:extLst>
              <a:ext uri="{FF2B5EF4-FFF2-40B4-BE49-F238E27FC236}">
                <a16:creationId xmlns:a16="http://schemas.microsoft.com/office/drawing/2014/main" id="{0F09C78C-0583-B9C3-F9DA-697C7AD31B0C}"/>
              </a:ext>
            </a:extLst>
          </p:cNvPr>
          <p:cNvSpPr txBox="1">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algn="ctr" eaLnBrk="1" hangingPunct="1">
              <a:spcBef>
                <a:spcPts val="1000"/>
              </a:spcBef>
            </a:pPr>
            <a:endParaRPr lang="en-GB" altLang="en-US">
              <a:solidFill>
                <a:schemeClr val="bg1"/>
              </a:solidFill>
              <a:latin typeface="Calibri" panose="020F0502020204030204" pitchFamily="34" charset="0"/>
            </a:endParaRPr>
          </a:p>
        </p:txBody>
      </p:sp>
      <p:sp>
        <p:nvSpPr>
          <p:cNvPr id="40964" name="Content Placeholder 1">
            <a:extLst>
              <a:ext uri="{FF2B5EF4-FFF2-40B4-BE49-F238E27FC236}">
                <a16:creationId xmlns:a16="http://schemas.microsoft.com/office/drawing/2014/main" id="{EF650C92-B950-B965-5465-C354EB5A0CC3}"/>
              </a:ext>
            </a:extLst>
          </p:cNvPr>
          <p:cNvSpPr txBox="1">
            <a:spLocks noChangeArrowheads="1"/>
          </p:cNvSpPr>
          <p:nvPr/>
        </p:nvSpPr>
        <p:spPr bwMode="auto">
          <a:xfrm>
            <a:off x="6230938" y="269875"/>
            <a:ext cx="4437062"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a:t>Conclusions of Investigations</a:t>
            </a:r>
          </a:p>
        </p:txBody>
      </p:sp>
      <p:pic>
        <p:nvPicPr>
          <p:cNvPr id="4" name="Audio 3">
            <a:extLst>
              <a:ext uri="{FF2B5EF4-FFF2-40B4-BE49-F238E27FC236}">
                <a16:creationId xmlns:a16="http://schemas.microsoft.com/office/drawing/2014/main" id="{F680D873-096D-B1CB-394D-C760BB422A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109"/>
    </mc:Choice>
    <mc:Fallback>
      <p:transition spd="slow" advTm="137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6C106EE7-8485-411F-D8E9-3044ADDC214D}"/>
              </a:ext>
            </a:extLst>
          </p:cNvPr>
          <p:cNvSpPr txBox="1">
            <a:spLocks/>
          </p:cNvSpPr>
          <p:nvPr/>
        </p:nvSpPr>
        <p:spPr>
          <a:xfrm>
            <a:off x="3145462" y="4822091"/>
            <a:ext cx="8384987" cy="1465973"/>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latin typeface="+mj-lt"/>
                <a:ea typeface="+mj-ea"/>
                <a:cs typeface="+mj-cs"/>
              </a:rPr>
              <a:t>What are Gestalt Principles?</a:t>
            </a:r>
          </a:p>
        </p:txBody>
      </p:sp>
      <p:pic>
        <p:nvPicPr>
          <p:cNvPr id="4" name="Content Placeholder 3" descr="Diagram, shape, schematic&#10;&#10;Description automatically generated">
            <a:extLst>
              <a:ext uri="{FF2B5EF4-FFF2-40B4-BE49-F238E27FC236}">
                <a16:creationId xmlns:a16="http://schemas.microsoft.com/office/drawing/2014/main" id="{B293DC6C-FD5A-35F6-4BE2-114573B913A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0" y="432"/>
            <a:ext cx="12191980" cy="4244759"/>
          </a:xfrm>
          <a:prstGeom prst="rect">
            <a:avLst/>
          </a:prstGeom>
        </p:spPr>
      </p:pic>
      <p:sp>
        <p:nvSpPr>
          <p:cNvPr id="9" name="Content Placeholder 8">
            <a:extLst>
              <a:ext uri="{FF2B5EF4-FFF2-40B4-BE49-F238E27FC236}">
                <a16:creationId xmlns:a16="http://schemas.microsoft.com/office/drawing/2014/main" id="{58617CB0-EF01-526F-4B33-380076BBC66B}"/>
              </a:ext>
            </a:extLst>
          </p:cNvPr>
          <p:cNvSpPr>
            <a:spLocks noGrp="1"/>
          </p:cNvSpPr>
          <p:nvPr>
            <p:ph idx="1"/>
          </p:nvPr>
        </p:nvSpPr>
        <p:spPr>
          <a:xfrm>
            <a:off x="5295899" y="4245191"/>
            <a:ext cx="5638800" cy="1465973"/>
          </a:xfrm>
        </p:spPr>
        <p:txBody>
          <a:bodyPr vert="horz" lIns="91440" tIns="45720" rIns="91440" bIns="45720" rtlCol="0">
            <a:normAutofit/>
          </a:bodyPr>
          <a:lstStyle/>
          <a:p>
            <a:r>
              <a:rPr lang="en-US" sz="2000" dirty="0"/>
              <a:t>Common Region</a:t>
            </a:r>
          </a:p>
        </p:txBody>
      </p:sp>
      <p:pic>
        <p:nvPicPr>
          <p:cNvPr id="6" name="Audio 5">
            <a:extLst>
              <a:ext uri="{FF2B5EF4-FFF2-40B4-BE49-F238E27FC236}">
                <a16:creationId xmlns:a16="http://schemas.microsoft.com/office/drawing/2014/main" id="{949ED468-1846-13A3-C782-423DDFBCB0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117600"/>
      </p:ext>
    </p:extLst>
  </p:cSld>
  <p:clrMapOvr>
    <a:masterClrMapping/>
  </p:clrMapOvr>
  <mc:AlternateContent xmlns:mc="http://schemas.openxmlformats.org/markup-compatibility/2006">
    <mc:Choice xmlns:p14="http://schemas.microsoft.com/office/powerpoint/2010/main" Requires="p14">
      <p:transition spd="slow" p14:dur="2000" advTm="48949"/>
    </mc:Choice>
    <mc:Fallback>
      <p:transition spd="slow" advTm="48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Content Placeholder 1">
            <a:extLst>
              <a:ext uri="{FF2B5EF4-FFF2-40B4-BE49-F238E27FC236}">
                <a16:creationId xmlns:a16="http://schemas.microsoft.com/office/drawing/2014/main" id="{F773D931-FA71-164B-A310-80C472B38A81}"/>
              </a:ext>
            </a:extLst>
          </p:cNvPr>
          <p:cNvSpPr txBox="1">
            <a:spLocks noGrp="1" noChangeArrowheads="1"/>
          </p:cNvSpPr>
          <p:nvPr>
            <p:ph type="title"/>
          </p:nvPr>
        </p:nvSpPr>
        <p:spPr bwMode="auto">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bodyPr>
          <a:lstStyle/>
          <a:p>
            <a:pPr algn="ctr" eaLnBrk="1" hangingPunct="1">
              <a:spcBef>
                <a:spcPts val="1000"/>
              </a:spcBef>
            </a:pPr>
            <a:endParaRPr lang="en-GB" altLang="en-US" dirty="0">
              <a:solidFill>
                <a:schemeClr val="bg1"/>
              </a:solidFill>
              <a:latin typeface="Calibri" panose="020F0502020204030204" pitchFamily="34" charset="0"/>
            </a:endParaRPr>
          </a:p>
        </p:txBody>
      </p:sp>
      <p:sp>
        <p:nvSpPr>
          <p:cNvPr id="41986" name="Content Placeholder 1">
            <a:extLst>
              <a:ext uri="{FF2B5EF4-FFF2-40B4-BE49-F238E27FC236}">
                <a16:creationId xmlns:a16="http://schemas.microsoft.com/office/drawing/2014/main" id="{CE1B9473-0992-089F-EA62-14EBF03A3852}"/>
              </a:ext>
            </a:extLst>
          </p:cNvPr>
          <p:cNvSpPr txBox="1">
            <a:spLocks noChangeArrowheads="1"/>
          </p:cNvSpPr>
          <p:nvPr/>
        </p:nvSpPr>
        <p:spPr bwMode="auto">
          <a:xfrm>
            <a:off x="5445125" y="269875"/>
            <a:ext cx="4437063"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a:t>Informing the Audience</a:t>
            </a:r>
          </a:p>
        </p:txBody>
      </p:sp>
      <p:pic>
        <p:nvPicPr>
          <p:cNvPr id="41987" name="Picture 10" descr="A screenshot of a ship&#10;&#10;Description automatically generated with low confidence">
            <a:extLst>
              <a:ext uri="{FF2B5EF4-FFF2-40B4-BE49-F238E27FC236}">
                <a16:creationId xmlns:a16="http://schemas.microsoft.com/office/drawing/2014/main" id="{4383B090-479F-0B22-0E04-80BD28B9C80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538663" y="1114425"/>
            <a:ext cx="3114675" cy="435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12" descr="Text, Word&#10;&#10;Description automatically generated">
            <a:extLst>
              <a:ext uri="{FF2B5EF4-FFF2-40B4-BE49-F238E27FC236}">
                <a16:creationId xmlns:a16="http://schemas.microsoft.com/office/drawing/2014/main" id="{E30D423D-3C73-4B39-F268-C4E9D858E2E5}"/>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120063" y="1098550"/>
            <a:ext cx="3525837" cy="435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24" descr="A picture containing text, ocean floor&#10;&#10;Description automatically generated">
            <a:hlinkClick r:id="rId6"/>
            <a:extLst>
              <a:ext uri="{FF2B5EF4-FFF2-40B4-BE49-F238E27FC236}">
                <a16:creationId xmlns:a16="http://schemas.microsoft.com/office/drawing/2014/main" id="{11DED9AC-598F-D55B-9F50-ADD42DBBBE9A}"/>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887413" y="1098550"/>
            <a:ext cx="3184525" cy="435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311E4F3-BE28-AF91-ECD2-71BF3FF2ADDD}"/>
              </a:ext>
            </a:extLst>
          </p:cNvPr>
          <p:cNvSpPr txBox="1"/>
          <p:nvPr/>
        </p:nvSpPr>
        <p:spPr>
          <a:xfrm>
            <a:off x="3223821" y="1220271"/>
            <a:ext cx="646721" cy="369332"/>
          </a:xfrm>
          <a:prstGeom prst="rect">
            <a:avLst/>
          </a:prstGeom>
          <a:solidFill>
            <a:srgbClr val="FF0000"/>
          </a:solidFill>
        </p:spPr>
        <p:txBody>
          <a:bodyPr wrap="square" rtlCol="0">
            <a:spAutoFit/>
          </a:bodyPr>
          <a:lstStyle/>
          <a:p>
            <a:r>
              <a:rPr lang="en-US" b="1" dirty="0">
                <a:solidFill>
                  <a:schemeClr val="bg1"/>
                </a:solidFill>
              </a:rPr>
              <a:t>LINK</a:t>
            </a:r>
          </a:p>
        </p:txBody>
      </p:sp>
      <p:pic>
        <p:nvPicPr>
          <p:cNvPr id="5" name="Audio 4">
            <a:extLst>
              <a:ext uri="{FF2B5EF4-FFF2-40B4-BE49-F238E27FC236}">
                <a16:creationId xmlns:a16="http://schemas.microsoft.com/office/drawing/2014/main" id="{179B1F9E-E328-3BC3-6E02-405AEFE9B6C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309"/>
    </mc:Choice>
    <mc:Fallback>
      <p:transition spd="slow" advTm="52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B2A8CBB-38E6-0B04-62CA-2EC1ECD28112}"/>
              </a:ext>
            </a:extLst>
          </p:cNvPr>
          <p:cNvSpPr>
            <a:spLocks noGrp="1"/>
          </p:cNvSpPr>
          <p:nvPr>
            <p:ph idx="1"/>
          </p:nvPr>
        </p:nvSpPr>
        <p:spPr>
          <a:xfrm>
            <a:off x="454645" y="1794962"/>
            <a:ext cx="9628807" cy="3865563"/>
          </a:xfrm>
        </p:spPr>
        <p:txBody>
          <a:bodyPr wrap="square"/>
          <a:lstStyle/>
          <a:p>
            <a:pPr marL="342900" indent="-342900" algn="just" eaLnBrk="1" fontAlgn="auto" hangingPunct="1">
              <a:spcBef>
                <a:spcPts val="1200"/>
              </a:spcBef>
              <a:spcAft>
                <a:spcPts val="0"/>
              </a:spcAft>
              <a:buFont typeface="Symbol" panose="05050102010706020507" pitchFamily="18" charset="2"/>
              <a:buChar char=""/>
              <a:defRPr/>
            </a:pPr>
            <a:r>
              <a:rPr lang="en-GB" sz="2400" u="sng" dirty="0"/>
              <a:t>Understand</a:t>
            </a:r>
            <a:r>
              <a:rPr lang="en-GB" sz="2400" dirty="0"/>
              <a:t> the thought process of an OME technical author in an unfamiliar setting;</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t>Analyse</a:t>
            </a:r>
            <a:r>
              <a:rPr lang="en-GB" sz="2400" dirty="0"/>
              <a:t> the material presented by that OME author, based on their knowledge; </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t>Evaluate</a:t>
            </a:r>
            <a:r>
              <a:rPr lang="en-GB" sz="2400" dirty="0"/>
              <a:t> whether sufficient OME information exists to write an effective project brief to a specific audience; and</a:t>
            </a:r>
          </a:p>
          <a:p>
            <a:pPr marL="342900" indent="-342900" algn="just" eaLnBrk="1" fontAlgn="auto" hangingPunct="1">
              <a:spcBef>
                <a:spcPts val="1200"/>
              </a:spcBef>
              <a:spcAft>
                <a:spcPts val="0"/>
              </a:spcAft>
              <a:buFont typeface="Symbol" panose="05050102010706020507" pitchFamily="18" charset="2"/>
              <a:buChar char=""/>
              <a:defRPr/>
            </a:pPr>
            <a:r>
              <a:rPr lang="en-GB" sz="2400" u="sng" dirty="0">
                <a:ea typeface="Calibri" panose="020F0502020204030204" pitchFamily="34" charset="0"/>
              </a:rPr>
              <a:t>Critique</a:t>
            </a:r>
            <a:r>
              <a:rPr lang="en-GB" sz="2400" dirty="0">
                <a:ea typeface="Calibri" panose="020F0502020204030204" pitchFamily="34" charset="0"/>
              </a:rPr>
              <a:t> whether the official information presented is in an acceptable format that gets the overall message across to the intended audience (design, delivery, visual perception, Gestalt)</a:t>
            </a:r>
            <a:endParaRPr lang="en-GB" sz="2400" dirty="0">
              <a:ea typeface="Times New Roman" panose="02020603050405020304" pitchFamily="18" charset="0"/>
            </a:endParaRPr>
          </a:p>
          <a:p>
            <a:pPr eaLnBrk="1" fontAlgn="auto" hangingPunct="1">
              <a:spcAft>
                <a:spcPts val="0"/>
              </a:spcAft>
              <a:defRPr/>
            </a:pPr>
            <a:endParaRPr lang="en-GB" sz="3600" dirty="0"/>
          </a:p>
        </p:txBody>
      </p:sp>
      <p:sp>
        <p:nvSpPr>
          <p:cNvPr id="31746" name="Content Placeholder 1">
            <a:extLst>
              <a:ext uri="{FF2B5EF4-FFF2-40B4-BE49-F238E27FC236}">
                <a16:creationId xmlns:a16="http://schemas.microsoft.com/office/drawing/2014/main" id="{9618D80F-1758-A033-1AE4-2E85CCA90225}"/>
              </a:ext>
            </a:extLst>
          </p:cNvPr>
          <p:cNvSpPr txBox="1">
            <a:spLocks noChangeArrowheads="1"/>
          </p:cNvSpPr>
          <p:nvPr/>
        </p:nvSpPr>
        <p:spPr bwMode="auto">
          <a:xfrm>
            <a:off x="5154656" y="313237"/>
            <a:ext cx="4438650" cy="88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lstStyle>
            <a:lvl1pPr>
              <a:lnSpc>
                <a:spcPct val="90000"/>
              </a:lnSpc>
              <a:spcBef>
                <a:spcPts val="1000"/>
              </a:spcBef>
              <a:buFont typeface="Arial" panose="020B0604020202020204" pitchFamily="34" charset="0"/>
              <a:defRPr sz="2800">
                <a:solidFill>
                  <a:schemeClr val="bg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eaLnBrk="1" hangingPunct="1"/>
            <a:r>
              <a:rPr lang="en-GB" altLang="en-US" sz="4400" dirty="0"/>
              <a:t>Check Balance</a:t>
            </a:r>
          </a:p>
        </p:txBody>
      </p:sp>
      <p:graphicFrame>
        <p:nvGraphicFramePr>
          <p:cNvPr id="2" name="Table 3">
            <a:extLst>
              <a:ext uri="{FF2B5EF4-FFF2-40B4-BE49-F238E27FC236}">
                <a16:creationId xmlns:a16="http://schemas.microsoft.com/office/drawing/2014/main" id="{0C0C0124-C3F9-3B1C-1C02-BB1FF85E27AA}"/>
              </a:ext>
            </a:extLst>
          </p:cNvPr>
          <p:cNvGraphicFramePr>
            <a:graphicFrameLocks noGrp="1"/>
          </p:cNvGraphicFramePr>
          <p:nvPr>
            <p:extLst>
              <p:ext uri="{D42A27DB-BD31-4B8C-83A1-F6EECF244321}">
                <p14:modId xmlns:p14="http://schemas.microsoft.com/office/powerpoint/2010/main" val="2744351889"/>
              </p:ext>
            </p:extLst>
          </p:nvPr>
        </p:nvGraphicFramePr>
        <p:xfrm>
          <a:off x="10346499" y="1794962"/>
          <a:ext cx="1524000" cy="3353236"/>
        </p:xfrm>
        <a:graphic>
          <a:graphicData uri="http://schemas.openxmlformats.org/drawingml/2006/table">
            <a:tbl>
              <a:tblPr firstRow="1" bandRow="1">
                <a:tableStyleId>{21E4AEA4-8DFA-4A89-87EB-49C32662AFE0}</a:tableStyleId>
              </a:tblPr>
              <a:tblGrid>
                <a:gridCol w="762000">
                  <a:extLst>
                    <a:ext uri="{9D8B030D-6E8A-4147-A177-3AD203B41FA5}">
                      <a16:colId xmlns:a16="http://schemas.microsoft.com/office/drawing/2014/main" val="1267475726"/>
                    </a:ext>
                  </a:extLst>
                </a:gridCol>
                <a:gridCol w="762000">
                  <a:extLst>
                    <a:ext uri="{9D8B030D-6E8A-4147-A177-3AD203B41FA5}">
                      <a16:colId xmlns:a16="http://schemas.microsoft.com/office/drawing/2014/main" val="3725029582"/>
                    </a:ext>
                  </a:extLst>
                </a:gridCol>
              </a:tblGrid>
              <a:tr h="838309">
                <a:tc>
                  <a:txBody>
                    <a:bodyPr/>
                    <a:lstStyle/>
                    <a:p>
                      <a:pPr algn="ctr"/>
                      <a:r>
                        <a:rPr lang="en-US" dirty="0"/>
                        <a:t>Y</a:t>
                      </a:r>
                    </a:p>
                    <a:p>
                      <a:pPr algn="ctr"/>
                      <a:endParaRPr lang="en-US" dirty="0"/>
                    </a:p>
                  </a:txBody>
                  <a:tcPr/>
                </a:tc>
                <a:tc>
                  <a:txBody>
                    <a:bodyPr/>
                    <a:lstStyle/>
                    <a:p>
                      <a:pPr algn="ctr"/>
                      <a:r>
                        <a:rPr lang="en-US" dirty="0"/>
                        <a:t>N</a:t>
                      </a:r>
                    </a:p>
                  </a:txBody>
                  <a:tcPr/>
                </a:tc>
                <a:extLst>
                  <a:ext uri="{0D108BD9-81ED-4DB2-BD59-A6C34878D82A}">
                    <a16:rowId xmlns:a16="http://schemas.microsoft.com/office/drawing/2014/main" val="2004063763"/>
                  </a:ext>
                </a:extLst>
              </a:tr>
              <a:tr h="838309">
                <a:tc>
                  <a:txBody>
                    <a:bodyPr/>
                    <a:lstStyle/>
                    <a:p>
                      <a:pPr algn="ctr"/>
                      <a:r>
                        <a:rPr lang="en-US" dirty="0"/>
                        <a:t>Y</a:t>
                      </a:r>
                    </a:p>
                    <a:p>
                      <a:pPr algn="ctr"/>
                      <a:endParaRPr lang="en-US" dirty="0"/>
                    </a:p>
                  </a:txBody>
                  <a:tcPr/>
                </a:tc>
                <a:tc>
                  <a:txBody>
                    <a:bodyPr/>
                    <a:lstStyle/>
                    <a:p>
                      <a:pPr algn="ctr"/>
                      <a:r>
                        <a:rPr lang="en-US" dirty="0"/>
                        <a:t>N</a:t>
                      </a:r>
                    </a:p>
                  </a:txBody>
                  <a:tcPr/>
                </a:tc>
                <a:extLst>
                  <a:ext uri="{0D108BD9-81ED-4DB2-BD59-A6C34878D82A}">
                    <a16:rowId xmlns:a16="http://schemas.microsoft.com/office/drawing/2014/main" val="3048507163"/>
                  </a:ext>
                </a:extLst>
              </a:tr>
              <a:tr h="838309">
                <a:tc>
                  <a:txBody>
                    <a:bodyPr/>
                    <a:lstStyle/>
                    <a:p>
                      <a:pPr algn="ctr"/>
                      <a:r>
                        <a:rPr lang="en-US" dirty="0"/>
                        <a:t>Y</a:t>
                      </a:r>
                    </a:p>
                    <a:p>
                      <a:pPr algn="ctr"/>
                      <a:endParaRPr lang="en-US" dirty="0"/>
                    </a:p>
                  </a:txBody>
                  <a:tcPr/>
                </a:tc>
                <a:tc>
                  <a:txBody>
                    <a:bodyPr/>
                    <a:lstStyle/>
                    <a:p>
                      <a:pPr algn="ctr"/>
                      <a:r>
                        <a:rPr lang="en-US" dirty="0"/>
                        <a:t>N</a:t>
                      </a:r>
                    </a:p>
                  </a:txBody>
                  <a:tcPr/>
                </a:tc>
                <a:extLst>
                  <a:ext uri="{0D108BD9-81ED-4DB2-BD59-A6C34878D82A}">
                    <a16:rowId xmlns:a16="http://schemas.microsoft.com/office/drawing/2014/main" val="3380742892"/>
                  </a:ext>
                </a:extLst>
              </a:tr>
              <a:tr h="838309">
                <a:tc>
                  <a:txBody>
                    <a:bodyPr/>
                    <a:lstStyle/>
                    <a:p>
                      <a:pPr algn="ctr"/>
                      <a:r>
                        <a:rPr lang="en-US" dirty="0"/>
                        <a:t>Y</a:t>
                      </a:r>
                    </a:p>
                    <a:p>
                      <a:pPr algn="ctr"/>
                      <a:endParaRPr lang="en-US" dirty="0"/>
                    </a:p>
                  </a:txBody>
                  <a:tcPr/>
                </a:tc>
                <a:tc>
                  <a:txBody>
                    <a:bodyPr/>
                    <a:lstStyle/>
                    <a:p>
                      <a:pPr algn="ctr"/>
                      <a:r>
                        <a:rPr lang="en-US" dirty="0"/>
                        <a:t>N</a:t>
                      </a:r>
                    </a:p>
                  </a:txBody>
                  <a:tcPr/>
                </a:tc>
                <a:extLst>
                  <a:ext uri="{0D108BD9-81ED-4DB2-BD59-A6C34878D82A}">
                    <a16:rowId xmlns:a16="http://schemas.microsoft.com/office/drawing/2014/main" val="3751478946"/>
                  </a:ext>
                </a:extLst>
              </a:tr>
            </a:tbl>
          </a:graphicData>
        </a:graphic>
      </p:graphicFrame>
      <p:pic>
        <p:nvPicPr>
          <p:cNvPr id="6" name="Audio 5">
            <a:extLst>
              <a:ext uri="{FF2B5EF4-FFF2-40B4-BE49-F238E27FC236}">
                <a16:creationId xmlns:a16="http://schemas.microsoft.com/office/drawing/2014/main" id="{B4DCD43C-DE94-03A4-6FDB-4858513718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87809767"/>
      </p:ext>
    </p:extLst>
  </p:cSld>
  <p:clrMapOvr>
    <a:masterClrMapping/>
  </p:clrMapOvr>
  <mc:AlternateContent xmlns:mc="http://schemas.openxmlformats.org/markup-compatibility/2006">
    <mc:Choice xmlns:p14="http://schemas.microsoft.com/office/powerpoint/2010/main" Requires="p14">
      <p:transition spd="slow" p14:dur="2000" advTm="166613"/>
    </mc:Choice>
    <mc:Fallback>
      <p:transition spd="slow" advTm="166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95.6"/>
</p:tagLst>
</file>

<file path=ppt/tags/tag2.xml><?xml version="1.0" encoding="utf-8"?>
<p:tagLst xmlns:a="http://schemas.openxmlformats.org/drawingml/2006/main" xmlns:r="http://schemas.openxmlformats.org/officeDocument/2006/relationships" xmlns:p="http://schemas.openxmlformats.org/presentationml/2006/main">
  <p:tag name="TIMING" val="|135.8"/>
</p:tagLst>
</file>

<file path=ppt/tags/tag3.xml><?xml version="1.0" encoding="utf-8"?>
<p:tagLst xmlns:a="http://schemas.openxmlformats.org/drawingml/2006/main" xmlns:r="http://schemas.openxmlformats.org/officeDocument/2006/relationships" xmlns:p="http://schemas.openxmlformats.org/presentationml/2006/main">
  <p:tag name="TIMING" val="|46.5|26.4|6.6|9.1|46.6|8.1|5.4|8|12.7|14.4|17.2|124.1"/>
</p:tagLst>
</file>

<file path=ppt/tags/tag4.xml><?xml version="1.0" encoding="utf-8"?>
<p:tagLst xmlns:a="http://schemas.openxmlformats.org/drawingml/2006/main" xmlns:r="http://schemas.openxmlformats.org/officeDocument/2006/relationships" xmlns:p="http://schemas.openxmlformats.org/presentationml/2006/main">
  <p:tag name="TIMING" val="|10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997</TotalTime>
  <Words>1476</Words>
  <Application>Microsoft Macintosh PowerPoint</Application>
  <PresentationFormat>Widescreen</PresentationFormat>
  <Paragraphs>144</Paragraphs>
  <Slides>21</Slides>
  <Notes>0</Notes>
  <HiddenSlides>0</HiddenSlides>
  <MMClips>21</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21</vt:i4>
      </vt:variant>
    </vt:vector>
  </HeadingPairs>
  <TitlesOfParts>
    <vt:vector size="45" baseType="lpstr">
      <vt:lpstr>Arial</vt:lpstr>
      <vt:lpstr>Calibri</vt:lpstr>
      <vt:lpstr>Calibri Light</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Case Study: Future Counter Mobility System  OME Context: Military Procurement  The defeat of modern armour and defensive aid suites.</vt:lpstr>
      <vt:lpstr>In this FCMS Case Study session you will see two Technically Authored documents loaded on to Moodle. They are a User Requirement Document and the Performance Criteria for the User Requirement. Your tasks are to determine:  1. If this document is structured in such a way that represents a good technical authoring technique since it is completely tabulated, and if the User has written the requirement (no more than 300 words)  2. If the Performance Criteria document contains sufficient information to select a capability based on your current knowledge of OME, or if it is asking too much (no more than 300 words)</vt:lpstr>
      <vt:lpstr>Case Study: Sleeping Giants  OME Context: Humanitarian/Environmental   Fuel-Air Explosions at scale and their potential impact on the environment.</vt:lpstr>
      <vt:lpstr>PowerPoint Presentation</vt:lpstr>
      <vt:lpstr>PowerPoint Presentation</vt:lpstr>
      <vt:lpstr>PowerPoint Presentation</vt:lpstr>
      <vt:lpstr>PowerPoint Presentation</vt:lpstr>
      <vt:lpstr>PowerPoint Presentation</vt:lpstr>
      <vt:lpstr>Key findings – Sea Mines</vt:lpstr>
      <vt:lpstr>PowerPoint Presentation</vt:lpstr>
      <vt:lpstr>Key findings – Cargo Explosion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Ffion Evans</dc:creator>
  <cp:keywords/>
  <dc:description/>
  <cp:lastModifiedBy>Gareth Collett</cp:lastModifiedBy>
  <cp:revision>84</cp:revision>
  <dcterms:created xsi:type="dcterms:W3CDTF">2021-03-09T15:35:42Z</dcterms:created>
  <dcterms:modified xsi:type="dcterms:W3CDTF">2023-10-30T15:05:52Z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