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66" r:id="rId23"/>
  </p:sldIdLst>
  <p:sldSz cx="18288000" cy="10287000"/>
  <p:notesSz cx="6858000" cy="9144000"/>
  <p:embeddedFontLst>
    <p:embeddedFont>
      <p:font typeface="Blogger Light" panose="020B0604020202020204" charset="0"/>
      <p:regular r:id="rId24"/>
    </p:embeddedFont>
    <p:embeddedFont>
      <p:font typeface="เอฟซี แคนดี้" panose="020B0604020202020204" charset="-34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 snapToGrid="0">
      <p:cViewPr varScale="1">
        <p:scale>
          <a:sx n="44" d="100"/>
          <a:sy n="44" d="100"/>
        </p:scale>
        <p:origin x="1258" y="2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6.svg"/><Relationship Id="rId1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6.svg"/><Relationship Id="rId1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5.png"/><Relationship Id="rId11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svg"/><Relationship Id="rId12" Type="http://schemas.openxmlformats.org/officeDocument/2006/relationships/image" Target="../media/image9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7.png"/><Relationship Id="rId11" Type="http://schemas.openxmlformats.org/officeDocument/2006/relationships/image" Target="../media/image6.svg"/><Relationship Id="rId5" Type="http://schemas.openxmlformats.org/officeDocument/2006/relationships/image" Target="../media/image2.png"/><Relationship Id="rId10" Type="http://schemas.openxmlformats.org/officeDocument/2006/relationships/image" Target="../media/image5.png"/><Relationship Id="rId4" Type="http://schemas.openxmlformats.org/officeDocument/2006/relationships/image" Target="../media/image1.jpeg"/><Relationship Id="rId9" Type="http://schemas.openxmlformats.org/officeDocument/2006/relationships/image" Target="../media/image4.svg"/><Relationship Id="rId1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4.svg"/><Relationship Id="rId1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5.png"/><Relationship Id="rId11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8.svg"/><Relationship Id="rId1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5.png"/><Relationship Id="rId11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8.svg"/><Relationship Id="rId1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4.svg"/><Relationship Id="rId1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6.svg"/><Relationship Id="rId1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7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6" Type="http://schemas.openxmlformats.org/officeDocument/2006/relationships/image" Target="../media/image5.png"/><Relationship Id="rId11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8.svg"/><Relationship Id="rId1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svg"/><Relationship Id="rId12" Type="http://schemas.openxmlformats.org/officeDocument/2006/relationships/image" Target="../media/image9.png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image" Target="../media/image7.png"/><Relationship Id="rId11" Type="http://schemas.openxmlformats.org/officeDocument/2006/relationships/image" Target="../media/image6.svg"/><Relationship Id="rId5" Type="http://schemas.openxmlformats.org/officeDocument/2006/relationships/image" Target="../media/image2.png"/><Relationship Id="rId10" Type="http://schemas.openxmlformats.org/officeDocument/2006/relationships/image" Target="../media/image5.png"/><Relationship Id="rId4" Type="http://schemas.openxmlformats.org/officeDocument/2006/relationships/image" Target="../media/image1.jpeg"/><Relationship Id="rId9" Type="http://schemas.openxmlformats.org/officeDocument/2006/relationships/image" Target="../media/image4.svg"/><Relationship Id="rId1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4.svg"/><Relationship Id="rId1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6" Type="http://schemas.openxmlformats.org/officeDocument/2006/relationships/image" Target="../media/image5.png"/><Relationship Id="rId11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8.svg"/><Relationship Id="rId1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6" Type="http://schemas.openxmlformats.org/officeDocument/2006/relationships/image" Target="../media/image5.png"/><Relationship Id="rId11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8.svg"/><Relationship Id="rId1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17.mp3"/><Relationship Id="rId1" Type="http://schemas.microsoft.com/office/2007/relationships/media" Target="../media/media17.mp3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4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svg"/><Relationship Id="rId12" Type="http://schemas.openxmlformats.org/officeDocument/2006/relationships/image" Target="../media/image9.png"/><Relationship Id="rId2" Type="http://schemas.openxmlformats.org/officeDocument/2006/relationships/audio" Target="../media/media18.mp3"/><Relationship Id="rId1" Type="http://schemas.microsoft.com/office/2007/relationships/media" Target="../media/media18.mp3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4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2.png"/><Relationship Id="rId5" Type="http://schemas.openxmlformats.org/officeDocument/2006/relationships/image" Target="../media/image6.sv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8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2.png"/><Relationship Id="rId5" Type="http://schemas.openxmlformats.org/officeDocument/2006/relationships/image" Target="../media/image6.sv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8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4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2.png"/><Relationship Id="rId5" Type="http://schemas.openxmlformats.org/officeDocument/2006/relationships/image" Target="../media/image6.sv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8.sv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20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9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8.pn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1028700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64396" y="3970669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948844">
            <a:off x="13893965" y="6980063"/>
            <a:ext cx="2432679" cy="2031287"/>
          </a:xfrm>
          <a:custGeom>
            <a:avLst/>
            <a:gdLst/>
            <a:ahLst/>
            <a:cxnLst/>
            <a:rect l="l" t="t" r="r" b="b"/>
            <a:pathLst>
              <a:path w="2432679" h="2031287">
                <a:moveTo>
                  <a:pt x="0" y="0"/>
                </a:moveTo>
                <a:lnTo>
                  <a:pt x="2432679" y="0"/>
                </a:lnTo>
                <a:lnTo>
                  <a:pt x="2432679" y="2031286"/>
                </a:lnTo>
                <a:lnTo>
                  <a:pt x="0" y="2031286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732460" y="4886231"/>
            <a:ext cx="12724734" cy="2769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/>
            <a:r>
              <a:rPr lang="en-US" sz="6000" u="none" strike="noStrike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Empowering the Older Person: Care, Support, and innovation in UK &amp; Social Care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833378" y="1487453"/>
            <a:ext cx="8621244" cy="35338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000000"/>
                </a:solidFill>
                <a:latin typeface="Blogger Light"/>
                <a:ea typeface="Blogger Light"/>
                <a:cs typeface="Blogger Light"/>
                <a:sym typeface="Blogger Light"/>
              </a:rPr>
              <a:t>Presented by Ume Zainab Shah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000000"/>
                </a:solidFill>
                <a:latin typeface="Blogger Light"/>
                <a:ea typeface="Blogger Light"/>
                <a:cs typeface="Blogger Light"/>
                <a:sym typeface="Blogger Light"/>
              </a:rPr>
              <a:t>Student No. 2127507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dirty="0">
                <a:solidFill>
                  <a:srgbClr val="000000"/>
                </a:solidFill>
                <a:latin typeface="Blogger Light"/>
                <a:ea typeface="Blogger Light"/>
                <a:cs typeface="Blogger Light"/>
                <a:sym typeface="Blogger Light"/>
              </a:rPr>
              <a:t>Module No. </a:t>
            </a:r>
            <a:r>
              <a:rPr lang="en-GB" sz="3999" dirty="0">
                <a:solidFill>
                  <a:srgbClr val="000000"/>
                </a:solidFill>
                <a:latin typeface="Blogger Light"/>
                <a:ea typeface="Blogger Light"/>
              </a:rPr>
              <a:t>BMHP6027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GB" sz="3999" dirty="0">
                <a:solidFill>
                  <a:srgbClr val="000000"/>
                </a:solidFill>
                <a:latin typeface="Blogger Light"/>
                <a:ea typeface="Blogger Light"/>
              </a:rPr>
              <a:t>Lecturer’s Name: Tomy Adattu Chacko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endParaRPr lang="en-US" sz="3999" dirty="0">
              <a:solidFill>
                <a:srgbClr val="000000"/>
              </a:solidFill>
              <a:latin typeface="Blogger Light"/>
              <a:ea typeface="Blogger Light"/>
              <a:cs typeface="Blogger Light"/>
              <a:sym typeface="Blogger Light"/>
            </a:endParaRPr>
          </a:p>
        </p:txBody>
      </p:sp>
      <p:pic>
        <p:nvPicPr>
          <p:cNvPr id="21" name="Title">
            <a:hlinkClick r:id="" action="ppaction://media"/>
            <a:extLst>
              <a:ext uri="{FF2B5EF4-FFF2-40B4-BE49-F238E27FC236}">
                <a16:creationId xmlns:a16="http://schemas.microsoft.com/office/drawing/2014/main" id="{B801671A-BE49-6076-16D2-9500B0CA1C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620714" y="1582636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56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1028700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64396" y="3970669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rot="926842">
            <a:off x="15190894" y="7152221"/>
            <a:ext cx="1143735" cy="1729656"/>
          </a:xfrm>
          <a:custGeom>
            <a:avLst/>
            <a:gdLst/>
            <a:ahLst/>
            <a:cxnLst/>
            <a:rect l="l" t="t" r="r" b="b"/>
            <a:pathLst>
              <a:path w="1143735" h="1729656">
                <a:moveTo>
                  <a:pt x="0" y="0"/>
                </a:moveTo>
                <a:lnTo>
                  <a:pt x="1143734" y="0"/>
                </a:lnTo>
                <a:lnTo>
                  <a:pt x="1143734" y="1729655"/>
                </a:lnTo>
                <a:lnTo>
                  <a:pt x="0" y="172965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TextBox 34"/>
          <p:cNvSpPr txBox="1"/>
          <p:nvPr/>
        </p:nvSpPr>
        <p:spPr>
          <a:xfrm>
            <a:off x="3992084" y="1475564"/>
            <a:ext cx="10303832" cy="150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9999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Introduction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34F4E96-75C6-2946-2969-C05934C0F9D1}"/>
              </a:ext>
            </a:extLst>
          </p:cNvPr>
          <p:cNvSpPr txBox="1"/>
          <p:nvPr/>
        </p:nvSpPr>
        <p:spPr>
          <a:xfrm>
            <a:off x="2203087" y="3194054"/>
            <a:ext cx="14173200" cy="47420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UK has an ageing population, with over 11 million people aged 65 and above, projected to rise significantly by 2043 (Age UK, 2023).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Empowerment in later life means supporting autonomy, dignity, independence, and wellbeing (World Health Organization [WHO], 2021).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presentation critically evaluates older people’s care and empowerment needs, UK provisions, technological innovations, challenges, and recommendations (NHS England, 2023).</a:t>
            </a:r>
          </a:p>
        </p:txBody>
      </p:sp>
      <p:pic>
        <p:nvPicPr>
          <p:cNvPr id="18" name="1 (7) (online-audio-converter.com)">
            <a:hlinkClick r:id="" action="ppaction://media"/>
            <a:extLst>
              <a:ext uri="{FF2B5EF4-FFF2-40B4-BE49-F238E27FC236}">
                <a16:creationId xmlns:a16="http://schemas.microsoft.com/office/drawing/2014/main" id="{C7AC6457-14DD-C517-5DF6-6B2F73B89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412202" y="1560676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87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4396" y="3970669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288619" y="1475564"/>
            <a:ext cx="13340668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/>
            <a:r>
              <a:rPr lang="en-US" sz="80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Global &amp; Cultural Insights on Ageing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48045" y="3866806"/>
            <a:ext cx="12723047" cy="4444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UK has an ageing population, with over 11 million people aged 65 and above, projected to rise significantly by 2043 (Age UK, 2023).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Empowerment in later life means supporting autonomy, dignity, independence, and wellbeing (World Health Organization [WHO], 2021).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presentation critically evaluates older people’s care and empowerment needs, UK provisions, technological innovations, challenges, and recommendations (NHS England, 2023).</a:t>
            </a:r>
          </a:p>
        </p:txBody>
      </p:sp>
      <p:pic>
        <p:nvPicPr>
          <p:cNvPr id="21" name="Slide_3">
            <a:hlinkClick r:id="" action="ppaction://media"/>
            <a:extLst>
              <a:ext uri="{FF2B5EF4-FFF2-40B4-BE49-F238E27FC236}">
                <a16:creationId xmlns:a16="http://schemas.microsoft.com/office/drawing/2014/main" id="{720DA17D-7A22-900C-9739-9244B348FC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2242825" y="2824822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607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3970669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5677965" y="2499684"/>
            <a:ext cx="2302565" cy="874678"/>
          </a:xfrm>
          <a:custGeom>
            <a:avLst/>
            <a:gdLst/>
            <a:ahLst/>
            <a:cxnLst/>
            <a:rect l="l" t="t" r="r" b="b"/>
            <a:pathLst>
              <a:path w="2302565" h="874678">
                <a:moveTo>
                  <a:pt x="0" y="0"/>
                </a:moveTo>
                <a:lnTo>
                  <a:pt x="2302565" y="0"/>
                </a:lnTo>
                <a:lnTo>
                  <a:pt x="2302565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7876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4953258" y="7574950"/>
            <a:ext cx="1591062" cy="1617344"/>
          </a:xfrm>
          <a:custGeom>
            <a:avLst/>
            <a:gdLst/>
            <a:ahLst/>
            <a:cxnLst/>
            <a:rect l="l" t="t" r="r" b="b"/>
            <a:pathLst>
              <a:path w="1591062" h="1617344">
                <a:moveTo>
                  <a:pt x="0" y="0"/>
                </a:moveTo>
                <a:lnTo>
                  <a:pt x="1591062" y="0"/>
                </a:lnTo>
                <a:lnTo>
                  <a:pt x="1591062" y="1617343"/>
                </a:lnTo>
                <a:lnTo>
                  <a:pt x="0" y="161734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288618" y="1229585"/>
            <a:ext cx="12946916" cy="27084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/>
            <a:r>
              <a:rPr lang="en-US" sz="88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Care and Support Nees of Older People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04367" y="4015094"/>
            <a:ext cx="12568534" cy="5090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Key empowerment needs include autonomy, dignity, independence, and social inclusion, which are recognised as central to healthy ageing (WHO, 2021).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Many older people require assistance with activities of daily living (ADLs), such as mobility, washing, and dressing, which directly affect independence (Office for National Statistics [ONS], 2021).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Emotional and psychological needs, including maintaining purpose and connection, are equally vital for wellbeing (Fearn et al., 2022).</a:t>
            </a:r>
          </a:p>
        </p:txBody>
      </p:sp>
      <p:pic>
        <p:nvPicPr>
          <p:cNvPr id="20" name="Slide_4">
            <a:hlinkClick r:id="" action="ppaction://media"/>
            <a:extLst>
              <a:ext uri="{FF2B5EF4-FFF2-40B4-BE49-F238E27FC236}">
                <a16:creationId xmlns:a16="http://schemas.microsoft.com/office/drawing/2014/main" id="{AB4C5BB1-109C-904E-B24F-63DEE08595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2624858" y="2964318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859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2193596" y="3778416"/>
            <a:ext cx="800914" cy="807558"/>
            <a:chOff x="0" y="0"/>
            <a:chExt cx="210940" cy="21269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10940" cy="212690"/>
            </a:xfrm>
            <a:custGeom>
              <a:avLst/>
              <a:gdLst/>
              <a:ahLst/>
              <a:cxnLst/>
              <a:rect l="l" t="t" r="r" b="b"/>
              <a:pathLst>
                <a:path w="210940" h="212690">
                  <a:moveTo>
                    <a:pt x="105470" y="0"/>
                  </a:moveTo>
                  <a:lnTo>
                    <a:pt x="105470" y="0"/>
                  </a:lnTo>
                  <a:cubicBezTo>
                    <a:pt x="133443" y="0"/>
                    <a:pt x="160269" y="11112"/>
                    <a:pt x="180049" y="30892"/>
                  </a:cubicBezTo>
                  <a:cubicBezTo>
                    <a:pt x="199828" y="50671"/>
                    <a:pt x="210940" y="77498"/>
                    <a:pt x="210940" y="105470"/>
                  </a:cubicBezTo>
                  <a:lnTo>
                    <a:pt x="210940" y="107220"/>
                  </a:lnTo>
                  <a:cubicBezTo>
                    <a:pt x="210940" y="165470"/>
                    <a:pt x="163720" y="212690"/>
                    <a:pt x="105470" y="212690"/>
                  </a:cubicBezTo>
                  <a:lnTo>
                    <a:pt x="105470" y="212690"/>
                  </a:lnTo>
                  <a:cubicBezTo>
                    <a:pt x="47221" y="212690"/>
                    <a:pt x="0" y="165470"/>
                    <a:pt x="0" y="107220"/>
                  </a:cubicBezTo>
                  <a:lnTo>
                    <a:pt x="0" y="105470"/>
                  </a:lnTo>
                  <a:cubicBezTo>
                    <a:pt x="0" y="47221"/>
                    <a:pt x="47221" y="0"/>
                    <a:pt x="105470" y="0"/>
                  </a:cubicBezTo>
                  <a:close/>
                </a:path>
              </a:pathLst>
            </a:custGeom>
            <a:solidFill>
              <a:srgbClr val="6B55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210940" cy="250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2193596" y="4986737"/>
            <a:ext cx="800914" cy="807558"/>
            <a:chOff x="0" y="0"/>
            <a:chExt cx="210940" cy="21269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10940" cy="212690"/>
            </a:xfrm>
            <a:custGeom>
              <a:avLst/>
              <a:gdLst/>
              <a:ahLst/>
              <a:cxnLst/>
              <a:rect l="l" t="t" r="r" b="b"/>
              <a:pathLst>
                <a:path w="210940" h="212690">
                  <a:moveTo>
                    <a:pt x="105470" y="0"/>
                  </a:moveTo>
                  <a:lnTo>
                    <a:pt x="105470" y="0"/>
                  </a:lnTo>
                  <a:cubicBezTo>
                    <a:pt x="133443" y="0"/>
                    <a:pt x="160269" y="11112"/>
                    <a:pt x="180049" y="30892"/>
                  </a:cubicBezTo>
                  <a:cubicBezTo>
                    <a:pt x="199828" y="50671"/>
                    <a:pt x="210940" y="77498"/>
                    <a:pt x="210940" y="105470"/>
                  </a:cubicBezTo>
                  <a:lnTo>
                    <a:pt x="210940" y="107220"/>
                  </a:lnTo>
                  <a:cubicBezTo>
                    <a:pt x="210940" y="165470"/>
                    <a:pt x="163720" y="212690"/>
                    <a:pt x="105470" y="212690"/>
                  </a:cubicBezTo>
                  <a:lnTo>
                    <a:pt x="105470" y="212690"/>
                  </a:lnTo>
                  <a:cubicBezTo>
                    <a:pt x="47221" y="212690"/>
                    <a:pt x="0" y="165470"/>
                    <a:pt x="0" y="107220"/>
                  </a:cubicBezTo>
                  <a:lnTo>
                    <a:pt x="0" y="105470"/>
                  </a:lnTo>
                  <a:cubicBezTo>
                    <a:pt x="0" y="47221"/>
                    <a:pt x="47221" y="0"/>
                    <a:pt x="105470" y="0"/>
                  </a:cubicBezTo>
                  <a:close/>
                </a:path>
              </a:pathLst>
            </a:custGeom>
            <a:solidFill>
              <a:srgbClr val="6B55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210940" cy="250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193596" y="6933627"/>
            <a:ext cx="800914" cy="807558"/>
            <a:chOff x="0" y="0"/>
            <a:chExt cx="210940" cy="21269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10940" cy="212690"/>
            </a:xfrm>
            <a:custGeom>
              <a:avLst/>
              <a:gdLst/>
              <a:ahLst/>
              <a:cxnLst/>
              <a:rect l="l" t="t" r="r" b="b"/>
              <a:pathLst>
                <a:path w="210940" h="212690">
                  <a:moveTo>
                    <a:pt x="105470" y="0"/>
                  </a:moveTo>
                  <a:lnTo>
                    <a:pt x="105470" y="0"/>
                  </a:lnTo>
                  <a:cubicBezTo>
                    <a:pt x="133443" y="0"/>
                    <a:pt x="160269" y="11112"/>
                    <a:pt x="180049" y="30892"/>
                  </a:cubicBezTo>
                  <a:cubicBezTo>
                    <a:pt x="199828" y="50671"/>
                    <a:pt x="210940" y="77498"/>
                    <a:pt x="210940" y="105470"/>
                  </a:cubicBezTo>
                  <a:lnTo>
                    <a:pt x="210940" y="107220"/>
                  </a:lnTo>
                  <a:cubicBezTo>
                    <a:pt x="210940" y="165470"/>
                    <a:pt x="163720" y="212690"/>
                    <a:pt x="105470" y="212690"/>
                  </a:cubicBezTo>
                  <a:lnTo>
                    <a:pt x="105470" y="212690"/>
                  </a:lnTo>
                  <a:cubicBezTo>
                    <a:pt x="47221" y="212690"/>
                    <a:pt x="0" y="165470"/>
                    <a:pt x="0" y="107220"/>
                  </a:cubicBezTo>
                  <a:lnTo>
                    <a:pt x="0" y="105470"/>
                  </a:lnTo>
                  <a:cubicBezTo>
                    <a:pt x="0" y="47221"/>
                    <a:pt x="47221" y="0"/>
                    <a:pt x="105470" y="0"/>
                  </a:cubicBezTo>
                  <a:close/>
                </a:path>
              </a:pathLst>
            </a:custGeom>
            <a:solidFill>
              <a:srgbClr val="6B55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210940" cy="250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 rot="-1090148">
            <a:off x="14553928" y="1269669"/>
            <a:ext cx="1578221" cy="1907216"/>
          </a:xfrm>
          <a:custGeom>
            <a:avLst/>
            <a:gdLst/>
            <a:ahLst/>
            <a:cxnLst/>
            <a:rect l="l" t="t" r="r" b="b"/>
            <a:pathLst>
              <a:path w="1578221" h="1907216">
                <a:moveTo>
                  <a:pt x="0" y="0"/>
                </a:moveTo>
                <a:lnTo>
                  <a:pt x="1578221" y="0"/>
                </a:lnTo>
                <a:lnTo>
                  <a:pt x="1578221" y="1907216"/>
                </a:lnTo>
                <a:lnTo>
                  <a:pt x="0" y="1907216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2355404" y="1475564"/>
            <a:ext cx="11940512" cy="1471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8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Medical vs Social Models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584210" y="3731007"/>
            <a:ext cx="12049237" cy="5090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medical model focuses on disease and treatment, but often neglects social and environmental contributors to health (Marmot &amp; Allen, 2020).</a:t>
            </a:r>
          </a:p>
          <a:p>
            <a:pPr lvl="0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social model instead emphasises social determinants such as housing, poverty, and loneliness as key drivers of older people’s health outcomes (Centre for Ageing Better, 2021).</a:t>
            </a:r>
          </a:p>
          <a:p>
            <a:pPr lvl="0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balanced approach combining medical care with social interventions is essential to empower older people and maintain independence (Beard et al., 2020).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105506" y="3891682"/>
            <a:ext cx="977095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3499">
                <a:solidFill>
                  <a:srgbClr val="FFFFFF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5506" y="5109528"/>
            <a:ext cx="977095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3499">
                <a:solidFill>
                  <a:srgbClr val="FFFFFF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2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5506" y="7059668"/>
            <a:ext cx="977095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3499">
                <a:solidFill>
                  <a:srgbClr val="FFFFFF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3</a:t>
            </a:r>
          </a:p>
        </p:txBody>
      </p:sp>
      <p:pic>
        <p:nvPicPr>
          <p:cNvPr id="29" name="Slide_5">
            <a:hlinkClick r:id="" action="ppaction://media"/>
            <a:extLst>
              <a:ext uri="{FF2B5EF4-FFF2-40B4-BE49-F238E27FC236}">
                <a16:creationId xmlns:a16="http://schemas.microsoft.com/office/drawing/2014/main" id="{6C39A44C-2A29-7562-55D7-1E00594313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494832" y="2836664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337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2049445" y="3115315"/>
            <a:ext cx="4243333" cy="2790185"/>
            <a:chOff x="0" y="0"/>
            <a:chExt cx="1117586" cy="133203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117586" cy="1332030"/>
            </a:xfrm>
            <a:custGeom>
              <a:avLst/>
              <a:gdLst/>
              <a:ahLst/>
              <a:cxnLst/>
              <a:rect l="l" t="t" r="r" b="b"/>
              <a:pathLst>
                <a:path w="1117586" h="1332030">
                  <a:moveTo>
                    <a:pt x="36490" y="0"/>
                  </a:moveTo>
                  <a:lnTo>
                    <a:pt x="1081096" y="0"/>
                  </a:lnTo>
                  <a:cubicBezTo>
                    <a:pt x="1101248" y="0"/>
                    <a:pt x="1117586" y="16337"/>
                    <a:pt x="1117586" y="36490"/>
                  </a:cubicBezTo>
                  <a:lnTo>
                    <a:pt x="1117586" y="1295540"/>
                  </a:lnTo>
                  <a:cubicBezTo>
                    <a:pt x="1117586" y="1315693"/>
                    <a:pt x="1101248" y="1332030"/>
                    <a:pt x="1081096" y="1332030"/>
                  </a:cubicBezTo>
                  <a:lnTo>
                    <a:pt x="36490" y="1332030"/>
                  </a:lnTo>
                  <a:cubicBezTo>
                    <a:pt x="16337" y="1332030"/>
                    <a:pt x="0" y="1315693"/>
                    <a:pt x="0" y="1295540"/>
                  </a:cubicBezTo>
                  <a:lnTo>
                    <a:pt x="0" y="36490"/>
                  </a:lnTo>
                  <a:cubicBezTo>
                    <a:pt x="0" y="16337"/>
                    <a:pt x="16337" y="0"/>
                    <a:pt x="36490" y="0"/>
                  </a:cubicBezTo>
                  <a:close/>
                </a:path>
              </a:pathLst>
            </a:custGeom>
            <a:solidFill>
              <a:srgbClr val="FCECA5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117586" cy="1370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2040285" y="6342839"/>
            <a:ext cx="4243333" cy="2915461"/>
            <a:chOff x="0" y="0"/>
            <a:chExt cx="1117586" cy="133203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117586" cy="1332030"/>
            </a:xfrm>
            <a:custGeom>
              <a:avLst/>
              <a:gdLst/>
              <a:ahLst/>
              <a:cxnLst/>
              <a:rect l="l" t="t" r="r" b="b"/>
              <a:pathLst>
                <a:path w="1117586" h="1332030">
                  <a:moveTo>
                    <a:pt x="36490" y="0"/>
                  </a:moveTo>
                  <a:lnTo>
                    <a:pt x="1081096" y="0"/>
                  </a:lnTo>
                  <a:cubicBezTo>
                    <a:pt x="1101248" y="0"/>
                    <a:pt x="1117586" y="16337"/>
                    <a:pt x="1117586" y="36490"/>
                  </a:cubicBezTo>
                  <a:lnTo>
                    <a:pt x="1117586" y="1295540"/>
                  </a:lnTo>
                  <a:cubicBezTo>
                    <a:pt x="1117586" y="1315693"/>
                    <a:pt x="1101248" y="1332030"/>
                    <a:pt x="1081096" y="1332030"/>
                  </a:cubicBezTo>
                  <a:lnTo>
                    <a:pt x="36490" y="1332030"/>
                  </a:lnTo>
                  <a:cubicBezTo>
                    <a:pt x="16337" y="1332030"/>
                    <a:pt x="0" y="1315693"/>
                    <a:pt x="0" y="1295540"/>
                  </a:cubicBezTo>
                  <a:lnTo>
                    <a:pt x="0" y="36490"/>
                  </a:lnTo>
                  <a:cubicBezTo>
                    <a:pt x="0" y="16337"/>
                    <a:pt x="16337" y="0"/>
                    <a:pt x="36490" y="0"/>
                  </a:cubicBezTo>
                  <a:close/>
                </a:path>
              </a:pathLst>
            </a:custGeom>
            <a:solidFill>
              <a:srgbClr val="FCECA5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1117586" cy="1370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81800" y="3970669"/>
            <a:ext cx="4243333" cy="2476384"/>
            <a:chOff x="0" y="0"/>
            <a:chExt cx="1117586" cy="133203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117586" cy="1332030"/>
            </a:xfrm>
            <a:custGeom>
              <a:avLst/>
              <a:gdLst/>
              <a:ahLst/>
              <a:cxnLst/>
              <a:rect l="l" t="t" r="r" b="b"/>
              <a:pathLst>
                <a:path w="1117586" h="1332030">
                  <a:moveTo>
                    <a:pt x="36490" y="0"/>
                  </a:moveTo>
                  <a:lnTo>
                    <a:pt x="1081096" y="0"/>
                  </a:lnTo>
                  <a:cubicBezTo>
                    <a:pt x="1101248" y="0"/>
                    <a:pt x="1117586" y="16337"/>
                    <a:pt x="1117586" y="36490"/>
                  </a:cubicBezTo>
                  <a:lnTo>
                    <a:pt x="1117586" y="1295540"/>
                  </a:lnTo>
                  <a:cubicBezTo>
                    <a:pt x="1117586" y="1315693"/>
                    <a:pt x="1101248" y="1332030"/>
                    <a:pt x="1081096" y="1332030"/>
                  </a:cubicBezTo>
                  <a:lnTo>
                    <a:pt x="36490" y="1332030"/>
                  </a:lnTo>
                  <a:cubicBezTo>
                    <a:pt x="16337" y="1332030"/>
                    <a:pt x="0" y="1315693"/>
                    <a:pt x="0" y="1295540"/>
                  </a:cubicBezTo>
                  <a:lnTo>
                    <a:pt x="0" y="36490"/>
                  </a:lnTo>
                  <a:cubicBezTo>
                    <a:pt x="0" y="16337"/>
                    <a:pt x="16337" y="0"/>
                    <a:pt x="36490" y="0"/>
                  </a:cubicBezTo>
                  <a:close/>
                </a:path>
              </a:pathLst>
            </a:custGeom>
            <a:solidFill>
              <a:srgbClr val="FCECA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1117586" cy="1370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641582" y="2216458"/>
            <a:ext cx="977095" cy="807558"/>
            <a:chOff x="0" y="0"/>
            <a:chExt cx="1302794" cy="1076744"/>
          </a:xfrm>
        </p:grpSpPr>
        <p:grpSp>
          <p:nvGrpSpPr>
            <p:cNvPr id="28" name="Group 28"/>
            <p:cNvGrpSpPr/>
            <p:nvPr/>
          </p:nvGrpSpPr>
          <p:grpSpPr>
            <a:xfrm>
              <a:off x="117454" y="0"/>
              <a:ext cx="1067886" cy="1076744"/>
              <a:chOff x="0" y="0"/>
              <a:chExt cx="210940" cy="212690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210940" cy="212690"/>
              </a:xfrm>
              <a:custGeom>
                <a:avLst/>
                <a:gdLst/>
                <a:ahLst/>
                <a:cxnLst/>
                <a:rect l="l" t="t" r="r" b="b"/>
                <a:pathLst>
                  <a:path w="210940" h="212690">
                    <a:moveTo>
                      <a:pt x="105470" y="0"/>
                    </a:moveTo>
                    <a:lnTo>
                      <a:pt x="105470" y="0"/>
                    </a:lnTo>
                    <a:cubicBezTo>
                      <a:pt x="133443" y="0"/>
                      <a:pt x="160269" y="11112"/>
                      <a:pt x="180049" y="30892"/>
                    </a:cubicBezTo>
                    <a:cubicBezTo>
                      <a:pt x="199828" y="50671"/>
                      <a:pt x="210940" y="77498"/>
                      <a:pt x="210940" y="105470"/>
                    </a:cubicBezTo>
                    <a:lnTo>
                      <a:pt x="210940" y="107220"/>
                    </a:lnTo>
                    <a:cubicBezTo>
                      <a:pt x="210940" y="165470"/>
                      <a:pt x="163720" y="212690"/>
                      <a:pt x="105470" y="212690"/>
                    </a:cubicBezTo>
                    <a:lnTo>
                      <a:pt x="105470" y="212690"/>
                    </a:lnTo>
                    <a:cubicBezTo>
                      <a:pt x="47221" y="212690"/>
                      <a:pt x="0" y="165470"/>
                      <a:pt x="0" y="107220"/>
                    </a:cubicBezTo>
                    <a:lnTo>
                      <a:pt x="0" y="105470"/>
                    </a:lnTo>
                    <a:cubicBezTo>
                      <a:pt x="0" y="47221"/>
                      <a:pt x="47221" y="0"/>
                      <a:pt x="105470" y="0"/>
                    </a:cubicBezTo>
                    <a:close/>
                  </a:path>
                </a:pathLst>
              </a:custGeom>
              <a:solidFill>
                <a:srgbClr val="6B5584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38100"/>
                <a:ext cx="210940" cy="2507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0" y="147847"/>
              <a:ext cx="1302794" cy="688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99"/>
                </a:lnSpc>
              </a:pPr>
              <a:r>
                <a:rPr lang="en-US" sz="3499">
                  <a:solidFill>
                    <a:srgbClr val="FFFFFF"/>
                  </a:solidFill>
                  <a:latin typeface="เอฟซี แคนดี้"/>
                  <a:ea typeface="เอฟซี แคนดี้"/>
                  <a:cs typeface="เอฟซี แคนดี้"/>
                  <a:sym typeface="เอฟซี แคนดี้"/>
                </a:rPr>
                <a:t>1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862021" y="5709114"/>
            <a:ext cx="977095" cy="807558"/>
            <a:chOff x="0" y="0"/>
            <a:chExt cx="1302794" cy="1076744"/>
          </a:xfrm>
        </p:grpSpPr>
        <p:grpSp>
          <p:nvGrpSpPr>
            <p:cNvPr id="33" name="Group 33"/>
            <p:cNvGrpSpPr/>
            <p:nvPr/>
          </p:nvGrpSpPr>
          <p:grpSpPr>
            <a:xfrm>
              <a:off x="117454" y="0"/>
              <a:ext cx="1067886" cy="1076744"/>
              <a:chOff x="0" y="0"/>
              <a:chExt cx="210940" cy="212690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210940" cy="212690"/>
              </a:xfrm>
              <a:custGeom>
                <a:avLst/>
                <a:gdLst/>
                <a:ahLst/>
                <a:cxnLst/>
                <a:rect l="l" t="t" r="r" b="b"/>
                <a:pathLst>
                  <a:path w="210940" h="212690">
                    <a:moveTo>
                      <a:pt x="105470" y="0"/>
                    </a:moveTo>
                    <a:lnTo>
                      <a:pt x="105470" y="0"/>
                    </a:lnTo>
                    <a:cubicBezTo>
                      <a:pt x="133443" y="0"/>
                      <a:pt x="160269" y="11112"/>
                      <a:pt x="180049" y="30892"/>
                    </a:cubicBezTo>
                    <a:cubicBezTo>
                      <a:pt x="199828" y="50671"/>
                      <a:pt x="210940" y="77498"/>
                      <a:pt x="210940" y="105470"/>
                    </a:cubicBezTo>
                    <a:lnTo>
                      <a:pt x="210940" y="107220"/>
                    </a:lnTo>
                    <a:cubicBezTo>
                      <a:pt x="210940" y="165470"/>
                      <a:pt x="163720" y="212690"/>
                      <a:pt x="105470" y="212690"/>
                    </a:cubicBezTo>
                    <a:lnTo>
                      <a:pt x="105470" y="212690"/>
                    </a:lnTo>
                    <a:cubicBezTo>
                      <a:pt x="47221" y="212690"/>
                      <a:pt x="0" y="165470"/>
                      <a:pt x="0" y="107220"/>
                    </a:cubicBezTo>
                    <a:lnTo>
                      <a:pt x="0" y="105470"/>
                    </a:lnTo>
                    <a:cubicBezTo>
                      <a:pt x="0" y="47221"/>
                      <a:pt x="47221" y="0"/>
                      <a:pt x="105470" y="0"/>
                    </a:cubicBezTo>
                    <a:close/>
                  </a:path>
                </a:pathLst>
              </a:custGeom>
              <a:solidFill>
                <a:srgbClr val="6B5584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38100"/>
                <a:ext cx="210940" cy="2507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6" name="TextBox 36"/>
            <p:cNvSpPr txBox="1"/>
            <p:nvPr/>
          </p:nvSpPr>
          <p:spPr>
            <a:xfrm>
              <a:off x="0" y="160547"/>
              <a:ext cx="1302794" cy="688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99"/>
                </a:lnSpc>
              </a:pPr>
              <a:r>
                <a:rPr lang="en-US" sz="3499">
                  <a:solidFill>
                    <a:srgbClr val="FFFFFF"/>
                  </a:solidFill>
                  <a:latin typeface="เอฟซี แคนดี้"/>
                  <a:ea typeface="เอฟซี แคนดี้"/>
                  <a:cs typeface="เอฟซี แคนดี้"/>
                  <a:sym typeface="เอฟซี แคนดี้"/>
                </a:rPr>
                <a:t>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414918" y="3071812"/>
            <a:ext cx="977095" cy="807558"/>
            <a:chOff x="0" y="0"/>
            <a:chExt cx="1302794" cy="1076744"/>
          </a:xfrm>
        </p:grpSpPr>
        <p:grpSp>
          <p:nvGrpSpPr>
            <p:cNvPr id="38" name="Group 38"/>
            <p:cNvGrpSpPr/>
            <p:nvPr/>
          </p:nvGrpSpPr>
          <p:grpSpPr>
            <a:xfrm>
              <a:off x="117454" y="0"/>
              <a:ext cx="1067886" cy="1076744"/>
              <a:chOff x="0" y="0"/>
              <a:chExt cx="210940" cy="21269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210940" cy="212690"/>
              </a:xfrm>
              <a:custGeom>
                <a:avLst/>
                <a:gdLst/>
                <a:ahLst/>
                <a:cxnLst/>
                <a:rect l="l" t="t" r="r" b="b"/>
                <a:pathLst>
                  <a:path w="210940" h="212690">
                    <a:moveTo>
                      <a:pt x="105470" y="0"/>
                    </a:moveTo>
                    <a:lnTo>
                      <a:pt x="105470" y="0"/>
                    </a:lnTo>
                    <a:cubicBezTo>
                      <a:pt x="133443" y="0"/>
                      <a:pt x="160269" y="11112"/>
                      <a:pt x="180049" y="30892"/>
                    </a:cubicBezTo>
                    <a:cubicBezTo>
                      <a:pt x="199828" y="50671"/>
                      <a:pt x="210940" y="77498"/>
                      <a:pt x="210940" y="105470"/>
                    </a:cubicBezTo>
                    <a:lnTo>
                      <a:pt x="210940" y="107220"/>
                    </a:lnTo>
                    <a:cubicBezTo>
                      <a:pt x="210940" y="165470"/>
                      <a:pt x="163720" y="212690"/>
                      <a:pt x="105470" y="212690"/>
                    </a:cubicBezTo>
                    <a:lnTo>
                      <a:pt x="105470" y="212690"/>
                    </a:lnTo>
                    <a:cubicBezTo>
                      <a:pt x="47221" y="212690"/>
                      <a:pt x="0" y="165470"/>
                      <a:pt x="0" y="107220"/>
                    </a:cubicBezTo>
                    <a:lnTo>
                      <a:pt x="0" y="105470"/>
                    </a:lnTo>
                    <a:cubicBezTo>
                      <a:pt x="0" y="47221"/>
                      <a:pt x="47221" y="0"/>
                      <a:pt x="105470" y="0"/>
                    </a:cubicBezTo>
                    <a:close/>
                  </a:path>
                </a:pathLst>
              </a:custGeom>
              <a:solidFill>
                <a:srgbClr val="6B5584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38100"/>
                <a:ext cx="210940" cy="2507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41" name="TextBox 41"/>
            <p:cNvSpPr txBox="1"/>
            <p:nvPr/>
          </p:nvSpPr>
          <p:spPr>
            <a:xfrm>
              <a:off x="0" y="164879"/>
              <a:ext cx="1302794" cy="688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99"/>
                </a:lnSpc>
              </a:pPr>
              <a:r>
                <a:rPr lang="en-US" sz="3499">
                  <a:solidFill>
                    <a:srgbClr val="FFFFFF"/>
                  </a:solidFill>
                  <a:latin typeface="เอฟซี แคนดี้"/>
                  <a:ea typeface="เอฟซี แคนดี้"/>
                  <a:cs typeface="เอฟซี แคนดี้"/>
                  <a:sym typeface="เอฟซี แคนดี้"/>
                </a:rPr>
                <a:t>3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3992084" y="1475564"/>
            <a:ext cx="11966178" cy="1471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0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Loneliness &amp; Isolation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075017" y="3276716"/>
            <a:ext cx="4249583" cy="2476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Loneliness is a critical issue, with over 1.4 million older people in England reporting that they are often lonely (Campaign to End Loneliness, 2021).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403742" y="6594234"/>
            <a:ext cx="3848054" cy="2476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</a:rPr>
              <a:t>Prolonged isolation increases risks of depression, cognitive decline, cardiovascular disease, and premature mortality (Holt-</a:t>
            </a:r>
            <a:r>
              <a:rPr lang="en-GB" sz="2200" dirty="0" err="1">
                <a:latin typeface="Arial" panose="020B0604020202020204" pitchFamily="34" charset="0"/>
              </a:rPr>
              <a:t>Lunstad</a:t>
            </a:r>
            <a:r>
              <a:rPr lang="en-GB" sz="2200" dirty="0">
                <a:latin typeface="Arial" panose="020B0604020202020204" pitchFamily="34" charset="0"/>
              </a:rPr>
              <a:t>, 2021).</a:t>
            </a:r>
          </a:p>
        </p:txBody>
      </p:sp>
      <p:sp>
        <p:nvSpPr>
          <p:cNvPr id="47" name="Freeform 47"/>
          <p:cNvSpPr/>
          <p:nvPr/>
        </p:nvSpPr>
        <p:spPr>
          <a:xfrm rot="-752166">
            <a:off x="5934848" y="5531997"/>
            <a:ext cx="295927" cy="653982"/>
          </a:xfrm>
          <a:custGeom>
            <a:avLst/>
            <a:gdLst/>
            <a:ahLst/>
            <a:cxnLst/>
            <a:rect l="l" t="t" r="r" b="b"/>
            <a:pathLst>
              <a:path w="295927" h="653982">
                <a:moveTo>
                  <a:pt x="0" y="0"/>
                </a:moveTo>
                <a:lnTo>
                  <a:pt x="295927" y="0"/>
                </a:lnTo>
                <a:lnTo>
                  <a:pt x="295927" y="653983"/>
                </a:lnTo>
                <a:lnTo>
                  <a:pt x="0" y="65398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9" name="TextBox 45">
            <a:extLst>
              <a:ext uri="{FF2B5EF4-FFF2-40B4-BE49-F238E27FC236}">
                <a16:creationId xmlns:a16="http://schemas.microsoft.com/office/drawing/2014/main" id="{ADCBCA87-C008-EB0A-B84F-70F8E2039B2A}"/>
              </a:ext>
            </a:extLst>
          </p:cNvPr>
          <p:cNvSpPr txBox="1"/>
          <p:nvPr/>
        </p:nvSpPr>
        <p:spPr>
          <a:xfrm>
            <a:off x="7149888" y="4229100"/>
            <a:ext cx="3600783" cy="1978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COVID-19 worsened social isolation among older adults, with digital exclusion limiting alternatives (Age UK, 2022).</a:t>
            </a:r>
          </a:p>
        </p:txBody>
      </p:sp>
      <p:grpSp>
        <p:nvGrpSpPr>
          <p:cNvPr id="50" name="Group 24">
            <a:extLst>
              <a:ext uri="{FF2B5EF4-FFF2-40B4-BE49-F238E27FC236}">
                <a16:creationId xmlns:a16="http://schemas.microsoft.com/office/drawing/2014/main" id="{F045709A-A1FB-DCF6-16DB-0B5B02DC848C}"/>
              </a:ext>
            </a:extLst>
          </p:cNvPr>
          <p:cNvGrpSpPr/>
          <p:nvPr/>
        </p:nvGrpSpPr>
        <p:grpSpPr>
          <a:xfrm>
            <a:off x="11569870" y="5979732"/>
            <a:ext cx="4243333" cy="2983101"/>
            <a:chOff x="0" y="0"/>
            <a:chExt cx="1117586" cy="1332030"/>
          </a:xfrm>
        </p:grpSpPr>
        <p:sp>
          <p:nvSpPr>
            <p:cNvPr id="51" name="Freeform 25">
              <a:extLst>
                <a:ext uri="{FF2B5EF4-FFF2-40B4-BE49-F238E27FC236}">
                  <a16:creationId xmlns:a16="http://schemas.microsoft.com/office/drawing/2014/main" id="{6565A43E-CDF6-6C0D-3B4C-2C4AAF577615}"/>
                </a:ext>
              </a:extLst>
            </p:cNvPr>
            <p:cNvSpPr/>
            <p:nvPr/>
          </p:nvSpPr>
          <p:spPr>
            <a:xfrm>
              <a:off x="0" y="0"/>
              <a:ext cx="1117586" cy="1332030"/>
            </a:xfrm>
            <a:custGeom>
              <a:avLst/>
              <a:gdLst/>
              <a:ahLst/>
              <a:cxnLst/>
              <a:rect l="l" t="t" r="r" b="b"/>
              <a:pathLst>
                <a:path w="1117586" h="1332030">
                  <a:moveTo>
                    <a:pt x="36490" y="0"/>
                  </a:moveTo>
                  <a:lnTo>
                    <a:pt x="1081096" y="0"/>
                  </a:lnTo>
                  <a:cubicBezTo>
                    <a:pt x="1101248" y="0"/>
                    <a:pt x="1117586" y="16337"/>
                    <a:pt x="1117586" y="36490"/>
                  </a:cubicBezTo>
                  <a:lnTo>
                    <a:pt x="1117586" y="1295540"/>
                  </a:lnTo>
                  <a:cubicBezTo>
                    <a:pt x="1117586" y="1315693"/>
                    <a:pt x="1101248" y="1332030"/>
                    <a:pt x="1081096" y="1332030"/>
                  </a:cubicBezTo>
                  <a:lnTo>
                    <a:pt x="36490" y="1332030"/>
                  </a:lnTo>
                  <a:cubicBezTo>
                    <a:pt x="16337" y="1332030"/>
                    <a:pt x="0" y="1315693"/>
                    <a:pt x="0" y="1295540"/>
                  </a:cubicBezTo>
                  <a:lnTo>
                    <a:pt x="0" y="36490"/>
                  </a:lnTo>
                  <a:cubicBezTo>
                    <a:pt x="0" y="16337"/>
                    <a:pt x="16337" y="0"/>
                    <a:pt x="36490" y="0"/>
                  </a:cubicBezTo>
                  <a:close/>
                </a:path>
              </a:pathLst>
            </a:custGeom>
            <a:solidFill>
              <a:srgbClr val="FCECA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26">
              <a:extLst>
                <a:ext uri="{FF2B5EF4-FFF2-40B4-BE49-F238E27FC236}">
                  <a16:creationId xmlns:a16="http://schemas.microsoft.com/office/drawing/2014/main" id="{A8334A6C-44BD-AB5F-BD03-E011934AFF52}"/>
                </a:ext>
              </a:extLst>
            </p:cNvPr>
            <p:cNvSpPr txBox="1"/>
            <p:nvPr/>
          </p:nvSpPr>
          <p:spPr>
            <a:xfrm>
              <a:off x="0" y="-38100"/>
              <a:ext cx="1117586" cy="1370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3" name="Group 37">
            <a:extLst>
              <a:ext uri="{FF2B5EF4-FFF2-40B4-BE49-F238E27FC236}">
                <a16:creationId xmlns:a16="http://schemas.microsoft.com/office/drawing/2014/main" id="{89EA1F35-24AB-D0CC-6F84-6E95DC50C0C1}"/>
              </a:ext>
            </a:extLst>
          </p:cNvPr>
          <p:cNvGrpSpPr/>
          <p:nvPr/>
        </p:nvGrpSpPr>
        <p:grpSpPr>
          <a:xfrm>
            <a:off x="13202988" y="5080876"/>
            <a:ext cx="977095" cy="807558"/>
            <a:chOff x="0" y="0"/>
            <a:chExt cx="1302794" cy="1076744"/>
          </a:xfrm>
        </p:grpSpPr>
        <p:grpSp>
          <p:nvGrpSpPr>
            <p:cNvPr id="54" name="Group 38">
              <a:extLst>
                <a:ext uri="{FF2B5EF4-FFF2-40B4-BE49-F238E27FC236}">
                  <a16:creationId xmlns:a16="http://schemas.microsoft.com/office/drawing/2014/main" id="{2314D2A7-68C8-3EA1-8C86-2D789F0FA835}"/>
                </a:ext>
              </a:extLst>
            </p:cNvPr>
            <p:cNvGrpSpPr/>
            <p:nvPr/>
          </p:nvGrpSpPr>
          <p:grpSpPr>
            <a:xfrm>
              <a:off x="117454" y="0"/>
              <a:ext cx="1067886" cy="1076744"/>
              <a:chOff x="0" y="0"/>
              <a:chExt cx="210940" cy="212690"/>
            </a:xfrm>
          </p:grpSpPr>
          <p:sp>
            <p:nvSpPr>
              <p:cNvPr id="56" name="Freeform 39">
                <a:extLst>
                  <a:ext uri="{FF2B5EF4-FFF2-40B4-BE49-F238E27FC236}">
                    <a16:creationId xmlns:a16="http://schemas.microsoft.com/office/drawing/2014/main" id="{4E038017-1B0F-7A30-CCB7-F2CCBFC560F3}"/>
                  </a:ext>
                </a:extLst>
              </p:cNvPr>
              <p:cNvSpPr/>
              <p:nvPr/>
            </p:nvSpPr>
            <p:spPr>
              <a:xfrm>
                <a:off x="0" y="0"/>
                <a:ext cx="210940" cy="212690"/>
              </a:xfrm>
              <a:custGeom>
                <a:avLst/>
                <a:gdLst/>
                <a:ahLst/>
                <a:cxnLst/>
                <a:rect l="l" t="t" r="r" b="b"/>
                <a:pathLst>
                  <a:path w="210940" h="212690">
                    <a:moveTo>
                      <a:pt x="105470" y="0"/>
                    </a:moveTo>
                    <a:lnTo>
                      <a:pt x="105470" y="0"/>
                    </a:lnTo>
                    <a:cubicBezTo>
                      <a:pt x="133443" y="0"/>
                      <a:pt x="160269" y="11112"/>
                      <a:pt x="180049" y="30892"/>
                    </a:cubicBezTo>
                    <a:cubicBezTo>
                      <a:pt x="199828" y="50671"/>
                      <a:pt x="210940" y="77498"/>
                      <a:pt x="210940" y="105470"/>
                    </a:cubicBezTo>
                    <a:lnTo>
                      <a:pt x="210940" y="107220"/>
                    </a:lnTo>
                    <a:cubicBezTo>
                      <a:pt x="210940" y="165470"/>
                      <a:pt x="163720" y="212690"/>
                      <a:pt x="105470" y="212690"/>
                    </a:cubicBezTo>
                    <a:lnTo>
                      <a:pt x="105470" y="212690"/>
                    </a:lnTo>
                    <a:cubicBezTo>
                      <a:pt x="47221" y="212690"/>
                      <a:pt x="0" y="165470"/>
                      <a:pt x="0" y="107220"/>
                    </a:cubicBezTo>
                    <a:lnTo>
                      <a:pt x="0" y="105470"/>
                    </a:lnTo>
                    <a:cubicBezTo>
                      <a:pt x="0" y="47221"/>
                      <a:pt x="47221" y="0"/>
                      <a:pt x="105470" y="0"/>
                    </a:cubicBezTo>
                    <a:close/>
                  </a:path>
                </a:pathLst>
              </a:custGeom>
              <a:solidFill>
                <a:srgbClr val="6B5584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" name="TextBox 40">
                <a:extLst>
                  <a:ext uri="{FF2B5EF4-FFF2-40B4-BE49-F238E27FC236}">
                    <a16:creationId xmlns:a16="http://schemas.microsoft.com/office/drawing/2014/main" id="{D671F17B-A838-5E8F-A888-B680631DD66F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210940" cy="2507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55" name="TextBox 41">
              <a:extLst>
                <a:ext uri="{FF2B5EF4-FFF2-40B4-BE49-F238E27FC236}">
                  <a16:creationId xmlns:a16="http://schemas.microsoft.com/office/drawing/2014/main" id="{F2E2A6F8-E6E6-6FA0-E7D7-ED93C304B9DA}"/>
                </a:ext>
              </a:extLst>
            </p:cNvPr>
            <p:cNvSpPr txBox="1"/>
            <p:nvPr/>
          </p:nvSpPr>
          <p:spPr>
            <a:xfrm>
              <a:off x="0" y="164879"/>
              <a:ext cx="1302794" cy="7069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99"/>
                </a:lnSpc>
              </a:pPr>
              <a:r>
                <a:rPr lang="en-US" sz="3499" dirty="0">
                  <a:solidFill>
                    <a:srgbClr val="FFFFFF"/>
                  </a:solidFill>
                  <a:latin typeface="เอฟซี แคนดี้"/>
                  <a:ea typeface="เอฟซี แคนดี้"/>
                  <a:cs typeface="เอฟซี แคนดี้"/>
                  <a:sym typeface="เอฟซี แคนดี้"/>
                </a:rPr>
                <a:t>4</a:t>
              </a:r>
            </a:p>
          </p:txBody>
        </p:sp>
      </p:grpSp>
      <p:sp>
        <p:nvSpPr>
          <p:cNvPr id="58" name="TextBox 45">
            <a:extLst>
              <a:ext uri="{FF2B5EF4-FFF2-40B4-BE49-F238E27FC236}">
                <a16:creationId xmlns:a16="http://schemas.microsoft.com/office/drawing/2014/main" id="{301D0DAE-5D6F-7D95-F33F-F9392581246A}"/>
              </a:ext>
            </a:extLst>
          </p:cNvPr>
          <p:cNvSpPr txBox="1"/>
          <p:nvPr/>
        </p:nvSpPr>
        <p:spPr>
          <a:xfrm>
            <a:off x="11937958" y="6238164"/>
            <a:ext cx="3845608" cy="2476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Interventions such as befriending, volunteering, and social prescribing reduce loneliness and promote empowerment (Nesta, 2021).</a:t>
            </a:r>
          </a:p>
        </p:txBody>
      </p:sp>
      <p:sp>
        <p:nvSpPr>
          <p:cNvPr id="48" name="Freeform 48"/>
          <p:cNvSpPr/>
          <p:nvPr/>
        </p:nvSpPr>
        <p:spPr>
          <a:xfrm rot="-752166">
            <a:off x="15002648" y="6217797"/>
            <a:ext cx="295927" cy="653982"/>
          </a:xfrm>
          <a:custGeom>
            <a:avLst/>
            <a:gdLst/>
            <a:ahLst/>
            <a:cxnLst/>
            <a:rect l="l" t="t" r="r" b="b"/>
            <a:pathLst>
              <a:path w="295927" h="653982">
                <a:moveTo>
                  <a:pt x="0" y="0"/>
                </a:moveTo>
                <a:lnTo>
                  <a:pt x="295927" y="0"/>
                </a:lnTo>
                <a:lnTo>
                  <a:pt x="295927" y="653983"/>
                </a:lnTo>
                <a:lnTo>
                  <a:pt x="0" y="65398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42" name="Slide_6">
            <a:hlinkClick r:id="" action="ppaction://media"/>
            <a:extLst>
              <a:ext uri="{FF2B5EF4-FFF2-40B4-BE49-F238E27FC236}">
                <a16:creationId xmlns:a16="http://schemas.microsoft.com/office/drawing/2014/main" id="{A5415416-25B2-95E3-FDAF-DE836FBE2E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776305" y="3001849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930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2008463" y="3374363"/>
            <a:ext cx="13426038" cy="5653858"/>
            <a:chOff x="0" y="0"/>
            <a:chExt cx="3536076" cy="148908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3536076" cy="1489082"/>
            </a:xfrm>
            <a:custGeom>
              <a:avLst/>
              <a:gdLst/>
              <a:ahLst/>
              <a:cxnLst/>
              <a:rect l="l" t="t" r="r" b="b"/>
              <a:pathLst>
                <a:path w="3536076" h="1489082">
                  <a:moveTo>
                    <a:pt x="11533" y="0"/>
                  </a:moveTo>
                  <a:lnTo>
                    <a:pt x="3524543" y="0"/>
                  </a:lnTo>
                  <a:cubicBezTo>
                    <a:pt x="3527602" y="0"/>
                    <a:pt x="3530535" y="1215"/>
                    <a:pt x="3532698" y="3378"/>
                  </a:cubicBezTo>
                  <a:cubicBezTo>
                    <a:pt x="3534861" y="5541"/>
                    <a:pt x="3536076" y="8474"/>
                    <a:pt x="3536076" y="11533"/>
                  </a:cubicBezTo>
                  <a:lnTo>
                    <a:pt x="3536076" y="1477549"/>
                  </a:lnTo>
                  <a:cubicBezTo>
                    <a:pt x="3536076" y="1480608"/>
                    <a:pt x="3534861" y="1483541"/>
                    <a:pt x="3532698" y="1485704"/>
                  </a:cubicBezTo>
                  <a:cubicBezTo>
                    <a:pt x="3530535" y="1487867"/>
                    <a:pt x="3527602" y="1489082"/>
                    <a:pt x="3524543" y="1489082"/>
                  </a:cubicBezTo>
                  <a:lnTo>
                    <a:pt x="11533" y="1489082"/>
                  </a:lnTo>
                  <a:cubicBezTo>
                    <a:pt x="8474" y="1489082"/>
                    <a:pt x="5541" y="1487867"/>
                    <a:pt x="3378" y="1485704"/>
                  </a:cubicBezTo>
                  <a:cubicBezTo>
                    <a:pt x="1215" y="1483541"/>
                    <a:pt x="0" y="1480608"/>
                    <a:pt x="0" y="1477549"/>
                  </a:cubicBezTo>
                  <a:lnTo>
                    <a:pt x="0" y="11533"/>
                  </a:lnTo>
                  <a:cubicBezTo>
                    <a:pt x="0" y="8474"/>
                    <a:pt x="1215" y="5541"/>
                    <a:pt x="3378" y="3378"/>
                  </a:cubicBezTo>
                  <a:cubicBezTo>
                    <a:pt x="5541" y="1215"/>
                    <a:pt x="8474" y="0"/>
                    <a:pt x="11533" y="0"/>
                  </a:cubicBezTo>
                  <a:close/>
                </a:path>
              </a:pathLst>
            </a:custGeom>
            <a:solidFill>
              <a:srgbClr val="FCECA5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3536076" cy="15271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5292054" y="2099998"/>
            <a:ext cx="1501004" cy="1470984"/>
          </a:xfrm>
          <a:custGeom>
            <a:avLst/>
            <a:gdLst/>
            <a:ahLst/>
            <a:cxnLst/>
            <a:rect l="l" t="t" r="r" b="b"/>
            <a:pathLst>
              <a:path w="1501004" h="1470984">
                <a:moveTo>
                  <a:pt x="0" y="0"/>
                </a:moveTo>
                <a:lnTo>
                  <a:pt x="1501004" y="0"/>
                </a:lnTo>
                <a:lnTo>
                  <a:pt x="1501004" y="1470984"/>
                </a:lnTo>
                <a:lnTo>
                  <a:pt x="0" y="147098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1809485" y="1475564"/>
            <a:ext cx="13426049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/>
            <a:r>
              <a:rPr lang="en-US" sz="80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State of Health &amp; Care in the UK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440183" y="3613983"/>
            <a:ext cx="12562598" cy="5090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86% of people aged 85+ live with at least one long-term condition (Age UK, 2023).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Around 1.6 million people aged 65+ have unmet care needs, including daily living activities such as washing and eating (Age UK, 2023).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Older people face barriers in accessing healthcare, with 45% concerned about GP access (King’s Fund, 2022).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Hospital discharge delays remain common, leaving 13,000–14,000 older patients “stranded” on any given day (NHS England, 2022).</a:t>
            </a:r>
          </a:p>
        </p:txBody>
      </p:sp>
      <p:pic>
        <p:nvPicPr>
          <p:cNvPr id="24" name="Slide_7">
            <a:hlinkClick r:id="" action="ppaction://media"/>
            <a:extLst>
              <a:ext uri="{FF2B5EF4-FFF2-40B4-BE49-F238E27FC236}">
                <a16:creationId xmlns:a16="http://schemas.microsoft.com/office/drawing/2014/main" id="{D00B503D-2FA0-BF87-EF20-1B878B07BB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4283122" y="2561299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60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5944497" y="8383622"/>
            <a:ext cx="2036033" cy="874678"/>
          </a:xfrm>
          <a:custGeom>
            <a:avLst/>
            <a:gdLst/>
            <a:ahLst/>
            <a:cxnLst/>
            <a:rect l="l" t="t" r="r" b="b"/>
            <a:pathLst>
              <a:path w="2036033" h="874678">
                <a:moveTo>
                  <a:pt x="0" y="0"/>
                </a:moveTo>
                <a:lnTo>
                  <a:pt x="2036033" y="0"/>
                </a:lnTo>
                <a:lnTo>
                  <a:pt x="203603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21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3992084" y="1475564"/>
            <a:ext cx="10303832" cy="150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9999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Workforce Pressure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250849" y="3865894"/>
            <a:ext cx="13264771" cy="50908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adult social care sector in England reported 165,000 vacancies in 2021/22, a 52% increase in one year (Skills for Care, 2022).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Low pay and limited career progression contribute to high turnover and workforce instability (Charlesworth &amp; Watt, 2021).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Reliance on unpaid carers is high, with 1 in 5 carers aged 65+, many providing over 50 hours of care weekly (Carers UK, 2021).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Workforce shortages undermine quality of care and disempower older people by reducing continuity and personalisation 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Bottery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</p:txBody>
      </p:sp>
      <p:pic>
        <p:nvPicPr>
          <p:cNvPr id="20" name="Slide_8">
            <a:hlinkClick r:id="" action="ppaction://media"/>
            <a:extLst>
              <a:ext uri="{FF2B5EF4-FFF2-40B4-BE49-F238E27FC236}">
                <a16:creationId xmlns:a16="http://schemas.microsoft.com/office/drawing/2014/main" id="{AC15DECF-B272-A45B-C98D-0FE24B0E1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4525168" y="2329899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76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5944497" y="8383622"/>
            <a:ext cx="2036033" cy="874678"/>
          </a:xfrm>
          <a:custGeom>
            <a:avLst/>
            <a:gdLst/>
            <a:ahLst/>
            <a:cxnLst/>
            <a:rect l="l" t="t" r="r" b="b"/>
            <a:pathLst>
              <a:path w="2036033" h="874678">
                <a:moveTo>
                  <a:pt x="0" y="0"/>
                </a:moveTo>
                <a:lnTo>
                  <a:pt x="2036033" y="0"/>
                </a:lnTo>
                <a:lnTo>
                  <a:pt x="203603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21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2683617" y="1475564"/>
            <a:ext cx="13854453" cy="1471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8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Safeguarding Older People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5720E22-DE33-799A-A854-0FF0DA740B7C}"/>
              </a:ext>
            </a:extLst>
          </p:cNvPr>
          <p:cNvSpPr txBox="1"/>
          <p:nvPr/>
        </p:nvSpPr>
        <p:spPr>
          <a:xfrm>
            <a:off x="2683617" y="3664405"/>
            <a:ext cx="11032383" cy="5317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Safeguarding means protecting older people’s right to live safely, free from abuse or neglect (Care Act 2014; Age UK, 2023).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Types of abuse include physical, emotional, financial, neglect, and institutional harm (Norrie et al., 2020).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Older adults are especially vulnerable to financial exploitation, with banks and local safeguarding boards urged to take proactive roles (Age UK, 2023).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“Making safeguarding personal” ensures that older people are empowered to participate in decisions about their own safety (Local Government Association, 2021).</a:t>
            </a:r>
          </a:p>
        </p:txBody>
      </p:sp>
      <p:pic>
        <p:nvPicPr>
          <p:cNvPr id="18" name="Slide_09">
            <a:hlinkClick r:id="" action="ppaction://media"/>
            <a:extLst>
              <a:ext uri="{FF2B5EF4-FFF2-40B4-BE49-F238E27FC236}">
                <a16:creationId xmlns:a16="http://schemas.microsoft.com/office/drawing/2014/main" id="{9C429B06-231A-A1B1-EBDE-99B6FD8B5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4361960" y="305632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84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5944497" y="8383622"/>
            <a:ext cx="2036033" cy="874678"/>
          </a:xfrm>
          <a:custGeom>
            <a:avLst/>
            <a:gdLst/>
            <a:ahLst/>
            <a:cxnLst/>
            <a:rect l="l" t="t" r="r" b="b"/>
            <a:pathLst>
              <a:path w="2036033" h="874678">
                <a:moveTo>
                  <a:pt x="0" y="0"/>
                </a:moveTo>
                <a:lnTo>
                  <a:pt x="2036033" y="0"/>
                </a:lnTo>
                <a:lnTo>
                  <a:pt x="203603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21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2337237" y="3145243"/>
            <a:ext cx="13613526" cy="3809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Empowerment is grounded in autonomy, control, dignity, self-realisation, and pleasure, as highlighted in ageing quality-of-life frameworks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Netuveli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 Blane, 2021).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Autonomy allows older people to make meaningful choices about their care (Sixsmith et al., 2020).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Control refers to having influence over daily routines and independence, improving wellbeing (Brownie &amp; Nancarrow, 2021).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Dignity and pleasure are essential for life satisfaction, going beyond survival to include joy, fulfilment, and purpose (WHO, 2021).</a:t>
            </a:r>
          </a:p>
        </p:txBody>
      </p:sp>
      <p:sp>
        <p:nvSpPr>
          <p:cNvPr id="19" name="Freeform 19"/>
          <p:cNvSpPr/>
          <p:nvPr/>
        </p:nvSpPr>
        <p:spPr>
          <a:xfrm>
            <a:off x="14769207" y="1038551"/>
            <a:ext cx="1143735" cy="1729656"/>
          </a:xfrm>
          <a:custGeom>
            <a:avLst/>
            <a:gdLst/>
            <a:ahLst/>
            <a:cxnLst/>
            <a:rect l="l" t="t" r="r" b="b"/>
            <a:pathLst>
              <a:path w="1143735" h="1729656">
                <a:moveTo>
                  <a:pt x="0" y="0"/>
                </a:moveTo>
                <a:lnTo>
                  <a:pt x="1143734" y="0"/>
                </a:lnTo>
                <a:lnTo>
                  <a:pt x="1143734" y="1729655"/>
                </a:lnTo>
                <a:lnTo>
                  <a:pt x="0" y="172965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3992084" y="1475564"/>
            <a:ext cx="10303832" cy="1442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0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Empowerment Principles</a:t>
            </a:r>
          </a:p>
        </p:txBody>
      </p:sp>
      <p:pic>
        <p:nvPicPr>
          <p:cNvPr id="21" name="Slide_10">
            <a:hlinkClick r:id="" action="ppaction://media"/>
            <a:extLst>
              <a:ext uri="{FF2B5EF4-FFF2-40B4-BE49-F238E27FC236}">
                <a16:creationId xmlns:a16="http://schemas.microsoft.com/office/drawing/2014/main" id="{732BD4AC-60A8-08A0-F41C-CF05F73138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5268483" y="3059601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320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0D8E0-7118-6D99-F7B9-9775CA88A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184B1A3-F0BD-526D-6039-02B6DB9466F3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2A0D3B58-F997-3E35-7D8A-C0BE5922215C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C5DA06B5-D0DE-6174-7F7A-E701A10772FA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95543747-F7BC-8245-5704-E67BB202847A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D6AE5D81-D0F2-75C7-2272-BE458D6238B4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10A1045F-28E2-5E21-7615-0298AE62A7E0}"/>
              </a:ext>
            </a:extLst>
          </p:cNvPr>
          <p:cNvSpPr/>
          <p:nvPr/>
        </p:nvSpPr>
        <p:spPr>
          <a:xfrm>
            <a:off x="13864396" y="1028700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A3874C03-3BAD-1A3D-7B57-FA56D481CFD1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51B07386-FB8C-CF2A-6884-8F1593403855}"/>
              </a:ext>
            </a:extLst>
          </p:cNvPr>
          <p:cNvSpPr/>
          <p:nvPr/>
        </p:nvSpPr>
        <p:spPr>
          <a:xfrm>
            <a:off x="13864396" y="3970669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CBF7B66A-033F-A8D2-31AC-101F4FFBC150}"/>
              </a:ext>
            </a:extLst>
          </p:cNvPr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341397A7-2BB4-F429-D3FD-A81C87E53A48}"/>
              </a:ext>
            </a:extLst>
          </p:cNvPr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431A3BB4-4B40-1B2F-BF08-FA77A33F5BF2}"/>
              </a:ext>
            </a:extLst>
          </p:cNvPr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8B7A5119-C048-F854-1324-539A7CD13B21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>
            <a:extLst>
              <a:ext uri="{FF2B5EF4-FFF2-40B4-BE49-F238E27FC236}">
                <a16:creationId xmlns:a16="http://schemas.microsoft.com/office/drawing/2014/main" id="{F0565733-3B88-0E8F-E2ED-87725F0AFDC5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78106CD9-E15A-561A-C90F-B9B71A6F6A82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E60EC9BE-CD12-3AC2-F2A3-6E4A8A5E2149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>
            <a:extLst>
              <a:ext uri="{FF2B5EF4-FFF2-40B4-BE49-F238E27FC236}">
                <a16:creationId xmlns:a16="http://schemas.microsoft.com/office/drawing/2014/main" id="{F1BF2811-A44F-28A6-ACE5-E0354A13129C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>
            <a:extLst>
              <a:ext uri="{FF2B5EF4-FFF2-40B4-BE49-F238E27FC236}">
                <a16:creationId xmlns:a16="http://schemas.microsoft.com/office/drawing/2014/main" id="{1CC172CF-8672-278D-11FD-B070F5A3BC7F}"/>
              </a:ext>
            </a:extLst>
          </p:cNvPr>
          <p:cNvSpPr/>
          <p:nvPr/>
        </p:nvSpPr>
        <p:spPr>
          <a:xfrm rot="926842">
            <a:off x="15190894" y="7152221"/>
            <a:ext cx="1143735" cy="1729656"/>
          </a:xfrm>
          <a:custGeom>
            <a:avLst/>
            <a:gdLst/>
            <a:ahLst/>
            <a:cxnLst/>
            <a:rect l="l" t="t" r="r" b="b"/>
            <a:pathLst>
              <a:path w="1143735" h="1729656">
                <a:moveTo>
                  <a:pt x="0" y="0"/>
                </a:moveTo>
                <a:lnTo>
                  <a:pt x="1143734" y="0"/>
                </a:lnTo>
                <a:lnTo>
                  <a:pt x="1143734" y="1729655"/>
                </a:lnTo>
                <a:lnTo>
                  <a:pt x="0" y="172965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TextBox 34">
            <a:extLst>
              <a:ext uri="{FF2B5EF4-FFF2-40B4-BE49-F238E27FC236}">
                <a16:creationId xmlns:a16="http://schemas.microsoft.com/office/drawing/2014/main" id="{EEB0E9B6-8D04-0A06-8B0A-4EDDC3DB2012}"/>
              </a:ext>
            </a:extLst>
          </p:cNvPr>
          <p:cNvSpPr txBox="1"/>
          <p:nvPr/>
        </p:nvSpPr>
        <p:spPr>
          <a:xfrm>
            <a:off x="3992084" y="1475564"/>
            <a:ext cx="10303832" cy="1442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0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Quality of Life Measures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CE3110E-3116-765B-B106-0C56297A3E3B}"/>
              </a:ext>
            </a:extLst>
          </p:cNvPr>
          <p:cNvSpPr txBox="1"/>
          <p:nvPr/>
        </p:nvSpPr>
        <p:spPr>
          <a:xfrm>
            <a:off x="2203087" y="3194054"/>
            <a:ext cx="14173200" cy="4455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Control, Autonomy, Self-realisation and Pleasure (CASP) scale is widely used to measure older people’s quality of life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Netuveli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 Blane, 2021).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CASP research shows that gender and socio-economic factors strongly affect wellbeing in later life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Pinquart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 Sörensen, 2020).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Women, particularly those with caregiving roles, often report lower quality of life due to reduced autonomy and social inequalities (OECD, 2021).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Applying CASP in care settings helps evaluate whether empowerment strategies are effective (Bowling, 2020).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Slide_11">
            <a:hlinkClick r:id="" action="ppaction://media"/>
            <a:extLst>
              <a:ext uri="{FF2B5EF4-FFF2-40B4-BE49-F238E27FC236}">
                <a16:creationId xmlns:a16="http://schemas.microsoft.com/office/drawing/2014/main" id="{C1F57522-DC59-5EAA-4B66-6CE97B04A9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5054244" y="185970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541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8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62BAD-FBF7-06A6-5003-68FC258C9F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F60AEFD-4967-6033-32EA-C6546A9FD635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BD754A1D-8987-14A7-1209-94AE85D3E117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88DD624B-133B-2B9C-38AF-C22E504F1D36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1E52745D-F4AB-FE20-D7C3-E94C4B6A4293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04256BDB-2A82-C0F2-7A66-39C4E4A364C2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9F879E34-313D-CCA0-BE90-B1DB2548E7A1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E5E945B5-3E8B-865F-0109-BFC9599D920F}"/>
              </a:ext>
            </a:extLst>
          </p:cNvPr>
          <p:cNvSpPr/>
          <p:nvPr/>
        </p:nvSpPr>
        <p:spPr>
          <a:xfrm>
            <a:off x="13864396" y="3970669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66B521B8-C552-BB06-B38B-2E905B71421B}"/>
              </a:ext>
            </a:extLst>
          </p:cNvPr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34B6C645-09A8-8191-8937-DDE6437BEF09}"/>
              </a:ext>
            </a:extLst>
          </p:cNvPr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1D26D52-0B89-37A7-BBC0-55B6B154AA46}"/>
              </a:ext>
            </a:extLst>
          </p:cNvPr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E3776F72-FC06-091D-4347-AEA872C33922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5BD84984-222F-CDC3-7900-51A4D97F7A26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1A4878E-F40C-CCB6-87CA-1044D39B4BD9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31D58476-5EE7-1B53-6276-3B2AE3249BC2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FFBB6A03-9C04-175B-96B9-B56747A1CA1C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B3DEF88E-F437-66A6-BB17-E8B1DDE87638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1AB52780-7E75-A7C7-C250-6F0EAB1D4F01}"/>
              </a:ext>
            </a:extLst>
          </p:cNvPr>
          <p:cNvSpPr txBox="1"/>
          <p:nvPr/>
        </p:nvSpPr>
        <p:spPr>
          <a:xfrm>
            <a:off x="2288619" y="1475564"/>
            <a:ext cx="13340668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/>
            <a:r>
              <a:rPr lang="en-US" sz="80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Assistive Technology in Elderly Care</a:t>
            </a:r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516630C3-8893-1561-8D3F-57C70C7DC691}"/>
              </a:ext>
            </a:extLst>
          </p:cNvPr>
          <p:cNvSpPr txBox="1"/>
          <p:nvPr/>
        </p:nvSpPr>
        <p:spPr>
          <a:xfrm>
            <a:off x="2548045" y="3866806"/>
            <a:ext cx="12723047" cy="43635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Assistive technology, such as fall detectors, GPS trackers, and smart home devices, supports safety and independence for older adults (WHO, 2021).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 shows that wearable devices reduce hospital admissions by enabling early intervention after falls (Carretero, 2015, p. 42).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Smart home adaptations, such as voice assistants and automated lighting, promote independence in dementia care (Alzheimer’s Society, 2022).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digital literacy and affordability remain barriers to equitable access (López Gómez, 2020).</a:t>
            </a:r>
          </a:p>
        </p:txBody>
      </p:sp>
      <p:pic>
        <p:nvPicPr>
          <p:cNvPr id="23" name="Picture 22" descr="A blue circle with white text and a person in a wheelchair&#10;&#10;AI-generated content may be incorrect.">
            <a:extLst>
              <a:ext uri="{FF2B5EF4-FFF2-40B4-BE49-F238E27FC236}">
                <a16:creationId xmlns:a16="http://schemas.microsoft.com/office/drawing/2014/main" id="{41B5561D-0B91-0941-11F0-E7C7D47884DB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6" t="21094" r="21873" b="22894"/>
          <a:stretch>
            <a:fillRect/>
          </a:stretch>
        </p:blipFill>
        <p:spPr>
          <a:xfrm>
            <a:off x="14879677" y="7505700"/>
            <a:ext cx="1828426" cy="1820699"/>
          </a:xfrm>
          <a:prstGeom prst="flowChartConnector">
            <a:avLst/>
          </a:prstGeom>
        </p:spPr>
      </p:pic>
      <p:pic>
        <p:nvPicPr>
          <p:cNvPr id="18" name="Slide_12">
            <a:hlinkClick r:id="" action="ppaction://media"/>
            <a:extLst>
              <a:ext uri="{FF2B5EF4-FFF2-40B4-BE49-F238E27FC236}">
                <a16:creationId xmlns:a16="http://schemas.microsoft.com/office/drawing/2014/main" id="{E1701271-E37B-DA5E-782B-F9FC0EC018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3969402" y="292901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34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8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84DF73-C0BD-7240-F117-6BB790F18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955B730-D25D-16FA-FB0D-7236577F9694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04A6D5A7-B29E-5BD0-544E-5B60F401E4DA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F1FC8AB3-C6F0-95D4-9F3E-A42B96C8E24A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29FF41DC-62A6-FBB1-BD71-C9C3A8961838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BED31418-B1C4-178C-1E0F-D63DCA72DEE3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D98F9289-FBA4-6889-EF04-8EDF03500B46}"/>
              </a:ext>
            </a:extLst>
          </p:cNvPr>
          <p:cNvSpPr/>
          <p:nvPr/>
        </p:nvSpPr>
        <p:spPr>
          <a:xfrm>
            <a:off x="13864396" y="3970669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FA610974-EE14-B9EF-E196-1C8129E18966}"/>
              </a:ext>
            </a:extLst>
          </p:cNvPr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71EB336C-9D9F-4B85-EEF3-815F433DF993}"/>
              </a:ext>
            </a:extLst>
          </p:cNvPr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267F0A6D-DE3A-BDE8-CBB4-916687EE1A0D}"/>
              </a:ext>
            </a:extLst>
          </p:cNvPr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7371F4EA-702A-053B-AF3A-BE418C9CA898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782935F9-9827-422C-58A8-93D21E770BDB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EE046EA5-AB0A-D2B7-F26D-CEAF0F6359F0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AEC37578-1D64-800C-0869-539577C5FBBB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1068A69C-9990-475B-852B-1323812A19CA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194CC902-B0CC-E471-97B8-EA1FD38387C4}"/>
              </a:ext>
            </a:extLst>
          </p:cNvPr>
          <p:cNvSpPr/>
          <p:nvPr/>
        </p:nvSpPr>
        <p:spPr>
          <a:xfrm>
            <a:off x="15677965" y="2499684"/>
            <a:ext cx="2302565" cy="874678"/>
          </a:xfrm>
          <a:custGeom>
            <a:avLst/>
            <a:gdLst/>
            <a:ahLst/>
            <a:cxnLst/>
            <a:rect l="l" t="t" r="r" b="b"/>
            <a:pathLst>
              <a:path w="2302565" h="874678">
                <a:moveTo>
                  <a:pt x="0" y="0"/>
                </a:moveTo>
                <a:lnTo>
                  <a:pt x="2302565" y="0"/>
                </a:lnTo>
                <a:lnTo>
                  <a:pt x="2302565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7876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73D465B3-2BD9-0C44-3C1D-42A0D9C3AC02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>
            <a:extLst>
              <a:ext uri="{FF2B5EF4-FFF2-40B4-BE49-F238E27FC236}">
                <a16:creationId xmlns:a16="http://schemas.microsoft.com/office/drawing/2014/main" id="{CD77882F-6A12-004F-DF2D-3D3422CB3339}"/>
              </a:ext>
            </a:extLst>
          </p:cNvPr>
          <p:cNvSpPr/>
          <p:nvPr/>
        </p:nvSpPr>
        <p:spPr>
          <a:xfrm>
            <a:off x="14953258" y="7574950"/>
            <a:ext cx="1591062" cy="1617344"/>
          </a:xfrm>
          <a:custGeom>
            <a:avLst/>
            <a:gdLst/>
            <a:ahLst/>
            <a:cxnLst/>
            <a:rect l="l" t="t" r="r" b="b"/>
            <a:pathLst>
              <a:path w="1591062" h="1617344">
                <a:moveTo>
                  <a:pt x="0" y="0"/>
                </a:moveTo>
                <a:lnTo>
                  <a:pt x="1591062" y="0"/>
                </a:lnTo>
                <a:lnTo>
                  <a:pt x="1591062" y="1617343"/>
                </a:lnTo>
                <a:lnTo>
                  <a:pt x="0" y="161734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D762A27D-3DBA-1E5D-06C0-D02E023F5257}"/>
              </a:ext>
            </a:extLst>
          </p:cNvPr>
          <p:cNvSpPr txBox="1"/>
          <p:nvPr/>
        </p:nvSpPr>
        <p:spPr>
          <a:xfrm>
            <a:off x="2288618" y="1229585"/>
            <a:ext cx="12946916" cy="13542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/>
            <a:r>
              <a:rPr lang="en-US" sz="88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Ethical Issues in Technology</a:t>
            </a:r>
          </a:p>
        </p:txBody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E35F9A88-5DF5-6311-D7F0-141376E73F7B}"/>
              </a:ext>
            </a:extLst>
          </p:cNvPr>
          <p:cNvSpPr txBox="1"/>
          <p:nvPr/>
        </p:nvSpPr>
        <p:spPr>
          <a:xfrm>
            <a:off x="2604367" y="4015094"/>
            <a:ext cx="12568534" cy="43635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Ethical concerns arise around autonomy, privacy, and consent when using tracking technologies in dementia care (Pols &amp; Willems, 2021).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Case studies show that GPS trackers improve safety but can reduce feelings of dignity if not implemented with sensitivity (Nygård et al., 2021).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Informed consent and advocacy are essential to protect the rights of older people (Beauchamp &amp; Childress, 2020).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Balancing safety with respect for autonomy is a key ethical challenge for health and social care professionals (Mortenson et al., 2021).</a:t>
            </a:r>
          </a:p>
        </p:txBody>
      </p:sp>
      <p:pic>
        <p:nvPicPr>
          <p:cNvPr id="20" name="Slide_13">
            <a:hlinkClick r:id="" action="ppaction://media"/>
            <a:extLst>
              <a:ext uri="{FF2B5EF4-FFF2-40B4-BE49-F238E27FC236}">
                <a16:creationId xmlns:a16="http://schemas.microsoft.com/office/drawing/2014/main" id="{A7886E68-6A96-3FEF-26C6-7E731E3F25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2709525" y="274360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55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28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825805-D333-C0E6-264E-286644950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8CE377C-D4BB-082E-68D7-F34715A6CAE4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A76A6410-C877-C5F0-7E16-D3C821AFAD3F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46151191-FF8B-DD30-A91C-D8306DAF7505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0767F4E2-B723-12A8-A744-119A65C864BC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07B4E90F-CCAB-D672-06DE-5507ABA0E295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900EC895-9D47-DBA9-C17F-DDDFCCDE608A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5B040B55-4FDB-1F58-8DE7-DB50AD9598C0}"/>
              </a:ext>
            </a:extLst>
          </p:cNvPr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BC043E69-2D3C-CB57-7F06-D70A685286DD}"/>
              </a:ext>
            </a:extLst>
          </p:cNvPr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6D21CCFF-3932-91D3-1320-D5382D3C22D8}"/>
              </a:ext>
            </a:extLst>
          </p:cNvPr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9188FA2F-239B-D634-830B-20D0C6CA5628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E04A0393-F21D-5D84-0200-178188A20715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F0AD9323-D5D6-1BE8-514F-463D0602FA0F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787860F-0B9E-68DE-C0C0-13E376AC8CA2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15AC7C72-087C-121F-2411-074D740C440C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87F2FC2D-BCDB-CF74-FB5E-D3264BDB83BE}"/>
              </a:ext>
            </a:extLst>
          </p:cNvPr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D17B20CE-2092-6E76-E397-832622996CC7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9CF0CDA9-7AAD-0029-F8BD-3A43658FE079}"/>
              </a:ext>
            </a:extLst>
          </p:cNvPr>
          <p:cNvGrpSpPr/>
          <p:nvPr/>
        </p:nvGrpSpPr>
        <p:grpSpPr>
          <a:xfrm>
            <a:off x="2193596" y="3971851"/>
            <a:ext cx="800914" cy="807558"/>
            <a:chOff x="0" y="0"/>
            <a:chExt cx="210940" cy="212690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BFE1E7A3-B3F4-68D2-9203-7DB21601CA0E}"/>
                </a:ext>
              </a:extLst>
            </p:cNvPr>
            <p:cNvSpPr/>
            <p:nvPr/>
          </p:nvSpPr>
          <p:spPr>
            <a:xfrm>
              <a:off x="0" y="0"/>
              <a:ext cx="210940" cy="212690"/>
            </a:xfrm>
            <a:custGeom>
              <a:avLst/>
              <a:gdLst/>
              <a:ahLst/>
              <a:cxnLst/>
              <a:rect l="l" t="t" r="r" b="b"/>
              <a:pathLst>
                <a:path w="210940" h="212690">
                  <a:moveTo>
                    <a:pt x="105470" y="0"/>
                  </a:moveTo>
                  <a:lnTo>
                    <a:pt x="105470" y="0"/>
                  </a:lnTo>
                  <a:cubicBezTo>
                    <a:pt x="133443" y="0"/>
                    <a:pt x="160269" y="11112"/>
                    <a:pt x="180049" y="30892"/>
                  </a:cubicBezTo>
                  <a:cubicBezTo>
                    <a:pt x="199828" y="50671"/>
                    <a:pt x="210940" y="77498"/>
                    <a:pt x="210940" y="105470"/>
                  </a:cubicBezTo>
                  <a:lnTo>
                    <a:pt x="210940" y="107220"/>
                  </a:lnTo>
                  <a:cubicBezTo>
                    <a:pt x="210940" y="165470"/>
                    <a:pt x="163720" y="212690"/>
                    <a:pt x="105470" y="212690"/>
                  </a:cubicBezTo>
                  <a:lnTo>
                    <a:pt x="105470" y="212690"/>
                  </a:lnTo>
                  <a:cubicBezTo>
                    <a:pt x="47221" y="212690"/>
                    <a:pt x="0" y="165470"/>
                    <a:pt x="0" y="107220"/>
                  </a:cubicBezTo>
                  <a:lnTo>
                    <a:pt x="0" y="105470"/>
                  </a:lnTo>
                  <a:cubicBezTo>
                    <a:pt x="0" y="47221"/>
                    <a:pt x="47221" y="0"/>
                    <a:pt x="105470" y="0"/>
                  </a:cubicBezTo>
                  <a:close/>
                </a:path>
              </a:pathLst>
            </a:custGeom>
            <a:solidFill>
              <a:srgbClr val="6B55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C9952772-6EA0-834C-F27E-884D2C3A76F7}"/>
                </a:ext>
              </a:extLst>
            </p:cNvPr>
            <p:cNvSpPr txBox="1"/>
            <p:nvPr/>
          </p:nvSpPr>
          <p:spPr>
            <a:xfrm>
              <a:off x="0" y="-38100"/>
              <a:ext cx="210940" cy="250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>
            <a:extLst>
              <a:ext uri="{FF2B5EF4-FFF2-40B4-BE49-F238E27FC236}">
                <a16:creationId xmlns:a16="http://schemas.microsoft.com/office/drawing/2014/main" id="{C47B3DD7-A1BA-975A-3048-9D9EB2E3B1A7}"/>
              </a:ext>
            </a:extLst>
          </p:cNvPr>
          <p:cNvGrpSpPr/>
          <p:nvPr/>
        </p:nvGrpSpPr>
        <p:grpSpPr>
          <a:xfrm>
            <a:off x="2193596" y="5901143"/>
            <a:ext cx="800914" cy="807558"/>
            <a:chOff x="0" y="0"/>
            <a:chExt cx="210940" cy="212690"/>
          </a:xfrm>
        </p:grpSpPr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E4E73ABD-3BDD-1121-1A60-D92F99D75602}"/>
                </a:ext>
              </a:extLst>
            </p:cNvPr>
            <p:cNvSpPr/>
            <p:nvPr/>
          </p:nvSpPr>
          <p:spPr>
            <a:xfrm>
              <a:off x="0" y="0"/>
              <a:ext cx="210940" cy="212690"/>
            </a:xfrm>
            <a:custGeom>
              <a:avLst/>
              <a:gdLst/>
              <a:ahLst/>
              <a:cxnLst/>
              <a:rect l="l" t="t" r="r" b="b"/>
              <a:pathLst>
                <a:path w="210940" h="212690">
                  <a:moveTo>
                    <a:pt x="105470" y="0"/>
                  </a:moveTo>
                  <a:lnTo>
                    <a:pt x="105470" y="0"/>
                  </a:lnTo>
                  <a:cubicBezTo>
                    <a:pt x="133443" y="0"/>
                    <a:pt x="160269" y="11112"/>
                    <a:pt x="180049" y="30892"/>
                  </a:cubicBezTo>
                  <a:cubicBezTo>
                    <a:pt x="199828" y="50671"/>
                    <a:pt x="210940" y="77498"/>
                    <a:pt x="210940" y="105470"/>
                  </a:cubicBezTo>
                  <a:lnTo>
                    <a:pt x="210940" y="107220"/>
                  </a:lnTo>
                  <a:cubicBezTo>
                    <a:pt x="210940" y="165470"/>
                    <a:pt x="163720" y="212690"/>
                    <a:pt x="105470" y="212690"/>
                  </a:cubicBezTo>
                  <a:lnTo>
                    <a:pt x="105470" y="212690"/>
                  </a:lnTo>
                  <a:cubicBezTo>
                    <a:pt x="47221" y="212690"/>
                    <a:pt x="0" y="165470"/>
                    <a:pt x="0" y="107220"/>
                  </a:cubicBezTo>
                  <a:lnTo>
                    <a:pt x="0" y="105470"/>
                  </a:lnTo>
                  <a:cubicBezTo>
                    <a:pt x="0" y="47221"/>
                    <a:pt x="47221" y="0"/>
                    <a:pt x="105470" y="0"/>
                  </a:cubicBezTo>
                  <a:close/>
                </a:path>
              </a:pathLst>
            </a:custGeom>
            <a:solidFill>
              <a:srgbClr val="6B55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>
              <a:extLst>
                <a:ext uri="{FF2B5EF4-FFF2-40B4-BE49-F238E27FC236}">
                  <a16:creationId xmlns:a16="http://schemas.microsoft.com/office/drawing/2014/main" id="{92AEB960-308E-18B2-AF28-7A031B5341A3}"/>
                </a:ext>
              </a:extLst>
            </p:cNvPr>
            <p:cNvSpPr txBox="1"/>
            <p:nvPr/>
          </p:nvSpPr>
          <p:spPr>
            <a:xfrm>
              <a:off x="0" y="-38100"/>
              <a:ext cx="210940" cy="250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>
            <a:extLst>
              <a:ext uri="{FF2B5EF4-FFF2-40B4-BE49-F238E27FC236}">
                <a16:creationId xmlns:a16="http://schemas.microsoft.com/office/drawing/2014/main" id="{041E9808-C7FB-2189-692D-7867B5E40310}"/>
              </a:ext>
            </a:extLst>
          </p:cNvPr>
          <p:cNvGrpSpPr/>
          <p:nvPr/>
        </p:nvGrpSpPr>
        <p:grpSpPr>
          <a:xfrm>
            <a:off x="2193596" y="7830435"/>
            <a:ext cx="800914" cy="807558"/>
            <a:chOff x="0" y="0"/>
            <a:chExt cx="210940" cy="212690"/>
          </a:xfrm>
        </p:grpSpPr>
        <p:sp>
          <p:nvSpPr>
            <p:cNvPr id="25" name="Freeform 25">
              <a:extLst>
                <a:ext uri="{FF2B5EF4-FFF2-40B4-BE49-F238E27FC236}">
                  <a16:creationId xmlns:a16="http://schemas.microsoft.com/office/drawing/2014/main" id="{2CD7E401-D64D-3E9C-3AAD-24830B6AF91C}"/>
                </a:ext>
              </a:extLst>
            </p:cNvPr>
            <p:cNvSpPr/>
            <p:nvPr/>
          </p:nvSpPr>
          <p:spPr>
            <a:xfrm>
              <a:off x="0" y="0"/>
              <a:ext cx="210940" cy="212690"/>
            </a:xfrm>
            <a:custGeom>
              <a:avLst/>
              <a:gdLst/>
              <a:ahLst/>
              <a:cxnLst/>
              <a:rect l="l" t="t" r="r" b="b"/>
              <a:pathLst>
                <a:path w="210940" h="212690">
                  <a:moveTo>
                    <a:pt x="105470" y="0"/>
                  </a:moveTo>
                  <a:lnTo>
                    <a:pt x="105470" y="0"/>
                  </a:lnTo>
                  <a:cubicBezTo>
                    <a:pt x="133443" y="0"/>
                    <a:pt x="160269" y="11112"/>
                    <a:pt x="180049" y="30892"/>
                  </a:cubicBezTo>
                  <a:cubicBezTo>
                    <a:pt x="199828" y="50671"/>
                    <a:pt x="210940" y="77498"/>
                    <a:pt x="210940" y="105470"/>
                  </a:cubicBezTo>
                  <a:lnTo>
                    <a:pt x="210940" y="107220"/>
                  </a:lnTo>
                  <a:cubicBezTo>
                    <a:pt x="210940" y="165470"/>
                    <a:pt x="163720" y="212690"/>
                    <a:pt x="105470" y="212690"/>
                  </a:cubicBezTo>
                  <a:lnTo>
                    <a:pt x="105470" y="212690"/>
                  </a:lnTo>
                  <a:cubicBezTo>
                    <a:pt x="47221" y="212690"/>
                    <a:pt x="0" y="165470"/>
                    <a:pt x="0" y="107220"/>
                  </a:cubicBezTo>
                  <a:lnTo>
                    <a:pt x="0" y="105470"/>
                  </a:lnTo>
                  <a:cubicBezTo>
                    <a:pt x="0" y="47221"/>
                    <a:pt x="47221" y="0"/>
                    <a:pt x="105470" y="0"/>
                  </a:cubicBezTo>
                  <a:close/>
                </a:path>
              </a:pathLst>
            </a:custGeom>
            <a:solidFill>
              <a:srgbClr val="6B558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>
              <a:extLst>
                <a:ext uri="{FF2B5EF4-FFF2-40B4-BE49-F238E27FC236}">
                  <a16:creationId xmlns:a16="http://schemas.microsoft.com/office/drawing/2014/main" id="{AEAF3C95-5399-1550-C577-7E5DFE469CE9}"/>
                </a:ext>
              </a:extLst>
            </p:cNvPr>
            <p:cNvSpPr txBox="1"/>
            <p:nvPr/>
          </p:nvSpPr>
          <p:spPr>
            <a:xfrm>
              <a:off x="0" y="-38100"/>
              <a:ext cx="210940" cy="250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Freeform 27">
            <a:extLst>
              <a:ext uri="{FF2B5EF4-FFF2-40B4-BE49-F238E27FC236}">
                <a16:creationId xmlns:a16="http://schemas.microsoft.com/office/drawing/2014/main" id="{32D7159B-0426-B854-DD5B-885B42CB76BD}"/>
              </a:ext>
            </a:extLst>
          </p:cNvPr>
          <p:cNvSpPr/>
          <p:nvPr/>
        </p:nvSpPr>
        <p:spPr>
          <a:xfrm rot="-1090148">
            <a:off x="14553928" y="1269669"/>
            <a:ext cx="1578221" cy="1907216"/>
          </a:xfrm>
          <a:custGeom>
            <a:avLst/>
            <a:gdLst/>
            <a:ahLst/>
            <a:cxnLst/>
            <a:rect l="l" t="t" r="r" b="b"/>
            <a:pathLst>
              <a:path w="1578221" h="1907216">
                <a:moveTo>
                  <a:pt x="0" y="0"/>
                </a:moveTo>
                <a:lnTo>
                  <a:pt x="1578221" y="0"/>
                </a:lnTo>
                <a:lnTo>
                  <a:pt x="1578221" y="1907216"/>
                </a:lnTo>
                <a:lnTo>
                  <a:pt x="0" y="1907216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0FB5A40C-317A-D98A-5821-64FB02C147BD}"/>
              </a:ext>
            </a:extLst>
          </p:cNvPr>
          <p:cNvSpPr txBox="1"/>
          <p:nvPr/>
        </p:nvSpPr>
        <p:spPr>
          <a:xfrm>
            <a:off x="2355404" y="1475564"/>
            <a:ext cx="11940512" cy="1471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8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Dementia Care</a:t>
            </a:r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FF2A4C3F-DFD2-FDE1-C69E-7CCCC5D08F8A}"/>
              </a:ext>
            </a:extLst>
          </p:cNvPr>
          <p:cNvSpPr txBox="1"/>
          <p:nvPr/>
        </p:nvSpPr>
        <p:spPr>
          <a:xfrm>
            <a:off x="3584210" y="3731007"/>
            <a:ext cx="12049237" cy="4917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Around 850,000 people live with dementia in the UK, projected to reach 1.6 million by 2040 (Alzheimer’s Research UK, 2022).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Birmingham and Solihull Dementia Strategy (2022–27) highlights early diagnosis, culturally sensitive care, and equitable access as priorities (NHS Birmingham and Solihull ICB, 2022).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Dementia disproportionately affects disadvantaged and ethnic minority groups due to inequalities in diagnosis and access to services (Mukadam et al., 2020).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Empowering dementia patients requires personalised care planning and carer support to reduce crisis admissions (NHS England, 2023).</a:t>
            </a:r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ECBEB345-8337-09E5-881E-29CA87E420C9}"/>
              </a:ext>
            </a:extLst>
          </p:cNvPr>
          <p:cNvSpPr txBox="1"/>
          <p:nvPr/>
        </p:nvSpPr>
        <p:spPr>
          <a:xfrm>
            <a:off x="2105506" y="4085117"/>
            <a:ext cx="977095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3499">
                <a:solidFill>
                  <a:srgbClr val="FFFFFF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1</a:t>
            </a:r>
          </a:p>
        </p:txBody>
      </p:sp>
      <p:sp>
        <p:nvSpPr>
          <p:cNvPr id="33" name="TextBox 33">
            <a:extLst>
              <a:ext uri="{FF2B5EF4-FFF2-40B4-BE49-F238E27FC236}">
                <a16:creationId xmlns:a16="http://schemas.microsoft.com/office/drawing/2014/main" id="{210319B0-2E46-A131-3D0A-1B874F1B0BB2}"/>
              </a:ext>
            </a:extLst>
          </p:cNvPr>
          <p:cNvSpPr txBox="1"/>
          <p:nvPr/>
        </p:nvSpPr>
        <p:spPr>
          <a:xfrm>
            <a:off x="2105506" y="6023934"/>
            <a:ext cx="977095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3499">
                <a:solidFill>
                  <a:srgbClr val="FFFFFF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2</a:t>
            </a:r>
          </a:p>
        </p:txBody>
      </p:sp>
      <p:sp>
        <p:nvSpPr>
          <p:cNvPr id="34" name="TextBox 34">
            <a:extLst>
              <a:ext uri="{FF2B5EF4-FFF2-40B4-BE49-F238E27FC236}">
                <a16:creationId xmlns:a16="http://schemas.microsoft.com/office/drawing/2014/main" id="{8A69D699-DD7A-1A3F-84FE-FDE6C757EC7A}"/>
              </a:ext>
            </a:extLst>
          </p:cNvPr>
          <p:cNvSpPr txBox="1"/>
          <p:nvPr/>
        </p:nvSpPr>
        <p:spPr>
          <a:xfrm>
            <a:off x="2105506" y="7956476"/>
            <a:ext cx="977095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3499">
                <a:solidFill>
                  <a:srgbClr val="FFFFFF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3</a:t>
            </a:r>
          </a:p>
        </p:txBody>
      </p:sp>
      <p:pic>
        <p:nvPicPr>
          <p:cNvPr id="29" name="Slide_14">
            <a:hlinkClick r:id="" action="ppaction://media"/>
            <a:extLst>
              <a:ext uri="{FF2B5EF4-FFF2-40B4-BE49-F238E27FC236}">
                <a16:creationId xmlns:a16="http://schemas.microsoft.com/office/drawing/2014/main" id="{877F8588-2EC1-8ABC-1269-97E0D091A1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2740693" y="233679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714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73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F7FC1-CD77-EEC0-3AD5-BB59B72223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DAA38B9-5BA4-3527-B6F3-333F8177F127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5AB3A4AC-A60B-76E8-7B6C-590156F9B77B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6AE40D00-83D8-B065-8BBA-1CF81629E365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CD85ACC9-E8E6-6040-B674-E672EFB7EE33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43490112-B6F7-A3FD-0436-20ED03F3BFD1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55953903-ED7B-6101-CDDD-7AB67E01E5A6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83665AF5-709F-D30A-B339-F42AC690273E}"/>
              </a:ext>
            </a:extLst>
          </p:cNvPr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6207A11F-0F21-CEE1-27E5-2316D7D33334}"/>
              </a:ext>
            </a:extLst>
          </p:cNvPr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0C323D35-FC97-C032-4143-26FA67B06E0C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2C16DACD-E65E-9955-D87F-84930AD331F3}"/>
              </a:ext>
            </a:extLst>
          </p:cNvPr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049345C8-E168-FFB2-8830-9978E70BDBB8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5522ED66-6D32-E8A6-20CF-E4263E7074B2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2A5465BC-D23A-1049-3318-005757576D70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8D4C3860-C223-B172-0D8C-E49F6EFF475E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B675705A-4923-225A-3C5C-BFB1C93A445B}"/>
              </a:ext>
            </a:extLst>
          </p:cNvPr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2734C363-AFE0-7CE8-6233-E6392769F8F4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B78B1E39-716B-5BA2-BB56-0ED05320378E}"/>
              </a:ext>
            </a:extLst>
          </p:cNvPr>
          <p:cNvGrpSpPr/>
          <p:nvPr/>
        </p:nvGrpSpPr>
        <p:grpSpPr>
          <a:xfrm>
            <a:off x="2049445" y="3115315"/>
            <a:ext cx="4243333" cy="2790185"/>
            <a:chOff x="0" y="0"/>
            <a:chExt cx="1117586" cy="1332030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13287CD4-C5AA-BE8E-0ADC-70950A44EBAF}"/>
                </a:ext>
              </a:extLst>
            </p:cNvPr>
            <p:cNvSpPr/>
            <p:nvPr/>
          </p:nvSpPr>
          <p:spPr>
            <a:xfrm>
              <a:off x="0" y="0"/>
              <a:ext cx="1117586" cy="1332030"/>
            </a:xfrm>
            <a:custGeom>
              <a:avLst/>
              <a:gdLst/>
              <a:ahLst/>
              <a:cxnLst/>
              <a:rect l="l" t="t" r="r" b="b"/>
              <a:pathLst>
                <a:path w="1117586" h="1332030">
                  <a:moveTo>
                    <a:pt x="36490" y="0"/>
                  </a:moveTo>
                  <a:lnTo>
                    <a:pt x="1081096" y="0"/>
                  </a:lnTo>
                  <a:cubicBezTo>
                    <a:pt x="1101248" y="0"/>
                    <a:pt x="1117586" y="16337"/>
                    <a:pt x="1117586" y="36490"/>
                  </a:cubicBezTo>
                  <a:lnTo>
                    <a:pt x="1117586" y="1295540"/>
                  </a:lnTo>
                  <a:cubicBezTo>
                    <a:pt x="1117586" y="1315693"/>
                    <a:pt x="1101248" y="1332030"/>
                    <a:pt x="1081096" y="1332030"/>
                  </a:cubicBezTo>
                  <a:lnTo>
                    <a:pt x="36490" y="1332030"/>
                  </a:lnTo>
                  <a:cubicBezTo>
                    <a:pt x="16337" y="1332030"/>
                    <a:pt x="0" y="1315693"/>
                    <a:pt x="0" y="1295540"/>
                  </a:cubicBezTo>
                  <a:lnTo>
                    <a:pt x="0" y="36490"/>
                  </a:lnTo>
                  <a:cubicBezTo>
                    <a:pt x="0" y="16337"/>
                    <a:pt x="16337" y="0"/>
                    <a:pt x="36490" y="0"/>
                  </a:cubicBezTo>
                  <a:close/>
                </a:path>
              </a:pathLst>
            </a:custGeom>
            <a:solidFill>
              <a:srgbClr val="FCECA5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97DC4310-C743-B5D5-5A7C-122BDDA0417C}"/>
                </a:ext>
              </a:extLst>
            </p:cNvPr>
            <p:cNvSpPr txBox="1"/>
            <p:nvPr/>
          </p:nvSpPr>
          <p:spPr>
            <a:xfrm>
              <a:off x="0" y="-38100"/>
              <a:ext cx="1117586" cy="1370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>
            <a:extLst>
              <a:ext uri="{FF2B5EF4-FFF2-40B4-BE49-F238E27FC236}">
                <a16:creationId xmlns:a16="http://schemas.microsoft.com/office/drawing/2014/main" id="{7DF868F7-B110-3F39-DBAF-BF7101F5C526}"/>
              </a:ext>
            </a:extLst>
          </p:cNvPr>
          <p:cNvGrpSpPr/>
          <p:nvPr/>
        </p:nvGrpSpPr>
        <p:grpSpPr>
          <a:xfrm>
            <a:off x="2040285" y="6342839"/>
            <a:ext cx="4243333" cy="2915461"/>
            <a:chOff x="0" y="0"/>
            <a:chExt cx="1117586" cy="1332030"/>
          </a:xfrm>
        </p:grpSpPr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F1B89C4A-862A-C462-A58B-80228385D3FD}"/>
                </a:ext>
              </a:extLst>
            </p:cNvPr>
            <p:cNvSpPr/>
            <p:nvPr/>
          </p:nvSpPr>
          <p:spPr>
            <a:xfrm>
              <a:off x="0" y="0"/>
              <a:ext cx="1117586" cy="1332030"/>
            </a:xfrm>
            <a:custGeom>
              <a:avLst/>
              <a:gdLst/>
              <a:ahLst/>
              <a:cxnLst/>
              <a:rect l="l" t="t" r="r" b="b"/>
              <a:pathLst>
                <a:path w="1117586" h="1332030">
                  <a:moveTo>
                    <a:pt x="36490" y="0"/>
                  </a:moveTo>
                  <a:lnTo>
                    <a:pt x="1081096" y="0"/>
                  </a:lnTo>
                  <a:cubicBezTo>
                    <a:pt x="1101248" y="0"/>
                    <a:pt x="1117586" y="16337"/>
                    <a:pt x="1117586" y="36490"/>
                  </a:cubicBezTo>
                  <a:lnTo>
                    <a:pt x="1117586" y="1295540"/>
                  </a:lnTo>
                  <a:cubicBezTo>
                    <a:pt x="1117586" y="1315693"/>
                    <a:pt x="1101248" y="1332030"/>
                    <a:pt x="1081096" y="1332030"/>
                  </a:cubicBezTo>
                  <a:lnTo>
                    <a:pt x="36490" y="1332030"/>
                  </a:lnTo>
                  <a:cubicBezTo>
                    <a:pt x="16337" y="1332030"/>
                    <a:pt x="0" y="1315693"/>
                    <a:pt x="0" y="1295540"/>
                  </a:cubicBezTo>
                  <a:lnTo>
                    <a:pt x="0" y="36490"/>
                  </a:lnTo>
                  <a:cubicBezTo>
                    <a:pt x="0" y="16337"/>
                    <a:pt x="16337" y="0"/>
                    <a:pt x="36490" y="0"/>
                  </a:cubicBezTo>
                  <a:close/>
                </a:path>
              </a:pathLst>
            </a:custGeom>
            <a:solidFill>
              <a:srgbClr val="FCECA5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>
              <a:extLst>
                <a:ext uri="{FF2B5EF4-FFF2-40B4-BE49-F238E27FC236}">
                  <a16:creationId xmlns:a16="http://schemas.microsoft.com/office/drawing/2014/main" id="{0F1BE7DF-7BCD-EF43-C9D0-8134F26B3FB1}"/>
                </a:ext>
              </a:extLst>
            </p:cNvPr>
            <p:cNvSpPr txBox="1"/>
            <p:nvPr/>
          </p:nvSpPr>
          <p:spPr>
            <a:xfrm>
              <a:off x="0" y="-38100"/>
              <a:ext cx="1117586" cy="1370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>
            <a:extLst>
              <a:ext uri="{FF2B5EF4-FFF2-40B4-BE49-F238E27FC236}">
                <a16:creationId xmlns:a16="http://schemas.microsoft.com/office/drawing/2014/main" id="{565E0811-7043-48E0-49B7-405F406C1829}"/>
              </a:ext>
            </a:extLst>
          </p:cNvPr>
          <p:cNvGrpSpPr/>
          <p:nvPr/>
        </p:nvGrpSpPr>
        <p:grpSpPr>
          <a:xfrm>
            <a:off x="6781800" y="3970668"/>
            <a:ext cx="4243333" cy="2838987"/>
            <a:chOff x="0" y="0"/>
            <a:chExt cx="1117586" cy="1332030"/>
          </a:xfrm>
        </p:grpSpPr>
        <p:sp>
          <p:nvSpPr>
            <p:cNvPr id="25" name="Freeform 25">
              <a:extLst>
                <a:ext uri="{FF2B5EF4-FFF2-40B4-BE49-F238E27FC236}">
                  <a16:creationId xmlns:a16="http://schemas.microsoft.com/office/drawing/2014/main" id="{A166A256-836E-8C4E-DFA6-DE825FF0EEBB}"/>
                </a:ext>
              </a:extLst>
            </p:cNvPr>
            <p:cNvSpPr/>
            <p:nvPr/>
          </p:nvSpPr>
          <p:spPr>
            <a:xfrm>
              <a:off x="0" y="0"/>
              <a:ext cx="1117586" cy="1332030"/>
            </a:xfrm>
            <a:custGeom>
              <a:avLst/>
              <a:gdLst/>
              <a:ahLst/>
              <a:cxnLst/>
              <a:rect l="l" t="t" r="r" b="b"/>
              <a:pathLst>
                <a:path w="1117586" h="1332030">
                  <a:moveTo>
                    <a:pt x="36490" y="0"/>
                  </a:moveTo>
                  <a:lnTo>
                    <a:pt x="1081096" y="0"/>
                  </a:lnTo>
                  <a:cubicBezTo>
                    <a:pt x="1101248" y="0"/>
                    <a:pt x="1117586" y="16337"/>
                    <a:pt x="1117586" y="36490"/>
                  </a:cubicBezTo>
                  <a:lnTo>
                    <a:pt x="1117586" y="1295540"/>
                  </a:lnTo>
                  <a:cubicBezTo>
                    <a:pt x="1117586" y="1315693"/>
                    <a:pt x="1101248" y="1332030"/>
                    <a:pt x="1081096" y="1332030"/>
                  </a:cubicBezTo>
                  <a:lnTo>
                    <a:pt x="36490" y="1332030"/>
                  </a:lnTo>
                  <a:cubicBezTo>
                    <a:pt x="16337" y="1332030"/>
                    <a:pt x="0" y="1315693"/>
                    <a:pt x="0" y="1295540"/>
                  </a:cubicBezTo>
                  <a:lnTo>
                    <a:pt x="0" y="36490"/>
                  </a:lnTo>
                  <a:cubicBezTo>
                    <a:pt x="0" y="16337"/>
                    <a:pt x="16337" y="0"/>
                    <a:pt x="36490" y="0"/>
                  </a:cubicBezTo>
                  <a:close/>
                </a:path>
              </a:pathLst>
            </a:custGeom>
            <a:solidFill>
              <a:srgbClr val="FCECA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>
              <a:extLst>
                <a:ext uri="{FF2B5EF4-FFF2-40B4-BE49-F238E27FC236}">
                  <a16:creationId xmlns:a16="http://schemas.microsoft.com/office/drawing/2014/main" id="{7F800694-C180-0E2E-674E-2FE075602534}"/>
                </a:ext>
              </a:extLst>
            </p:cNvPr>
            <p:cNvSpPr txBox="1"/>
            <p:nvPr/>
          </p:nvSpPr>
          <p:spPr>
            <a:xfrm>
              <a:off x="0" y="-38100"/>
              <a:ext cx="1117586" cy="1370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>
            <a:extLst>
              <a:ext uri="{FF2B5EF4-FFF2-40B4-BE49-F238E27FC236}">
                <a16:creationId xmlns:a16="http://schemas.microsoft.com/office/drawing/2014/main" id="{B3D75664-6D35-37EE-4856-D527994B44E4}"/>
              </a:ext>
            </a:extLst>
          </p:cNvPr>
          <p:cNvGrpSpPr/>
          <p:nvPr/>
        </p:nvGrpSpPr>
        <p:grpSpPr>
          <a:xfrm>
            <a:off x="3641582" y="2216458"/>
            <a:ext cx="977095" cy="807558"/>
            <a:chOff x="0" y="0"/>
            <a:chExt cx="1302794" cy="1076744"/>
          </a:xfrm>
        </p:grpSpPr>
        <p:grpSp>
          <p:nvGrpSpPr>
            <p:cNvPr id="28" name="Group 28">
              <a:extLst>
                <a:ext uri="{FF2B5EF4-FFF2-40B4-BE49-F238E27FC236}">
                  <a16:creationId xmlns:a16="http://schemas.microsoft.com/office/drawing/2014/main" id="{F15DDCC3-B9F6-9690-7CE5-2EB7B5C13287}"/>
                </a:ext>
              </a:extLst>
            </p:cNvPr>
            <p:cNvGrpSpPr/>
            <p:nvPr/>
          </p:nvGrpSpPr>
          <p:grpSpPr>
            <a:xfrm>
              <a:off x="117454" y="0"/>
              <a:ext cx="1067886" cy="1076744"/>
              <a:chOff x="0" y="0"/>
              <a:chExt cx="210940" cy="212690"/>
            </a:xfrm>
          </p:grpSpPr>
          <p:sp>
            <p:nvSpPr>
              <p:cNvPr id="29" name="Freeform 29">
                <a:extLst>
                  <a:ext uri="{FF2B5EF4-FFF2-40B4-BE49-F238E27FC236}">
                    <a16:creationId xmlns:a16="http://schemas.microsoft.com/office/drawing/2014/main" id="{26B21C2C-E588-863D-31E3-8F4A0773331B}"/>
                  </a:ext>
                </a:extLst>
              </p:cNvPr>
              <p:cNvSpPr/>
              <p:nvPr/>
            </p:nvSpPr>
            <p:spPr>
              <a:xfrm>
                <a:off x="0" y="0"/>
                <a:ext cx="210940" cy="212690"/>
              </a:xfrm>
              <a:custGeom>
                <a:avLst/>
                <a:gdLst/>
                <a:ahLst/>
                <a:cxnLst/>
                <a:rect l="l" t="t" r="r" b="b"/>
                <a:pathLst>
                  <a:path w="210940" h="212690">
                    <a:moveTo>
                      <a:pt x="105470" y="0"/>
                    </a:moveTo>
                    <a:lnTo>
                      <a:pt x="105470" y="0"/>
                    </a:lnTo>
                    <a:cubicBezTo>
                      <a:pt x="133443" y="0"/>
                      <a:pt x="160269" y="11112"/>
                      <a:pt x="180049" y="30892"/>
                    </a:cubicBezTo>
                    <a:cubicBezTo>
                      <a:pt x="199828" y="50671"/>
                      <a:pt x="210940" y="77498"/>
                      <a:pt x="210940" y="105470"/>
                    </a:cubicBezTo>
                    <a:lnTo>
                      <a:pt x="210940" y="107220"/>
                    </a:lnTo>
                    <a:cubicBezTo>
                      <a:pt x="210940" y="165470"/>
                      <a:pt x="163720" y="212690"/>
                      <a:pt x="105470" y="212690"/>
                    </a:cubicBezTo>
                    <a:lnTo>
                      <a:pt x="105470" y="212690"/>
                    </a:lnTo>
                    <a:cubicBezTo>
                      <a:pt x="47221" y="212690"/>
                      <a:pt x="0" y="165470"/>
                      <a:pt x="0" y="107220"/>
                    </a:cubicBezTo>
                    <a:lnTo>
                      <a:pt x="0" y="105470"/>
                    </a:lnTo>
                    <a:cubicBezTo>
                      <a:pt x="0" y="47221"/>
                      <a:pt x="47221" y="0"/>
                      <a:pt x="105470" y="0"/>
                    </a:cubicBezTo>
                    <a:close/>
                  </a:path>
                </a:pathLst>
              </a:custGeom>
              <a:solidFill>
                <a:srgbClr val="6B5584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>
                <a:extLst>
                  <a:ext uri="{FF2B5EF4-FFF2-40B4-BE49-F238E27FC236}">
                    <a16:creationId xmlns:a16="http://schemas.microsoft.com/office/drawing/2014/main" id="{B1A18BCD-00D2-31BF-1987-30FFA8BA71AC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210940" cy="2507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1" name="TextBox 31">
              <a:extLst>
                <a:ext uri="{FF2B5EF4-FFF2-40B4-BE49-F238E27FC236}">
                  <a16:creationId xmlns:a16="http://schemas.microsoft.com/office/drawing/2014/main" id="{C1B79854-0EBD-329F-3A68-812283EE00CE}"/>
                </a:ext>
              </a:extLst>
            </p:cNvPr>
            <p:cNvSpPr txBox="1"/>
            <p:nvPr/>
          </p:nvSpPr>
          <p:spPr>
            <a:xfrm>
              <a:off x="0" y="147847"/>
              <a:ext cx="1302794" cy="688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99"/>
                </a:lnSpc>
              </a:pPr>
              <a:r>
                <a:rPr lang="en-US" sz="3499">
                  <a:solidFill>
                    <a:srgbClr val="FFFFFF"/>
                  </a:solidFill>
                  <a:latin typeface="เอฟซี แคนดี้"/>
                  <a:ea typeface="เอฟซี แคนดี้"/>
                  <a:cs typeface="เอฟซี แคนดี้"/>
                  <a:sym typeface="เอฟซี แคนดี้"/>
                </a:rPr>
                <a:t>1</a:t>
              </a:r>
            </a:p>
          </p:txBody>
        </p:sp>
      </p:grpSp>
      <p:grpSp>
        <p:nvGrpSpPr>
          <p:cNvPr id="32" name="Group 32">
            <a:extLst>
              <a:ext uri="{FF2B5EF4-FFF2-40B4-BE49-F238E27FC236}">
                <a16:creationId xmlns:a16="http://schemas.microsoft.com/office/drawing/2014/main" id="{5FCFB9DB-522D-7A7E-9984-778B5317E83A}"/>
              </a:ext>
            </a:extLst>
          </p:cNvPr>
          <p:cNvGrpSpPr/>
          <p:nvPr/>
        </p:nvGrpSpPr>
        <p:grpSpPr>
          <a:xfrm>
            <a:off x="4862021" y="5709114"/>
            <a:ext cx="977095" cy="807558"/>
            <a:chOff x="0" y="0"/>
            <a:chExt cx="1302794" cy="1076744"/>
          </a:xfrm>
        </p:grpSpPr>
        <p:grpSp>
          <p:nvGrpSpPr>
            <p:cNvPr id="33" name="Group 33">
              <a:extLst>
                <a:ext uri="{FF2B5EF4-FFF2-40B4-BE49-F238E27FC236}">
                  <a16:creationId xmlns:a16="http://schemas.microsoft.com/office/drawing/2014/main" id="{864ABF2E-E346-6081-5EA0-6E859DFDEFC5}"/>
                </a:ext>
              </a:extLst>
            </p:cNvPr>
            <p:cNvGrpSpPr/>
            <p:nvPr/>
          </p:nvGrpSpPr>
          <p:grpSpPr>
            <a:xfrm>
              <a:off x="117454" y="0"/>
              <a:ext cx="1067886" cy="1076744"/>
              <a:chOff x="0" y="0"/>
              <a:chExt cx="210940" cy="212690"/>
            </a:xfrm>
          </p:grpSpPr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CC25A371-FC5B-5E8E-EC88-14A0C67C426C}"/>
                  </a:ext>
                </a:extLst>
              </p:cNvPr>
              <p:cNvSpPr/>
              <p:nvPr/>
            </p:nvSpPr>
            <p:spPr>
              <a:xfrm>
                <a:off x="0" y="0"/>
                <a:ext cx="210940" cy="212690"/>
              </a:xfrm>
              <a:custGeom>
                <a:avLst/>
                <a:gdLst/>
                <a:ahLst/>
                <a:cxnLst/>
                <a:rect l="l" t="t" r="r" b="b"/>
                <a:pathLst>
                  <a:path w="210940" h="212690">
                    <a:moveTo>
                      <a:pt x="105470" y="0"/>
                    </a:moveTo>
                    <a:lnTo>
                      <a:pt x="105470" y="0"/>
                    </a:lnTo>
                    <a:cubicBezTo>
                      <a:pt x="133443" y="0"/>
                      <a:pt x="160269" y="11112"/>
                      <a:pt x="180049" y="30892"/>
                    </a:cubicBezTo>
                    <a:cubicBezTo>
                      <a:pt x="199828" y="50671"/>
                      <a:pt x="210940" y="77498"/>
                      <a:pt x="210940" y="105470"/>
                    </a:cubicBezTo>
                    <a:lnTo>
                      <a:pt x="210940" y="107220"/>
                    </a:lnTo>
                    <a:cubicBezTo>
                      <a:pt x="210940" y="165470"/>
                      <a:pt x="163720" y="212690"/>
                      <a:pt x="105470" y="212690"/>
                    </a:cubicBezTo>
                    <a:lnTo>
                      <a:pt x="105470" y="212690"/>
                    </a:lnTo>
                    <a:cubicBezTo>
                      <a:pt x="47221" y="212690"/>
                      <a:pt x="0" y="165470"/>
                      <a:pt x="0" y="107220"/>
                    </a:cubicBezTo>
                    <a:lnTo>
                      <a:pt x="0" y="105470"/>
                    </a:lnTo>
                    <a:cubicBezTo>
                      <a:pt x="0" y="47221"/>
                      <a:pt x="47221" y="0"/>
                      <a:pt x="105470" y="0"/>
                    </a:cubicBezTo>
                    <a:close/>
                  </a:path>
                </a:pathLst>
              </a:custGeom>
              <a:solidFill>
                <a:srgbClr val="6B5584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>
                <a:extLst>
                  <a:ext uri="{FF2B5EF4-FFF2-40B4-BE49-F238E27FC236}">
                    <a16:creationId xmlns:a16="http://schemas.microsoft.com/office/drawing/2014/main" id="{E3091A5B-044A-870D-C3B2-6D8A5CC34B51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210940" cy="2507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6" name="TextBox 36">
              <a:extLst>
                <a:ext uri="{FF2B5EF4-FFF2-40B4-BE49-F238E27FC236}">
                  <a16:creationId xmlns:a16="http://schemas.microsoft.com/office/drawing/2014/main" id="{D6A1F987-0F33-7C13-5659-B6DF31E58C70}"/>
                </a:ext>
              </a:extLst>
            </p:cNvPr>
            <p:cNvSpPr txBox="1"/>
            <p:nvPr/>
          </p:nvSpPr>
          <p:spPr>
            <a:xfrm>
              <a:off x="0" y="160547"/>
              <a:ext cx="1302794" cy="688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99"/>
                </a:lnSpc>
              </a:pPr>
              <a:r>
                <a:rPr lang="en-US" sz="3499">
                  <a:solidFill>
                    <a:srgbClr val="FFFFFF"/>
                  </a:solidFill>
                  <a:latin typeface="เอฟซี แคนดี้"/>
                  <a:ea typeface="เอฟซี แคนดี้"/>
                  <a:cs typeface="เอฟซี แคนดี้"/>
                  <a:sym typeface="เอฟซี แคนดี้"/>
                </a:rPr>
                <a:t>2</a:t>
              </a:r>
            </a:p>
          </p:txBody>
        </p:sp>
      </p:grpSp>
      <p:grpSp>
        <p:nvGrpSpPr>
          <p:cNvPr id="37" name="Group 37">
            <a:extLst>
              <a:ext uri="{FF2B5EF4-FFF2-40B4-BE49-F238E27FC236}">
                <a16:creationId xmlns:a16="http://schemas.microsoft.com/office/drawing/2014/main" id="{8AAEDF08-048E-041F-F5E3-43EE4EA59FFF}"/>
              </a:ext>
            </a:extLst>
          </p:cNvPr>
          <p:cNvGrpSpPr/>
          <p:nvPr/>
        </p:nvGrpSpPr>
        <p:grpSpPr>
          <a:xfrm>
            <a:off x="8414918" y="3071812"/>
            <a:ext cx="977095" cy="807558"/>
            <a:chOff x="0" y="0"/>
            <a:chExt cx="1302794" cy="1076744"/>
          </a:xfrm>
        </p:grpSpPr>
        <p:grpSp>
          <p:nvGrpSpPr>
            <p:cNvPr id="38" name="Group 38">
              <a:extLst>
                <a:ext uri="{FF2B5EF4-FFF2-40B4-BE49-F238E27FC236}">
                  <a16:creationId xmlns:a16="http://schemas.microsoft.com/office/drawing/2014/main" id="{B0FBCBDB-8BDA-C4A5-F007-3E92DBF6C3B7}"/>
                </a:ext>
              </a:extLst>
            </p:cNvPr>
            <p:cNvGrpSpPr/>
            <p:nvPr/>
          </p:nvGrpSpPr>
          <p:grpSpPr>
            <a:xfrm>
              <a:off x="117454" y="0"/>
              <a:ext cx="1067886" cy="1076744"/>
              <a:chOff x="0" y="0"/>
              <a:chExt cx="210940" cy="212690"/>
            </a:xfrm>
          </p:grpSpPr>
          <p:sp>
            <p:nvSpPr>
              <p:cNvPr id="39" name="Freeform 39">
                <a:extLst>
                  <a:ext uri="{FF2B5EF4-FFF2-40B4-BE49-F238E27FC236}">
                    <a16:creationId xmlns:a16="http://schemas.microsoft.com/office/drawing/2014/main" id="{9C0BAAD8-4EC5-0FCA-32EE-18E55592FAEC}"/>
                  </a:ext>
                </a:extLst>
              </p:cNvPr>
              <p:cNvSpPr/>
              <p:nvPr/>
            </p:nvSpPr>
            <p:spPr>
              <a:xfrm>
                <a:off x="0" y="0"/>
                <a:ext cx="210940" cy="212690"/>
              </a:xfrm>
              <a:custGeom>
                <a:avLst/>
                <a:gdLst/>
                <a:ahLst/>
                <a:cxnLst/>
                <a:rect l="l" t="t" r="r" b="b"/>
                <a:pathLst>
                  <a:path w="210940" h="212690">
                    <a:moveTo>
                      <a:pt x="105470" y="0"/>
                    </a:moveTo>
                    <a:lnTo>
                      <a:pt x="105470" y="0"/>
                    </a:lnTo>
                    <a:cubicBezTo>
                      <a:pt x="133443" y="0"/>
                      <a:pt x="160269" y="11112"/>
                      <a:pt x="180049" y="30892"/>
                    </a:cubicBezTo>
                    <a:cubicBezTo>
                      <a:pt x="199828" y="50671"/>
                      <a:pt x="210940" y="77498"/>
                      <a:pt x="210940" y="105470"/>
                    </a:cubicBezTo>
                    <a:lnTo>
                      <a:pt x="210940" y="107220"/>
                    </a:lnTo>
                    <a:cubicBezTo>
                      <a:pt x="210940" y="165470"/>
                      <a:pt x="163720" y="212690"/>
                      <a:pt x="105470" y="212690"/>
                    </a:cubicBezTo>
                    <a:lnTo>
                      <a:pt x="105470" y="212690"/>
                    </a:lnTo>
                    <a:cubicBezTo>
                      <a:pt x="47221" y="212690"/>
                      <a:pt x="0" y="165470"/>
                      <a:pt x="0" y="107220"/>
                    </a:cubicBezTo>
                    <a:lnTo>
                      <a:pt x="0" y="105470"/>
                    </a:lnTo>
                    <a:cubicBezTo>
                      <a:pt x="0" y="47221"/>
                      <a:pt x="47221" y="0"/>
                      <a:pt x="105470" y="0"/>
                    </a:cubicBezTo>
                    <a:close/>
                  </a:path>
                </a:pathLst>
              </a:custGeom>
              <a:solidFill>
                <a:srgbClr val="6B5584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>
                <a:extLst>
                  <a:ext uri="{FF2B5EF4-FFF2-40B4-BE49-F238E27FC236}">
                    <a16:creationId xmlns:a16="http://schemas.microsoft.com/office/drawing/2014/main" id="{7CD0A30A-EFD4-4F5C-E384-CADBB0E3DB50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210940" cy="2507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41" name="TextBox 41">
              <a:extLst>
                <a:ext uri="{FF2B5EF4-FFF2-40B4-BE49-F238E27FC236}">
                  <a16:creationId xmlns:a16="http://schemas.microsoft.com/office/drawing/2014/main" id="{7C14C9D7-79B4-B00A-DAA2-83147C205789}"/>
                </a:ext>
              </a:extLst>
            </p:cNvPr>
            <p:cNvSpPr txBox="1"/>
            <p:nvPr/>
          </p:nvSpPr>
          <p:spPr>
            <a:xfrm>
              <a:off x="0" y="164879"/>
              <a:ext cx="1302794" cy="688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99"/>
                </a:lnSpc>
              </a:pPr>
              <a:r>
                <a:rPr lang="en-US" sz="3499">
                  <a:solidFill>
                    <a:srgbClr val="FFFFFF"/>
                  </a:solidFill>
                  <a:latin typeface="เอฟซี แคนดี้"/>
                  <a:ea typeface="เอฟซี แคนดี้"/>
                  <a:cs typeface="เอฟซี แคนดี้"/>
                  <a:sym typeface="เอฟซี แคนดี้"/>
                </a:rPr>
                <a:t>3</a:t>
              </a:r>
            </a:p>
          </p:txBody>
        </p:sp>
      </p:grpSp>
      <p:sp>
        <p:nvSpPr>
          <p:cNvPr id="43" name="TextBox 43">
            <a:extLst>
              <a:ext uri="{FF2B5EF4-FFF2-40B4-BE49-F238E27FC236}">
                <a16:creationId xmlns:a16="http://schemas.microsoft.com/office/drawing/2014/main" id="{82F1F190-E289-61B5-A1DF-DFD9F6D23591}"/>
              </a:ext>
            </a:extLst>
          </p:cNvPr>
          <p:cNvSpPr txBox="1"/>
          <p:nvPr/>
        </p:nvSpPr>
        <p:spPr>
          <a:xfrm>
            <a:off x="3992084" y="1475564"/>
            <a:ext cx="11966178" cy="1471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0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National Policy Context</a:t>
            </a:r>
          </a:p>
        </p:txBody>
      </p:sp>
      <p:sp>
        <p:nvSpPr>
          <p:cNvPr id="44" name="TextBox 44">
            <a:extLst>
              <a:ext uri="{FF2B5EF4-FFF2-40B4-BE49-F238E27FC236}">
                <a16:creationId xmlns:a16="http://schemas.microsoft.com/office/drawing/2014/main" id="{C0A3E2A5-1BFB-74B8-F567-810454138C13}"/>
              </a:ext>
            </a:extLst>
          </p:cNvPr>
          <p:cNvSpPr txBox="1"/>
          <p:nvPr/>
        </p:nvSpPr>
        <p:spPr>
          <a:xfrm>
            <a:off x="2075017" y="3276716"/>
            <a:ext cx="4249583" cy="19685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NHS Dementia Well Pathway provides a framework for diagnosis, living well, and end-of-life care (NHS England, 2023).</a:t>
            </a:r>
          </a:p>
        </p:txBody>
      </p:sp>
      <p:sp>
        <p:nvSpPr>
          <p:cNvPr id="45" name="TextBox 45">
            <a:extLst>
              <a:ext uri="{FF2B5EF4-FFF2-40B4-BE49-F238E27FC236}">
                <a16:creationId xmlns:a16="http://schemas.microsoft.com/office/drawing/2014/main" id="{4BC63940-443F-1AEA-F484-FFEC7FE75336}"/>
              </a:ext>
            </a:extLst>
          </p:cNvPr>
          <p:cNvSpPr txBox="1"/>
          <p:nvPr/>
        </p:nvSpPr>
        <p:spPr>
          <a:xfrm>
            <a:off x="2403742" y="6594234"/>
            <a:ext cx="3848054" cy="2476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Age UK’s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No Age Limit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campaign argues that older people must not face barriers to treatment or support based on age (Age UK, 2022).</a:t>
            </a:r>
          </a:p>
        </p:txBody>
      </p:sp>
      <p:sp>
        <p:nvSpPr>
          <p:cNvPr id="47" name="Freeform 47">
            <a:extLst>
              <a:ext uri="{FF2B5EF4-FFF2-40B4-BE49-F238E27FC236}">
                <a16:creationId xmlns:a16="http://schemas.microsoft.com/office/drawing/2014/main" id="{97FCB2F3-5311-BC36-FB1A-CB51BB3AAE28}"/>
              </a:ext>
            </a:extLst>
          </p:cNvPr>
          <p:cNvSpPr/>
          <p:nvPr/>
        </p:nvSpPr>
        <p:spPr>
          <a:xfrm rot="-752166">
            <a:off x="5934848" y="5531997"/>
            <a:ext cx="295927" cy="653982"/>
          </a:xfrm>
          <a:custGeom>
            <a:avLst/>
            <a:gdLst/>
            <a:ahLst/>
            <a:cxnLst/>
            <a:rect l="l" t="t" r="r" b="b"/>
            <a:pathLst>
              <a:path w="295927" h="653982">
                <a:moveTo>
                  <a:pt x="0" y="0"/>
                </a:moveTo>
                <a:lnTo>
                  <a:pt x="295927" y="0"/>
                </a:lnTo>
                <a:lnTo>
                  <a:pt x="295927" y="653983"/>
                </a:lnTo>
                <a:lnTo>
                  <a:pt x="0" y="65398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9" name="TextBox 45">
            <a:extLst>
              <a:ext uri="{FF2B5EF4-FFF2-40B4-BE49-F238E27FC236}">
                <a16:creationId xmlns:a16="http://schemas.microsoft.com/office/drawing/2014/main" id="{28CB0BFA-6EDF-A757-B5FB-1AFE5C95A1F1}"/>
              </a:ext>
            </a:extLst>
          </p:cNvPr>
          <p:cNvSpPr txBox="1"/>
          <p:nvPr/>
        </p:nvSpPr>
        <p:spPr>
          <a:xfrm>
            <a:off x="6735374" y="3999928"/>
            <a:ext cx="4289759" cy="2476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1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Centre for Policy on Ageing advocates policies promoting autonomy, dignity, and inclusion in later life (CPA, 2021).</a:t>
            </a:r>
          </a:p>
        </p:txBody>
      </p:sp>
      <p:grpSp>
        <p:nvGrpSpPr>
          <p:cNvPr id="50" name="Group 24">
            <a:extLst>
              <a:ext uri="{FF2B5EF4-FFF2-40B4-BE49-F238E27FC236}">
                <a16:creationId xmlns:a16="http://schemas.microsoft.com/office/drawing/2014/main" id="{3B4E8D06-3D5D-1600-17B7-1806DEDAC929}"/>
              </a:ext>
            </a:extLst>
          </p:cNvPr>
          <p:cNvGrpSpPr/>
          <p:nvPr/>
        </p:nvGrpSpPr>
        <p:grpSpPr>
          <a:xfrm>
            <a:off x="11569870" y="5979732"/>
            <a:ext cx="4243333" cy="3512699"/>
            <a:chOff x="0" y="0"/>
            <a:chExt cx="1117586" cy="1332030"/>
          </a:xfrm>
        </p:grpSpPr>
        <p:sp>
          <p:nvSpPr>
            <p:cNvPr id="51" name="Freeform 25">
              <a:extLst>
                <a:ext uri="{FF2B5EF4-FFF2-40B4-BE49-F238E27FC236}">
                  <a16:creationId xmlns:a16="http://schemas.microsoft.com/office/drawing/2014/main" id="{637F9846-E65B-B76F-4DB9-1B1CF680FD53}"/>
                </a:ext>
              </a:extLst>
            </p:cNvPr>
            <p:cNvSpPr/>
            <p:nvPr/>
          </p:nvSpPr>
          <p:spPr>
            <a:xfrm>
              <a:off x="0" y="0"/>
              <a:ext cx="1117586" cy="1332030"/>
            </a:xfrm>
            <a:custGeom>
              <a:avLst/>
              <a:gdLst/>
              <a:ahLst/>
              <a:cxnLst/>
              <a:rect l="l" t="t" r="r" b="b"/>
              <a:pathLst>
                <a:path w="1117586" h="1332030">
                  <a:moveTo>
                    <a:pt x="36490" y="0"/>
                  </a:moveTo>
                  <a:lnTo>
                    <a:pt x="1081096" y="0"/>
                  </a:lnTo>
                  <a:cubicBezTo>
                    <a:pt x="1101248" y="0"/>
                    <a:pt x="1117586" y="16337"/>
                    <a:pt x="1117586" y="36490"/>
                  </a:cubicBezTo>
                  <a:lnTo>
                    <a:pt x="1117586" y="1295540"/>
                  </a:lnTo>
                  <a:cubicBezTo>
                    <a:pt x="1117586" y="1315693"/>
                    <a:pt x="1101248" y="1332030"/>
                    <a:pt x="1081096" y="1332030"/>
                  </a:cubicBezTo>
                  <a:lnTo>
                    <a:pt x="36490" y="1332030"/>
                  </a:lnTo>
                  <a:cubicBezTo>
                    <a:pt x="16337" y="1332030"/>
                    <a:pt x="0" y="1315693"/>
                    <a:pt x="0" y="1295540"/>
                  </a:cubicBezTo>
                  <a:lnTo>
                    <a:pt x="0" y="36490"/>
                  </a:lnTo>
                  <a:cubicBezTo>
                    <a:pt x="0" y="16337"/>
                    <a:pt x="16337" y="0"/>
                    <a:pt x="36490" y="0"/>
                  </a:cubicBezTo>
                  <a:close/>
                </a:path>
              </a:pathLst>
            </a:custGeom>
            <a:solidFill>
              <a:srgbClr val="FCECA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26">
              <a:extLst>
                <a:ext uri="{FF2B5EF4-FFF2-40B4-BE49-F238E27FC236}">
                  <a16:creationId xmlns:a16="http://schemas.microsoft.com/office/drawing/2014/main" id="{84DC59BC-D764-9264-C28C-B0DE851C3153}"/>
                </a:ext>
              </a:extLst>
            </p:cNvPr>
            <p:cNvSpPr txBox="1"/>
            <p:nvPr/>
          </p:nvSpPr>
          <p:spPr>
            <a:xfrm>
              <a:off x="0" y="-38100"/>
              <a:ext cx="1117586" cy="1370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3" name="Group 37">
            <a:extLst>
              <a:ext uri="{FF2B5EF4-FFF2-40B4-BE49-F238E27FC236}">
                <a16:creationId xmlns:a16="http://schemas.microsoft.com/office/drawing/2014/main" id="{5C3E95E1-D08F-3D2C-CDC2-CC9D6D757C4F}"/>
              </a:ext>
            </a:extLst>
          </p:cNvPr>
          <p:cNvGrpSpPr/>
          <p:nvPr/>
        </p:nvGrpSpPr>
        <p:grpSpPr>
          <a:xfrm>
            <a:off x="13202988" y="5080876"/>
            <a:ext cx="977095" cy="807558"/>
            <a:chOff x="0" y="0"/>
            <a:chExt cx="1302794" cy="1076744"/>
          </a:xfrm>
        </p:grpSpPr>
        <p:grpSp>
          <p:nvGrpSpPr>
            <p:cNvPr id="54" name="Group 38">
              <a:extLst>
                <a:ext uri="{FF2B5EF4-FFF2-40B4-BE49-F238E27FC236}">
                  <a16:creationId xmlns:a16="http://schemas.microsoft.com/office/drawing/2014/main" id="{AB6E1C99-E16B-371A-757D-BA6C67FECFD3}"/>
                </a:ext>
              </a:extLst>
            </p:cNvPr>
            <p:cNvGrpSpPr/>
            <p:nvPr/>
          </p:nvGrpSpPr>
          <p:grpSpPr>
            <a:xfrm>
              <a:off x="117454" y="0"/>
              <a:ext cx="1067886" cy="1076744"/>
              <a:chOff x="0" y="0"/>
              <a:chExt cx="210940" cy="212690"/>
            </a:xfrm>
          </p:grpSpPr>
          <p:sp>
            <p:nvSpPr>
              <p:cNvPr id="56" name="Freeform 39">
                <a:extLst>
                  <a:ext uri="{FF2B5EF4-FFF2-40B4-BE49-F238E27FC236}">
                    <a16:creationId xmlns:a16="http://schemas.microsoft.com/office/drawing/2014/main" id="{16C4DDA3-B4CA-6C0A-5BF8-84A432A68CC6}"/>
                  </a:ext>
                </a:extLst>
              </p:cNvPr>
              <p:cNvSpPr/>
              <p:nvPr/>
            </p:nvSpPr>
            <p:spPr>
              <a:xfrm>
                <a:off x="0" y="0"/>
                <a:ext cx="210940" cy="212690"/>
              </a:xfrm>
              <a:custGeom>
                <a:avLst/>
                <a:gdLst/>
                <a:ahLst/>
                <a:cxnLst/>
                <a:rect l="l" t="t" r="r" b="b"/>
                <a:pathLst>
                  <a:path w="210940" h="212690">
                    <a:moveTo>
                      <a:pt x="105470" y="0"/>
                    </a:moveTo>
                    <a:lnTo>
                      <a:pt x="105470" y="0"/>
                    </a:lnTo>
                    <a:cubicBezTo>
                      <a:pt x="133443" y="0"/>
                      <a:pt x="160269" y="11112"/>
                      <a:pt x="180049" y="30892"/>
                    </a:cubicBezTo>
                    <a:cubicBezTo>
                      <a:pt x="199828" y="50671"/>
                      <a:pt x="210940" y="77498"/>
                      <a:pt x="210940" y="105470"/>
                    </a:cubicBezTo>
                    <a:lnTo>
                      <a:pt x="210940" y="107220"/>
                    </a:lnTo>
                    <a:cubicBezTo>
                      <a:pt x="210940" y="165470"/>
                      <a:pt x="163720" y="212690"/>
                      <a:pt x="105470" y="212690"/>
                    </a:cubicBezTo>
                    <a:lnTo>
                      <a:pt x="105470" y="212690"/>
                    </a:lnTo>
                    <a:cubicBezTo>
                      <a:pt x="47221" y="212690"/>
                      <a:pt x="0" y="165470"/>
                      <a:pt x="0" y="107220"/>
                    </a:cubicBezTo>
                    <a:lnTo>
                      <a:pt x="0" y="105470"/>
                    </a:lnTo>
                    <a:cubicBezTo>
                      <a:pt x="0" y="47221"/>
                      <a:pt x="47221" y="0"/>
                      <a:pt x="105470" y="0"/>
                    </a:cubicBezTo>
                    <a:close/>
                  </a:path>
                </a:pathLst>
              </a:custGeom>
              <a:solidFill>
                <a:srgbClr val="6B5584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" name="TextBox 40">
                <a:extLst>
                  <a:ext uri="{FF2B5EF4-FFF2-40B4-BE49-F238E27FC236}">
                    <a16:creationId xmlns:a16="http://schemas.microsoft.com/office/drawing/2014/main" id="{66F5B0A7-875B-8D99-7667-430AF3CEE10B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210940" cy="25079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55" name="TextBox 41">
              <a:extLst>
                <a:ext uri="{FF2B5EF4-FFF2-40B4-BE49-F238E27FC236}">
                  <a16:creationId xmlns:a16="http://schemas.microsoft.com/office/drawing/2014/main" id="{A252AE29-300C-1006-BF1B-F4E8D00E12F4}"/>
                </a:ext>
              </a:extLst>
            </p:cNvPr>
            <p:cNvSpPr txBox="1"/>
            <p:nvPr/>
          </p:nvSpPr>
          <p:spPr>
            <a:xfrm>
              <a:off x="0" y="164879"/>
              <a:ext cx="1302794" cy="7069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99"/>
                </a:lnSpc>
              </a:pPr>
              <a:r>
                <a:rPr lang="en-US" sz="3499" dirty="0">
                  <a:solidFill>
                    <a:srgbClr val="FFFFFF"/>
                  </a:solidFill>
                  <a:latin typeface="เอฟซี แคนดี้"/>
                  <a:ea typeface="เอฟซี แคนดี้"/>
                  <a:cs typeface="เอฟซี แคนดี้"/>
                  <a:sym typeface="เอฟซี แคนดี้"/>
                </a:rPr>
                <a:t>4</a:t>
              </a:r>
            </a:p>
          </p:txBody>
        </p:sp>
      </p:grpSp>
      <p:sp>
        <p:nvSpPr>
          <p:cNvPr id="58" name="TextBox 45">
            <a:extLst>
              <a:ext uri="{FF2B5EF4-FFF2-40B4-BE49-F238E27FC236}">
                <a16:creationId xmlns:a16="http://schemas.microsoft.com/office/drawing/2014/main" id="{5EF73A46-983D-30CB-ACEB-71EEDC666E22}"/>
              </a:ext>
            </a:extLst>
          </p:cNvPr>
          <p:cNvSpPr txBox="1"/>
          <p:nvPr/>
        </p:nvSpPr>
        <p:spPr>
          <a:xfrm>
            <a:off x="11937958" y="6057900"/>
            <a:ext cx="3845608" cy="32555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policies reinforce the importance of seeing older people as active citizens rather than passive recipients of care (Beard et al., 2020).</a:t>
            </a:r>
          </a:p>
        </p:txBody>
      </p:sp>
      <p:sp>
        <p:nvSpPr>
          <p:cNvPr id="48" name="Freeform 48">
            <a:extLst>
              <a:ext uri="{FF2B5EF4-FFF2-40B4-BE49-F238E27FC236}">
                <a16:creationId xmlns:a16="http://schemas.microsoft.com/office/drawing/2014/main" id="{3A4BBD1D-C2C4-5B0A-010E-60582C69A445}"/>
              </a:ext>
            </a:extLst>
          </p:cNvPr>
          <p:cNvSpPr/>
          <p:nvPr/>
        </p:nvSpPr>
        <p:spPr>
          <a:xfrm rot="-752166">
            <a:off x="15002648" y="7758621"/>
            <a:ext cx="295927" cy="653982"/>
          </a:xfrm>
          <a:custGeom>
            <a:avLst/>
            <a:gdLst/>
            <a:ahLst/>
            <a:cxnLst/>
            <a:rect l="l" t="t" r="r" b="b"/>
            <a:pathLst>
              <a:path w="295927" h="653982">
                <a:moveTo>
                  <a:pt x="0" y="0"/>
                </a:moveTo>
                <a:lnTo>
                  <a:pt x="295927" y="0"/>
                </a:lnTo>
                <a:lnTo>
                  <a:pt x="295927" y="653983"/>
                </a:lnTo>
                <a:lnTo>
                  <a:pt x="0" y="65398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42" name="Slide_15">
            <a:hlinkClick r:id="" action="ppaction://media"/>
            <a:extLst>
              <a:ext uri="{FF2B5EF4-FFF2-40B4-BE49-F238E27FC236}">
                <a16:creationId xmlns:a16="http://schemas.microsoft.com/office/drawing/2014/main" id="{63393C7C-C575-D2F4-AEDC-1E29C3A8E4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4458286" y="303537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549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728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2477E-C4A0-3B30-0948-047307DDD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E7DB565-1453-471A-6DCE-1C5E18E932EA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359D75D4-CF26-0452-F58F-7FD7AB76228D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7867647C-4ED0-5BFF-0690-410FA9600E5F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99F32FA6-1E75-D50C-ABC0-DB280BA02A76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635FC612-534B-6E25-14A1-9474CD89F063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31161DB9-F691-ED55-2122-573170AAF659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67942FF9-1D33-ED23-9806-704F13008C57}"/>
              </a:ext>
            </a:extLst>
          </p:cNvPr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783B5F9C-4C95-992B-16A3-89BEEF7852A9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C3A55D5C-F04F-68FB-2CE6-F138B5C89795}"/>
              </a:ext>
            </a:extLst>
          </p:cNvPr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1928FF12-6FD5-B65E-7018-686B7EE3C2BE}"/>
              </a:ext>
            </a:extLst>
          </p:cNvPr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8478C296-5A74-E9EA-C7FD-17BCB293B5B1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B1C3A7F3-C9BE-196E-1C7F-14E58598D795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5853A0C2-9067-23C3-BF4B-EC1C86495CF4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149D2BB4-FF3A-EB96-9289-7E010C11130E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B99DDD76-3155-2873-63FF-C193C6D54660}"/>
              </a:ext>
            </a:extLst>
          </p:cNvPr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8299A3A8-5DB2-16B4-A05B-7372D9F211E2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155EE9BE-D4F4-B693-AE7F-BD49BA447520}"/>
              </a:ext>
            </a:extLst>
          </p:cNvPr>
          <p:cNvGrpSpPr/>
          <p:nvPr/>
        </p:nvGrpSpPr>
        <p:grpSpPr>
          <a:xfrm>
            <a:off x="2008463" y="3374363"/>
            <a:ext cx="13426038" cy="5653858"/>
            <a:chOff x="0" y="0"/>
            <a:chExt cx="3536076" cy="1489082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5E1BBAD0-536E-FBC7-DCE2-AEB2FA05FC3B}"/>
                </a:ext>
              </a:extLst>
            </p:cNvPr>
            <p:cNvSpPr/>
            <p:nvPr/>
          </p:nvSpPr>
          <p:spPr>
            <a:xfrm>
              <a:off x="0" y="0"/>
              <a:ext cx="3536076" cy="1489082"/>
            </a:xfrm>
            <a:custGeom>
              <a:avLst/>
              <a:gdLst/>
              <a:ahLst/>
              <a:cxnLst/>
              <a:rect l="l" t="t" r="r" b="b"/>
              <a:pathLst>
                <a:path w="3536076" h="1489082">
                  <a:moveTo>
                    <a:pt x="11533" y="0"/>
                  </a:moveTo>
                  <a:lnTo>
                    <a:pt x="3524543" y="0"/>
                  </a:lnTo>
                  <a:cubicBezTo>
                    <a:pt x="3527602" y="0"/>
                    <a:pt x="3530535" y="1215"/>
                    <a:pt x="3532698" y="3378"/>
                  </a:cubicBezTo>
                  <a:cubicBezTo>
                    <a:pt x="3534861" y="5541"/>
                    <a:pt x="3536076" y="8474"/>
                    <a:pt x="3536076" y="11533"/>
                  </a:cubicBezTo>
                  <a:lnTo>
                    <a:pt x="3536076" y="1477549"/>
                  </a:lnTo>
                  <a:cubicBezTo>
                    <a:pt x="3536076" y="1480608"/>
                    <a:pt x="3534861" y="1483541"/>
                    <a:pt x="3532698" y="1485704"/>
                  </a:cubicBezTo>
                  <a:cubicBezTo>
                    <a:pt x="3530535" y="1487867"/>
                    <a:pt x="3527602" y="1489082"/>
                    <a:pt x="3524543" y="1489082"/>
                  </a:cubicBezTo>
                  <a:lnTo>
                    <a:pt x="11533" y="1489082"/>
                  </a:lnTo>
                  <a:cubicBezTo>
                    <a:pt x="8474" y="1489082"/>
                    <a:pt x="5541" y="1487867"/>
                    <a:pt x="3378" y="1485704"/>
                  </a:cubicBezTo>
                  <a:cubicBezTo>
                    <a:pt x="1215" y="1483541"/>
                    <a:pt x="0" y="1480608"/>
                    <a:pt x="0" y="1477549"/>
                  </a:cubicBezTo>
                  <a:lnTo>
                    <a:pt x="0" y="11533"/>
                  </a:lnTo>
                  <a:cubicBezTo>
                    <a:pt x="0" y="8474"/>
                    <a:pt x="1215" y="5541"/>
                    <a:pt x="3378" y="3378"/>
                  </a:cubicBezTo>
                  <a:cubicBezTo>
                    <a:pt x="5541" y="1215"/>
                    <a:pt x="8474" y="0"/>
                    <a:pt x="11533" y="0"/>
                  </a:cubicBezTo>
                  <a:close/>
                </a:path>
              </a:pathLst>
            </a:custGeom>
            <a:solidFill>
              <a:srgbClr val="FCECA5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739D0535-2090-03A9-4D9D-CA9E466049F9}"/>
                </a:ext>
              </a:extLst>
            </p:cNvPr>
            <p:cNvSpPr txBox="1"/>
            <p:nvPr/>
          </p:nvSpPr>
          <p:spPr>
            <a:xfrm>
              <a:off x="0" y="-38100"/>
              <a:ext cx="3536076" cy="15271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1" name="Freeform 21">
            <a:extLst>
              <a:ext uri="{FF2B5EF4-FFF2-40B4-BE49-F238E27FC236}">
                <a16:creationId xmlns:a16="http://schemas.microsoft.com/office/drawing/2014/main" id="{4CD407A2-85FF-719F-B65C-6671D62A8419}"/>
              </a:ext>
            </a:extLst>
          </p:cNvPr>
          <p:cNvSpPr/>
          <p:nvPr/>
        </p:nvSpPr>
        <p:spPr>
          <a:xfrm>
            <a:off x="15002781" y="1764192"/>
            <a:ext cx="1501004" cy="1470984"/>
          </a:xfrm>
          <a:custGeom>
            <a:avLst/>
            <a:gdLst/>
            <a:ahLst/>
            <a:cxnLst/>
            <a:rect l="l" t="t" r="r" b="b"/>
            <a:pathLst>
              <a:path w="1501004" h="1470984">
                <a:moveTo>
                  <a:pt x="0" y="0"/>
                </a:moveTo>
                <a:lnTo>
                  <a:pt x="1501004" y="0"/>
                </a:lnTo>
                <a:lnTo>
                  <a:pt x="1501004" y="1470984"/>
                </a:lnTo>
                <a:lnTo>
                  <a:pt x="0" y="147098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670E733B-90CA-BFBE-B3FF-8184DB9098A7}"/>
              </a:ext>
            </a:extLst>
          </p:cNvPr>
          <p:cNvSpPr txBox="1"/>
          <p:nvPr/>
        </p:nvSpPr>
        <p:spPr>
          <a:xfrm>
            <a:off x="1809485" y="1475564"/>
            <a:ext cx="13426049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/>
            <a:r>
              <a:rPr lang="en-US" sz="80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Innovation &amp; Future Trends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42A87FAA-43E0-3754-16D6-F6C36F3EE62E}"/>
              </a:ext>
            </a:extLst>
          </p:cNvPr>
          <p:cNvSpPr txBox="1"/>
          <p:nvPr/>
        </p:nvSpPr>
        <p:spPr>
          <a:xfrm>
            <a:off x="2440183" y="3613983"/>
            <a:ext cx="12562598" cy="43635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Emerging innovations such as AI monitoring, robotics, and smart homes are transforming elderly care (Topol, 2021).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Telehealth services improve access to healthcare and reduce unnecessary hospital visits for older adults (Shaw et al., 2020).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WHO highlights that accessible and affordable assistive technology is essential to achieving healthy ageing globally (WHO, 2021).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Barriers remain, including cost, digital literacy, and inequities in access across regions and communities (Greenhalgh et al., 2022).</a:t>
            </a:r>
          </a:p>
        </p:txBody>
      </p:sp>
      <p:pic>
        <p:nvPicPr>
          <p:cNvPr id="24" name="Slide_16">
            <a:hlinkClick r:id="" action="ppaction://media"/>
            <a:extLst>
              <a:ext uri="{FF2B5EF4-FFF2-40B4-BE49-F238E27FC236}">
                <a16:creationId xmlns:a16="http://schemas.microsoft.com/office/drawing/2014/main" id="{F4C17B55-3F89-4984-B9CE-E69965EAA9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4319412" y="24977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75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19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D7B94-AC75-DB88-563C-9D11F3D1D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9162DED-9F43-4BFC-439E-B2A190E40DDE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156A6FED-7A55-BEAB-C82B-7EDAA5201CA7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4D5CCCBA-7334-1768-886E-A17DC94AD599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2933689-2401-720B-E367-3510E1ACE49E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2C78BCFD-6237-71EC-DC1B-A9BC154B3806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3D562CAA-46F4-41EA-62A5-0AA2DEA0EF84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C30BECBE-140D-E294-CE71-A63FA891A036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7FDCA37F-6601-6C35-8A44-11ED4F884B69}"/>
              </a:ext>
            </a:extLst>
          </p:cNvPr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57DFCF66-98AA-6813-A182-8537380AF0C7}"/>
              </a:ext>
            </a:extLst>
          </p:cNvPr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ABB001D-4A31-2AA9-3A3E-CD5B3D8208FA}"/>
              </a:ext>
            </a:extLst>
          </p:cNvPr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662CAE95-D502-2277-F8DC-A7C7EEFDFDB9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C387C8D0-5835-7225-B6F2-3F5799ED119F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5452B833-BF91-DCFA-0EE0-F5851A20822D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950AC011-9553-5A16-7E67-5E66CE4B6988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08DAEFC8-3DFD-A191-1037-E26733BADDFD}"/>
              </a:ext>
            </a:extLst>
          </p:cNvPr>
          <p:cNvSpPr/>
          <p:nvPr/>
        </p:nvSpPr>
        <p:spPr>
          <a:xfrm>
            <a:off x="15944497" y="8383622"/>
            <a:ext cx="2036033" cy="874678"/>
          </a:xfrm>
          <a:custGeom>
            <a:avLst/>
            <a:gdLst/>
            <a:ahLst/>
            <a:cxnLst/>
            <a:rect l="l" t="t" r="r" b="b"/>
            <a:pathLst>
              <a:path w="2036033" h="874678">
                <a:moveTo>
                  <a:pt x="0" y="0"/>
                </a:moveTo>
                <a:lnTo>
                  <a:pt x="2036033" y="0"/>
                </a:lnTo>
                <a:lnTo>
                  <a:pt x="203603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21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D0120C11-A6BE-9D94-24ED-406A2B72BEF0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9D0619C4-B4AD-6375-3459-8F979EBE7266}"/>
              </a:ext>
            </a:extLst>
          </p:cNvPr>
          <p:cNvSpPr txBox="1"/>
          <p:nvPr/>
        </p:nvSpPr>
        <p:spPr>
          <a:xfrm>
            <a:off x="3992084" y="1475564"/>
            <a:ext cx="10303832" cy="150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9999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Recommendations</a:t>
            </a:r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BC19A0F0-1BC7-16A8-BFE9-5FC18306188D}"/>
              </a:ext>
            </a:extLst>
          </p:cNvPr>
          <p:cNvSpPr txBox="1"/>
          <p:nvPr/>
        </p:nvSpPr>
        <p:spPr>
          <a:xfrm>
            <a:off x="2250849" y="3374362"/>
            <a:ext cx="13264771" cy="547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Increase funding for adult social care, ensuring fair pay and career progression for staff (Skills for Care, 2022).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Expand community-based programmes to tackle loneliness and promote social participation (Campaign to End Loneliness, 2021).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Strengthen digital inclusion initiatives through training and affordable access to technology (Seifert et al., 2020).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clear ethical frameworks to guide the responsible use of assistive technology (Mortenson et al., 2021).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Promote equity in dementia care by ensuring culturally appropriate services and reducing diagnostic disparities (Mukadam et al., 2020).</a:t>
            </a:r>
          </a:p>
        </p:txBody>
      </p:sp>
      <p:pic>
        <p:nvPicPr>
          <p:cNvPr id="20" name="Slide_18">
            <a:hlinkClick r:id="" action="ppaction://media"/>
            <a:extLst>
              <a:ext uri="{FF2B5EF4-FFF2-40B4-BE49-F238E27FC236}">
                <a16:creationId xmlns:a16="http://schemas.microsoft.com/office/drawing/2014/main" id="{0AB2862D-7F7A-11C0-3EA5-9B5A08007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4698191" y="213250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95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08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AE07E5-A36E-AEC6-1C18-D174A02FF4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EC01CA0-32F4-E69C-03CE-1CDC68BC8D48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004DE7D-30D8-23F7-DC99-3CC49F44C665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F857E6A8-6832-DFE0-359B-DCD955891F92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2081D754-3D8C-5A47-B8DA-1199EBAEF319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3C27D093-0B35-9BD1-D7B3-7BD25393216B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0B9F9C68-DF44-B715-5FA1-069C78D797E7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390EB02A-54E5-521B-F980-8C0140A60D8B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6D0F8779-89BA-7DE2-6140-2B80927C4161}"/>
              </a:ext>
            </a:extLst>
          </p:cNvPr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217721AB-50C7-A9F3-9C59-5616A26CA9BE}"/>
              </a:ext>
            </a:extLst>
          </p:cNvPr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96E9AA49-FA19-4D6F-41CA-0E82F885E4D9}"/>
              </a:ext>
            </a:extLst>
          </p:cNvPr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AC479F4A-26E6-A1CA-E348-3FD3AB12A0E2}"/>
              </a:ext>
            </a:extLst>
          </p:cNvPr>
          <p:cNvSpPr/>
          <p:nvPr/>
        </p:nvSpPr>
        <p:spPr>
          <a:xfrm>
            <a:off x="15944497" y="8383622"/>
            <a:ext cx="2036033" cy="874678"/>
          </a:xfrm>
          <a:custGeom>
            <a:avLst/>
            <a:gdLst/>
            <a:ahLst/>
            <a:cxnLst/>
            <a:rect l="l" t="t" r="r" b="b"/>
            <a:pathLst>
              <a:path w="2036033" h="874678">
                <a:moveTo>
                  <a:pt x="0" y="0"/>
                </a:moveTo>
                <a:lnTo>
                  <a:pt x="2036033" y="0"/>
                </a:lnTo>
                <a:lnTo>
                  <a:pt x="203603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21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0774035A-E499-D6F5-A6B8-BB505E657DAD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>
            <a:extLst>
              <a:ext uri="{FF2B5EF4-FFF2-40B4-BE49-F238E27FC236}">
                <a16:creationId xmlns:a16="http://schemas.microsoft.com/office/drawing/2014/main" id="{F8CD915F-E567-DD8A-C3A2-B2E121D33F66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5F5C9DE6-8113-8824-2CFD-C5E8A187A44D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998234A5-8B71-7944-8303-934AE9223F0D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>
            <a:extLst>
              <a:ext uri="{FF2B5EF4-FFF2-40B4-BE49-F238E27FC236}">
                <a16:creationId xmlns:a16="http://schemas.microsoft.com/office/drawing/2014/main" id="{22EFC829-76AA-9BF7-E418-A938A61A34D1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>
            <a:extLst>
              <a:ext uri="{FF2B5EF4-FFF2-40B4-BE49-F238E27FC236}">
                <a16:creationId xmlns:a16="http://schemas.microsoft.com/office/drawing/2014/main" id="{CA71044C-5954-31D2-F175-E6E276D1D1EB}"/>
              </a:ext>
            </a:extLst>
          </p:cNvPr>
          <p:cNvSpPr txBox="1"/>
          <p:nvPr/>
        </p:nvSpPr>
        <p:spPr>
          <a:xfrm>
            <a:off x="2683617" y="1475564"/>
            <a:ext cx="13854453" cy="1471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800" dirty="0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Conclusion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0E78E97-B115-F0E8-DFCA-68644F486C3E}"/>
              </a:ext>
            </a:extLst>
          </p:cNvPr>
          <p:cNvSpPr txBox="1"/>
          <p:nvPr/>
        </p:nvSpPr>
        <p:spPr>
          <a:xfrm>
            <a:off x="2683617" y="3664405"/>
            <a:ext cx="12244447" cy="4455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Empowering older people requires integrating the medical and social models of care (Beard et al., 2020).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principles include autonomy, dignity, independence, and active participation (WHO, 2021).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Assistive technology offers opportunities but must be implemented ethically and inclusively (Pols &amp; Willems, 2021).</a:t>
            </a:r>
          </a:p>
          <a:p>
            <a:pPr lvl="0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an ageing population, empowering older persons is essential to sustainability, wellbeing, and justice in UK health and social care (Age UK, 2023).</a:t>
            </a:r>
          </a:p>
        </p:txBody>
      </p:sp>
      <p:pic>
        <p:nvPicPr>
          <p:cNvPr id="18" name="Slide_19">
            <a:hlinkClick r:id="" action="ppaction://media"/>
            <a:extLst>
              <a:ext uri="{FF2B5EF4-FFF2-40B4-BE49-F238E27FC236}">
                <a16:creationId xmlns:a16="http://schemas.microsoft.com/office/drawing/2014/main" id="{9D168C5C-718E-D240-C26E-5CD3C4090E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4128649" y="189748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63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0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B9AC3-D88D-0084-1451-9550CE58CB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4BE5715-25A5-37EC-90DA-00B57944B1E2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C6139907-7B43-BD27-6A8F-F1DC768EE87B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EBD68CA4-BB20-8B55-0CB2-E7C801C0BE3E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8B8664F8-820E-6231-E966-4F868DD0198F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9F0E3577-2AA0-208E-E50F-02AF42CE85ED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C79DA7C6-4659-192F-FA32-E6518F9A505D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678F879-0872-1CB6-81F7-6B6A814DE83C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C4678683-E74F-5CAD-9FA7-CC5DF5663AB0}"/>
              </a:ext>
            </a:extLst>
          </p:cNvPr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65B5907B-9C28-8653-B1A8-3DED2DD6CC1E}"/>
              </a:ext>
            </a:extLst>
          </p:cNvPr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BFF11AEC-F92A-F956-C52A-A5FDF2014370}"/>
              </a:ext>
            </a:extLst>
          </p:cNvPr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EE04D4C1-212C-D182-E5F7-A22FE7C9CE47}"/>
              </a:ext>
            </a:extLst>
          </p:cNvPr>
          <p:cNvSpPr/>
          <p:nvPr/>
        </p:nvSpPr>
        <p:spPr>
          <a:xfrm>
            <a:off x="15944497" y="8383622"/>
            <a:ext cx="2036033" cy="874678"/>
          </a:xfrm>
          <a:custGeom>
            <a:avLst/>
            <a:gdLst/>
            <a:ahLst/>
            <a:cxnLst/>
            <a:rect l="l" t="t" r="r" b="b"/>
            <a:pathLst>
              <a:path w="2036033" h="874678">
                <a:moveTo>
                  <a:pt x="0" y="0"/>
                </a:moveTo>
                <a:lnTo>
                  <a:pt x="2036033" y="0"/>
                </a:lnTo>
                <a:lnTo>
                  <a:pt x="203603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021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E07B72A6-9B4A-A87E-3EA0-E4507E9DC709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>
            <a:extLst>
              <a:ext uri="{FF2B5EF4-FFF2-40B4-BE49-F238E27FC236}">
                <a16:creationId xmlns:a16="http://schemas.microsoft.com/office/drawing/2014/main" id="{79D07FF4-5032-402E-F638-ED2082150D38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05E11064-7989-9536-2678-0CEC9AAD6CAB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2D729681-2DF7-C0AA-B373-2A0BDACD53F0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>
            <a:extLst>
              <a:ext uri="{FF2B5EF4-FFF2-40B4-BE49-F238E27FC236}">
                <a16:creationId xmlns:a16="http://schemas.microsoft.com/office/drawing/2014/main" id="{804F2732-1C44-8D0E-D151-F9831C99E085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E6A4E72D-3028-E315-B86A-638D1024BF81}"/>
              </a:ext>
            </a:extLst>
          </p:cNvPr>
          <p:cNvSpPr txBox="1"/>
          <p:nvPr/>
        </p:nvSpPr>
        <p:spPr>
          <a:xfrm>
            <a:off x="2337237" y="2351442"/>
            <a:ext cx="13613526" cy="6647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dirty="0"/>
              <a:t>Age UK (2022) </a:t>
            </a:r>
            <a:r>
              <a:rPr lang="en-GB" i="1" dirty="0"/>
              <a:t>All the lonely people: loneliness in later life</a:t>
            </a:r>
            <a:r>
              <a:rPr lang="en-GB" dirty="0"/>
              <a:t>. London: Age UK.</a:t>
            </a:r>
          </a:p>
          <a:p>
            <a:r>
              <a:rPr lang="en-GB" dirty="0"/>
              <a:t>Age UK (2022) </a:t>
            </a:r>
            <a:r>
              <a:rPr lang="en-GB" i="1" dirty="0"/>
              <a:t>No age limit campaign</a:t>
            </a:r>
            <a:r>
              <a:rPr lang="en-GB" dirty="0"/>
              <a:t>. London: Age UK.</a:t>
            </a:r>
          </a:p>
          <a:p>
            <a:r>
              <a:rPr lang="en-GB" dirty="0"/>
              <a:t>Age UK (2023) </a:t>
            </a:r>
            <a:r>
              <a:rPr lang="en-GB" i="1" dirty="0"/>
              <a:t>The state of health and care of older people in England</a:t>
            </a:r>
            <a:r>
              <a:rPr lang="en-GB" dirty="0"/>
              <a:t>. London: Age UK.</a:t>
            </a:r>
          </a:p>
          <a:p>
            <a:r>
              <a:rPr lang="en-GB" dirty="0"/>
              <a:t>Alzheimer’s Research UK (2022) </a:t>
            </a:r>
            <a:r>
              <a:rPr lang="en-GB" i="1" dirty="0"/>
              <a:t>Dementia Statistics Hub</a:t>
            </a:r>
            <a:r>
              <a:rPr lang="en-GB" dirty="0"/>
              <a:t>. Cambridge: ARUK. Available at: </a:t>
            </a:r>
            <a:r>
              <a:rPr lang="en-GB" u="sng" dirty="0"/>
              <a:t>https://dementiastatistics.org/</a:t>
            </a:r>
            <a:r>
              <a:rPr lang="en-GB" dirty="0"/>
              <a:t> (Accessed: 15 October 2025).</a:t>
            </a:r>
          </a:p>
          <a:p>
            <a:r>
              <a:rPr lang="en-GB" dirty="0"/>
              <a:t>Alzheimer’s Society (2022) </a:t>
            </a:r>
            <a:r>
              <a:rPr lang="en-GB" i="1" dirty="0"/>
              <a:t>Making your home dementia-friendly</a:t>
            </a:r>
            <a:r>
              <a:rPr lang="en-GB" dirty="0"/>
              <a:t>. London: Alzheimer’s Society. Available at: </a:t>
            </a:r>
            <a:r>
              <a:rPr lang="en-GB" u="sng" dirty="0"/>
              <a:t>https://www.alzheimers.org.uk/sites/default/files/migrate/downloads/making_your_home_dementia_friendly.pdf</a:t>
            </a:r>
            <a:r>
              <a:rPr lang="en-GB" dirty="0"/>
              <a:t> (Accessed: 19 October 2025).</a:t>
            </a:r>
          </a:p>
          <a:p>
            <a:r>
              <a:rPr lang="en-GB" dirty="0"/>
              <a:t>Beauchamp, T.L. and Childress, J.F. (2020) </a:t>
            </a:r>
            <a:r>
              <a:rPr lang="en-GB" i="1" dirty="0"/>
              <a:t>Principles of biomedical ethics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Oxford: Oxford University Press.</a:t>
            </a:r>
          </a:p>
          <a:p>
            <a:r>
              <a:rPr lang="en-GB" dirty="0"/>
              <a:t>Beard, J.R., Officer, A. and de Carvalho, I.A. (2020) ‘The World Report on Ageing and Health: a policy framework for healthy ageing’, </a:t>
            </a:r>
            <a:r>
              <a:rPr lang="en-GB" i="1" dirty="0"/>
              <a:t>The Lancet</a:t>
            </a:r>
            <a:r>
              <a:rPr lang="en-GB" dirty="0"/>
              <a:t>, 395(10223), pp. 1977–1986. Available at: https://www.ncbi.nlm.nih.gov/pmc/articles/PMC4848186/ (Accessed: 12 October 2025).</a:t>
            </a:r>
          </a:p>
          <a:p>
            <a:r>
              <a:rPr lang="en-GB" dirty="0" err="1"/>
              <a:t>Bottery</a:t>
            </a:r>
            <a:r>
              <a:rPr lang="en-GB" dirty="0"/>
              <a:t>, S. (2021) </a:t>
            </a:r>
            <a:r>
              <a:rPr lang="en-GB" i="1" dirty="0"/>
              <a:t>Social care 360</a:t>
            </a:r>
            <a:r>
              <a:rPr lang="en-GB" dirty="0"/>
              <a:t>. London: The King’s Fund. Available at: </a:t>
            </a:r>
            <a:r>
              <a:rPr lang="en-GB" u="sng" dirty="0"/>
              <a:t>https://www.kingsfund.org.uk/publications/social-care-360</a:t>
            </a:r>
            <a:r>
              <a:rPr lang="en-GB" dirty="0"/>
              <a:t> (Accessed: 20 October 2025).</a:t>
            </a:r>
          </a:p>
          <a:p>
            <a:r>
              <a:rPr lang="en-GB" dirty="0"/>
              <a:t>Bowling, A. (2020) </a:t>
            </a:r>
            <a:r>
              <a:rPr lang="en-GB" i="1" dirty="0"/>
              <a:t>Measuring quality of later life</a:t>
            </a:r>
            <a:r>
              <a:rPr lang="en-GB" dirty="0"/>
              <a:t>. Bristol: Policy Press.</a:t>
            </a:r>
          </a:p>
          <a:p>
            <a:r>
              <a:rPr lang="en-GB" dirty="0"/>
              <a:t>Brownie, S. and Nancarrow, S. (2013) ‘Effects of person-centred care on residents and staff in aged-care facilities: a systematic review’, </a:t>
            </a:r>
            <a:r>
              <a:rPr lang="en-GB" i="1" dirty="0"/>
              <a:t>Clinical Interventions in Aging</a:t>
            </a:r>
            <a:r>
              <a:rPr lang="en-GB" dirty="0"/>
              <a:t>, 8, pp. 1–10. Available at: </a:t>
            </a:r>
            <a:r>
              <a:rPr lang="en-GB" u="sng" dirty="0"/>
              <a:t>https://doi.org/10.2147/CIA.S38589</a:t>
            </a:r>
            <a:r>
              <a:rPr lang="en-GB" dirty="0"/>
              <a:t> (Accessed: 14 October 2025).</a:t>
            </a:r>
          </a:p>
          <a:p>
            <a:r>
              <a:rPr lang="en-GB" dirty="0"/>
              <a:t>Buettner, D. (2020) </a:t>
            </a:r>
            <a:r>
              <a:rPr lang="en-GB" i="1" dirty="0"/>
              <a:t>The blue zones challenge</a:t>
            </a:r>
            <a:r>
              <a:rPr lang="en-GB" dirty="0"/>
              <a:t>. Washington: National Geographic.</a:t>
            </a:r>
          </a:p>
          <a:p>
            <a:r>
              <a:rPr lang="en-GB" dirty="0"/>
              <a:t>Campaign to End Loneliness (2021) </a:t>
            </a:r>
            <a:r>
              <a:rPr lang="en-GB" i="1" dirty="0"/>
              <a:t>Facts and statistics on loneliness</a:t>
            </a:r>
            <a:r>
              <a:rPr lang="en-GB" dirty="0"/>
              <a:t>. Available at: </a:t>
            </a:r>
            <a:r>
              <a:rPr lang="en-GB" u="sng" dirty="0"/>
              <a:t>https://www.campaigntoendloneliness.org</a:t>
            </a:r>
            <a:r>
              <a:rPr lang="en-GB" dirty="0"/>
              <a:t> (Accessed: 17 October 2025).</a:t>
            </a:r>
          </a:p>
          <a:p>
            <a:r>
              <a:rPr lang="en-GB" dirty="0"/>
              <a:t>Carers UK (2021) </a:t>
            </a:r>
            <a:r>
              <a:rPr lang="en-GB" i="1" dirty="0"/>
              <a:t>State of caring 2021</a:t>
            </a:r>
            <a:r>
              <a:rPr lang="en-GB" dirty="0"/>
              <a:t>. London: Carers UK. Available at: </a:t>
            </a:r>
            <a:r>
              <a:rPr lang="en-GB" u="sng" dirty="0"/>
              <a:t>https://www.carersuk.org/media/ab0oydmu/cukstateofcaring2021reportdigital-1.pdf</a:t>
            </a:r>
            <a:r>
              <a:rPr lang="en-GB" dirty="0"/>
              <a:t> (Accessed: 11 October 2025).</a:t>
            </a:r>
          </a:p>
          <a:p>
            <a:r>
              <a:rPr lang="en-GB" dirty="0"/>
              <a:t>Centre for Ageing Better (2021) </a:t>
            </a:r>
            <a:r>
              <a:rPr lang="en-GB" i="1" dirty="0"/>
              <a:t>The state of ageing 2020/21</a:t>
            </a:r>
            <a:r>
              <a:rPr lang="en-GB" dirty="0"/>
              <a:t>. London: </a:t>
            </a:r>
            <a:r>
              <a:rPr lang="en-GB" dirty="0" err="1"/>
              <a:t>CfAB</a:t>
            </a:r>
            <a:r>
              <a:rPr lang="en-GB" dirty="0"/>
              <a:t>. Available at: </a:t>
            </a:r>
            <a:r>
              <a:rPr lang="en-GB" u="sng" dirty="0"/>
              <a:t>https://ageing-better.org.uk</a:t>
            </a:r>
            <a:r>
              <a:rPr lang="en-GB" dirty="0"/>
              <a:t> (Accessed: 13 October 2025).</a:t>
            </a:r>
          </a:p>
          <a:p>
            <a:r>
              <a:rPr lang="en-GB" dirty="0"/>
              <a:t>Centre for Policy on Ageing (2021) </a:t>
            </a:r>
            <a:r>
              <a:rPr lang="en-GB" i="1" dirty="0"/>
              <a:t>Policies on ageing</a:t>
            </a:r>
            <a:r>
              <a:rPr lang="en-GB" dirty="0"/>
              <a:t>. London: CPA. Available at: </a:t>
            </a:r>
            <a:r>
              <a:rPr lang="en-GB" u="sng" dirty="0"/>
              <a:t>Centre for Policy on Ageing - Policies on Ageing -</a:t>
            </a:r>
            <a:r>
              <a:rPr lang="en-GB" dirty="0"/>
              <a:t> (Accessed: 16 October 2025).</a:t>
            </a:r>
          </a:p>
          <a:p>
            <a:r>
              <a:rPr lang="en-GB" dirty="0"/>
              <a:t> </a:t>
            </a:r>
          </a:p>
        </p:txBody>
      </p:sp>
      <p:sp>
        <p:nvSpPr>
          <p:cNvPr id="19" name="Freeform 19">
            <a:extLst>
              <a:ext uri="{FF2B5EF4-FFF2-40B4-BE49-F238E27FC236}">
                <a16:creationId xmlns:a16="http://schemas.microsoft.com/office/drawing/2014/main" id="{5EE1892F-32B1-240B-A5BB-28A76301423B}"/>
              </a:ext>
            </a:extLst>
          </p:cNvPr>
          <p:cNvSpPr/>
          <p:nvPr/>
        </p:nvSpPr>
        <p:spPr>
          <a:xfrm>
            <a:off x="14769207" y="1038551"/>
            <a:ext cx="1143735" cy="1729656"/>
          </a:xfrm>
          <a:custGeom>
            <a:avLst/>
            <a:gdLst/>
            <a:ahLst/>
            <a:cxnLst/>
            <a:rect l="l" t="t" r="r" b="b"/>
            <a:pathLst>
              <a:path w="1143735" h="1729656">
                <a:moveTo>
                  <a:pt x="0" y="0"/>
                </a:moveTo>
                <a:lnTo>
                  <a:pt x="1143734" y="0"/>
                </a:lnTo>
                <a:lnTo>
                  <a:pt x="1143734" y="1729655"/>
                </a:lnTo>
                <a:lnTo>
                  <a:pt x="0" y="172965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8FF3D239-19C5-50A3-1396-22228C1D6E54}"/>
              </a:ext>
            </a:extLst>
          </p:cNvPr>
          <p:cNvSpPr txBox="1"/>
          <p:nvPr/>
        </p:nvSpPr>
        <p:spPr>
          <a:xfrm>
            <a:off x="3891667" y="889903"/>
            <a:ext cx="10303832" cy="1442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000" dirty="0" err="1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Refrences</a:t>
            </a:r>
            <a:endParaRPr lang="en-US" sz="8000" dirty="0">
              <a:solidFill>
                <a:srgbClr val="6B5584"/>
              </a:solidFill>
              <a:latin typeface="เอฟซี แคนดี้"/>
              <a:ea typeface="เอฟซี แคนดี้"/>
              <a:cs typeface="เอฟซี แคนดี้"/>
              <a:sym typeface="เอฟซี แคนดี้"/>
            </a:endParaRPr>
          </a:p>
        </p:txBody>
      </p:sp>
    </p:spTree>
    <p:extLst>
      <p:ext uri="{BB962C8B-B14F-4D97-AF65-F5344CB8AC3E}">
        <p14:creationId xmlns:p14="http://schemas.microsoft.com/office/powerpoint/2010/main" val="33607885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0F19E-59CF-031C-EDF3-E650A94C75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3B79656-D762-CFC4-3032-3052A0F092EE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050E747A-3C14-23B8-5192-FD79DDF30E95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A9F090B8-399A-18DF-8CDC-782F8DA1F9F1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6458C888-80F9-D8A2-29A4-09F844C45F05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287EFBD1-716A-CC38-2D7B-FABB6C17C825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C5C4E71A-2052-A008-7DDD-3E5090D29435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2AEF1336-5D5A-A5D8-5273-5BFCC3385B1E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812A4A48-E1CB-E854-5EE0-A3579BC0E326}"/>
              </a:ext>
            </a:extLst>
          </p:cNvPr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EDDB1F35-8EE0-6ECD-AF9C-C97B06708AB4}"/>
              </a:ext>
            </a:extLst>
          </p:cNvPr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555E4C9-E62B-D3AD-62CE-00802E6A5ECB}"/>
              </a:ext>
            </a:extLst>
          </p:cNvPr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B179D74C-CB4B-6D54-8C07-302007020695}"/>
              </a:ext>
            </a:extLst>
          </p:cNvPr>
          <p:cNvSpPr/>
          <p:nvPr/>
        </p:nvSpPr>
        <p:spPr>
          <a:xfrm>
            <a:off x="15944497" y="8383622"/>
            <a:ext cx="2036033" cy="874678"/>
          </a:xfrm>
          <a:custGeom>
            <a:avLst/>
            <a:gdLst/>
            <a:ahLst/>
            <a:cxnLst/>
            <a:rect l="l" t="t" r="r" b="b"/>
            <a:pathLst>
              <a:path w="2036033" h="874678">
                <a:moveTo>
                  <a:pt x="0" y="0"/>
                </a:moveTo>
                <a:lnTo>
                  <a:pt x="2036033" y="0"/>
                </a:lnTo>
                <a:lnTo>
                  <a:pt x="203603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021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A0185578-C202-FA05-E6AC-89F62DF3366F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>
            <a:extLst>
              <a:ext uri="{FF2B5EF4-FFF2-40B4-BE49-F238E27FC236}">
                <a16:creationId xmlns:a16="http://schemas.microsoft.com/office/drawing/2014/main" id="{51AF6900-85EA-A2D2-415E-13B6EA0100DE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34B5B5B2-3165-0915-4325-79BCF865B72B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8139F535-FE1B-6E51-297C-F21898F0B12F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>
            <a:extLst>
              <a:ext uri="{FF2B5EF4-FFF2-40B4-BE49-F238E27FC236}">
                <a16:creationId xmlns:a16="http://schemas.microsoft.com/office/drawing/2014/main" id="{A6124E11-CBDA-C6C3-B347-B2EEBE222A5E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D6CA627E-6048-677E-4CA9-F41B26AB04C8}"/>
              </a:ext>
            </a:extLst>
          </p:cNvPr>
          <p:cNvSpPr txBox="1"/>
          <p:nvPr/>
        </p:nvSpPr>
        <p:spPr>
          <a:xfrm>
            <a:off x="2337237" y="2351442"/>
            <a:ext cx="13613526" cy="6647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dirty="0"/>
              <a:t>Charlesworth, A. and Watt, T. (2021) </a:t>
            </a:r>
            <a:r>
              <a:rPr lang="en-GB" i="1" dirty="0"/>
              <a:t>Future funding of health and social care in England</a:t>
            </a:r>
            <a:r>
              <a:rPr lang="en-GB" dirty="0"/>
              <a:t>. London: The Health Foundation. Available at: </a:t>
            </a:r>
            <a:r>
              <a:rPr lang="en-GB" u="sng" dirty="0"/>
              <a:t>https://www.health.org.uk</a:t>
            </a:r>
            <a:r>
              <a:rPr lang="en-GB" dirty="0"/>
              <a:t> (Accessed: 10 October 2025).</a:t>
            </a:r>
          </a:p>
          <a:p>
            <a:r>
              <a:rPr lang="en-GB" dirty="0"/>
              <a:t>Cosco, T.D., Howse, K. and </a:t>
            </a:r>
            <a:r>
              <a:rPr lang="en-GB" dirty="0" err="1"/>
              <a:t>Brayne</a:t>
            </a:r>
            <a:r>
              <a:rPr lang="en-GB" dirty="0"/>
              <a:t>, C. (2021) ‘Healthy ageing, resilience and wellbeing’, </a:t>
            </a:r>
            <a:r>
              <a:rPr lang="en-GB" i="1" dirty="0"/>
              <a:t>Annual Review of Gerontology and Geriatrics</a:t>
            </a:r>
            <a:r>
              <a:rPr lang="en-GB" dirty="0"/>
              <a:t>, 41(1), pp. 3–16. Available at: </a:t>
            </a:r>
            <a:r>
              <a:rPr lang="en-GB" u="sng" dirty="0"/>
              <a:t>Healthy ageing, resilience and wellbeing - PubMed</a:t>
            </a:r>
            <a:r>
              <a:rPr lang="en-GB" dirty="0"/>
              <a:t> (Accessed: 18 October 2025).</a:t>
            </a:r>
          </a:p>
          <a:p>
            <a:r>
              <a:rPr lang="en-GB" dirty="0"/>
              <a:t>Carretero, S., 2015. Technology-enabled Services for older people living at home independently. </a:t>
            </a:r>
            <a:r>
              <a:rPr lang="en-GB" i="1" dirty="0"/>
              <a:t>Publications Office of the European Union, Luxembourg</a:t>
            </a:r>
            <a:r>
              <a:rPr lang="en-GB" dirty="0"/>
              <a:t>.</a:t>
            </a:r>
          </a:p>
          <a:p>
            <a:r>
              <a:rPr lang="en-GB" dirty="0"/>
              <a:t>The King’s Fund (2022) </a:t>
            </a:r>
            <a:r>
              <a:rPr lang="en-GB" i="1" dirty="0"/>
              <a:t>Levers for change in primary care: a review of the literature</a:t>
            </a:r>
            <a:r>
              <a:rPr lang="en-GB" dirty="0"/>
              <a:t>. London: The King’s Fund. Available at: </a:t>
            </a:r>
            <a:r>
              <a:rPr lang="en-GB" u="sng" dirty="0"/>
              <a:t>https://assets.kingsfund.org.uk/f/256914/x/382aff840f/levers_for_change_primary_care_literature_review_2022.pdf</a:t>
            </a:r>
            <a:r>
              <a:rPr lang="en-GB" dirty="0"/>
              <a:t>.</a:t>
            </a:r>
          </a:p>
          <a:p>
            <a:r>
              <a:rPr lang="en-GB" dirty="0"/>
              <a:t>Local Government Association (2021) </a:t>
            </a:r>
            <a:r>
              <a:rPr lang="en-GB" i="1" dirty="0"/>
              <a:t>Making safeguarding personal: a toolkit for practice</a:t>
            </a:r>
            <a:r>
              <a:rPr lang="en-GB" dirty="0"/>
              <a:t>. London: LGA. Available at: </a:t>
            </a:r>
            <a:r>
              <a:rPr lang="en-GB" u="sng" dirty="0"/>
              <a:t>Making Safeguarding Personal toolkit</a:t>
            </a:r>
            <a:r>
              <a:rPr lang="en-GB" dirty="0"/>
              <a:t> (Accessed: 14 October 2025).</a:t>
            </a:r>
          </a:p>
          <a:p>
            <a:r>
              <a:rPr lang="en-GB" dirty="0"/>
              <a:t>López Gómez, D. (2024) ‘The relational, emotional and infrastructural work of older people in pandemic digital interventions’, </a:t>
            </a:r>
            <a:r>
              <a:rPr lang="en-GB" i="1" dirty="0"/>
              <a:t>Information, Communication &amp; Society</a:t>
            </a:r>
            <a:r>
              <a:rPr lang="en-GB" dirty="0"/>
              <a:t>, 27(4), pp. xxx–xxx. Available at: </a:t>
            </a:r>
            <a:r>
              <a:rPr lang="en-GB" u="sng" dirty="0"/>
              <a:t>https://doi.org/10.1080/1369118X.2024.2311245</a:t>
            </a:r>
            <a:r>
              <a:rPr lang="en-GB" dirty="0"/>
              <a:t> (Accessed: 10 October 2025).</a:t>
            </a:r>
          </a:p>
          <a:p>
            <a:r>
              <a:rPr lang="en-GB" dirty="0"/>
              <a:t>Marmot, M. and Allen, J. (2020) </a:t>
            </a:r>
            <a:r>
              <a:rPr lang="en-GB" i="1" dirty="0"/>
              <a:t>Build back fairer: the COVID-19 Marmot review</a:t>
            </a:r>
            <a:r>
              <a:rPr lang="en-GB" dirty="0"/>
              <a:t>. London: Institute of Health Equity. Available at: </a:t>
            </a:r>
            <a:r>
              <a:rPr lang="en-GB" u="sng" dirty="0"/>
              <a:t>https://www.instituteofhealthequity.org/resources-reports/build-back-fairer-the-covid-19-marmot-review</a:t>
            </a:r>
            <a:r>
              <a:rPr lang="en-GB" dirty="0"/>
              <a:t> (Accessed: 17 October 2025).</a:t>
            </a:r>
          </a:p>
          <a:p>
            <a:r>
              <a:rPr lang="en-GB" dirty="0"/>
              <a:t>Marmot, M., Allen, J. and Goldblatt, P. (2020) </a:t>
            </a:r>
            <a:r>
              <a:rPr lang="en-GB" i="1" dirty="0"/>
              <a:t>Health equity in England: the Marmot review 10 years on</a:t>
            </a:r>
            <a:r>
              <a:rPr lang="en-GB" dirty="0"/>
              <a:t>. London: Institute of Health Equity. Available at: https://www.instituteofhealthequity.org/resources-reports/marmot-review-10-years-on/the-marmot-review-10-years-on-full-report.pdf. (Accessed: 15 October 2025).</a:t>
            </a:r>
          </a:p>
          <a:p>
            <a:r>
              <a:rPr lang="en-GB" dirty="0"/>
              <a:t>Mortenson, W.B., Sixsmith, A. and </a:t>
            </a:r>
            <a:r>
              <a:rPr lang="en-GB" dirty="0" err="1"/>
              <a:t>Woolrych</a:t>
            </a:r>
            <a:r>
              <a:rPr lang="en-GB" dirty="0"/>
              <a:t>, R. (2021) ‘Ethical issues in the use of technology for older adults’, </a:t>
            </a:r>
            <a:r>
              <a:rPr lang="en-GB" i="1" dirty="0"/>
              <a:t>Journal of Gerontology: Social Sciences</a:t>
            </a:r>
            <a:r>
              <a:rPr lang="en-GB" dirty="0"/>
              <a:t>, 76(4), pp. 811–819. Available at: </a:t>
            </a:r>
            <a:r>
              <a:rPr lang="en-GB" u="sng" dirty="0"/>
              <a:t>https://doi.org/10.1093/geronb/gbaa098</a:t>
            </a:r>
            <a:r>
              <a:rPr lang="en-GB" dirty="0"/>
              <a:t> (Accessed: 16 October 2025).</a:t>
            </a:r>
          </a:p>
          <a:p>
            <a:r>
              <a:rPr lang="en-GB" dirty="0"/>
              <a:t>Mukadam, N., Livingston, G. and Rait, G. (2020) ‘Ethnic disparities in dementia diagnosis and care’, </a:t>
            </a:r>
            <a:r>
              <a:rPr lang="en-GB" i="1" dirty="0"/>
              <a:t>International Journal of Geriatric Psychiatry</a:t>
            </a:r>
            <a:r>
              <a:rPr lang="en-GB" dirty="0"/>
              <a:t>, 35(5), pp. 1–8. Available at: </a:t>
            </a:r>
            <a:r>
              <a:rPr lang="en-GB" u="sng" dirty="0"/>
              <a:t>https://doi.org/10.1002/gps.5263</a:t>
            </a:r>
            <a:r>
              <a:rPr lang="en-GB" dirty="0"/>
              <a:t> (Accessed: 12 October 2025).</a:t>
            </a:r>
          </a:p>
          <a:p>
            <a:r>
              <a:rPr lang="en-GB" dirty="0"/>
              <a:t>NHS Birmingham and Solihull ICB (2022) </a:t>
            </a:r>
            <a:r>
              <a:rPr lang="en-GB" i="1" dirty="0"/>
              <a:t>Dementia strategy 2022–2027</a:t>
            </a:r>
            <a:r>
              <a:rPr lang="en-GB" dirty="0"/>
              <a:t>. Birmingham: ICB. Available at: </a:t>
            </a:r>
            <a:r>
              <a:rPr lang="en-GB" u="sng" dirty="0"/>
              <a:t>Birmingham and Solihull Dementia Strategy 2022-2027</a:t>
            </a:r>
            <a:r>
              <a:rPr lang="en-GB" dirty="0"/>
              <a:t> (Accessed: 18 October 2025).</a:t>
            </a:r>
          </a:p>
          <a:p>
            <a:r>
              <a:rPr lang="en-GB" dirty="0"/>
              <a:t> </a:t>
            </a:r>
          </a:p>
        </p:txBody>
      </p:sp>
      <p:sp>
        <p:nvSpPr>
          <p:cNvPr id="19" name="Freeform 19">
            <a:extLst>
              <a:ext uri="{FF2B5EF4-FFF2-40B4-BE49-F238E27FC236}">
                <a16:creationId xmlns:a16="http://schemas.microsoft.com/office/drawing/2014/main" id="{C6B5747D-A4A7-2F69-34A2-C212D460C1F7}"/>
              </a:ext>
            </a:extLst>
          </p:cNvPr>
          <p:cNvSpPr/>
          <p:nvPr/>
        </p:nvSpPr>
        <p:spPr>
          <a:xfrm>
            <a:off x="14769207" y="1038551"/>
            <a:ext cx="1143735" cy="1729656"/>
          </a:xfrm>
          <a:custGeom>
            <a:avLst/>
            <a:gdLst/>
            <a:ahLst/>
            <a:cxnLst/>
            <a:rect l="l" t="t" r="r" b="b"/>
            <a:pathLst>
              <a:path w="1143735" h="1729656">
                <a:moveTo>
                  <a:pt x="0" y="0"/>
                </a:moveTo>
                <a:lnTo>
                  <a:pt x="1143734" y="0"/>
                </a:lnTo>
                <a:lnTo>
                  <a:pt x="1143734" y="1729655"/>
                </a:lnTo>
                <a:lnTo>
                  <a:pt x="0" y="172965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0D5AF26A-EED2-CC16-9BD1-58AA330C8CF1}"/>
              </a:ext>
            </a:extLst>
          </p:cNvPr>
          <p:cNvSpPr txBox="1"/>
          <p:nvPr/>
        </p:nvSpPr>
        <p:spPr>
          <a:xfrm>
            <a:off x="3891667" y="889903"/>
            <a:ext cx="10303832" cy="1442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000" dirty="0" err="1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Refrences</a:t>
            </a:r>
            <a:endParaRPr lang="en-US" sz="8000" dirty="0">
              <a:solidFill>
                <a:srgbClr val="6B5584"/>
              </a:solidFill>
              <a:latin typeface="เอฟซี แคนดี้"/>
              <a:ea typeface="เอฟซี แคนดี้"/>
              <a:cs typeface="เอฟซี แคนดี้"/>
              <a:sym typeface="เอฟซี แคนดี้"/>
            </a:endParaRPr>
          </a:p>
        </p:txBody>
      </p:sp>
    </p:spTree>
    <p:extLst>
      <p:ext uri="{BB962C8B-B14F-4D97-AF65-F5344CB8AC3E}">
        <p14:creationId xmlns:p14="http://schemas.microsoft.com/office/powerpoint/2010/main" val="2810962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48B42-849B-82BE-3B33-2A0A53CF09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E1D252E-DB3D-27CC-50FB-47484F307134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A8646664-229D-42C6-4D61-ABB16D313E77}"/>
              </a:ext>
            </a:extLst>
          </p:cNvPr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2712B50B-4CB9-6FC6-9A69-6A7310438963}"/>
              </a:ext>
            </a:extLst>
          </p:cNvPr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49D763B1-601A-4DD2-572E-E2BF1193F946}"/>
                </a:ext>
              </a:extLst>
            </p:cNvPr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0D528E97-E40E-9238-247C-162CB898F1B3}"/>
                </a:ext>
              </a:extLst>
            </p:cNvPr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19FEF51B-58CC-50E9-57B4-34AAF13CD1EA}"/>
              </a:ext>
            </a:extLst>
          </p:cNvPr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E1CEB7CA-7635-0C14-0430-E66C67CA681D}"/>
              </a:ext>
            </a:extLst>
          </p:cNvPr>
          <p:cNvSpPr/>
          <p:nvPr/>
        </p:nvSpPr>
        <p:spPr>
          <a:xfrm>
            <a:off x="15826184" y="1028700"/>
            <a:ext cx="2154346" cy="874678"/>
          </a:xfrm>
          <a:custGeom>
            <a:avLst/>
            <a:gdLst/>
            <a:ahLst/>
            <a:cxnLst/>
            <a:rect l="l" t="t" r="r" b="b"/>
            <a:pathLst>
              <a:path w="2154346" h="874678">
                <a:moveTo>
                  <a:pt x="0" y="0"/>
                </a:moveTo>
                <a:lnTo>
                  <a:pt x="2154346" y="0"/>
                </a:lnTo>
                <a:lnTo>
                  <a:pt x="2154346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106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297DA226-8EA3-B937-39AB-3C041BA27D9D}"/>
              </a:ext>
            </a:extLst>
          </p:cNvPr>
          <p:cNvSpPr/>
          <p:nvPr/>
        </p:nvSpPr>
        <p:spPr>
          <a:xfrm>
            <a:off x="15801480" y="3970669"/>
            <a:ext cx="2179049" cy="874678"/>
          </a:xfrm>
          <a:custGeom>
            <a:avLst/>
            <a:gdLst/>
            <a:ahLst/>
            <a:cxnLst/>
            <a:rect l="l" t="t" r="r" b="b"/>
            <a:pathLst>
              <a:path w="2179049" h="874678">
                <a:moveTo>
                  <a:pt x="0" y="0"/>
                </a:moveTo>
                <a:lnTo>
                  <a:pt x="2179050" y="0"/>
                </a:lnTo>
                <a:lnTo>
                  <a:pt x="2179050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888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9DC9241E-09B7-A060-18F9-100106D3FDA1}"/>
              </a:ext>
            </a:extLst>
          </p:cNvPr>
          <p:cNvSpPr/>
          <p:nvPr/>
        </p:nvSpPr>
        <p:spPr>
          <a:xfrm>
            <a:off x="15850887" y="5441653"/>
            <a:ext cx="2129643" cy="874678"/>
          </a:xfrm>
          <a:custGeom>
            <a:avLst/>
            <a:gdLst/>
            <a:ahLst/>
            <a:cxnLst/>
            <a:rect l="l" t="t" r="r" b="b"/>
            <a:pathLst>
              <a:path w="2129643" h="874678">
                <a:moveTo>
                  <a:pt x="0" y="0"/>
                </a:moveTo>
                <a:lnTo>
                  <a:pt x="2129643" y="0"/>
                </a:lnTo>
                <a:lnTo>
                  <a:pt x="212964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932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D774BD89-287A-0AE9-384A-9C5C9FD9FFBD}"/>
              </a:ext>
            </a:extLst>
          </p:cNvPr>
          <p:cNvSpPr/>
          <p:nvPr/>
        </p:nvSpPr>
        <p:spPr>
          <a:xfrm>
            <a:off x="15912941" y="6912637"/>
            <a:ext cx="2067588" cy="874678"/>
          </a:xfrm>
          <a:custGeom>
            <a:avLst/>
            <a:gdLst/>
            <a:ahLst/>
            <a:cxnLst/>
            <a:rect l="l" t="t" r="r" b="b"/>
            <a:pathLst>
              <a:path w="2067588" h="874678">
                <a:moveTo>
                  <a:pt x="0" y="0"/>
                </a:moveTo>
                <a:lnTo>
                  <a:pt x="2067589" y="0"/>
                </a:lnTo>
                <a:lnTo>
                  <a:pt x="2067589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9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3F02C9D6-D6CD-5BE2-4B34-DD83935B4BE1}"/>
              </a:ext>
            </a:extLst>
          </p:cNvPr>
          <p:cNvSpPr/>
          <p:nvPr/>
        </p:nvSpPr>
        <p:spPr>
          <a:xfrm>
            <a:off x="15944497" y="8383622"/>
            <a:ext cx="2036033" cy="874678"/>
          </a:xfrm>
          <a:custGeom>
            <a:avLst/>
            <a:gdLst/>
            <a:ahLst/>
            <a:cxnLst/>
            <a:rect l="l" t="t" r="r" b="b"/>
            <a:pathLst>
              <a:path w="2036033" h="874678">
                <a:moveTo>
                  <a:pt x="0" y="0"/>
                </a:moveTo>
                <a:lnTo>
                  <a:pt x="2036033" y="0"/>
                </a:lnTo>
                <a:lnTo>
                  <a:pt x="2036033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021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55B9AC70-327B-D628-910B-A67A641A1146}"/>
              </a:ext>
            </a:extLst>
          </p:cNvPr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>
            <a:extLst>
              <a:ext uri="{FF2B5EF4-FFF2-40B4-BE49-F238E27FC236}">
                <a16:creationId xmlns:a16="http://schemas.microsoft.com/office/drawing/2014/main" id="{03964E2B-A441-E09F-3C16-6E49AD39D511}"/>
              </a:ext>
            </a:extLst>
          </p:cNvPr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2B4B994-8942-7665-4E92-906525E32C1F}"/>
                </a:ext>
              </a:extLst>
            </p:cNvPr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FDE269A7-D6FB-D54D-9819-93878BB87AE3}"/>
                </a:ext>
              </a:extLst>
            </p:cNvPr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>
            <a:extLst>
              <a:ext uri="{FF2B5EF4-FFF2-40B4-BE49-F238E27FC236}">
                <a16:creationId xmlns:a16="http://schemas.microsoft.com/office/drawing/2014/main" id="{5B48C416-022C-45D6-9F70-EC2E243F1975}"/>
              </a:ext>
            </a:extLst>
          </p:cNvPr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584F1C2D-69C0-2F1E-545A-436468289AB7}"/>
              </a:ext>
            </a:extLst>
          </p:cNvPr>
          <p:cNvSpPr txBox="1"/>
          <p:nvPr/>
        </p:nvSpPr>
        <p:spPr>
          <a:xfrm>
            <a:off x="2337237" y="2351442"/>
            <a:ext cx="13613526" cy="7478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dirty="0"/>
              <a:t>NHS England (2022) </a:t>
            </a:r>
            <a:r>
              <a:rPr lang="en-GB" i="1" dirty="0"/>
              <a:t>Urgent and emergency care situation reports 2022–23</a:t>
            </a:r>
            <a:r>
              <a:rPr lang="en-GB" dirty="0"/>
              <a:t>. London: NHS England. Available at: https://www.england.nhs.uk/statistics/statistical-work-areas/uec-sitrep/urgent-and-emergency-care-daily-situation-reports-2022-23/ (Accessed: 11 October 2025).</a:t>
            </a:r>
          </a:p>
          <a:p>
            <a:r>
              <a:rPr lang="en-GB" dirty="0"/>
              <a:t>NHS England (2023) </a:t>
            </a:r>
            <a:r>
              <a:rPr lang="en-GB" i="1" dirty="0"/>
              <a:t>Dementia well pathway</a:t>
            </a:r>
            <a:r>
              <a:rPr lang="en-GB" dirty="0"/>
              <a:t>. London: NHS England. Available at: https://www.england.nhs.uk/mental-health/dementia/ (Accessed: 19 October 2025).</a:t>
            </a:r>
          </a:p>
          <a:p>
            <a:r>
              <a:rPr lang="en-GB" dirty="0" err="1"/>
              <a:t>Netuveli</a:t>
            </a:r>
            <a:r>
              <a:rPr lang="en-GB" dirty="0"/>
              <a:t>, G. and Blane, D. (2021) ‘Quality of life in older ages’, </a:t>
            </a:r>
            <a:r>
              <a:rPr lang="en-GB" i="1" dirty="0" err="1"/>
              <a:t>Maturitas</a:t>
            </a:r>
            <a:r>
              <a:rPr lang="en-GB" dirty="0"/>
              <a:t>, 144, pp. 56–63. Available at: </a:t>
            </a:r>
            <a:r>
              <a:rPr lang="en-GB" u="sng" dirty="0"/>
              <a:t>https://doi.org/10.1016/j.maturitas.2020.10.008</a:t>
            </a:r>
            <a:r>
              <a:rPr lang="en-GB" dirty="0"/>
              <a:t> (Accessed: 14 October 2025).</a:t>
            </a:r>
          </a:p>
          <a:p>
            <a:r>
              <a:rPr lang="en-GB" dirty="0"/>
              <a:t>Norrie, C., Manthorpe, J. &amp; Cartwright, C. (2020) ‘Safeguarding adults and the role of social workers’, </a:t>
            </a:r>
            <a:r>
              <a:rPr lang="en-GB" i="1" dirty="0"/>
              <a:t>Journal of Adult Protection</a:t>
            </a:r>
            <a:r>
              <a:rPr lang="en-GB" dirty="0"/>
              <a:t>, 22(3), pp. 169–182.</a:t>
            </a:r>
          </a:p>
          <a:p>
            <a:r>
              <a:rPr lang="en-GB" dirty="0"/>
              <a:t>Nygård, L., </a:t>
            </a:r>
            <a:r>
              <a:rPr lang="en-GB" dirty="0" err="1"/>
              <a:t>Kottorp</a:t>
            </a:r>
            <a:r>
              <a:rPr lang="en-GB" dirty="0"/>
              <a:t>, A. &amp; Malinowsky, C. (2021) ‘Everyday technology use in dementia: Ethical considerations’, </a:t>
            </a:r>
            <a:r>
              <a:rPr lang="en-GB" i="1" dirty="0"/>
              <a:t>Aging &amp; Mental Health</a:t>
            </a:r>
            <a:r>
              <a:rPr lang="en-GB" dirty="0"/>
              <a:t>, 25(6), pp. 1129–1136.</a:t>
            </a:r>
          </a:p>
          <a:p>
            <a:r>
              <a:rPr lang="en-GB" dirty="0"/>
              <a:t>OECD (2021) </a:t>
            </a:r>
            <a:r>
              <a:rPr lang="en-GB" i="1" dirty="0"/>
              <a:t>Preventing Ageing Unequally</a:t>
            </a:r>
            <a:r>
              <a:rPr lang="en-GB" dirty="0"/>
              <a:t>. Paris: OECD Publishing.</a:t>
            </a:r>
          </a:p>
          <a:p>
            <a:r>
              <a:rPr lang="en-GB" dirty="0"/>
              <a:t>ONS (2021) </a:t>
            </a:r>
            <a:r>
              <a:rPr lang="en-GB" i="1" dirty="0"/>
              <a:t>Living Longer: The UK’s Ageing Population</a:t>
            </a:r>
            <a:r>
              <a:rPr lang="en-GB" dirty="0"/>
              <a:t>. London: Office for National Statistics.</a:t>
            </a:r>
          </a:p>
          <a:p>
            <a:r>
              <a:rPr lang="en-GB" dirty="0" err="1"/>
              <a:t>Pinquart</a:t>
            </a:r>
            <a:r>
              <a:rPr lang="en-GB" dirty="0"/>
              <a:t>, M. &amp; Sörensen, S. (2020) ‘Influences on quality of life in later life: A review’, </a:t>
            </a:r>
            <a:r>
              <a:rPr lang="en-GB" i="1" dirty="0"/>
              <a:t>Applied Research in Quality of Life</a:t>
            </a:r>
            <a:r>
              <a:rPr lang="en-GB" dirty="0"/>
              <a:t>, 15(2), pp. 1–20.</a:t>
            </a:r>
          </a:p>
          <a:p>
            <a:r>
              <a:rPr lang="en-GB" dirty="0"/>
              <a:t>Pols, J. &amp; Willems, D. (2021) ‘Innovation and ethics in dementia care’, </a:t>
            </a:r>
            <a:r>
              <a:rPr lang="en-GB" i="1" dirty="0"/>
              <a:t>Medicine, Health Care and Philosophy</a:t>
            </a:r>
            <a:r>
              <a:rPr lang="en-GB" dirty="0"/>
              <a:t>, 24(1), pp. 23–35.</a:t>
            </a:r>
          </a:p>
          <a:p>
            <a:r>
              <a:rPr lang="en-GB" dirty="0"/>
              <a:t>Seifert, A. &amp; Schlomann, A. (2021) ‘Digital ageing: How older adults experience and manage digital technologies’, </a:t>
            </a:r>
            <a:r>
              <a:rPr lang="en-GB" i="1" dirty="0"/>
              <a:t>Gerontology</a:t>
            </a:r>
            <a:r>
              <a:rPr lang="en-GB" dirty="0"/>
              <a:t>, 67(5), pp. 605–613.</a:t>
            </a:r>
          </a:p>
          <a:p>
            <a:r>
              <a:rPr lang="en-GB" dirty="0"/>
              <a:t>Seifert, A., Cotten, S.R. &amp; Xie, B. (2020) ‘A double burden of exclusion? Digital and social exclusion of older adults in times of COVID-19’, </a:t>
            </a:r>
            <a:r>
              <a:rPr lang="en-GB" i="1" dirty="0"/>
              <a:t>Journals of Gerontology: Social Sciences</a:t>
            </a:r>
            <a:r>
              <a:rPr lang="en-GB" dirty="0"/>
              <a:t>, 75(9), pp. 1–5.</a:t>
            </a:r>
          </a:p>
          <a:p>
            <a:r>
              <a:rPr lang="en-GB" dirty="0"/>
              <a:t>Shaw, S., </a:t>
            </a:r>
            <a:r>
              <a:rPr lang="en-GB" dirty="0" err="1"/>
              <a:t>Wherton</a:t>
            </a:r>
            <a:r>
              <a:rPr lang="en-GB" dirty="0"/>
              <a:t>, J. &amp; Greenhalgh, T. (2020) ‘System-wide telehealth implementation: The UK experience’, </a:t>
            </a:r>
            <a:r>
              <a:rPr lang="en-GB" i="1" dirty="0"/>
              <a:t>BMJ Health &amp; Care Informatics</a:t>
            </a:r>
            <a:r>
              <a:rPr lang="en-GB" dirty="0"/>
              <a:t>, 27(3), pp. 1–6.</a:t>
            </a:r>
          </a:p>
          <a:p>
            <a:r>
              <a:rPr lang="en-GB" dirty="0"/>
              <a:t>Sixsmith, J., Fang, M.L. &amp; </a:t>
            </a:r>
            <a:r>
              <a:rPr lang="en-GB" dirty="0" err="1"/>
              <a:t>Woolrych</a:t>
            </a:r>
            <a:r>
              <a:rPr lang="en-GB" dirty="0"/>
              <a:t>, R. (2020) ‘Ageing, autonomy and agency’, </a:t>
            </a:r>
            <a:r>
              <a:rPr lang="en-GB" i="1" dirty="0"/>
              <a:t>Ageing &amp; Society</a:t>
            </a:r>
            <a:r>
              <a:rPr lang="en-GB" dirty="0"/>
              <a:t>, 40(8), pp. 1627–1645.</a:t>
            </a:r>
          </a:p>
          <a:p>
            <a:r>
              <a:rPr lang="en-GB" dirty="0"/>
              <a:t>Skills for Care (2022) </a:t>
            </a:r>
            <a:r>
              <a:rPr lang="en-GB" i="1" dirty="0"/>
              <a:t>The State of the Adult Social Care Sector and Workforce in England</a:t>
            </a:r>
            <a:r>
              <a:rPr lang="en-GB" dirty="0"/>
              <a:t>. Leeds: Skills for Care.</a:t>
            </a:r>
          </a:p>
          <a:p>
            <a:r>
              <a:rPr lang="en-GB" dirty="0"/>
              <a:t>Steptoe, A. &amp; Fancourt, D. (2020) ‘An epidemic of loneliness?’, </a:t>
            </a:r>
            <a:r>
              <a:rPr lang="en-GB" i="1" dirty="0"/>
              <a:t>Public Health</a:t>
            </a:r>
            <a:r>
              <a:rPr lang="en-GB" dirty="0"/>
              <a:t>, 186, pp. 31–33.</a:t>
            </a:r>
          </a:p>
          <a:p>
            <a:r>
              <a:rPr lang="en-GB" dirty="0"/>
              <a:t>Topol, E. (2021) </a:t>
            </a:r>
            <a:r>
              <a:rPr lang="en-GB" i="1" dirty="0"/>
              <a:t>The Future of Medicine: AI and Digital Health</a:t>
            </a:r>
            <a:r>
              <a:rPr lang="en-GB" dirty="0"/>
              <a:t>. New York: Basic Books.</a:t>
            </a:r>
          </a:p>
          <a:p>
            <a:r>
              <a:rPr lang="en-GB" dirty="0"/>
              <a:t>WHO (2021) </a:t>
            </a:r>
            <a:r>
              <a:rPr lang="en-GB" i="1" dirty="0"/>
              <a:t>Decade of Healthy Ageing 2021–2030</a:t>
            </a:r>
            <a:r>
              <a:rPr lang="en-GB" dirty="0"/>
              <a:t>. Geneva: World Health Organization.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 </a:t>
            </a:r>
          </a:p>
        </p:txBody>
      </p:sp>
      <p:sp>
        <p:nvSpPr>
          <p:cNvPr id="19" name="Freeform 19">
            <a:extLst>
              <a:ext uri="{FF2B5EF4-FFF2-40B4-BE49-F238E27FC236}">
                <a16:creationId xmlns:a16="http://schemas.microsoft.com/office/drawing/2014/main" id="{2F26933A-CDC4-C8FF-D022-BABE67F2C269}"/>
              </a:ext>
            </a:extLst>
          </p:cNvPr>
          <p:cNvSpPr/>
          <p:nvPr/>
        </p:nvSpPr>
        <p:spPr>
          <a:xfrm>
            <a:off x="14769207" y="1038551"/>
            <a:ext cx="1143735" cy="1729656"/>
          </a:xfrm>
          <a:custGeom>
            <a:avLst/>
            <a:gdLst/>
            <a:ahLst/>
            <a:cxnLst/>
            <a:rect l="l" t="t" r="r" b="b"/>
            <a:pathLst>
              <a:path w="1143735" h="1729656">
                <a:moveTo>
                  <a:pt x="0" y="0"/>
                </a:moveTo>
                <a:lnTo>
                  <a:pt x="1143734" y="0"/>
                </a:lnTo>
                <a:lnTo>
                  <a:pt x="1143734" y="1729655"/>
                </a:lnTo>
                <a:lnTo>
                  <a:pt x="0" y="172965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8E339968-330E-D6F7-C7C3-903ED973542E}"/>
              </a:ext>
            </a:extLst>
          </p:cNvPr>
          <p:cNvSpPr txBox="1"/>
          <p:nvPr/>
        </p:nvSpPr>
        <p:spPr>
          <a:xfrm>
            <a:off x="3891667" y="889903"/>
            <a:ext cx="10303832" cy="1442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99"/>
              </a:lnSpc>
            </a:pPr>
            <a:r>
              <a:rPr lang="en-US" sz="8000" dirty="0" err="1">
                <a:solidFill>
                  <a:srgbClr val="6B5584"/>
                </a:solidFill>
                <a:latin typeface="เอฟซี แคนดี้"/>
                <a:ea typeface="เอฟซี แคนดี้"/>
                <a:cs typeface="เอฟซี แคนดี้"/>
                <a:sym typeface="เอฟซี แคนดี้"/>
              </a:rPr>
              <a:t>Refrences</a:t>
            </a:r>
            <a:endParaRPr lang="en-US" sz="8000" dirty="0">
              <a:solidFill>
                <a:srgbClr val="6B5584"/>
              </a:solidFill>
              <a:latin typeface="เอฟซี แคนดี้"/>
              <a:ea typeface="เอฟซี แคนดี้"/>
              <a:cs typeface="เอฟซี แคนดี้"/>
              <a:sym typeface="เอฟซี แคนดี้"/>
            </a:endParaRPr>
          </a:p>
        </p:txBody>
      </p:sp>
    </p:spTree>
    <p:extLst>
      <p:ext uri="{BB962C8B-B14F-4D97-AF65-F5344CB8AC3E}">
        <p14:creationId xmlns:p14="http://schemas.microsoft.com/office/powerpoint/2010/main" val="25549072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9002954"/>
            <a:ext cx="15613811" cy="2537244"/>
          </a:xfrm>
          <a:custGeom>
            <a:avLst/>
            <a:gdLst/>
            <a:ahLst/>
            <a:cxnLst/>
            <a:rect l="l" t="t" r="r" b="b"/>
            <a:pathLst>
              <a:path w="15613811" h="2537244">
                <a:moveTo>
                  <a:pt x="0" y="0"/>
                </a:moveTo>
                <a:lnTo>
                  <a:pt x="15613811" y="0"/>
                </a:lnTo>
                <a:lnTo>
                  <a:pt x="15613811" y="2537244"/>
                </a:lnTo>
                <a:lnTo>
                  <a:pt x="0" y="25372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241784" y="784124"/>
            <a:ext cx="2017516" cy="8718752"/>
            <a:chOff x="0" y="0"/>
            <a:chExt cx="531362" cy="22962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1362" cy="2296297"/>
            </a:xfrm>
            <a:custGeom>
              <a:avLst/>
              <a:gdLst/>
              <a:ahLst/>
              <a:cxnLst/>
              <a:rect l="l" t="t" r="r" b="b"/>
              <a:pathLst>
                <a:path w="531362" h="2296297">
                  <a:moveTo>
                    <a:pt x="76747" y="0"/>
                  </a:moveTo>
                  <a:lnTo>
                    <a:pt x="454615" y="0"/>
                  </a:lnTo>
                  <a:cubicBezTo>
                    <a:pt x="497001" y="0"/>
                    <a:pt x="531362" y="34361"/>
                    <a:pt x="531362" y="76747"/>
                  </a:cubicBezTo>
                  <a:lnTo>
                    <a:pt x="531362" y="2219550"/>
                  </a:lnTo>
                  <a:cubicBezTo>
                    <a:pt x="531362" y="2261936"/>
                    <a:pt x="497001" y="2296297"/>
                    <a:pt x="454615" y="2296297"/>
                  </a:cubicBezTo>
                  <a:lnTo>
                    <a:pt x="76747" y="2296297"/>
                  </a:lnTo>
                  <a:cubicBezTo>
                    <a:pt x="34361" y="2296297"/>
                    <a:pt x="0" y="2261936"/>
                    <a:pt x="0" y="2219550"/>
                  </a:cubicBezTo>
                  <a:lnTo>
                    <a:pt x="0" y="76747"/>
                  </a:lnTo>
                  <a:cubicBezTo>
                    <a:pt x="0" y="34361"/>
                    <a:pt x="34361" y="0"/>
                    <a:pt x="76747" y="0"/>
                  </a:cubicBezTo>
                  <a:close/>
                </a:path>
              </a:pathLst>
            </a:custGeom>
            <a:solidFill>
              <a:srgbClr val="E6E6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531362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3864396" y="1028700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4396" y="2499684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64396" y="3970669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864396" y="5441653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864396" y="6912637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9"/>
                </a:lnTo>
                <a:lnTo>
                  <a:pt x="0" y="8746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3864396" y="8383622"/>
            <a:ext cx="4116134" cy="874678"/>
          </a:xfrm>
          <a:custGeom>
            <a:avLst/>
            <a:gdLst/>
            <a:ahLst/>
            <a:cxnLst/>
            <a:rect l="l" t="t" r="r" b="b"/>
            <a:pathLst>
              <a:path w="4116134" h="874678">
                <a:moveTo>
                  <a:pt x="0" y="0"/>
                </a:moveTo>
                <a:lnTo>
                  <a:pt x="4116134" y="0"/>
                </a:lnTo>
                <a:lnTo>
                  <a:pt x="4116134" y="874678"/>
                </a:lnTo>
                <a:lnTo>
                  <a:pt x="0" y="8746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5400000">
            <a:off x="12859422" y="4428138"/>
            <a:ext cx="8799756" cy="1429960"/>
          </a:xfrm>
          <a:custGeom>
            <a:avLst/>
            <a:gdLst/>
            <a:ahLst/>
            <a:cxnLst/>
            <a:rect l="l" t="t" r="r" b="b"/>
            <a:pathLst>
              <a:path w="8799756" h="1429960">
                <a:moveTo>
                  <a:pt x="0" y="0"/>
                </a:moveTo>
                <a:lnTo>
                  <a:pt x="8799756" y="0"/>
                </a:lnTo>
                <a:lnTo>
                  <a:pt x="8799756" y="1429960"/>
                </a:lnTo>
                <a:lnTo>
                  <a:pt x="0" y="14299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784922" y="784124"/>
            <a:ext cx="16037446" cy="8718752"/>
            <a:chOff x="0" y="0"/>
            <a:chExt cx="4223854" cy="229629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23854" cy="2296297"/>
            </a:xfrm>
            <a:custGeom>
              <a:avLst/>
              <a:gdLst/>
              <a:ahLst/>
              <a:cxnLst/>
              <a:rect l="l" t="t" r="r" b="b"/>
              <a:pathLst>
                <a:path w="4223854" h="2296297">
                  <a:moveTo>
                    <a:pt x="9655" y="0"/>
                  </a:moveTo>
                  <a:lnTo>
                    <a:pt x="4214199" y="0"/>
                  </a:lnTo>
                  <a:cubicBezTo>
                    <a:pt x="4219531" y="0"/>
                    <a:pt x="4223854" y="4323"/>
                    <a:pt x="4223854" y="9655"/>
                  </a:cubicBezTo>
                  <a:lnTo>
                    <a:pt x="4223854" y="2286642"/>
                  </a:lnTo>
                  <a:cubicBezTo>
                    <a:pt x="4223854" y="2289203"/>
                    <a:pt x="4222836" y="2291658"/>
                    <a:pt x="4221026" y="2293469"/>
                  </a:cubicBezTo>
                  <a:cubicBezTo>
                    <a:pt x="4219215" y="2295279"/>
                    <a:pt x="4216760" y="2296297"/>
                    <a:pt x="4214199" y="2296297"/>
                  </a:cubicBezTo>
                  <a:lnTo>
                    <a:pt x="9655" y="2296297"/>
                  </a:lnTo>
                  <a:cubicBezTo>
                    <a:pt x="4323" y="2296297"/>
                    <a:pt x="0" y="2291974"/>
                    <a:pt x="0" y="2286642"/>
                  </a:cubicBezTo>
                  <a:lnTo>
                    <a:pt x="0" y="9655"/>
                  </a:lnTo>
                  <a:cubicBezTo>
                    <a:pt x="0" y="7094"/>
                    <a:pt x="1017" y="4638"/>
                    <a:pt x="2828" y="2828"/>
                  </a:cubicBezTo>
                  <a:cubicBezTo>
                    <a:pt x="4638" y="1017"/>
                    <a:pt x="7094" y="0"/>
                    <a:pt x="965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4223854" cy="2334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448856" y="1466039"/>
            <a:ext cx="1121626" cy="7354922"/>
          </a:xfrm>
          <a:custGeom>
            <a:avLst/>
            <a:gdLst/>
            <a:ahLst/>
            <a:cxnLst/>
            <a:rect l="l" t="t" r="r" b="b"/>
            <a:pathLst>
              <a:path w="1121626" h="7354922">
                <a:moveTo>
                  <a:pt x="0" y="0"/>
                </a:moveTo>
                <a:lnTo>
                  <a:pt x="1121626" y="0"/>
                </a:lnTo>
                <a:lnTo>
                  <a:pt x="1121626" y="7354922"/>
                </a:lnTo>
                <a:lnTo>
                  <a:pt x="0" y="735492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4592168" y="2751971"/>
            <a:ext cx="8422953" cy="3127021"/>
          </a:xfrm>
          <a:custGeom>
            <a:avLst/>
            <a:gdLst/>
            <a:ahLst/>
            <a:cxnLst/>
            <a:rect l="l" t="t" r="r" b="b"/>
            <a:pathLst>
              <a:path w="8422953" h="3127021">
                <a:moveTo>
                  <a:pt x="0" y="0"/>
                </a:moveTo>
                <a:lnTo>
                  <a:pt x="8422953" y="0"/>
                </a:lnTo>
                <a:lnTo>
                  <a:pt x="8422953" y="3127021"/>
                </a:lnTo>
                <a:lnTo>
                  <a:pt x="0" y="312702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607985" y="7681672"/>
            <a:ext cx="5024010" cy="1821204"/>
          </a:xfrm>
          <a:custGeom>
            <a:avLst/>
            <a:gdLst/>
            <a:ahLst/>
            <a:cxnLst/>
            <a:rect l="l" t="t" r="r" b="b"/>
            <a:pathLst>
              <a:path w="5024010" h="1821204">
                <a:moveTo>
                  <a:pt x="0" y="0"/>
                </a:moveTo>
                <a:lnTo>
                  <a:pt x="5024010" y="0"/>
                </a:lnTo>
                <a:lnTo>
                  <a:pt x="5024010" y="1821204"/>
                </a:lnTo>
                <a:lnTo>
                  <a:pt x="0" y="182120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6631995" y="7681672"/>
            <a:ext cx="5024010" cy="1821204"/>
          </a:xfrm>
          <a:custGeom>
            <a:avLst/>
            <a:gdLst/>
            <a:ahLst/>
            <a:cxnLst/>
            <a:rect l="l" t="t" r="r" b="b"/>
            <a:pathLst>
              <a:path w="5024010" h="1821204">
                <a:moveTo>
                  <a:pt x="0" y="0"/>
                </a:moveTo>
                <a:lnTo>
                  <a:pt x="5024010" y="0"/>
                </a:lnTo>
                <a:lnTo>
                  <a:pt x="5024010" y="1821204"/>
                </a:lnTo>
                <a:lnTo>
                  <a:pt x="0" y="182120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11656005" y="7681672"/>
            <a:ext cx="5024010" cy="1821204"/>
          </a:xfrm>
          <a:custGeom>
            <a:avLst/>
            <a:gdLst/>
            <a:ahLst/>
            <a:cxnLst/>
            <a:rect l="l" t="t" r="r" b="b"/>
            <a:pathLst>
              <a:path w="5024010" h="1821204">
                <a:moveTo>
                  <a:pt x="0" y="0"/>
                </a:moveTo>
                <a:lnTo>
                  <a:pt x="5024010" y="0"/>
                </a:lnTo>
                <a:lnTo>
                  <a:pt x="5024010" y="1821204"/>
                </a:lnTo>
                <a:lnTo>
                  <a:pt x="0" y="1821204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</TotalTime>
  <Words>3277</Words>
  <Application>Microsoft Office PowerPoint</Application>
  <PresentationFormat>Custom</PresentationFormat>
  <Paragraphs>151</Paragraphs>
  <Slides>22</Slides>
  <Notes>0</Notes>
  <HiddenSlides>0</HiddenSlides>
  <MMClips>18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เอฟซี แคนดี้</vt:lpstr>
      <vt:lpstr>Arial</vt:lpstr>
      <vt:lpstr>Blogger Light</vt:lpstr>
      <vt:lpstr>Symbol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Purple Simple Group Presentation Presentation</dc:title>
  <cp:lastModifiedBy>Iftekhar Rashid</cp:lastModifiedBy>
  <cp:revision>16</cp:revision>
  <dcterms:created xsi:type="dcterms:W3CDTF">2006-08-16T00:00:00Z</dcterms:created>
  <dcterms:modified xsi:type="dcterms:W3CDTF">2025-10-25T20:54:19Z</dcterms:modified>
  <dc:identifier>DAG2LUHIELI</dc:identifier>
</cp:coreProperties>
</file>