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4"/>
  </p:notesMasterIdLst>
  <p:sldIdLst>
    <p:sldId id="323" r:id="rId2"/>
    <p:sldId id="281" r:id="rId3"/>
    <p:sldId id="282" r:id="rId4"/>
    <p:sldId id="283" r:id="rId5"/>
    <p:sldId id="285" r:id="rId6"/>
    <p:sldId id="289" r:id="rId7"/>
    <p:sldId id="278" r:id="rId8"/>
    <p:sldId id="324" r:id="rId9"/>
    <p:sldId id="320" r:id="rId10"/>
    <p:sldId id="321" r:id="rId11"/>
    <p:sldId id="326" r:id="rId12"/>
    <p:sldId id="325" r:id="rId13"/>
  </p:sldIdLst>
  <p:sldSz cx="9144000" cy="6858000" type="screen4x3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edio 2 - Énfas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A111915-BE36-4E01-A7E5-04B1672EAD32}" styleName="Estilo claro 2 - Acento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26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encabezado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3" name="2 Marcador de fecha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969B69-EDD7-4765-BE1B-225015B36B27}" type="datetimeFigureOut">
              <a:rPr lang="es-ES" smtClean="0"/>
              <a:pPr/>
              <a:t>21/03/2019</a:t>
            </a:fld>
            <a:endParaRPr lang="es-ES"/>
          </a:p>
        </p:txBody>
      </p:sp>
      <p:sp>
        <p:nvSpPr>
          <p:cNvPr id="4" name="3 Marcador de imagen de diapositiva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s-ES"/>
          </a:p>
        </p:txBody>
      </p:sp>
      <p:sp>
        <p:nvSpPr>
          <p:cNvPr id="5" name="4 Marcador de notas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BD157E-0E7A-413B-8244-379B54D4A044}" type="slidenum">
              <a:rPr lang="es-ES" smtClean="0"/>
              <a:pPr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9893853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 smtClean="0"/>
              <a:t>Haga clic para modificar el estilo de subtítulo del patrón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91849-C040-4DF8-AACF-76F69460DE70}" type="datetimeFigureOut">
              <a:rPr lang="es-ES" smtClean="0"/>
              <a:pPr/>
              <a:t>21/03/2019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9A30D-5508-4DAF-B12C-70B660EE59CC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91849-C040-4DF8-AACF-76F69460DE70}" type="datetimeFigureOut">
              <a:rPr lang="es-ES" smtClean="0"/>
              <a:pPr/>
              <a:t>21/03/2019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9A30D-5508-4DAF-B12C-70B660EE59CC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91849-C040-4DF8-AACF-76F69460DE70}" type="datetimeFigureOut">
              <a:rPr lang="es-ES" smtClean="0"/>
              <a:pPr/>
              <a:t>21/03/2019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9A30D-5508-4DAF-B12C-70B660EE59CC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91849-C040-4DF8-AACF-76F69460DE70}" type="datetimeFigureOut">
              <a:rPr lang="es-ES" smtClean="0"/>
              <a:pPr/>
              <a:t>21/03/2019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9A30D-5508-4DAF-B12C-70B660EE59CC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7" name="6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91849-C040-4DF8-AACF-76F69460DE70}" type="datetimeFigureOut">
              <a:rPr lang="es-ES" smtClean="0"/>
              <a:pPr/>
              <a:t>21/03/2019</a:t>
            </a:fld>
            <a:endParaRPr lang="es-ES"/>
          </a:p>
        </p:txBody>
      </p:sp>
      <p:sp>
        <p:nvSpPr>
          <p:cNvPr id="8" name="7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9A30D-5508-4DAF-B12C-70B660EE59CC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91849-C040-4DF8-AACF-76F69460DE70}" type="datetimeFigureOut">
              <a:rPr lang="es-ES" smtClean="0"/>
              <a:pPr/>
              <a:t>21/03/2019</a:t>
            </a:fld>
            <a:endParaRPr lang="es-ES"/>
          </a:p>
        </p:txBody>
      </p:sp>
      <p:sp>
        <p:nvSpPr>
          <p:cNvPr id="4" name="3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4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9A30D-5508-4DAF-B12C-70B660EE59CC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91849-C040-4DF8-AACF-76F69460DE70}" type="datetimeFigureOut">
              <a:rPr lang="es-ES" smtClean="0"/>
              <a:pPr/>
              <a:t>21/03/2019</a:t>
            </a:fld>
            <a:endParaRPr lang="es-ES"/>
          </a:p>
        </p:txBody>
      </p:sp>
      <p:sp>
        <p:nvSpPr>
          <p:cNvPr id="3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9A30D-5508-4DAF-B12C-70B660EE59CC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91849-C040-4DF8-AACF-76F69460DE70}" type="datetimeFigureOut">
              <a:rPr lang="es-ES" smtClean="0"/>
              <a:pPr/>
              <a:t>21/03/2019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9A30D-5508-4DAF-B12C-70B660EE59CC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91849-C040-4DF8-AACF-76F69460DE70}" type="datetimeFigureOut">
              <a:rPr lang="es-ES" smtClean="0"/>
              <a:pPr/>
              <a:t>21/03/2019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9A30D-5508-4DAF-B12C-70B660EE59CC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91849-C040-4DF8-AACF-76F69460DE70}" type="datetimeFigureOut">
              <a:rPr lang="es-ES" smtClean="0"/>
              <a:pPr/>
              <a:t>21/03/2019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9A30D-5508-4DAF-B12C-70B660EE59CC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91849-C040-4DF8-AACF-76F69460DE70}" type="datetimeFigureOut">
              <a:rPr lang="es-ES" smtClean="0"/>
              <a:pPr/>
              <a:t>21/03/2019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9A30D-5508-4DAF-B12C-70B660EE59CC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título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A91849-C040-4DF8-AACF-76F69460DE70}" type="datetimeFigureOut">
              <a:rPr lang="es-ES" smtClean="0"/>
              <a:pPr/>
              <a:t>21/03/2019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19A30D-5508-4DAF-B12C-70B660EE59CC}" type="slidenum">
              <a:rPr lang="es-ES" smtClean="0"/>
              <a:pPr/>
              <a:t>‹#›</a:t>
            </a:fld>
            <a:endParaRPr lang="es-E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veolia.co.uk/sites/g/files/dvc1681/files/document/2014/11/How_to_classify_your_waste.pdf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www.gov.uk/guidance/access-the-public-register-for-environmental-information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ebrary.net/21378/management/outsourcing_offshori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185190" y="738282"/>
            <a:ext cx="669674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SUSTAINABLE PROCESSES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758007" y="3085651"/>
            <a:ext cx="5551135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OPERATIONAL </a:t>
            </a:r>
          </a:p>
          <a:p>
            <a:pPr algn="ctr"/>
            <a:r>
              <a:rPr lang="en-US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WASTE MANAGEMENT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13" name="5 CuadroTexto"/>
          <p:cNvSpPr txBox="1"/>
          <p:nvPr/>
        </p:nvSpPr>
        <p:spPr>
          <a:xfrm>
            <a:off x="251520" y="5776461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Juan A </a:t>
            </a:r>
            <a:r>
              <a:rPr lang="es-ES_tradnl" b="1" dirty="0" err="1" smtClean="0"/>
              <a:t>Ferriz</a:t>
            </a:r>
            <a:r>
              <a:rPr lang="es-ES_tradnl" b="1" smtClean="0"/>
              <a:t>-Papi</a:t>
            </a:r>
            <a:endParaRPr lang="es-ES_tradnl" b="1" dirty="0" smtClean="0"/>
          </a:p>
        </p:txBody>
      </p:sp>
    </p:spTree>
    <p:extLst>
      <p:ext uri="{BB962C8B-B14F-4D97-AF65-F5344CB8AC3E}">
        <p14:creationId xmlns:p14="http://schemas.microsoft.com/office/powerpoint/2010/main" val="14383910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Rectángulo"/>
          <p:cNvSpPr/>
          <p:nvPr/>
        </p:nvSpPr>
        <p:spPr>
          <a:xfrm>
            <a:off x="251520" y="980728"/>
            <a:ext cx="7776864" cy="55399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sz="2400" b="1" dirty="0" err="1" smtClean="0">
                <a:solidFill>
                  <a:srgbClr val="0070C0"/>
                </a:solidFill>
              </a:rPr>
              <a:t>Regulation</a:t>
            </a:r>
            <a:r>
              <a:rPr lang="es-ES" sz="2400" b="1" dirty="0" smtClean="0">
                <a:solidFill>
                  <a:srgbClr val="0070C0"/>
                </a:solidFill>
              </a:rPr>
              <a:t> </a:t>
            </a:r>
            <a:r>
              <a:rPr lang="es-ES" sz="2400" b="1" dirty="0" err="1" smtClean="0">
                <a:solidFill>
                  <a:srgbClr val="0070C0"/>
                </a:solidFill>
              </a:rPr>
              <a:t>framework</a:t>
            </a:r>
            <a:r>
              <a:rPr lang="es-ES" sz="2400" b="1" dirty="0" smtClean="0">
                <a:solidFill>
                  <a:srgbClr val="0070C0"/>
                </a:solidFill>
              </a:rPr>
              <a:t> </a:t>
            </a:r>
            <a:r>
              <a:rPr lang="es-ES" sz="2400" b="1" dirty="0" err="1" smtClean="0">
                <a:solidFill>
                  <a:srgbClr val="0070C0"/>
                </a:solidFill>
              </a:rPr>
              <a:t>for</a:t>
            </a:r>
            <a:r>
              <a:rPr lang="es-ES" sz="2400" b="1" dirty="0" smtClean="0">
                <a:solidFill>
                  <a:srgbClr val="0070C0"/>
                </a:solidFill>
              </a:rPr>
              <a:t> </a:t>
            </a:r>
            <a:r>
              <a:rPr lang="es-ES" sz="2400" b="1" dirty="0" err="1" smtClean="0">
                <a:solidFill>
                  <a:srgbClr val="0070C0"/>
                </a:solidFill>
              </a:rPr>
              <a:t>waste</a:t>
            </a:r>
            <a:endParaRPr lang="es-ES" sz="2400" b="1" dirty="0" smtClean="0">
              <a:solidFill>
                <a:srgbClr val="0070C0"/>
              </a:solidFill>
            </a:endParaRPr>
          </a:p>
          <a:p>
            <a:endParaRPr lang="es-ES" sz="2000" b="1" dirty="0" smtClean="0"/>
          </a:p>
          <a:p>
            <a:pPr>
              <a:spcAft>
                <a:spcPts val="600"/>
              </a:spcAft>
            </a:pPr>
            <a:r>
              <a:rPr lang="es-ES_tradnl" sz="2000" b="1" dirty="0" err="1" smtClean="0"/>
              <a:t>European</a:t>
            </a:r>
            <a:endParaRPr lang="es-ES_tradnl" sz="2000" b="1" dirty="0" smtClean="0"/>
          </a:p>
          <a:p>
            <a:pPr lvl="1">
              <a:spcAft>
                <a:spcPts val="600"/>
              </a:spcAft>
            </a:pPr>
            <a:r>
              <a:rPr lang="es-ES_tradnl" sz="2000" b="1" dirty="0" err="1" smtClean="0"/>
              <a:t>Directive</a:t>
            </a:r>
            <a:r>
              <a:rPr lang="es-ES_tradnl" sz="2000" b="1" dirty="0" smtClean="0"/>
              <a:t> 1999/31/EC </a:t>
            </a:r>
            <a:r>
              <a:rPr lang="es-ES_tradnl" sz="2000" b="1" dirty="0" err="1" smtClean="0"/>
              <a:t>about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waste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disposal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to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dumps</a:t>
            </a:r>
            <a:endParaRPr lang="es-ES_tradnl" sz="2000" b="1" dirty="0" smtClean="0"/>
          </a:p>
          <a:p>
            <a:pPr lvl="1">
              <a:spcAft>
                <a:spcPts val="600"/>
              </a:spcAft>
            </a:pPr>
            <a:r>
              <a:rPr lang="es-ES_tradnl" sz="2000" b="1" dirty="0" err="1" smtClean="0"/>
              <a:t>Decission</a:t>
            </a:r>
            <a:r>
              <a:rPr lang="es-ES_tradnl" sz="2000" b="1" dirty="0" smtClean="0"/>
              <a:t> 2014/955/EC </a:t>
            </a:r>
            <a:r>
              <a:rPr lang="es-ES_tradnl" sz="2000" b="1" dirty="0" err="1" smtClean="0"/>
              <a:t>about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waste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classification</a:t>
            </a:r>
            <a:r>
              <a:rPr lang="es-ES_tradnl" sz="2000" b="1" dirty="0" smtClean="0"/>
              <a:t> </a:t>
            </a:r>
          </a:p>
          <a:p>
            <a:pPr lvl="1">
              <a:spcAft>
                <a:spcPts val="600"/>
              </a:spcAft>
            </a:pPr>
            <a:r>
              <a:rPr lang="es-ES_tradnl" sz="2000" b="1" dirty="0" err="1" smtClean="0"/>
              <a:t>Decission</a:t>
            </a:r>
            <a:r>
              <a:rPr lang="es-ES_tradnl" sz="2000" b="1" dirty="0" smtClean="0"/>
              <a:t> 2003/33/EC, </a:t>
            </a:r>
            <a:r>
              <a:rPr lang="es-ES_tradnl" sz="2000" b="1" dirty="0" err="1" smtClean="0"/>
              <a:t>about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criteria</a:t>
            </a:r>
            <a:r>
              <a:rPr lang="es-ES_tradnl" sz="2000" b="1" dirty="0" smtClean="0"/>
              <a:t> and </a:t>
            </a:r>
            <a:r>
              <a:rPr lang="es-ES_tradnl" sz="2000" b="1" dirty="0" err="1" smtClean="0"/>
              <a:t>procedures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for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waste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admission</a:t>
            </a:r>
            <a:r>
              <a:rPr lang="es-ES_tradnl" sz="2000" b="1" dirty="0" smtClean="0"/>
              <a:t> in </a:t>
            </a:r>
            <a:r>
              <a:rPr lang="es-ES_tradnl" sz="2000" b="1" dirty="0" err="1" smtClean="0"/>
              <a:t>dumps</a:t>
            </a:r>
            <a:r>
              <a:rPr lang="es-ES_tradnl" sz="2000" b="1" dirty="0" smtClean="0"/>
              <a:t> </a:t>
            </a:r>
          </a:p>
          <a:p>
            <a:pPr lvl="1">
              <a:spcAft>
                <a:spcPts val="600"/>
              </a:spcAft>
            </a:pPr>
            <a:r>
              <a:rPr lang="es-ES_tradnl" sz="2000" b="1" dirty="0" err="1" smtClean="0"/>
              <a:t>Directive</a:t>
            </a:r>
            <a:r>
              <a:rPr lang="es-ES_tradnl" sz="2000" b="1" dirty="0" smtClean="0"/>
              <a:t> 2008/98/EC </a:t>
            </a:r>
            <a:r>
              <a:rPr lang="es-ES_tradnl" sz="2000" b="1" dirty="0" err="1" smtClean="0"/>
              <a:t>about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waste</a:t>
            </a:r>
            <a:endParaRPr lang="es-ES_tradnl" sz="2000" b="1" dirty="0" smtClean="0"/>
          </a:p>
          <a:p>
            <a:pPr>
              <a:spcAft>
                <a:spcPts val="600"/>
              </a:spcAft>
            </a:pPr>
            <a:endParaRPr lang="es-ES_tradnl" sz="2000" b="1" dirty="0" smtClean="0"/>
          </a:p>
          <a:p>
            <a:pPr>
              <a:spcAft>
                <a:spcPts val="600"/>
              </a:spcAft>
            </a:pPr>
            <a:r>
              <a:rPr lang="es-ES_tradnl" sz="2000" b="1" dirty="0" err="1" smtClean="0"/>
              <a:t>National</a:t>
            </a:r>
            <a:endParaRPr lang="es-ES_tradnl" sz="2000" b="1" dirty="0" smtClean="0"/>
          </a:p>
          <a:p>
            <a:pPr lvl="1">
              <a:spcAft>
                <a:spcPts val="600"/>
              </a:spcAft>
            </a:pPr>
            <a:r>
              <a:rPr lang="es-ES_tradnl" sz="2000" b="1" dirty="0" err="1" smtClean="0"/>
              <a:t>Waste</a:t>
            </a:r>
            <a:r>
              <a:rPr lang="es-ES_tradnl" sz="2000" b="1" dirty="0" smtClean="0"/>
              <a:t> (</a:t>
            </a:r>
            <a:r>
              <a:rPr lang="es-ES_tradnl" sz="2000" b="1" dirty="0" err="1" smtClean="0"/>
              <a:t>England</a:t>
            </a:r>
            <a:r>
              <a:rPr lang="es-ES_tradnl" sz="2000" b="1" dirty="0" smtClean="0"/>
              <a:t> and </a:t>
            </a:r>
            <a:r>
              <a:rPr lang="es-ES_tradnl" sz="2000" b="1" dirty="0" err="1" smtClean="0"/>
              <a:t>Wales</a:t>
            </a:r>
            <a:r>
              <a:rPr lang="es-ES_tradnl" sz="2000" b="1" dirty="0" smtClean="0"/>
              <a:t>) </a:t>
            </a:r>
            <a:r>
              <a:rPr lang="es-ES_tradnl" sz="2000" b="1" dirty="0" err="1" smtClean="0"/>
              <a:t>Regulations</a:t>
            </a:r>
            <a:r>
              <a:rPr lang="es-ES_tradnl" sz="2000" b="1" dirty="0" smtClean="0"/>
              <a:t> 2011 (</a:t>
            </a:r>
            <a:r>
              <a:rPr lang="es-ES_tradnl" sz="2000" b="1" dirty="0" err="1" smtClean="0"/>
              <a:t>Ammended</a:t>
            </a:r>
            <a:r>
              <a:rPr lang="es-ES_tradnl" sz="2000" b="1" dirty="0" smtClean="0"/>
              <a:t> in 2012)</a:t>
            </a:r>
          </a:p>
          <a:p>
            <a:pPr lvl="1">
              <a:spcAft>
                <a:spcPts val="600"/>
              </a:spcAft>
            </a:pPr>
            <a:r>
              <a:rPr lang="es-ES_tradnl" sz="2000" b="1" dirty="0" err="1" smtClean="0"/>
              <a:t>Environmental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Permitting</a:t>
            </a:r>
            <a:r>
              <a:rPr lang="es-ES_tradnl" sz="2000" b="1" dirty="0" smtClean="0"/>
              <a:t> (</a:t>
            </a:r>
            <a:r>
              <a:rPr lang="es-ES_tradnl" sz="2000" b="1" dirty="0" err="1" smtClean="0"/>
              <a:t>England</a:t>
            </a:r>
            <a:r>
              <a:rPr lang="es-ES_tradnl" sz="2000" b="1" dirty="0" smtClean="0"/>
              <a:t> and </a:t>
            </a:r>
            <a:r>
              <a:rPr lang="es-ES_tradnl" sz="2000" b="1" dirty="0" err="1" smtClean="0"/>
              <a:t>Wales</a:t>
            </a:r>
            <a:r>
              <a:rPr lang="es-ES_tradnl" sz="2000" b="1" dirty="0" smtClean="0"/>
              <a:t>) </a:t>
            </a:r>
            <a:r>
              <a:rPr lang="es-ES_tradnl" sz="2000" b="1" dirty="0" err="1" smtClean="0"/>
              <a:t>Regulations</a:t>
            </a:r>
            <a:r>
              <a:rPr lang="es-ES_tradnl" sz="2000" b="1" dirty="0" smtClean="0"/>
              <a:t> 2010</a:t>
            </a:r>
          </a:p>
          <a:p>
            <a:pPr lvl="1">
              <a:spcAft>
                <a:spcPts val="600"/>
              </a:spcAft>
            </a:pPr>
            <a:r>
              <a:rPr lang="es-ES_tradnl" sz="2000" b="1" dirty="0" err="1" smtClean="0"/>
              <a:t>Hazardous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Waste</a:t>
            </a:r>
            <a:r>
              <a:rPr lang="es-ES_tradnl" sz="2000" b="1" dirty="0" smtClean="0"/>
              <a:t> (</a:t>
            </a:r>
            <a:r>
              <a:rPr lang="es-ES_tradnl" sz="2000" b="1" dirty="0" err="1" smtClean="0"/>
              <a:t>England</a:t>
            </a:r>
            <a:r>
              <a:rPr lang="es-ES_tradnl" sz="2000" b="1" dirty="0" smtClean="0"/>
              <a:t> and </a:t>
            </a:r>
            <a:r>
              <a:rPr lang="es-ES_tradnl" sz="2000" b="1" dirty="0" err="1" smtClean="0"/>
              <a:t>Wales</a:t>
            </a:r>
            <a:r>
              <a:rPr lang="es-ES_tradnl" sz="2000" b="1" dirty="0" smtClean="0"/>
              <a:t>) </a:t>
            </a:r>
            <a:r>
              <a:rPr lang="es-ES_tradnl" sz="2000" b="1" dirty="0" err="1" smtClean="0"/>
              <a:t>Regulations</a:t>
            </a:r>
            <a:r>
              <a:rPr lang="es-ES_tradnl" sz="2000" b="1" dirty="0" smtClean="0"/>
              <a:t> 2005 (</a:t>
            </a:r>
            <a:r>
              <a:rPr lang="es-ES_tradnl" sz="2000" b="1" dirty="0" err="1" smtClean="0"/>
              <a:t>Ammended</a:t>
            </a:r>
            <a:r>
              <a:rPr lang="es-ES_tradnl" sz="2000" b="1" dirty="0" smtClean="0"/>
              <a:t> in 2009)</a:t>
            </a:r>
          </a:p>
          <a:p>
            <a:pPr lvl="1"/>
            <a:endParaRPr lang="es-ES_tradnl" sz="2000" b="1" dirty="0" smtClean="0"/>
          </a:p>
        </p:txBody>
      </p:sp>
      <p:grpSp>
        <p:nvGrpSpPr>
          <p:cNvPr id="7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OPERATIONAL 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Rectángulo"/>
          <p:cNvSpPr/>
          <p:nvPr/>
        </p:nvSpPr>
        <p:spPr>
          <a:xfrm>
            <a:off x="467544" y="1268760"/>
            <a:ext cx="8208912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sz="2400" b="1" dirty="0" err="1" smtClean="0">
                <a:solidFill>
                  <a:srgbClr val="0070C0"/>
                </a:solidFill>
              </a:rPr>
              <a:t>Waste</a:t>
            </a:r>
            <a:r>
              <a:rPr lang="es-ES" sz="2400" b="1" dirty="0" smtClean="0">
                <a:solidFill>
                  <a:srgbClr val="0070C0"/>
                </a:solidFill>
              </a:rPr>
              <a:t> (DIR 2008/98/EC)</a:t>
            </a:r>
          </a:p>
          <a:p>
            <a:endParaRPr lang="es-ES" sz="2000" b="1" dirty="0" smtClean="0"/>
          </a:p>
          <a:p>
            <a:r>
              <a:rPr lang="es-ES_tradnl" sz="2000" b="1" dirty="0" smtClean="0"/>
              <a:t>“</a:t>
            </a:r>
            <a:r>
              <a:rPr lang="es-ES_tradnl" sz="2000" b="1" dirty="0" err="1" smtClean="0"/>
              <a:t>Any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substance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or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object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which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the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holder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discards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or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intends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or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is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required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to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discard</a:t>
            </a:r>
            <a:r>
              <a:rPr lang="es-ES_tradnl" sz="2000" b="1" dirty="0" smtClean="0"/>
              <a:t>. ”</a:t>
            </a:r>
            <a:endParaRPr lang="es-ES_tradnl" sz="2000" b="1" dirty="0" smtClean="0">
              <a:solidFill>
                <a:srgbClr val="FF0000"/>
              </a:solidFill>
            </a:endParaRPr>
          </a:p>
          <a:p>
            <a:endParaRPr lang="es-ES_tradnl" sz="2000" dirty="0" smtClean="0"/>
          </a:p>
          <a:p>
            <a:endParaRPr lang="es-ES_tradnl" sz="2000" dirty="0"/>
          </a:p>
          <a:p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following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shall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excluded</a:t>
            </a:r>
            <a:r>
              <a:rPr lang="es-ES_tradnl" sz="2000" dirty="0" smtClean="0"/>
              <a:t>:</a:t>
            </a:r>
          </a:p>
          <a:p>
            <a:endParaRPr lang="es-ES_tradnl" sz="2000" dirty="0" smtClean="0"/>
          </a:p>
          <a:p>
            <a:pPr lvl="1">
              <a:spcAft>
                <a:spcPts val="600"/>
              </a:spcAft>
              <a:buFontTx/>
              <a:buChar char="-"/>
            </a:pPr>
            <a:r>
              <a:rPr lang="es-ES_tradnl" sz="2000" dirty="0" err="1" smtClean="0"/>
              <a:t>Gaseous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eflluents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emitted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into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atmosphere</a:t>
            </a:r>
            <a:endParaRPr lang="es-ES_tradnl" sz="2000" baseline="-25000" dirty="0" smtClean="0"/>
          </a:p>
          <a:p>
            <a:pPr lvl="1">
              <a:spcAft>
                <a:spcPts val="600"/>
              </a:spcAft>
              <a:buFontTx/>
              <a:buChar char="-"/>
            </a:pPr>
            <a:r>
              <a:rPr lang="es-ES_tradnl" sz="2000" dirty="0" err="1" smtClean="0"/>
              <a:t>Uncontaminated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soil</a:t>
            </a:r>
            <a:r>
              <a:rPr lang="es-ES_tradnl" sz="2000" dirty="0" smtClean="0"/>
              <a:t> and </a:t>
            </a:r>
            <a:r>
              <a:rPr lang="es-ES_tradnl" sz="2000" dirty="0" err="1" smtClean="0"/>
              <a:t>other</a:t>
            </a:r>
            <a:r>
              <a:rPr lang="es-ES_tradnl" sz="2000" dirty="0" smtClean="0"/>
              <a:t> material </a:t>
            </a:r>
            <a:r>
              <a:rPr lang="es-ES_tradnl" sz="2000" dirty="0" err="1" smtClean="0"/>
              <a:t>excavated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during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construction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activities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which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will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used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construction</a:t>
            </a:r>
            <a:r>
              <a:rPr lang="es-ES_tradnl" sz="2000" dirty="0" smtClean="0"/>
              <a:t> in </a:t>
            </a:r>
            <a:r>
              <a:rPr lang="es-ES_tradnl" sz="2000" dirty="0" err="1" smtClean="0"/>
              <a:t>its</a:t>
            </a:r>
            <a:r>
              <a:rPr lang="es-ES_tradnl" sz="2000" dirty="0" smtClean="0"/>
              <a:t> natural </a:t>
            </a:r>
            <a:r>
              <a:rPr lang="es-ES_tradnl" sz="2000" dirty="0" err="1" smtClean="0"/>
              <a:t>state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on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site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from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which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was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excavated</a:t>
            </a:r>
            <a:endParaRPr lang="es-ES_tradnl" sz="2000" dirty="0" smtClean="0"/>
          </a:p>
          <a:p>
            <a:pPr lvl="1">
              <a:spcAft>
                <a:spcPts val="600"/>
              </a:spcAft>
              <a:buFontTx/>
              <a:buChar char="-"/>
            </a:pPr>
            <a:r>
              <a:rPr lang="es-ES_tradnl" sz="2000" dirty="0" err="1" smtClean="0"/>
              <a:t>Radioactive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waste</a:t>
            </a:r>
            <a:endParaRPr lang="es-ES_tradnl" sz="2000" dirty="0" smtClean="0"/>
          </a:p>
          <a:p>
            <a:pPr lvl="1">
              <a:spcAft>
                <a:spcPts val="600"/>
              </a:spcAft>
              <a:buFontTx/>
              <a:buChar char="-"/>
            </a:pPr>
            <a:r>
              <a:rPr lang="es-ES_tradnl" sz="2000" dirty="0" err="1" smtClean="0"/>
              <a:t>Decommissioned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explosives</a:t>
            </a:r>
            <a:endParaRPr lang="es-ES_tradnl" sz="2000" dirty="0" smtClean="0"/>
          </a:p>
          <a:p>
            <a:pPr lvl="1">
              <a:spcAft>
                <a:spcPts val="600"/>
              </a:spcAft>
              <a:buFontTx/>
              <a:buChar char="-"/>
            </a:pPr>
            <a:r>
              <a:rPr lang="es-ES_tradnl" sz="2000" dirty="0" err="1" smtClean="0"/>
              <a:t>Faecal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matter</a:t>
            </a:r>
            <a:endParaRPr lang="es-ES" sz="2000" dirty="0" smtClean="0"/>
          </a:p>
        </p:txBody>
      </p:sp>
      <p:sp>
        <p:nvSpPr>
          <p:cNvPr id="7" name="6 CuadroTexto"/>
          <p:cNvSpPr txBox="1"/>
          <p:nvPr/>
        </p:nvSpPr>
        <p:spPr>
          <a:xfrm>
            <a:off x="1043608" y="692696"/>
            <a:ext cx="626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1. TYPES OF WASTE</a:t>
            </a:r>
            <a:endParaRPr lang="es-ES" sz="2400" b="1" dirty="0"/>
          </a:p>
        </p:txBody>
      </p:sp>
      <p:grpSp>
        <p:nvGrpSpPr>
          <p:cNvPr id="9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OPERATIONAL 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ext Box 2"/>
          <p:cNvSpPr txBox="1">
            <a:spLocks noChangeArrowheads="1"/>
          </p:cNvSpPr>
          <p:nvPr/>
        </p:nvSpPr>
        <p:spPr bwMode="auto">
          <a:xfrm>
            <a:off x="395536" y="1102578"/>
            <a:ext cx="7704856" cy="16927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just" eaLnBrk="0" hangingPunct="0"/>
            <a:r>
              <a:rPr lang="es-ES" sz="2400" b="1" dirty="0" err="1" smtClean="0">
                <a:solidFill>
                  <a:srgbClr val="008080"/>
                </a:solidFill>
              </a:rPr>
              <a:t>Hazardous</a:t>
            </a:r>
            <a:r>
              <a:rPr lang="es-ES" sz="2400" b="1" dirty="0" smtClean="0">
                <a:solidFill>
                  <a:srgbClr val="008080"/>
                </a:solidFill>
              </a:rPr>
              <a:t> </a:t>
            </a:r>
            <a:r>
              <a:rPr lang="es-ES" sz="2400" b="1" dirty="0" err="1" smtClean="0">
                <a:solidFill>
                  <a:srgbClr val="008080"/>
                </a:solidFill>
              </a:rPr>
              <a:t>waste</a:t>
            </a:r>
            <a:endParaRPr lang="es-ES" sz="2400" dirty="0"/>
          </a:p>
          <a:p>
            <a:pPr algn="just" eaLnBrk="0" hangingPunct="0"/>
            <a:endParaRPr lang="es-ES" sz="2000" dirty="0"/>
          </a:p>
          <a:p>
            <a:pPr algn="just" eaLnBrk="0" hangingPunct="0"/>
            <a:endParaRPr lang="es-ES" sz="2000" dirty="0"/>
          </a:p>
          <a:p>
            <a:pPr algn="just" eaLnBrk="0" hangingPunct="0"/>
            <a:r>
              <a:rPr lang="es-ES" sz="2000" dirty="0" smtClean="0"/>
              <a:t>“</a:t>
            </a:r>
            <a:r>
              <a:rPr lang="es-ES" sz="2000" dirty="0" err="1" smtClean="0"/>
              <a:t>Waste</a:t>
            </a:r>
            <a:r>
              <a:rPr lang="es-ES" sz="2000" dirty="0" smtClean="0"/>
              <a:t> </a:t>
            </a:r>
            <a:r>
              <a:rPr lang="es-ES" sz="2000" dirty="0" err="1" smtClean="0"/>
              <a:t>which</a:t>
            </a:r>
            <a:r>
              <a:rPr lang="es-ES" sz="2000" dirty="0" smtClean="0"/>
              <a:t> </a:t>
            </a:r>
            <a:r>
              <a:rPr lang="es-ES" sz="2000" dirty="0" err="1" smtClean="0"/>
              <a:t>displays</a:t>
            </a:r>
            <a:r>
              <a:rPr lang="es-ES" sz="2000" dirty="0" smtClean="0"/>
              <a:t> </a:t>
            </a:r>
            <a:r>
              <a:rPr lang="es-ES" sz="2000" dirty="0" err="1" smtClean="0"/>
              <a:t>one</a:t>
            </a:r>
            <a:r>
              <a:rPr lang="es-ES" sz="2000" dirty="0" smtClean="0"/>
              <a:t> </a:t>
            </a:r>
            <a:r>
              <a:rPr lang="es-ES" sz="2000" dirty="0" err="1" smtClean="0"/>
              <a:t>or</a:t>
            </a:r>
            <a:r>
              <a:rPr lang="es-ES" sz="2000" dirty="0" smtClean="0"/>
              <a:t> more of </a:t>
            </a:r>
            <a:r>
              <a:rPr lang="es-ES" sz="2000" dirty="0" err="1" smtClean="0"/>
              <a:t>the</a:t>
            </a:r>
            <a:r>
              <a:rPr lang="es-ES" sz="2000" dirty="0" smtClean="0"/>
              <a:t> </a:t>
            </a:r>
            <a:r>
              <a:rPr lang="es-ES" sz="2000" dirty="0" err="1" smtClean="0"/>
              <a:t>hazardous</a:t>
            </a:r>
            <a:r>
              <a:rPr lang="es-ES" sz="2000" dirty="0" smtClean="0"/>
              <a:t> </a:t>
            </a:r>
            <a:r>
              <a:rPr lang="es-ES" sz="2000" dirty="0" err="1" smtClean="0"/>
              <a:t>properties</a:t>
            </a:r>
            <a:r>
              <a:rPr lang="es-ES" sz="2000" dirty="0" smtClean="0"/>
              <a:t> </a:t>
            </a:r>
            <a:r>
              <a:rPr lang="es-ES" sz="2000" dirty="0" err="1" smtClean="0"/>
              <a:t>listed</a:t>
            </a:r>
            <a:r>
              <a:rPr lang="es-ES" sz="2000" dirty="0" smtClean="0"/>
              <a:t> in </a:t>
            </a:r>
            <a:r>
              <a:rPr lang="es-ES" sz="2000" dirty="0" err="1" smtClean="0"/>
              <a:t>Annex</a:t>
            </a:r>
            <a:r>
              <a:rPr lang="es-ES" sz="2000" dirty="0" smtClean="0"/>
              <a:t> III.”</a:t>
            </a:r>
          </a:p>
        </p:txBody>
      </p:sp>
      <p:sp>
        <p:nvSpPr>
          <p:cNvPr id="8" name="Text Box 2"/>
          <p:cNvSpPr txBox="1">
            <a:spLocks noChangeArrowheads="1"/>
          </p:cNvSpPr>
          <p:nvPr/>
        </p:nvSpPr>
        <p:spPr bwMode="auto">
          <a:xfrm>
            <a:off x="827584" y="2852936"/>
            <a:ext cx="3456384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just" eaLnBrk="0" hangingPunct="0"/>
            <a:r>
              <a:rPr lang="es-ES_tradnl" sz="2000" dirty="0" smtClean="0"/>
              <a:t>H1.- </a:t>
            </a:r>
            <a:r>
              <a:rPr lang="es-ES_tradnl" sz="2000" dirty="0" err="1" smtClean="0"/>
              <a:t>Explosive</a:t>
            </a:r>
            <a:endParaRPr lang="es-ES_tradnl" sz="2000" dirty="0" smtClean="0"/>
          </a:p>
          <a:p>
            <a:pPr algn="just" eaLnBrk="0" hangingPunct="0"/>
            <a:r>
              <a:rPr lang="es-ES_tradnl" sz="2000" dirty="0" smtClean="0"/>
              <a:t>H2.- </a:t>
            </a:r>
            <a:r>
              <a:rPr lang="es-ES_tradnl" sz="2000" dirty="0" err="1" smtClean="0"/>
              <a:t>Oxidizing</a:t>
            </a:r>
            <a:endParaRPr lang="es-ES_tradnl" sz="2000" dirty="0" smtClean="0"/>
          </a:p>
          <a:p>
            <a:pPr algn="just" eaLnBrk="0" hangingPunct="0"/>
            <a:r>
              <a:rPr lang="es-ES_tradnl" sz="2000" dirty="0" smtClean="0"/>
              <a:t>H3- A.- </a:t>
            </a:r>
            <a:r>
              <a:rPr lang="es-ES_tradnl" sz="2000" dirty="0" err="1" smtClean="0"/>
              <a:t>Highly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flammable</a:t>
            </a:r>
            <a:endParaRPr lang="es-ES_tradnl" sz="2000" dirty="0" smtClean="0"/>
          </a:p>
          <a:p>
            <a:pPr algn="just" eaLnBrk="0" hangingPunct="0"/>
            <a:r>
              <a:rPr lang="es-ES_tradnl" sz="2000" dirty="0" smtClean="0"/>
              <a:t>H3-B.- </a:t>
            </a:r>
            <a:r>
              <a:rPr lang="es-ES_tradnl" sz="2000" dirty="0" err="1" smtClean="0"/>
              <a:t>flammable</a:t>
            </a:r>
            <a:endParaRPr lang="es-ES_tradnl" sz="2000" dirty="0" smtClean="0"/>
          </a:p>
          <a:p>
            <a:pPr algn="just" eaLnBrk="0" hangingPunct="0"/>
            <a:r>
              <a:rPr lang="es-ES_tradnl" sz="2000" dirty="0" smtClean="0"/>
              <a:t>H4.- </a:t>
            </a:r>
            <a:r>
              <a:rPr lang="es-ES_tradnl" sz="2000" dirty="0" err="1" smtClean="0"/>
              <a:t>Irritant</a:t>
            </a:r>
            <a:endParaRPr lang="es-ES_tradnl" sz="2000" dirty="0" smtClean="0"/>
          </a:p>
          <a:p>
            <a:pPr algn="just" eaLnBrk="0" hangingPunct="0"/>
            <a:r>
              <a:rPr lang="es-ES_tradnl" sz="2000" dirty="0" smtClean="0"/>
              <a:t>H5.- </a:t>
            </a:r>
            <a:r>
              <a:rPr lang="es-ES_tradnl" sz="2000" dirty="0" err="1" smtClean="0"/>
              <a:t>Harmful</a:t>
            </a:r>
            <a:endParaRPr lang="es-ES_tradnl" sz="2000" dirty="0" smtClean="0"/>
          </a:p>
          <a:p>
            <a:pPr algn="just" eaLnBrk="0" hangingPunct="0"/>
            <a:r>
              <a:rPr lang="es-ES_tradnl" sz="2000" dirty="0" smtClean="0"/>
              <a:t>H6.- </a:t>
            </a:r>
            <a:r>
              <a:rPr lang="es-ES_tradnl" sz="2000" dirty="0" err="1" smtClean="0"/>
              <a:t>Toxic</a:t>
            </a:r>
            <a:endParaRPr lang="es-ES_tradnl" sz="2000" dirty="0" smtClean="0"/>
          </a:p>
          <a:p>
            <a:pPr algn="just" eaLnBrk="0" hangingPunct="0"/>
            <a:r>
              <a:rPr lang="es-ES_tradnl" sz="2000" dirty="0" smtClean="0"/>
              <a:t>H7.- </a:t>
            </a:r>
            <a:r>
              <a:rPr lang="es-ES_tradnl" sz="2000" dirty="0" err="1" smtClean="0"/>
              <a:t>Carcinogenic</a:t>
            </a:r>
            <a:endParaRPr lang="es-ES_tradnl" sz="2000" dirty="0" smtClean="0"/>
          </a:p>
          <a:p>
            <a:pPr algn="just" eaLnBrk="0" hangingPunct="0"/>
            <a:r>
              <a:rPr lang="es-ES_tradnl" sz="2000" dirty="0" smtClean="0"/>
              <a:t>H8.- </a:t>
            </a:r>
            <a:r>
              <a:rPr lang="es-ES_tradnl" sz="2000" dirty="0" err="1" smtClean="0"/>
              <a:t>Corrosive</a:t>
            </a:r>
            <a:endParaRPr lang="es-ES_tradnl" sz="2000" dirty="0" smtClean="0"/>
          </a:p>
          <a:p>
            <a:pPr algn="just" eaLnBrk="0" hangingPunct="0"/>
            <a:r>
              <a:rPr lang="es-ES_tradnl" sz="2000" dirty="0" smtClean="0"/>
              <a:t>H9.- </a:t>
            </a:r>
            <a:r>
              <a:rPr lang="es-ES_tradnl" sz="2000" dirty="0" err="1" smtClean="0"/>
              <a:t>Infectious</a:t>
            </a:r>
            <a:endParaRPr lang="es-ES_tradnl" sz="2000" dirty="0" smtClean="0"/>
          </a:p>
          <a:p>
            <a:pPr lvl="1"/>
            <a:endParaRPr lang="es-ES_tradnl" sz="2000" dirty="0" smtClean="0"/>
          </a:p>
          <a:p>
            <a:pPr lvl="1"/>
            <a:endParaRPr lang="es-ES" sz="2000" dirty="0"/>
          </a:p>
        </p:txBody>
      </p:sp>
      <p:sp>
        <p:nvSpPr>
          <p:cNvPr id="9" name="Text Box 2"/>
          <p:cNvSpPr txBox="1">
            <a:spLocks noChangeArrowheads="1"/>
          </p:cNvSpPr>
          <p:nvPr/>
        </p:nvSpPr>
        <p:spPr bwMode="auto">
          <a:xfrm>
            <a:off x="4572000" y="2924944"/>
            <a:ext cx="3888432" cy="3170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just" eaLnBrk="0" hangingPunct="0"/>
            <a:r>
              <a:rPr lang="es-ES_tradnl" sz="2000" dirty="0" smtClean="0"/>
              <a:t>H10.- </a:t>
            </a:r>
            <a:r>
              <a:rPr lang="es-ES_tradnl" sz="2000" dirty="0" err="1" smtClean="0"/>
              <a:t>Toxic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reproduction</a:t>
            </a:r>
            <a:endParaRPr lang="es-ES_tradnl" sz="2000" dirty="0" smtClean="0"/>
          </a:p>
          <a:p>
            <a:pPr algn="just" eaLnBrk="0" hangingPunct="0"/>
            <a:r>
              <a:rPr lang="es-ES_tradnl" sz="2000" dirty="0" smtClean="0"/>
              <a:t>H11.- </a:t>
            </a:r>
            <a:r>
              <a:rPr lang="es-ES_tradnl" sz="2000" dirty="0" err="1" smtClean="0"/>
              <a:t>Mutagenic</a:t>
            </a:r>
            <a:endParaRPr lang="es-ES_tradnl" sz="2000" dirty="0" smtClean="0"/>
          </a:p>
          <a:p>
            <a:pPr algn="just" eaLnBrk="0" hangingPunct="0"/>
            <a:r>
              <a:rPr lang="es-ES_tradnl" sz="2000" dirty="0" smtClean="0"/>
              <a:t>H12.- </a:t>
            </a:r>
            <a:r>
              <a:rPr lang="es-ES_tradnl" sz="2000" dirty="0" err="1" smtClean="0"/>
              <a:t>Waste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which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releases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toxic</a:t>
            </a:r>
            <a:r>
              <a:rPr lang="es-ES_tradnl" sz="2000" dirty="0" smtClean="0"/>
              <a:t> gases in </a:t>
            </a:r>
            <a:r>
              <a:rPr lang="es-ES_tradnl" sz="2000" dirty="0" err="1" smtClean="0"/>
              <a:t>contact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with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water</a:t>
            </a:r>
            <a:r>
              <a:rPr lang="es-ES_tradnl" sz="2000" dirty="0" smtClean="0"/>
              <a:t>, air </a:t>
            </a:r>
            <a:r>
              <a:rPr lang="es-ES_tradnl" sz="2000" dirty="0" err="1" smtClean="0"/>
              <a:t>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acid</a:t>
            </a:r>
            <a:endParaRPr lang="es-ES_tradnl" sz="2000" dirty="0" smtClean="0"/>
          </a:p>
          <a:p>
            <a:pPr algn="just" eaLnBrk="0" hangingPunct="0"/>
            <a:r>
              <a:rPr lang="es-ES_tradnl" sz="2000" dirty="0" smtClean="0"/>
              <a:t>H13.- </a:t>
            </a:r>
            <a:r>
              <a:rPr lang="es-ES_tradnl" sz="2000" dirty="0" err="1" smtClean="0"/>
              <a:t>Sensitizing</a:t>
            </a:r>
            <a:endParaRPr lang="es-ES_tradnl" sz="2000" dirty="0" smtClean="0"/>
          </a:p>
          <a:p>
            <a:pPr algn="just" eaLnBrk="0" hangingPunct="0"/>
            <a:r>
              <a:rPr lang="es-ES_tradnl" sz="2000" dirty="0" smtClean="0"/>
              <a:t>H14.- </a:t>
            </a:r>
            <a:r>
              <a:rPr lang="es-ES_tradnl" sz="2000" dirty="0" err="1" smtClean="0"/>
              <a:t>Ecotoxic</a:t>
            </a:r>
            <a:endParaRPr lang="es-ES_tradnl" sz="2000" dirty="0" smtClean="0"/>
          </a:p>
          <a:p>
            <a:pPr algn="just" eaLnBrk="0" hangingPunct="0"/>
            <a:r>
              <a:rPr lang="es-ES_tradnl" sz="2000" dirty="0" smtClean="0"/>
              <a:t>H15.- </a:t>
            </a:r>
            <a:r>
              <a:rPr lang="es-ES_tradnl" sz="2000" dirty="0" err="1" smtClean="0"/>
              <a:t>waste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that</a:t>
            </a:r>
            <a:r>
              <a:rPr lang="es-ES_tradnl" sz="2000" dirty="0" smtClean="0"/>
              <a:t> can </a:t>
            </a:r>
            <a:r>
              <a:rPr lang="es-ES_tradnl" sz="2000" dirty="0" err="1" smtClean="0"/>
              <a:t>react</a:t>
            </a:r>
            <a:r>
              <a:rPr lang="es-ES_tradnl" sz="2000" dirty="0" smtClean="0"/>
              <a:t> and </a:t>
            </a:r>
            <a:r>
              <a:rPr lang="es-ES_tradnl" sz="2000" dirty="0" err="1" smtClean="0"/>
              <a:t>result</a:t>
            </a:r>
            <a:r>
              <a:rPr lang="es-ES_tradnl" sz="2000" dirty="0" smtClean="0"/>
              <a:t> in </a:t>
            </a:r>
            <a:r>
              <a:rPr lang="es-ES_tradnl" sz="2000" dirty="0" err="1" smtClean="0"/>
              <a:t>any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these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characteristics</a:t>
            </a:r>
            <a:endParaRPr lang="es-ES_tradnl" sz="2000" dirty="0" smtClean="0"/>
          </a:p>
          <a:p>
            <a:pPr lvl="1"/>
            <a:endParaRPr lang="es-ES" sz="2000" dirty="0"/>
          </a:p>
        </p:txBody>
      </p:sp>
      <p:sp>
        <p:nvSpPr>
          <p:cNvPr id="11" name="10 CuadroTexto"/>
          <p:cNvSpPr txBox="1"/>
          <p:nvPr/>
        </p:nvSpPr>
        <p:spPr>
          <a:xfrm>
            <a:off x="1043608" y="692696"/>
            <a:ext cx="626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1. TYPES OF WASTE</a:t>
            </a:r>
            <a:endParaRPr lang="es-ES" sz="2400" b="1" dirty="0"/>
          </a:p>
        </p:txBody>
      </p:sp>
      <p:grpSp>
        <p:nvGrpSpPr>
          <p:cNvPr id="17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0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OPERATIONAL 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ext Box 2"/>
          <p:cNvSpPr txBox="1">
            <a:spLocks noChangeArrowheads="1"/>
          </p:cNvSpPr>
          <p:nvPr/>
        </p:nvSpPr>
        <p:spPr bwMode="auto">
          <a:xfrm>
            <a:off x="395536" y="1340768"/>
            <a:ext cx="8305800" cy="44319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just" eaLnBrk="0" hangingPunct="0"/>
            <a:r>
              <a:rPr lang="es-ES" sz="2400" b="1" dirty="0" smtClean="0">
                <a:solidFill>
                  <a:srgbClr val="008080"/>
                </a:solidFill>
              </a:rPr>
              <a:t>Non-</a:t>
            </a:r>
            <a:r>
              <a:rPr lang="es-ES" sz="2400" b="1" dirty="0" err="1" smtClean="0">
                <a:solidFill>
                  <a:srgbClr val="008080"/>
                </a:solidFill>
              </a:rPr>
              <a:t>hazardous</a:t>
            </a:r>
            <a:r>
              <a:rPr lang="es-ES" sz="2400" b="1" dirty="0" smtClean="0">
                <a:solidFill>
                  <a:srgbClr val="008080"/>
                </a:solidFill>
              </a:rPr>
              <a:t> </a:t>
            </a:r>
            <a:r>
              <a:rPr lang="es-ES" sz="2400" b="1" dirty="0" err="1" smtClean="0">
                <a:solidFill>
                  <a:srgbClr val="008080"/>
                </a:solidFill>
              </a:rPr>
              <a:t>waste</a:t>
            </a:r>
            <a:endParaRPr lang="es-ES" sz="2400" dirty="0"/>
          </a:p>
          <a:p>
            <a:pPr algn="just" eaLnBrk="0" hangingPunct="0"/>
            <a:endParaRPr lang="es-ES" sz="2000" dirty="0"/>
          </a:p>
          <a:p>
            <a:pPr algn="just" eaLnBrk="0" hangingPunct="0"/>
            <a:endParaRPr lang="es-ES" sz="2000" b="1" dirty="0" smtClean="0"/>
          </a:p>
          <a:p>
            <a:pPr algn="just" eaLnBrk="0" hangingPunct="0"/>
            <a:r>
              <a:rPr lang="es-ES" sz="2400" b="1" dirty="0" smtClean="0"/>
              <a:t>Non-</a:t>
            </a:r>
            <a:r>
              <a:rPr lang="es-ES" sz="2400" b="1" dirty="0" err="1" smtClean="0"/>
              <a:t>hazardous</a:t>
            </a:r>
            <a:r>
              <a:rPr lang="es-ES" sz="2400" b="1" dirty="0" smtClean="0"/>
              <a:t> </a:t>
            </a:r>
            <a:r>
              <a:rPr lang="es-ES" sz="2400" b="1" dirty="0" err="1" smtClean="0"/>
              <a:t>waste</a:t>
            </a:r>
            <a:endParaRPr lang="es-ES" sz="2400" b="1" dirty="0" smtClean="0"/>
          </a:p>
          <a:p>
            <a:pPr lvl="1" algn="just" eaLnBrk="0" hangingPunct="0"/>
            <a:r>
              <a:rPr lang="es-ES" sz="2000" dirty="0" err="1" smtClean="0"/>
              <a:t>It</a:t>
            </a:r>
            <a:r>
              <a:rPr lang="es-ES" sz="2000" dirty="0" smtClean="0"/>
              <a:t> </a:t>
            </a:r>
            <a:r>
              <a:rPr lang="es-ES" sz="2000" dirty="0" err="1" smtClean="0"/>
              <a:t>does</a:t>
            </a:r>
            <a:r>
              <a:rPr lang="es-ES" sz="2000" dirty="0" smtClean="0"/>
              <a:t> </a:t>
            </a:r>
            <a:r>
              <a:rPr lang="es-ES" sz="2000" dirty="0" err="1" smtClean="0"/>
              <a:t>not</a:t>
            </a:r>
            <a:r>
              <a:rPr lang="es-ES" sz="2000" dirty="0" smtClean="0"/>
              <a:t> </a:t>
            </a:r>
            <a:r>
              <a:rPr lang="es-ES" sz="2000" dirty="0" err="1" smtClean="0"/>
              <a:t>present</a:t>
            </a:r>
            <a:r>
              <a:rPr lang="es-ES" sz="2000" dirty="0" smtClean="0"/>
              <a:t> </a:t>
            </a:r>
            <a:r>
              <a:rPr lang="es-ES" sz="2000" dirty="0" err="1" smtClean="0"/>
              <a:t>any</a:t>
            </a:r>
            <a:r>
              <a:rPr lang="es-ES" sz="2000" dirty="0" smtClean="0"/>
              <a:t> of </a:t>
            </a:r>
            <a:r>
              <a:rPr lang="es-ES" sz="2000" dirty="0" err="1" smtClean="0"/>
              <a:t>the</a:t>
            </a:r>
            <a:r>
              <a:rPr lang="es-ES" sz="2000" dirty="0" smtClean="0"/>
              <a:t> </a:t>
            </a:r>
            <a:r>
              <a:rPr lang="es-ES" sz="2000" dirty="0" err="1" smtClean="0"/>
              <a:t>characteristics</a:t>
            </a:r>
            <a:r>
              <a:rPr lang="es-ES" sz="2000" dirty="0" smtClean="0"/>
              <a:t> </a:t>
            </a:r>
            <a:r>
              <a:rPr lang="es-ES" sz="2000" dirty="0" err="1" smtClean="0"/>
              <a:t>listed</a:t>
            </a:r>
            <a:r>
              <a:rPr lang="es-ES" sz="2000" dirty="0" smtClean="0"/>
              <a:t> in </a:t>
            </a:r>
            <a:r>
              <a:rPr lang="es-ES" sz="2000" dirty="0" err="1" smtClean="0"/>
              <a:t>Annex</a:t>
            </a:r>
            <a:r>
              <a:rPr lang="es-ES" sz="2000" dirty="0" smtClean="0"/>
              <a:t> III</a:t>
            </a:r>
          </a:p>
          <a:p>
            <a:pPr lvl="1" algn="just" eaLnBrk="0" hangingPunct="0"/>
            <a:endParaRPr lang="es-ES" sz="2000" dirty="0"/>
          </a:p>
          <a:p>
            <a:pPr algn="just" eaLnBrk="0" hangingPunct="0"/>
            <a:endParaRPr lang="es-ES" sz="2000" b="1" dirty="0" smtClean="0"/>
          </a:p>
          <a:p>
            <a:pPr algn="just" eaLnBrk="0" hangingPunct="0"/>
            <a:r>
              <a:rPr lang="es-ES" sz="2400" b="1" dirty="0" err="1" smtClean="0"/>
              <a:t>Inert</a:t>
            </a:r>
            <a:r>
              <a:rPr lang="es-ES" sz="2400" b="1" dirty="0" smtClean="0"/>
              <a:t> </a:t>
            </a:r>
            <a:r>
              <a:rPr lang="es-ES" sz="2400" b="1" dirty="0" err="1" smtClean="0"/>
              <a:t>waste</a:t>
            </a:r>
            <a:endParaRPr lang="es-ES" sz="2400" dirty="0"/>
          </a:p>
          <a:p>
            <a:pPr lvl="1"/>
            <a:r>
              <a:rPr lang="es-ES" dirty="0" err="1" smtClean="0"/>
              <a:t>This</a:t>
            </a:r>
            <a:r>
              <a:rPr lang="es-ES" dirty="0" smtClean="0"/>
              <a:t> non-</a:t>
            </a:r>
            <a:r>
              <a:rPr lang="es-ES" dirty="0" err="1" smtClean="0"/>
              <a:t>hazardous</a:t>
            </a:r>
            <a:r>
              <a:rPr lang="es-ES" dirty="0" smtClean="0"/>
              <a:t> </a:t>
            </a:r>
            <a:r>
              <a:rPr lang="es-ES" dirty="0" err="1" smtClean="0"/>
              <a:t>waste</a:t>
            </a:r>
            <a:r>
              <a:rPr lang="es-ES" dirty="0" smtClean="0"/>
              <a:t> </a:t>
            </a:r>
            <a:r>
              <a:rPr lang="es-ES" dirty="0" err="1" smtClean="0"/>
              <a:t>that</a:t>
            </a:r>
            <a:r>
              <a:rPr lang="es-ES" dirty="0" smtClean="0"/>
              <a:t>:</a:t>
            </a:r>
          </a:p>
          <a:p>
            <a:pPr lvl="1">
              <a:buFontTx/>
              <a:buChar char="-"/>
            </a:pPr>
            <a:r>
              <a:rPr lang="es-ES" dirty="0" err="1" smtClean="0"/>
              <a:t>does</a:t>
            </a:r>
            <a:r>
              <a:rPr lang="es-ES" dirty="0" smtClean="0"/>
              <a:t> </a:t>
            </a:r>
            <a:r>
              <a:rPr lang="es-ES" dirty="0" err="1" smtClean="0"/>
              <a:t>not</a:t>
            </a:r>
            <a:r>
              <a:rPr lang="es-ES" dirty="0" smtClean="0"/>
              <a:t> </a:t>
            </a:r>
            <a:r>
              <a:rPr lang="es-ES" dirty="0" err="1" smtClean="0"/>
              <a:t>present</a:t>
            </a:r>
            <a:r>
              <a:rPr lang="es-ES" dirty="0" smtClean="0"/>
              <a:t> </a:t>
            </a:r>
            <a:r>
              <a:rPr lang="es-ES" dirty="0" err="1" smtClean="0"/>
              <a:t>any</a:t>
            </a:r>
            <a:r>
              <a:rPr lang="es-ES" dirty="0" smtClean="0"/>
              <a:t> </a:t>
            </a:r>
            <a:r>
              <a:rPr lang="es-ES" dirty="0" err="1" smtClean="0"/>
              <a:t>significant</a:t>
            </a:r>
            <a:r>
              <a:rPr lang="es-ES" dirty="0" smtClean="0"/>
              <a:t> </a:t>
            </a:r>
            <a:r>
              <a:rPr lang="es-ES" dirty="0" err="1" smtClean="0"/>
              <a:t>physical</a:t>
            </a:r>
            <a:r>
              <a:rPr lang="es-ES" dirty="0" smtClean="0"/>
              <a:t>, </a:t>
            </a:r>
            <a:r>
              <a:rPr lang="es-ES" dirty="0" err="1" smtClean="0"/>
              <a:t>chemical</a:t>
            </a:r>
            <a:r>
              <a:rPr lang="es-ES" dirty="0" smtClean="0"/>
              <a:t> </a:t>
            </a:r>
            <a:r>
              <a:rPr lang="es-ES" dirty="0" err="1" smtClean="0"/>
              <a:t>or</a:t>
            </a:r>
            <a:r>
              <a:rPr lang="es-ES" dirty="0" smtClean="0"/>
              <a:t> </a:t>
            </a:r>
            <a:r>
              <a:rPr lang="es-ES" dirty="0" err="1" smtClean="0"/>
              <a:t>biological</a:t>
            </a:r>
            <a:r>
              <a:rPr lang="es-ES" dirty="0" smtClean="0"/>
              <a:t> </a:t>
            </a:r>
            <a:r>
              <a:rPr lang="es-ES" dirty="0" err="1" smtClean="0"/>
              <a:t>change</a:t>
            </a:r>
            <a:r>
              <a:rPr lang="es-ES" dirty="0" smtClean="0"/>
              <a:t>,</a:t>
            </a:r>
          </a:p>
          <a:p>
            <a:pPr lvl="1">
              <a:buFontTx/>
              <a:buChar char="-"/>
            </a:pPr>
            <a:r>
              <a:rPr lang="es-ES" dirty="0" smtClean="0"/>
              <a:t> </a:t>
            </a:r>
            <a:r>
              <a:rPr lang="es-ES" dirty="0" err="1" smtClean="0"/>
              <a:t>is</a:t>
            </a:r>
            <a:r>
              <a:rPr lang="es-ES" dirty="0" smtClean="0"/>
              <a:t> </a:t>
            </a:r>
            <a:r>
              <a:rPr lang="es-ES" dirty="0" err="1" smtClean="0"/>
              <a:t>not</a:t>
            </a:r>
            <a:r>
              <a:rPr lang="es-ES" dirty="0" smtClean="0"/>
              <a:t> soluble </a:t>
            </a:r>
            <a:r>
              <a:rPr lang="es-ES" dirty="0" err="1" smtClean="0"/>
              <a:t>nor</a:t>
            </a:r>
            <a:r>
              <a:rPr lang="es-ES" dirty="0" smtClean="0"/>
              <a:t>  </a:t>
            </a:r>
            <a:r>
              <a:rPr lang="es-ES" dirty="0" err="1" smtClean="0"/>
              <a:t>flammable</a:t>
            </a:r>
            <a:endParaRPr lang="es-ES" dirty="0" smtClean="0"/>
          </a:p>
          <a:p>
            <a:pPr lvl="1">
              <a:buFontTx/>
              <a:buChar char="-"/>
            </a:pPr>
            <a:r>
              <a:rPr lang="es-ES" dirty="0" err="1" smtClean="0"/>
              <a:t>Is</a:t>
            </a:r>
            <a:r>
              <a:rPr lang="es-ES" dirty="0" smtClean="0"/>
              <a:t> </a:t>
            </a:r>
            <a:r>
              <a:rPr lang="es-ES" dirty="0" err="1" smtClean="0"/>
              <a:t>not</a:t>
            </a:r>
            <a:r>
              <a:rPr lang="es-ES" dirty="0" smtClean="0"/>
              <a:t> biodegradable</a:t>
            </a:r>
          </a:p>
          <a:p>
            <a:pPr lvl="1">
              <a:buFontTx/>
              <a:buChar char="-"/>
            </a:pPr>
            <a:r>
              <a:rPr lang="es-ES" dirty="0" err="1" smtClean="0"/>
              <a:t>Does</a:t>
            </a:r>
            <a:r>
              <a:rPr lang="es-ES" dirty="0" smtClean="0"/>
              <a:t> </a:t>
            </a:r>
            <a:r>
              <a:rPr lang="es-ES" dirty="0" err="1" smtClean="0"/>
              <a:t>not</a:t>
            </a:r>
            <a:r>
              <a:rPr lang="es-ES" dirty="0" smtClean="0"/>
              <a:t> </a:t>
            </a:r>
            <a:r>
              <a:rPr lang="es-ES" dirty="0" err="1" smtClean="0"/>
              <a:t>affect</a:t>
            </a:r>
            <a:r>
              <a:rPr lang="es-ES" dirty="0" smtClean="0"/>
              <a:t> </a:t>
            </a:r>
            <a:r>
              <a:rPr lang="es-ES" dirty="0" err="1" smtClean="0"/>
              <a:t>any</a:t>
            </a:r>
            <a:r>
              <a:rPr lang="es-ES" dirty="0" smtClean="0"/>
              <a:t> </a:t>
            </a:r>
            <a:r>
              <a:rPr lang="es-ES" dirty="0" err="1" smtClean="0"/>
              <a:t>other</a:t>
            </a:r>
            <a:r>
              <a:rPr lang="es-ES" dirty="0" smtClean="0"/>
              <a:t> material in </a:t>
            </a:r>
            <a:r>
              <a:rPr lang="es-ES" dirty="0" err="1" smtClean="0"/>
              <a:t>contact</a:t>
            </a:r>
            <a:r>
              <a:rPr lang="es-ES" dirty="0" smtClean="0"/>
              <a:t> </a:t>
            </a:r>
            <a:r>
              <a:rPr lang="es-ES" dirty="0" err="1" smtClean="0"/>
              <a:t>with</a:t>
            </a:r>
            <a:r>
              <a:rPr lang="es-ES" dirty="0" smtClean="0"/>
              <a:t> </a:t>
            </a:r>
            <a:r>
              <a:rPr lang="es-ES" dirty="0" err="1" smtClean="0"/>
              <a:t>it</a:t>
            </a:r>
            <a:endParaRPr lang="es-ES" dirty="0" smtClean="0"/>
          </a:p>
          <a:p>
            <a:pPr algn="just" eaLnBrk="0" hangingPunct="0"/>
            <a:endParaRPr lang="es-ES" sz="2000" dirty="0"/>
          </a:p>
        </p:txBody>
      </p:sp>
      <p:sp>
        <p:nvSpPr>
          <p:cNvPr id="8" name="7 CuadroTexto"/>
          <p:cNvSpPr txBox="1"/>
          <p:nvPr/>
        </p:nvSpPr>
        <p:spPr>
          <a:xfrm>
            <a:off x="1043608" y="692696"/>
            <a:ext cx="626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1. TYPES OF WASTE</a:t>
            </a:r>
            <a:endParaRPr lang="es-ES" sz="2400" b="1" dirty="0"/>
          </a:p>
        </p:txBody>
      </p:sp>
      <p:grpSp>
        <p:nvGrpSpPr>
          <p:cNvPr id="10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OPERATIONAL 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11 Rectángulo"/>
          <p:cNvSpPr/>
          <p:nvPr/>
        </p:nvSpPr>
        <p:spPr>
          <a:xfrm>
            <a:off x="395536" y="980728"/>
            <a:ext cx="8208912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sz="2400" b="1" dirty="0" err="1" smtClean="0">
                <a:solidFill>
                  <a:srgbClr val="0070C0"/>
                </a:solidFill>
              </a:rPr>
              <a:t>European</a:t>
            </a:r>
            <a:r>
              <a:rPr lang="es-ES" sz="2400" b="1" dirty="0" smtClean="0">
                <a:solidFill>
                  <a:srgbClr val="0070C0"/>
                </a:solidFill>
              </a:rPr>
              <a:t> </a:t>
            </a:r>
            <a:r>
              <a:rPr lang="es-ES" sz="2400" b="1" dirty="0" err="1" smtClean="0">
                <a:solidFill>
                  <a:srgbClr val="0070C0"/>
                </a:solidFill>
              </a:rPr>
              <a:t>Waste</a:t>
            </a:r>
            <a:r>
              <a:rPr lang="es-ES" sz="2400" b="1" dirty="0" smtClean="0">
                <a:solidFill>
                  <a:srgbClr val="0070C0"/>
                </a:solidFill>
              </a:rPr>
              <a:t> Catalogue</a:t>
            </a:r>
          </a:p>
          <a:p>
            <a:endParaRPr lang="es-ES" sz="2400" dirty="0" smtClean="0"/>
          </a:p>
          <a:p>
            <a:endParaRPr lang="es-ES" sz="2400" dirty="0" smtClean="0"/>
          </a:p>
          <a:p>
            <a:r>
              <a:rPr lang="es-ES" sz="2400" b="1" dirty="0" smtClean="0"/>
              <a:t>EWC </a:t>
            </a:r>
            <a:r>
              <a:rPr lang="es-ES" sz="2400" b="1" dirty="0" err="1" smtClean="0"/>
              <a:t>Code</a:t>
            </a:r>
            <a:endParaRPr lang="es-ES" sz="2400" b="1" dirty="0" smtClean="0"/>
          </a:p>
          <a:p>
            <a:endParaRPr lang="es-ES" sz="2400" dirty="0" smtClean="0"/>
          </a:p>
          <a:p>
            <a:r>
              <a:rPr lang="es-ES" sz="2400" dirty="0" err="1" smtClean="0"/>
              <a:t>Waste</a:t>
            </a:r>
            <a:r>
              <a:rPr lang="es-ES" sz="2400" dirty="0" smtClean="0"/>
              <a:t> </a:t>
            </a:r>
            <a:r>
              <a:rPr lang="es-ES" sz="2400" dirty="0" err="1" smtClean="0"/>
              <a:t>is</a:t>
            </a:r>
            <a:r>
              <a:rPr lang="es-ES" sz="2400" dirty="0" smtClean="0"/>
              <a:t> </a:t>
            </a:r>
            <a:r>
              <a:rPr lang="es-ES" sz="2400" dirty="0" err="1" smtClean="0"/>
              <a:t>classified</a:t>
            </a:r>
            <a:r>
              <a:rPr lang="es-ES" sz="2400" dirty="0" smtClean="0"/>
              <a:t> </a:t>
            </a:r>
            <a:r>
              <a:rPr lang="es-ES" sz="2400" dirty="0" err="1" smtClean="0"/>
              <a:t>with</a:t>
            </a:r>
            <a:r>
              <a:rPr lang="es-ES" sz="2400" dirty="0" smtClean="0"/>
              <a:t> a 6 </a:t>
            </a:r>
            <a:r>
              <a:rPr lang="es-ES" sz="2400" dirty="0" err="1" smtClean="0"/>
              <a:t>number</a:t>
            </a:r>
            <a:r>
              <a:rPr lang="es-ES" sz="2400" dirty="0" smtClean="0"/>
              <a:t> </a:t>
            </a:r>
            <a:r>
              <a:rPr lang="es-ES" sz="2400" dirty="0" err="1" smtClean="0"/>
              <a:t>code</a:t>
            </a:r>
            <a:r>
              <a:rPr lang="es-ES" sz="2400" dirty="0" smtClean="0"/>
              <a:t>:</a:t>
            </a:r>
          </a:p>
          <a:p>
            <a:r>
              <a:rPr lang="es-ES" sz="2400" dirty="0" smtClean="0"/>
              <a:t>XX. </a:t>
            </a:r>
            <a:r>
              <a:rPr lang="es-ES" sz="2400" dirty="0" err="1" smtClean="0"/>
              <a:t>Section</a:t>
            </a:r>
            <a:endParaRPr lang="es-ES" sz="2400" dirty="0" smtClean="0"/>
          </a:p>
          <a:p>
            <a:r>
              <a:rPr lang="es-ES" sz="2400" dirty="0" smtClean="0"/>
              <a:t>XX.XX. Sub-</a:t>
            </a:r>
            <a:r>
              <a:rPr lang="es-ES" sz="2400" dirty="0" err="1" smtClean="0"/>
              <a:t>section</a:t>
            </a:r>
            <a:endParaRPr lang="es-ES" sz="2400" dirty="0" smtClean="0"/>
          </a:p>
          <a:p>
            <a:r>
              <a:rPr lang="es-ES" sz="2400" dirty="0" smtClean="0"/>
              <a:t>XX.XX.XX. </a:t>
            </a:r>
            <a:r>
              <a:rPr lang="es-ES" sz="2400" dirty="0" err="1" smtClean="0"/>
              <a:t>Type</a:t>
            </a:r>
            <a:r>
              <a:rPr lang="es-ES" sz="2400" dirty="0" smtClean="0"/>
              <a:t> of </a:t>
            </a:r>
            <a:r>
              <a:rPr lang="es-ES" sz="2400" dirty="0" err="1" smtClean="0"/>
              <a:t>waste</a:t>
            </a:r>
            <a:endParaRPr lang="es-ES" sz="2400" dirty="0" smtClean="0"/>
          </a:p>
          <a:p>
            <a:endParaRPr lang="es-ES" sz="2400" dirty="0" smtClean="0"/>
          </a:p>
        </p:txBody>
      </p:sp>
      <p:grpSp>
        <p:nvGrpSpPr>
          <p:cNvPr id="8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OPERATIONAL 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Rectangle 1">
            <a:hlinkClick r:id="rId4"/>
          </p:cNvPr>
          <p:cNvSpPr/>
          <p:nvPr/>
        </p:nvSpPr>
        <p:spPr>
          <a:xfrm>
            <a:off x="1691680" y="5517232"/>
            <a:ext cx="56166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https://www.veolia.co.uk/sites/g/files/dvc1681/files/document/2014/11/How_to_classify_your_waste.pdf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11 Trapecio"/>
          <p:cNvSpPr/>
          <p:nvPr/>
        </p:nvSpPr>
        <p:spPr>
          <a:xfrm>
            <a:off x="2123728" y="4653136"/>
            <a:ext cx="4536504" cy="648072"/>
          </a:xfrm>
          <a:prstGeom prst="trapezoid">
            <a:avLst>
              <a:gd name="adj" fmla="val 9093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2" name="1 CuadroTexto"/>
          <p:cNvSpPr txBox="1"/>
          <p:nvPr/>
        </p:nvSpPr>
        <p:spPr>
          <a:xfrm>
            <a:off x="755576" y="1196752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/>
              <a:t>Priorities</a:t>
            </a:r>
            <a:r>
              <a:rPr lang="es-ES_tradnl" sz="2400" b="1" dirty="0" smtClean="0"/>
              <a:t> </a:t>
            </a:r>
            <a:r>
              <a:rPr lang="es-ES_tradnl" sz="2400" b="1" dirty="0" err="1" smtClean="0"/>
              <a:t>for</a:t>
            </a:r>
            <a:r>
              <a:rPr lang="es-ES_tradnl" sz="2400" b="1" dirty="0" smtClean="0"/>
              <a:t> </a:t>
            </a:r>
            <a:r>
              <a:rPr lang="es-ES_tradnl" sz="2400" b="1" dirty="0" err="1" smtClean="0"/>
              <a:t>waste</a:t>
            </a:r>
            <a:r>
              <a:rPr lang="es-ES_tradnl" sz="2400" b="1" dirty="0" smtClean="0"/>
              <a:t> </a:t>
            </a:r>
            <a:r>
              <a:rPr lang="es-ES_tradnl" sz="2400" b="1" dirty="0" err="1" smtClean="0"/>
              <a:t>recovery</a:t>
            </a:r>
            <a:endParaRPr lang="es-ES_tradnl" sz="2400" b="1" dirty="0"/>
          </a:p>
        </p:txBody>
      </p:sp>
      <p:sp>
        <p:nvSpPr>
          <p:cNvPr id="3" name="2 Trapecio"/>
          <p:cNvSpPr/>
          <p:nvPr/>
        </p:nvSpPr>
        <p:spPr>
          <a:xfrm>
            <a:off x="1547664" y="5301208"/>
            <a:ext cx="5688632" cy="576064"/>
          </a:xfrm>
          <a:prstGeom prst="trapezoid">
            <a:avLst>
              <a:gd name="adj" fmla="val 98261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4" name="3 Trapecio"/>
          <p:cNvSpPr/>
          <p:nvPr/>
        </p:nvSpPr>
        <p:spPr>
          <a:xfrm>
            <a:off x="2699792" y="4005064"/>
            <a:ext cx="3384376" cy="648072"/>
          </a:xfrm>
          <a:prstGeom prst="trapezoid">
            <a:avLst>
              <a:gd name="adj" fmla="val 90121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5" name="4 Trapecio"/>
          <p:cNvSpPr/>
          <p:nvPr/>
        </p:nvSpPr>
        <p:spPr>
          <a:xfrm>
            <a:off x="3275856" y="3429000"/>
            <a:ext cx="2232248" cy="576064"/>
          </a:xfrm>
          <a:prstGeom prst="trapezoid">
            <a:avLst>
              <a:gd name="adj" fmla="val 86051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6" name="5 Trapecio"/>
          <p:cNvSpPr/>
          <p:nvPr/>
        </p:nvSpPr>
        <p:spPr>
          <a:xfrm>
            <a:off x="3779912" y="2780928"/>
            <a:ext cx="1224136" cy="648072"/>
          </a:xfrm>
          <a:prstGeom prst="trapezoid">
            <a:avLst>
              <a:gd name="adj" fmla="val 300000"/>
            </a:avLst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7" name="6 CuadroTexto"/>
          <p:cNvSpPr txBox="1"/>
          <p:nvPr/>
        </p:nvSpPr>
        <p:spPr>
          <a:xfrm>
            <a:off x="4788024" y="2780928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err="1" smtClean="0"/>
              <a:t>Disposal</a:t>
            </a:r>
            <a:endParaRPr lang="es-ES" b="1" dirty="0"/>
          </a:p>
        </p:txBody>
      </p:sp>
      <p:sp>
        <p:nvSpPr>
          <p:cNvPr id="8" name="7 CuadroTexto"/>
          <p:cNvSpPr txBox="1"/>
          <p:nvPr/>
        </p:nvSpPr>
        <p:spPr>
          <a:xfrm>
            <a:off x="5076056" y="3356992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err="1" smtClean="0"/>
              <a:t>Other</a:t>
            </a:r>
            <a:r>
              <a:rPr lang="es-ES_tradnl" b="1" dirty="0" smtClean="0"/>
              <a:t> </a:t>
            </a:r>
            <a:r>
              <a:rPr lang="es-ES_tradnl" b="1" dirty="0" err="1" smtClean="0"/>
              <a:t>ways</a:t>
            </a:r>
            <a:r>
              <a:rPr lang="es-ES_tradnl" b="1" dirty="0" smtClean="0"/>
              <a:t> of </a:t>
            </a:r>
            <a:r>
              <a:rPr lang="es-ES_tradnl" b="1" dirty="0" err="1" smtClean="0"/>
              <a:t>recovery</a:t>
            </a:r>
            <a:r>
              <a:rPr lang="es-ES_tradnl" b="1" dirty="0" smtClean="0"/>
              <a:t> </a:t>
            </a:r>
            <a:endParaRPr lang="es-ES" b="1" dirty="0"/>
          </a:p>
        </p:txBody>
      </p:sp>
      <p:sp>
        <p:nvSpPr>
          <p:cNvPr id="9" name="8 CuadroTexto"/>
          <p:cNvSpPr txBox="1"/>
          <p:nvPr/>
        </p:nvSpPr>
        <p:spPr>
          <a:xfrm>
            <a:off x="3635896" y="4149080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err="1" smtClean="0"/>
              <a:t>Recycling</a:t>
            </a:r>
            <a:endParaRPr lang="es-ES" b="1" dirty="0"/>
          </a:p>
        </p:txBody>
      </p:sp>
      <p:sp>
        <p:nvSpPr>
          <p:cNvPr id="10" name="9 CuadroTexto"/>
          <p:cNvSpPr txBox="1"/>
          <p:nvPr/>
        </p:nvSpPr>
        <p:spPr>
          <a:xfrm>
            <a:off x="3491880" y="4797152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smtClean="0"/>
              <a:t>Re-use</a:t>
            </a:r>
            <a:endParaRPr lang="es-ES" b="1" dirty="0"/>
          </a:p>
        </p:txBody>
      </p:sp>
      <p:sp>
        <p:nvSpPr>
          <p:cNvPr id="11" name="10 CuadroTexto"/>
          <p:cNvSpPr txBox="1"/>
          <p:nvPr/>
        </p:nvSpPr>
        <p:spPr>
          <a:xfrm>
            <a:off x="3203848" y="537321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err="1" smtClean="0"/>
              <a:t>Prevention</a:t>
            </a:r>
            <a:endParaRPr lang="es-ES" b="1" dirty="0"/>
          </a:p>
        </p:txBody>
      </p:sp>
      <p:grpSp>
        <p:nvGrpSpPr>
          <p:cNvPr id="18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9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0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1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OPERATIONAL 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2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31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7" name="Picture 3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17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CIRCULAR ECONOMY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340768"/>
            <a:ext cx="6472537" cy="4919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56484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11 Rectángulo"/>
          <p:cNvSpPr/>
          <p:nvPr/>
        </p:nvSpPr>
        <p:spPr>
          <a:xfrm>
            <a:off x="395536" y="980728"/>
            <a:ext cx="820891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sz="2400" b="1" dirty="0" err="1" smtClean="0">
                <a:solidFill>
                  <a:srgbClr val="0070C0"/>
                </a:solidFill>
              </a:rPr>
              <a:t>Carriers</a:t>
            </a:r>
            <a:r>
              <a:rPr lang="es-ES" sz="2400" b="1" dirty="0" smtClean="0">
                <a:solidFill>
                  <a:srgbClr val="0070C0"/>
                </a:solidFill>
              </a:rPr>
              <a:t>, </a:t>
            </a:r>
            <a:r>
              <a:rPr lang="es-ES" sz="2400" b="1" dirty="0" err="1" smtClean="0">
                <a:solidFill>
                  <a:srgbClr val="0070C0"/>
                </a:solidFill>
              </a:rPr>
              <a:t>brokers</a:t>
            </a:r>
            <a:r>
              <a:rPr lang="es-ES" sz="2400" b="1" dirty="0" smtClean="0">
                <a:solidFill>
                  <a:srgbClr val="0070C0"/>
                </a:solidFill>
              </a:rPr>
              <a:t> and </a:t>
            </a:r>
            <a:r>
              <a:rPr lang="es-ES" sz="2400" b="1" dirty="0" err="1" smtClean="0">
                <a:solidFill>
                  <a:srgbClr val="0070C0"/>
                </a:solidFill>
              </a:rPr>
              <a:t>dealers</a:t>
            </a:r>
            <a:endParaRPr lang="es-ES" sz="2400" b="1" dirty="0" smtClean="0">
              <a:solidFill>
                <a:srgbClr val="0070C0"/>
              </a:solidFill>
            </a:endParaRPr>
          </a:p>
          <a:p>
            <a:endParaRPr lang="es-ES" sz="2400" dirty="0" smtClean="0"/>
          </a:p>
          <a:p>
            <a:endParaRPr lang="es-ES" sz="2400" dirty="0" smtClean="0"/>
          </a:p>
          <a:p>
            <a:endParaRPr lang="es-ES" sz="2400" dirty="0" smtClean="0"/>
          </a:p>
        </p:txBody>
      </p:sp>
      <p:sp>
        <p:nvSpPr>
          <p:cNvPr id="2" name="Rectangle 1">
            <a:hlinkClick r:id="rId2"/>
          </p:cNvPr>
          <p:cNvSpPr/>
          <p:nvPr/>
        </p:nvSpPr>
        <p:spPr>
          <a:xfrm>
            <a:off x="2339752" y="551723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https://www.gov.uk/guidance/access-the-public-register-for-environmental-information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4213" y="2352572"/>
            <a:ext cx="7560195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en-US" sz="2400" b="1" dirty="0" smtClean="0"/>
              <a:t>Carriers</a:t>
            </a:r>
            <a:r>
              <a:rPr lang="en-US" sz="2400" dirty="0" smtClean="0"/>
              <a:t>: Transport waste</a:t>
            </a:r>
          </a:p>
          <a:p>
            <a:pPr>
              <a:spcBef>
                <a:spcPts val="1200"/>
              </a:spcBef>
            </a:pPr>
            <a:r>
              <a:rPr lang="en-US" sz="2400" b="1" dirty="0" smtClean="0"/>
              <a:t>Brokers</a:t>
            </a:r>
            <a:r>
              <a:rPr lang="en-US" sz="2400" dirty="0" smtClean="0"/>
              <a:t>: arrange for other businesses’ waste to be handled, transported, disposed of or recovered</a:t>
            </a:r>
          </a:p>
          <a:p>
            <a:pPr>
              <a:spcBef>
                <a:spcPts val="1200"/>
              </a:spcBef>
            </a:pPr>
            <a:r>
              <a:rPr lang="en-US" sz="2400" b="1" dirty="0" smtClean="0"/>
              <a:t>Dealers</a:t>
            </a:r>
            <a:r>
              <a:rPr lang="en-US" sz="2400" dirty="0" smtClean="0"/>
              <a:t>: Buy waste from other businesses to sell on</a:t>
            </a:r>
          </a:p>
          <a:p>
            <a:pPr>
              <a:spcBef>
                <a:spcPts val="1200"/>
              </a:spcBef>
            </a:pPr>
            <a:endParaRPr lang="en-US" sz="2400" dirty="0"/>
          </a:p>
          <a:p>
            <a:pPr>
              <a:spcBef>
                <a:spcPts val="1200"/>
              </a:spcBef>
            </a:pPr>
            <a:r>
              <a:rPr lang="en-US" sz="2400" dirty="0" smtClean="0"/>
              <a:t>They should be accredited</a:t>
            </a:r>
            <a:endParaRPr lang="en-GB" sz="2400" dirty="0"/>
          </a:p>
        </p:txBody>
      </p:sp>
      <p:grpSp>
        <p:nvGrpSpPr>
          <p:cNvPr id="11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OPERATIONAL 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193128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11 Rectángulo"/>
          <p:cNvSpPr/>
          <p:nvPr/>
        </p:nvSpPr>
        <p:spPr>
          <a:xfrm>
            <a:off x="395536" y="980728"/>
            <a:ext cx="82089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sz="2400" b="1" dirty="0" err="1" smtClean="0">
                <a:solidFill>
                  <a:srgbClr val="0070C0"/>
                </a:solidFill>
              </a:rPr>
              <a:t>Traceability</a:t>
            </a:r>
            <a:r>
              <a:rPr lang="es-ES" sz="2400" b="1" dirty="0" smtClean="0">
                <a:solidFill>
                  <a:srgbClr val="0070C0"/>
                </a:solidFill>
              </a:rPr>
              <a:t> of </a:t>
            </a:r>
            <a:r>
              <a:rPr lang="es-ES" sz="2400" b="1" dirty="0" err="1" smtClean="0">
                <a:solidFill>
                  <a:srgbClr val="0070C0"/>
                </a:solidFill>
              </a:rPr>
              <a:t>waste</a:t>
            </a:r>
            <a:endParaRPr lang="es-ES" sz="2400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539552" y="2276872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/>
              <a:t>WASTE</a:t>
            </a:r>
            <a:endParaRPr lang="en-GB" sz="2000" dirty="0"/>
          </a:p>
        </p:txBody>
      </p:sp>
      <p:sp>
        <p:nvSpPr>
          <p:cNvPr id="11" name="TextBox 10"/>
          <p:cNvSpPr txBox="1"/>
          <p:nvPr/>
        </p:nvSpPr>
        <p:spPr>
          <a:xfrm>
            <a:off x="2195736" y="2276872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/>
              <a:t>SEGGREGATION</a:t>
            </a:r>
            <a:endParaRPr lang="en-GB" sz="2000" dirty="0"/>
          </a:p>
        </p:txBody>
      </p:sp>
      <p:sp>
        <p:nvSpPr>
          <p:cNvPr id="13" name="TextBox 12"/>
          <p:cNvSpPr txBox="1"/>
          <p:nvPr/>
        </p:nvSpPr>
        <p:spPr>
          <a:xfrm>
            <a:off x="4729760" y="2276872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/>
              <a:t>TRANSPORT</a:t>
            </a:r>
            <a:endParaRPr lang="en-GB" sz="2000" dirty="0"/>
          </a:p>
        </p:txBody>
      </p:sp>
      <p:sp>
        <p:nvSpPr>
          <p:cNvPr id="16" name="TextBox 15"/>
          <p:cNvSpPr txBox="1"/>
          <p:nvPr/>
        </p:nvSpPr>
        <p:spPr>
          <a:xfrm>
            <a:off x="6853996" y="2276872"/>
            <a:ext cx="19442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 smtClean="0"/>
              <a:t>END OF LIFE</a:t>
            </a:r>
          </a:p>
          <a:p>
            <a:pPr algn="ctr"/>
            <a:r>
              <a:rPr lang="en-US" sz="2000" dirty="0" smtClean="0"/>
              <a:t>NEW USE</a:t>
            </a:r>
            <a:endParaRPr lang="en-GB" sz="2000" dirty="0"/>
          </a:p>
        </p:txBody>
      </p:sp>
      <p:sp>
        <p:nvSpPr>
          <p:cNvPr id="4" name="Right Arrow 3"/>
          <p:cNvSpPr/>
          <p:nvPr/>
        </p:nvSpPr>
        <p:spPr>
          <a:xfrm>
            <a:off x="1547664" y="2476927"/>
            <a:ext cx="648072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ight Arrow 16"/>
          <p:cNvSpPr/>
          <p:nvPr/>
        </p:nvSpPr>
        <p:spPr>
          <a:xfrm>
            <a:off x="4031940" y="2476926"/>
            <a:ext cx="648072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ight Arrow 17"/>
          <p:cNvSpPr/>
          <p:nvPr/>
        </p:nvSpPr>
        <p:spPr>
          <a:xfrm>
            <a:off x="6264188" y="2454066"/>
            <a:ext cx="648072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2231740" y="3212976"/>
            <a:ext cx="18722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According to EWC</a:t>
            </a:r>
          </a:p>
          <a:p>
            <a:r>
              <a:rPr lang="en-US" dirty="0" smtClean="0"/>
              <a:t>Stored</a:t>
            </a:r>
          </a:p>
          <a:p>
            <a:r>
              <a:rPr lang="en-US" dirty="0" smtClean="0"/>
              <a:t>Protected</a:t>
            </a:r>
          </a:p>
          <a:p>
            <a:r>
              <a:rPr lang="en-US" dirty="0" smtClean="0"/>
              <a:t>Avoid mixing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7164288" y="3212976"/>
            <a:ext cx="16339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Disposed of</a:t>
            </a:r>
          </a:p>
          <a:p>
            <a:r>
              <a:rPr lang="en-US" dirty="0" smtClean="0"/>
              <a:t>Reuse</a:t>
            </a:r>
          </a:p>
          <a:p>
            <a:r>
              <a:rPr lang="en-US" dirty="0" smtClean="0"/>
              <a:t>Recycle</a:t>
            </a:r>
            <a:endParaRPr lang="en-GB" dirty="0"/>
          </a:p>
        </p:txBody>
      </p:sp>
      <p:sp>
        <p:nvSpPr>
          <p:cNvPr id="19" name="TextBox 18"/>
          <p:cNvSpPr txBox="1"/>
          <p:nvPr/>
        </p:nvSpPr>
        <p:spPr>
          <a:xfrm>
            <a:off x="4680012" y="3212975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Right conditions</a:t>
            </a:r>
            <a:endParaRPr lang="en-GB" dirty="0"/>
          </a:p>
        </p:txBody>
      </p:sp>
      <p:grpSp>
        <p:nvGrpSpPr>
          <p:cNvPr id="20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2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2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3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OPERATIONAL 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692578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OPERATIONAL 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4" name="TextBox 3"/>
          <p:cNvSpPr txBox="1"/>
          <p:nvPr/>
        </p:nvSpPr>
        <p:spPr>
          <a:xfrm>
            <a:off x="684213" y="2276872"/>
            <a:ext cx="727280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How to integrate waste management and circular economy?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Processes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Dealers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End of life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84213" y="1035054"/>
            <a:ext cx="72728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DISCUSSION</a:t>
            </a:r>
          </a:p>
        </p:txBody>
      </p:sp>
      <p:sp>
        <p:nvSpPr>
          <p:cNvPr id="5" name="Rectangle 4"/>
          <p:cNvSpPr/>
          <p:nvPr/>
        </p:nvSpPr>
        <p:spPr>
          <a:xfrm>
            <a:off x="684212" y="3861048"/>
            <a:ext cx="7057429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 smtClean="0">
                <a:solidFill>
                  <a:srgbClr val="222222"/>
                </a:solidFill>
              </a:rPr>
              <a:t>What impacts can we have in the product whole life cycle?</a:t>
            </a:r>
            <a:endParaRPr lang="en-GB" sz="2000" dirty="0"/>
          </a:p>
        </p:txBody>
      </p:sp>
      <p:sp>
        <p:nvSpPr>
          <p:cNvPr id="15" name="Rectangle 14"/>
          <p:cNvSpPr/>
          <p:nvPr/>
        </p:nvSpPr>
        <p:spPr>
          <a:xfrm>
            <a:off x="684211" y="4668434"/>
            <a:ext cx="7057429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 smtClean="0">
                <a:solidFill>
                  <a:srgbClr val="222222"/>
                </a:solidFill>
              </a:rPr>
              <a:t>How can </a:t>
            </a:r>
            <a:r>
              <a:rPr lang="en-GB" sz="2000" dirty="0" err="1" smtClean="0">
                <a:solidFill>
                  <a:srgbClr val="222222"/>
                </a:solidFill>
              </a:rPr>
              <a:t>servitization</a:t>
            </a:r>
            <a:r>
              <a:rPr lang="en-GB" sz="2000" dirty="0" smtClean="0">
                <a:solidFill>
                  <a:srgbClr val="222222"/>
                </a:solidFill>
              </a:rPr>
              <a:t> impact in waste management?</a:t>
            </a:r>
            <a:endParaRPr lang="en-GB" sz="2000" dirty="0"/>
          </a:p>
        </p:txBody>
      </p:sp>
      <p:sp>
        <p:nvSpPr>
          <p:cNvPr id="16" name="Rectangle 15"/>
          <p:cNvSpPr/>
          <p:nvPr/>
        </p:nvSpPr>
        <p:spPr>
          <a:xfrm>
            <a:off x="683355" y="5475820"/>
            <a:ext cx="7057429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 smtClean="0">
                <a:solidFill>
                  <a:srgbClr val="222222"/>
                </a:solidFill>
              </a:rPr>
              <a:t>How can reverse logistics and re-manufacturing impact in waste management?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0226226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OPERATIONAL 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4" name="TextBox 3"/>
          <p:cNvSpPr txBox="1"/>
          <p:nvPr/>
        </p:nvSpPr>
        <p:spPr>
          <a:xfrm>
            <a:off x="684213" y="2276872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Externalization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84213" y="1035054"/>
            <a:ext cx="72728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DISCUSSION</a:t>
            </a:r>
          </a:p>
        </p:txBody>
      </p:sp>
      <p:sp>
        <p:nvSpPr>
          <p:cNvPr id="5" name="Rectangle 4"/>
          <p:cNvSpPr/>
          <p:nvPr/>
        </p:nvSpPr>
        <p:spPr>
          <a:xfrm>
            <a:off x="899591" y="2852936"/>
            <a:ext cx="705742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how a </a:t>
            </a:r>
            <a:r>
              <a:rPr lang="en-GB" b="1" dirty="0">
                <a:solidFill>
                  <a:srgbClr val="222222"/>
                </a:solidFill>
                <a:latin typeface="arial" panose="020B0604020202020204" pitchFamily="34" charset="0"/>
              </a:rPr>
              <a:t>business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 maximizes its profits by off-loading indirect costs and forcing negative effects to a third party.</a:t>
            </a:r>
            <a:endParaRPr lang="en-GB" dirty="0"/>
          </a:p>
        </p:txBody>
      </p:sp>
      <p:sp>
        <p:nvSpPr>
          <p:cNvPr id="6" name="Rectangle 5">
            <a:hlinkClick r:id="rId4"/>
          </p:cNvPr>
          <p:cNvSpPr/>
          <p:nvPr/>
        </p:nvSpPr>
        <p:spPr>
          <a:xfrm>
            <a:off x="1151940" y="5196846"/>
            <a:ext cx="655272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https://ebrary.net/21378/management/outsourcing_offshoring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12507" y="4217312"/>
            <a:ext cx="705742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solidFill>
                  <a:srgbClr val="222222"/>
                </a:solidFill>
                <a:latin typeface="arial" panose="020B0604020202020204" pitchFamily="34" charset="0"/>
              </a:rPr>
              <a:t>Read this article and explain advantages/disadvantages with outsourcing in waste management and circular economy.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624276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1418</TotalTime>
  <Words>519</Words>
  <Application>Microsoft Office PowerPoint</Application>
  <PresentationFormat>On-screen Show (4:3)</PresentationFormat>
  <Paragraphs>127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Arial</vt:lpstr>
      <vt:lpstr>Calibri</vt:lpstr>
      <vt:lpstr>Tema de Office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dc:creator>Juanan</dc:creator>
  <cp:lastModifiedBy>Juan Ferriz-Papi</cp:lastModifiedBy>
  <cp:revision>30</cp:revision>
  <dcterms:created xsi:type="dcterms:W3CDTF">2015-03-08T09:35:53Z</dcterms:created>
  <dcterms:modified xsi:type="dcterms:W3CDTF">2019-03-21T09:52:59Z</dcterms:modified>
</cp:coreProperties>
</file>