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6"/>
  </p:notesMasterIdLst>
  <p:sldIdLst>
    <p:sldId id="257" r:id="rId2"/>
    <p:sldId id="268" r:id="rId3"/>
    <p:sldId id="267" r:id="rId4"/>
    <p:sldId id="266" r:id="rId5"/>
    <p:sldId id="265" r:id="rId6"/>
    <p:sldId id="264" r:id="rId7"/>
    <p:sldId id="262" r:id="rId8"/>
    <p:sldId id="263" r:id="rId9"/>
    <p:sldId id="261" r:id="rId10"/>
    <p:sldId id="260" r:id="rId11"/>
    <p:sldId id="259" r:id="rId12"/>
    <p:sldId id="258" r:id="rId13"/>
    <p:sldId id="269" r:id="rId14"/>
    <p:sldId id="270" r:id="rId15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5" autoAdjust="0"/>
    <p:restoredTop sz="95097" autoAdjust="0"/>
  </p:normalViewPr>
  <p:slideViewPr>
    <p:cSldViewPr snapToGrid="0">
      <p:cViewPr varScale="1">
        <p:scale>
          <a:sx n="79" d="100"/>
          <a:sy n="79" d="100"/>
        </p:scale>
        <p:origin x="850" y="77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 varScale="1">
        <p:scale>
          <a:sx n="63" d="100"/>
          <a:sy n="63" d="100"/>
        </p:scale>
        <p:origin x="3206" y="38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994A8E4-629A-47B2-AF29-7CBA8814B573}" type="datetimeFigureOut">
              <a:rPr lang="en-GB" smtClean="0"/>
              <a:t>24/02/2025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5B9B115-C80D-40C9-8920-0CA499913AD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257903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sz="1200" kern="1200" dirty="0">
              <a:solidFill>
                <a:schemeClr val="tx1"/>
              </a:solidFill>
              <a:effectLst/>
              <a:latin typeface="Times New Roman" panose="02020603050405020304" pitchFamily="18" charset="0"/>
              <a:ea typeface="+mn-ea"/>
              <a:cs typeface="Times New Roman" panose="02020603050405020304" pitchFamily="18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5C77245-EFA3-424E-9B1D-77A3E371BF41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8647778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200" kern="1200" dirty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.</a:t>
            </a:r>
            <a:endParaRPr lang="en-US" sz="1200" kern="1200" dirty="0">
              <a:solidFill>
                <a:schemeClr val="tx1"/>
              </a:solidFill>
              <a:effectLst/>
              <a:latin typeface="Times New Roman" panose="02020603050405020304" pitchFamily="18" charset="0"/>
              <a:ea typeface="+mn-ea"/>
              <a:cs typeface="Times New Roman" panose="02020603050405020304" pitchFamily="18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5C77245-EFA3-424E-9B1D-77A3E371BF41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5281138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sz="1200" kern="1200" dirty="0">
              <a:solidFill>
                <a:schemeClr val="tx1"/>
              </a:solidFill>
              <a:effectLst/>
              <a:latin typeface="Times New Roman" panose="02020603050405020304" pitchFamily="18" charset="0"/>
              <a:ea typeface="+mn-ea"/>
              <a:cs typeface="Times New Roman" panose="02020603050405020304" pitchFamily="18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5C77245-EFA3-424E-9B1D-77A3E371BF41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2774428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sz="1200" kern="1200" dirty="0">
              <a:solidFill>
                <a:schemeClr val="tx1"/>
              </a:solidFill>
              <a:effectLst/>
              <a:latin typeface="Times New Roman" panose="02020603050405020304" pitchFamily="18" charset="0"/>
              <a:ea typeface="+mn-ea"/>
              <a:cs typeface="Times New Roman" panose="02020603050405020304" pitchFamily="18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5C77245-EFA3-424E-9B1D-77A3E371BF41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0846887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sz="1200" kern="1200" dirty="0">
              <a:solidFill>
                <a:schemeClr val="tx1"/>
              </a:solidFill>
              <a:effectLst/>
              <a:latin typeface="Times New Roman" panose="02020603050405020304" pitchFamily="18" charset="0"/>
              <a:ea typeface="+mn-ea"/>
              <a:cs typeface="Times New Roman" panose="02020603050405020304" pitchFamily="18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5C77245-EFA3-424E-9B1D-77A3E371BF41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92643022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200000"/>
              </a:lnSpc>
            </a:pPr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5C77245-EFA3-424E-9B1D-77A3E371BF41}" type="slidenum">
              <a:rPr lang="en-US" smtClean="0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35453720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200000"/>
              </a:lnSpc>
            </a:pPr>
            <a:endParaRPr lang="en-US" sz="1200" kern="1200" dirty="0">
              <a:solidFill>
                <a:schemeClr val="tx1"/>
              </a:solidFill>
              <a:effectLst/>
              <a:latin typeface="Times New Roman" panose="02020603050405020304" pitchFamily="18" charset="0"/>
              <a:ea typeface="+mn-ea"/>
              <a:cs typeface="Times New Roman" panose="02020603050405020304" pitchFamily="18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5C77245-EFA3-424E-9B1D-77A3E371BF41}" type="slidenum">
              <a:rPr lang="en-US" smtClean="0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73457902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200000"/>
              </a:lnSpc>
            </a:pPr>
            <a:endParaRPr lang="en-US" sz="1200" kern="1200" dirty="0">
              <a:solidFill>
                <a:schemeClr val="tx1"/>
              </a:solidFill>
              <a:effectLst/>
              <a:latin typeface="Times New Roman" panose="02020603050405020304" pitchFamily="18" charset="0"/>
              <a:ea typeface="+mn-ea"/>
              <a:cs typeface="Times New Roman" panose="02020603050405020304" pitchFamily="18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5C77245-EFA3-424E-9B1D-77A3E371BF41}" type="slidenum">
              <a:rPr lang="en-US" smtClean="0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23144434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sz="1200" kern="1200" dirty="0">
              <a:solidFill>
                <a:schemeClr val="tx1"/>
              </a:solidFill>
              <a:effectLst/>
              <a:latin typeface="Times New Roman" panose="02020603050405020304" pitchFamily="18" charset="0"/>
              <a:ea typeface="+mn-ea"/>
              <a:cs typeface="Times New Roman" panose="02020603050405020304" pitchFamily="18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5C77245-EFA3-424E-9B1D-77A3E371BF41}" type="slidenum">
              <a:rPr lang="en-US" smtClean="0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51011608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sz="1200" kern="1200" dirty="0">
              <a:solidFill>
                <a:schemeClr val="tx1"/>
              </a:solidFill>
              <a:effectLst/>
              <a:latin typeface="Times New Roman" panose="02020603050405020304" pitchFamily="18" charset="0"/>
              <a:ea typeface="+mn-ea"/>
              <a:cs typeface="Times New Roman" panose="02020603050405020304" pitchFamily="18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5C77245-EFA3-424E-9B1D-77A3E371BF41}" type="slidenum">
              <a:rPr lang="en-US" smtClean="0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3303944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200000"/>
              </a:lnSpc>
            </a:pPr>
            <a:endParaRPr lang="en-US" sz="1200" kern="1200" dirty="0">
              <a:solidFill>
                <a:schemeClr val="tx1"/>
              </a:solidFill>
              <a:effectLst/>
              <a:latin typeface="Times New Roman" panose="02020603050405020304" pitchFamily="18" charset="0"/>
              <a:ea typeface="+mn-ea"/>
              <a:cs typeface="Times New Roman" panose="02020603050405020304" pitchFamily="18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5C77245-EFA3-424E-9B1D-77A3E371BF41}" type="slidenum">
              <a:rPr lang="en-US" smtClean="0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48985269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5B9B115-C80D-40C9-8920-0CA499913AD1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4616125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1447800"/>
            <a:ext cx="8825658" cy="3329581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F731AF-D74B-4EDB-AF06-D8F447D2575F}" type="datetimeFigureOut">
              <a:rPr lang="en-GB" smtClean="0"/>
              <a:t>24/02/2025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E070CD-DA9E-4C54-B213-1EADF12A0E0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459026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F731AF-D74B-4EDB-AF06-D8F447D2575F}" type="datetimeFigureOut">
              <a:rPr lang="en-GB" smtClean="0"/>
              <a:t>24/02/2025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E070CD-DA9E-4C54-B213-1EADF12A0E0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1326691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2861733"/>
            <a:ext cx="8825657" cy="1915647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5" y="4777381"/>
            <a:ext cx="8825658" cy="860400"/>
          </a:xfrm>
        </p:spPr>
        <p:txBody>
          <a:bodyPr anchor="t"/>
          <a:lstStyle>
            <a:lvl1pPr marL="0" indent="0" algn="l">
              <a:buNone/>
              <a:defRPr sz="2000"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F731AF-D74B-4EDB-AF06-D8F447D2575F}" type="datetimeFigureOut">
              <a:rPr lang="en-GB" smtClean="0"/>
              <a:t>24/02/2025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E070CD-DA9E-4C54-B213-1EADF12A0E0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1594242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03312" y="2060575"/>
            <a:ext cx="4396339" cy="41957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654493" y="2056092"/>
            <a:ext cx="4396341" cy="4200245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F731AF-D74B-4EDB-AF06-D8F447D2575F}" type="datetimeFigureOut">
              <a:rPr lang="en-GB" smtClean="0"/>
              <a:t>24/02/2025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E070CD-DA9E-4C54-B213-1EADF12A0E0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3358457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3" y="1905000"/>
            <a:ext cx="43963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03312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654495" y="1905000"/>
            <a:ext cx="439633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654495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F731AF-D74B-4EDB-AF06-D8F447D2575F}" type="datetimeFigureOut">
              <a:rPr lang="en-GB" smtClean="0"/>
              <a:t>24/02/2025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E070CD-DA9E-4C54-B213-1EADF12A0E0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4902478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F731AF-D74B-4EDB-AF06-D8F447D2575F}" type="datetimeFigureOut">
              <a:rPr lang="en-GB" smtClean="0"/>
              <a:t>24/02/2025</a:t>
            </a:fld>
            <a:endParaRPr lang="en-GB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E070CD-DA9E-4C54-B213-1EADF12A0E0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5882597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F731AF-D74B-4EDB-AF06-D8F447D2575F}" type="datetimeFigureOut">
              <a:rPr lang="en-GB" smtClean="0"/>
              <a:t>24/02/2025</a:t>
            </a:fld>
            <a:endParaRPr lang="en-GB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E070CD-DA9E-4C54-B213-1EADF12A0E0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4272386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3" y="1447800"/>
            <a:ext cx="3401064" cy="14478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84616" y="1447800"/>
            <a:ext cx="5195997" cy="45720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3" y="3129280"/>
            <a:ext cx="3401063" cy="289559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F731AF-D74B-4EDB-AF06-D8F447D2575F}" type="datetimeFigureOut">
              <a:rPr lang="en-GB" smtClean="0"/>
              <a:t>24/02/2025</a:t>
            </a:fld>
            <a:endParaRPr lang="en-GB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E070CD-DA9E-4C54-B213-1EADF12A0E0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2362877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3907" y="1854192"/>
            <a:ext cx="5092906" cy="157480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949546" y="1143000"/>
            <a:ext cx="3200400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5084979" cy="137160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F731AF-D74B-4EDB-AF06-D8F447D2575F}" type="datetimeFigureOut">
              <a:rPr lang="en-GB" smtClean="0"/>
              <a:t>24/02/2025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E070CD-DA9E-4C54-B213-1EADF12A0E0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1113636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4800587"/>
            <a:ext cx="882565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5" y="685800"/>
            <a:ext cx="8825658" cy="3640666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6" y="5367325"/>
            <a:ext cx="8825656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F731AF-D74B-4EDB-AF06-D8F447D2575F}" type="datetimeFigureOut">
              <a:rPr lang="en-GB" smtClean="0"/>
              <a:t>24/02/2025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E070CD-DA9E-4C54-B213-1EADF12A0E0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258471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8825659" cy="1981200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8825659" cy="23622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F731AF-D74B-4EDB-AF06-D8F447D2575F}" type="datetimeFigureOut">
              <a:rPr lang="en-GB" smtClean="0"/>
              <a:t>24/02/2025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E070CD-DA9E-4C54-B213-1EADF12A0E0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4232386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74801" y="1447800"/>
            <a:ext cx="7999315" cy="2323374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14"/>
          </p:nvPr>
        </p:nvSpPr>
        <p:spPr>
          <a:xfrm>
            <a:off x="1930400" y="3771174"/>
            <a:ext cx="7279649" cy="342174"/>
          </a:xfrm>
        </p:spPr>
        <p:txBody>
          <a:bodyPr vert="horz" lIns="91440" tIns="45720" rIns="91440" bIns="45720" rtlCol="0"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bg2">
                    <a:lumMod val="40000"/>
                    <a:lumOff val="60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4350657"/>
            <a:ext cx="8825659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F731AF-D74B-4EDB-AF06-D8F447D2575F}" type="datetimeFigureOut">
              <a:rPr lang="en-GB" smtClean="0"/>
              <a:t>24/02/2025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E070CD-DA9E-4C54-B213-1EADF12A0E0A}" type="slidenum">
              <a:rPr lang="en-GB" smtClean="0"/>
              <a:t>‹#›</a:t>
            </a:fld>
            <a:endParaRPr lang="en-GB"/>
          </a:p>
        </p:txBody>
      </p:sp>
      <p:sp>
        <p:nvSpPr>
          <p:cNvPr id="12" name="TextBox 11"/>
          <p:cNvSpPr txBox="1"/>
          <p:nvPr/>
        </p:nvSpPr>
        <p:spPr>
          <a:xfrm>
            <a:off x="898295" y="971253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9330490" y="2613787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53467504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3124201"/>
            <a:ext cx="8825660" cy="165318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777381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F731AF-D74B-4EDB-AF06-D8F447D2575F}" type="datetimeFigureOut">
              <a:rPr lang="en-GB" smtClean="0"/>
              <a:t>24/02/2025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E070CD-DA9E-4C54-B213-1EADF12A0E0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19158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2947" y="1981200"/>
            <a:ext cx="29468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652463" y="2667000"/>
            <a:ext cx="2927350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3659" y="1981200"/>
            <a:ext cx="293624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3873106" y="2667000"/>
            <a:ext cx="294679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1981200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124700" y="2667000"/>
            <a:ext cx="2932113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F731AF-D74B-4EDB-AF06-D8F447D2575F}" type="datetimeFigureOut">
              <a:rPr lang="en-GB" smtClean="0"/>
              <a:t>24/02/2025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E070CD-DA9E-4C54-B213-1EADF12A0E0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0761486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52463" y="4250949"/>
            <a:ext cx="294005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52463" y="2209800"/>
            <a:ext cx="2940050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652463" y="4827211"/>
            <a:ext cx="2940050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9375" y="4250949"/>
            <a:ext cx="29305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889374" y="2209800"/>
            <a:ext cx="2930525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3888022" y="4827210"/>
            <a:ext cx="2934406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4250949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124699" y="2209800"/>
            <a:ext cx="2932113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124575" y="4827208"/>
            <a:ext cx="2935997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F731AF-D74B-4EDB-AF06-D8F447D2575F}" type="datetimeFigureOut">
              <a:rPr lang="en-GB" smtClean="0"/>
              <a:t>24/02/2025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E070CD-DA9E-4C54-B213-1EADF12A0E0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21908772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F731AF-D74B-4EDB-AF06-D8F447D2575F}" type="datetimeFigureOut">
              <a:rPr lang="en-GB" smtClean="0"/>
              <a:t>24/02/2025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E070CD-DA9E-4C54-B213-1EADF12A0E0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24060865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304212" y="430213"/>
            <a:ext cx="1752601" cy="5826125"/>
          </a:xfrm>
        </p:spPr>
        <p:txBody>
          <a:bodyPr vert="eaVert" anchor="b" anchorCtr="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52463" y="887414"/>
            <a:ext cx="7423149" cy="536892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F731AF-D74B-4EDB-AF06-D8F447D2575F}" type="datetimeFigureOut">
              <a:rPr lang="en-GB" smtClean="0"/>
              <a:t>24/02/2025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E070CD-DA9E-4C54-B213-1EADF12A0E0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3412701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4.png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image" Target="../media/image5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6" name="Oval 15"/>
          <p:cNvSpPr/>
          <p:nvPr/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2" y="2052918"/>
            <a:ext cx="8946541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10155639" y="1790701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fld id="{AAF731AF-D74B-4EDB-AF06-D8F447D2575F}" type="datetimeFigureOut">
              <a:rPr lang="en-GB" smtClean="0"/>
              <a:t>24/02/2025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8951573" y="3225297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EE070CD-DA9E-4C54-B213-1EADF12A0E0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55763880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420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20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6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506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hyperlink" Target="https://doi.org/10.1016/j.ijhm.2021.102932" TargetMode="External"/><Relationship Id="rId13" Type="http://schemas.openxmlformats.org/officeDocument/2006/relationships/hyperlink" Target="https://link.springer.com/article/10.1007/s12525-021-00494-z" TargetMode="External"/><Relationship Id="rId3" Type="http://schemas.openxmlformats.org/officeDocument/2006/relationships/hyperlink" Target="https://stock.adobe.com/ke/search/images?k=recommendation" TargetMode="External"/><Relationship Id="rId7" Type="http://schemas.openxmlformats.org/officeDocument/2006/relationships/hyperlink" Target="https://www.proquest.com/openview/98788d56b7aaa39eadbf798c7a67a3be/1?pq-origsite=gscholar&amp;cbl=2045095" TargetMode="External"/><Relationship Id="rId12" Type="http://schemas.openxmlformats.org/officeDocument/2006/relationships/hyperlink" Target="https://fhtm.uitm.edu.my/images/jthca/Vol15Issue1/Chap_11.pdf" TargetMode="External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doi.org/10.1016/j.actpsy.2024.104177" TargetMode="External"/><Relationship Id="rId11" Type="http://schemas.openxmlformats.org/officeDocument/2006/relationships/hyperlink" Target="https://doi.org/10.3390/admsci13080172" TargetMode="External"/><Relationship Id="rId5" Type="http://schemas.openxmlformats.org/officeDocument/2006/relationships/hyperlink" Target="https://north-press.com/index.php/snnst/article/view/15/15" TargetMode="External"/><Relationship Id="rId15" Type="http://schemas.openxmlformats.org/officeDocument/2006/relationships/hyperlink" Target="https://stepacademic.net/ijcsr/article/view/337/136" TargetMode="External"/><Relationship Id="rId10" Type="http://schemas.openxmlformats.org/officeDocument/2006/relationships/hyperlink" Target="https://doi.org/10.1016/j.ijinfomgt.2019.08.002" TargetMode="External"/><Relationship Id="rId4" Type="http://schemas.openxmlformats.org/officeDocument/2006/relationships/hyperlink" Target="https://doi.org/10.3390/admsci14080165" TargetMode="External"/><Relationship Id="rId9" Type="http://schemas.openxmlformats.org/officeDocument/2006/relationships/hyperlink" Target="https://doi.org/10.56294/mr202459" TargetMode="External"/><Relationship Id="rId14" Type="http://schemas.openxmlformats.org/officeDocument/2006/relationships/hyperlink" Target="https://www.academia.edu/download/94769237/527.pdf" TargetMode="External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hyperlink" Target="https://doi.org/10.1016/j.techsoc.2021.101675" TargetMode="External"/><Relationship Id="rId3" Type="http://schemas.openxmlformats.org/officeDocument/2006/relationships/hyperlink" Target="https://doi.org/10.3389/fpsyg.2022.944250" TargetMode="External"/><Relationship Id="rId7" Type="http://schemas.openxmlformats.org/officeDocument/2006/relationships/hyperlink" Target="https://onlinelibrary.wiley.com/doi/abs/10.1002/9781394168002.ch7" TargetMode="External"/><Relationship Id="rId12" Type="http://schemas.openxmlformats.org/officeDocument/2006/relationships/hyperlink" Target="https://www.shutterstock.com/search/qualitative-research" TargetMode="External"/><Relationship Id="rId2" Type="http://schemas.openxmlformats.org/officeDocument/2006/relationships/hyperlink" Target="https://stepacademic.net/ijcsr/article/view/337/136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doi.org/10.1177/0972150920939753" TargetMode="External"/><Relationship Id="rId11" Type="http://schemas.openxmlformats.org/officeDocument/2006/relationships/hyperlink" Target="https://www.britannica.com/technology/virtual-reality" TargetMode="External"/><Relationship Id="rId5" Type="http://schemas.openxmlformats.org/officeDocument/2006/relationships/hyperlink" Target="https://www.emerald.com/insight/content/doi/10.1108/jtf-09-2019-0083/full/pdf" TargetMode="External"/><Relationship Id="rId10" Type="http://schemas.openxmlformats.org/officeDocument/2006/relationships/hyperlink" Target="https://www.dreamstime.com/photos-images/robot-hotel.html" TargetMode="External"/><Relationship Id="rId4" Type="http://schemas.openxmlformats.org/officeDocument/2006/relationships/hyperlink" Target="https://doi.org/10.1080/15378020.2020.1842955" TargetMode="External"/><Relationship Id="rId9" Type="http://schemas.openxmlformats.org/officeDocument/2006/relationships/hyperlink" Target="https://magora-ltd.medium.com/ai-trends-in-hospitality-59213aad065c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EE4E366E-272A-409E-840F-9A6A64A9E3F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A721560C-E4AB-4287-A29C-3F6916794C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42448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4" name="Freeform 7">
            <a:extLst>
              <a:ext uri="{FF2B5EF4-FFF2-40B4-BE49-F238E27FC236}">
                <a16:creationId xmlns:a16="http://schemas.microsoft.com/office/drawing/2014/main" id="{DF6CFF07-D953-4F9C-9A0E-E0A6AACB61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719939" y="1460230"/>
            <a:ext cx="3472060" cy="825932"/>
          </a:xfrm>
          <a:custGeom>
            <a:avLst/>
            <a:gdLst>
              <a:gd name="connsiteX0" fmla="*/ 3470310 w 3472060"/>
              <a:gd name="connsiteY0" fmla="*/ 0 h 825932"/>
              <a:gd name="connsiteX1" fmla="*/ 3472060 w 3472060"/>
              <a:gd name="connsiteY1" fmla="*/ 12850 h 825932"/>
              <a:gd name="connsiteX2" fmla="*/ 3472060 w 3472060"/>
              <a:gd name="connsiteY2" fmla="*/ 480529 h 825932"/>
              <a:gd name="connsiteX3" fmla="*/ 3363699 w 3472060"/>
              <a:gd name="connsiteY3" fmla="*/ 498471 h 825932"/>
              <a:gd name="connsiteX4" fmla="*/ 42060 w 3472060"/>
              <a:gd name="connsiteY4" fmla="*/ 824486 h 825932"/>
              <a:gd name="connsiteX5" fmla="*/ 0 w 3472060"/>
              <a:gd name="connsiteY5" fmla="*/ 758452 h 825932"/>
              <a:gd name="connsiteX6" fmla="*/ 188014 w 3472060"/>
              <a:gd name="connsiteY6" fmla="*/ 735602 h 825932"/>
              <a:gd name="connsiteX7" fmla="*/ 284087 w 3472060"/>
              <a:gd name="connsiteY7" fmla="*/ 722590 h 825932"/>
              <a:gd name="connsiteX8" fmla="*/ 382288 w 3472060"/>
              <a:gd name="connsiteY8" fmla="*/ 709392 h 825932"/>
              <a:gd name="connsiteX9" fmla="*/ 481858 w 3472060"/>
              <a:gd name="connsiteY9" fmla="*/ 695774 h 825932"/>
              <a:gd name="connsiteX10" fmla="*/ 581897 w 3472060"/>
              <a:gd name="connsiteY10" fmla="*/ 680711 h 825932"/>
              <a:gd name="connsiteX11" fmla="*/ 683670 w 3472060"/>
              <a:gd name="connsiteY11" fmla="*/ 665256 h 825932"/>
              <a:gd name="connsiteX12" fmla="*/ 787206 w 3472060"/>
              <a:gd name="connsiteY12" fmla="*/ 649587 h 825932"/>
              <a:gd name="connsiteX13" fmla="*/ 892019 w 3472060"/>
              <a:gd name="connsiteY13" fmla="*/ 632968 h 825932"/>
              <a:gd name="connsiteX14" fmla="*/ 997620 w 3472060"/>
              <a:gd name="connsiteY14" fmla="*/ 614667 h 825932"/>
              <a:gd name="connsiteX15" fmla="*/ 1104727 w 3472060"/>
              <a:gd name="connsiteY15" fmla="*/ 596741 h 825932"/>
              <a:gd name="connsiteX16" fmla="*/ 1212669 w 3472060"/>
              <a:gd name="connsiteY16" fmla="*/ 577397 h 825932"/>
              <a:gd name="connsiteX17" fmla="*/ 1321506 w 3472060"/>
              <a:gd name="connsiteY17" fmla="*/ 556988 h 825932"/>
              <a:gd name="connsiteX18" fmla="*/ 1430709 w 3472060"/>
              <a:gd name="connsiteY18" fmla="*/ 536607 h 825932"/>
              <a:gd name="connsiteX19" fmla="*/ 1541050 w 3472060"/>
              <a:gd name="connsiteY19" fmla="*/ 514481 h 825932"/>
              <a:gd name="connsiteX20" fmla="*/ 1652805 w 3472060"/>
              <a:gd name="connsiteY20" fmla="*/ 492202 h 825932"/>
              <a:gd name="connsiteX21" fmla="*/ 1763708 w 3472060"/>
              <a:gd name="connsiteY21" fmla="*/ 469161 h 825932"/>
              <a:gd name="connsiteX22" fmla="*/ 1875795 w 3472060"/>
              <a:gd name="connsiteY22" fmla="*/ 444641 h 825932"/>
              <a:gd name="connsiteX23" fmla="*/ 1989128 w 3472060"/>
              <a:gd name="connsiteY23" fmla="*/ 418995 h 825932"/>
              <a:gd name="connsiteX24" fmla="*/ 2102476 w 3472060"/>
              <a:gd name="connsiteY24" fmla="*/ 393438 h 825932"/>
              <a:gd name="connsiteX25" fmla="*/ 2215549 w 3472060"/>
              <a:gd name="connsiteY25" fmla="*/ 366291 h 825932"/>
              <a:gd name="connsiteX26" fmla="*/ 2330490 w 3472060"/>
              <a:gd name="connsiteY26" fmla="*/ 337455 h 825932"/>
              <a:gd name="connsiteX27" fmla="*/ 2443333 w 3472060"/>
              <a:gd name="connsiteY27" fmla="*/ 308983 h 825932"/>
              <a:gd name="connsiteX28" fmla="*/ 2558014 w 3472060"/>
              <a:gd name="connsiteY28" fmla="*/ 278646 h 825932"/>
              <a:gd name="connsiteX29" fmla="*/ 2673621 w 3472060"/>
              <a:gd name="connsiteY29" fmla="*/ 247421 h 825932"/>
              <a:gd name="connsiteX30" fmla="*/ 2787008 w 3472060"/>
              <a:gd name="connsiteY30" fmla="*/ 215853 h 825932"/>
              <a:gd name="connsiteX31" fmla="*/ 2901442 w 3472060"/>
              <a:gd name="connsiteY31" fmla="*/ 182011 h 825932"/>
              <a:gd name="connsiteX32" fmla="*/ 3015722 w 3472060"/>
              <a:gd name="connsiteY32" fmla="*/ 147286 h 825932"/>
              <a:gd name="connsiteX33" fmla="*/ 3130018 w 3472060"/>
              <a:gd name="connsiteY33" fmla="*/ 112649 h 825932"/>
              <a:gd name="connsiteX34" fmla="*/ 3243551 w 3472060"/>
              <a:gd name="connsiteY34" fmla="*/ 75688 h 825932"/>
              <a:gd name="connsiteX35" fmla="*/ 3356992 w 3472060"/>
              <a:gd name="connsiteY35" fmla="*/ 38197 h 825932"/>
              <a:gd name="connsiteX36" fmla="*/ 3470310 w 3472060"/>
              <a:gd name="connsiteY36" fmla="*/ 0 h 8259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</a:cxnLst>
            <a:rect l="l" t="t" r="r" b="b"/>
            <a:pathLst>
              <a:path w="3472060" h="825932">
                <a:moveTo>
                  <a:pt x="3470310" y="0"/>
                </a:moveTo>
                <a:lnTo>
                  <a:pt x="3472060" y="12850"/>
                </a:lnTo>
                <a:lnTo>
                  <a:pt x="3472060" y="480529"/>
                </a:lnTo>
                <a:lnTo>
                  <a:pt x="3363699" y="498471"/>
                </a:lnTo>
                <a:cubicBezTo>
                  <a:pt x="2435623" y="645518"/>
                  <a:pt x="603076" y="844866"/>
                  <a:pt x="42060" y="824486"/>
                </a:cubicBezTo>
                <a:cubicBezTo>
                  <a:pt x="28151" y="802425"/>
                  <a:pt x="13909" y="780513"/>
                  <a:pt x="0" y="758452"/>
                </a:cubicBezTo>
                <a:lnTo>
                  <a:pt x="188014" y="735602"/>
                </a:lnTo>
                <a:lnTo>
                  <a:pt x="284087" y="722590"/>
                </a:lnTo>
                <a:lnTo>
                  <a:pt x="382288" y="709392"/>
                </a:lnTo>
                <a:lnTo>
                  <a:pt x="481858" y="695774"/>
                </a:lnTo>
                <a:lnTo>
                  <a:pt x="581897" y="680711"/>
                </a:lnTo>
                <a:lnTo>
                  <a:pt x="683670" y="665256"/>
                </a:lnTo>
                <a:lnTo>
                  <a:pt x="787206" y="649587"/>
                </a:lnTo>
                <a:lnTo>
                  <a:pt x="892019" y="632968"/>
                </a:lnTo>
                <a:lnTo>
                  <a:pt x="997620" y="614667"/>
                </a:lnTo>
                <a:lnTo>
                  <a:pt x="1104727" y="596741"/>
                </a:lnTo>
                <a:lnTo>
                  <a:pt x="1212669" y="577397"/>
                </a:lnTo>
                <a:lnTo>
                  <a:pt x="1321506" y="556988"/>
                </a:lnTo>
                <a:lnTo>
                  <a:pt x="1430709" y="536607"/>
                </a:lnTo>
                <a:lnTo>
                  <a:pt x="1541050" y="514481"/>
                </a:lnTo>
                <a:lnTo>
                  <a:pt x="1652805" y="492202"/>
                </a:lnTo>
                <a:lnTo>
                  <a:pt x="1763708" y="469161"/>
                </a:lnTo>
                <a:lnTo>
                  <a:pt x="1875795" y="444641"/>
                </a:lnTo>
                <a:lnTo>
                  <a:pt x="1989128" y="418995"/>
                </a:lnTo>
                <a:lnTo>
                  <a:pt x="2102476" y="393438"/>
                </a:lnTo>
                <a:lnTo>
                  <a:pt x="2215549" y="366291"/>
                </a:lnTo>
                <a:lnTo>
                  <a:pt x="2330490" y="337455"/>
                </a:lnTo>
                <a:lnTo>
                  <a:pt x="2443333" y="308983"/>
                </a:lnTo>
                <a:lnTo>
                  <a:pt x="2558014" y="278646"/>
                </a:lnTo>
                <a:lnTo>
                  <a:pt x="2673621" y="247421"/>
                </a:lnTo>
                <a:lnTo>
                  <a:pt x="2787008" y="215853"/>
                </a:lnTo>
                <a:lnTo>
                  <a:pt x="2901442" y="182011"/>
                </a:lnTo>
                <a:lnTo>
                  <a:pt x="3015722" y="147286"/>
                </a:lnTo>
                <a:lnTo>
                  <a:pt x="3130018" y="112649"/>
                </a:lnTo>
                <a:lnTo>
                  <a:pt x="3243551" y="75688"/>
                </a:lnTo>
                <a:lnTo>
                  <a:pt x="3356992" y="38197"/>
                </a:lnTo>
                <a:lnTo>
                  <a:pt x="3470310" y="0"/>
                </a:ln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648930" y="629267"/>
            <a:ext cx="9252154" cy="1016654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US" sz="2900" dirty="0">
                <a:solidFill>
                  <a:srgbClr val="EBEBEB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Use Of Artificial Intelligence For Guest Service In The   Hospitality And Tourism The Hospitality And Hotel Industry</a:t>
            </a:r>
          </a:p>
        </p:txBody>
      </p:sp>
      <p:sp useBgFill="1">
        <p:nvSpPr>
          <p:cNvPr id="16" name="Freeform: Shape 15">
            <a:extLst>
              <a:ext uri="{FF2B5EF4-FFF2-40B4-BE49-F238E27FC236}">
                <a16:creationId xmlns:a16="http://schemas.microsoft.com/office/drawing/2014/main" id="{DAA4FEEE-0B5F-41BF-825D-60F9FB0895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1" y="1762067"/>
            <a:ext cx="12192417" cy="5095933"/>
          </a:xfrm>
          <a:custGeom>
            <a:avLst/>
            <a:gdLst>
              <a:gd name="connsiteX0" fmla="*/ 0 w 12192417"/>
              <a:gd name="connsiteY0" fmla="*/ 0 h 5095933"/>
              <a:gd name="connsiteX1" fmla="*/ 71931 w 12192417"/>
              <a:gd name="connsiteY1" fmla="*/ 12261 h 5095933"/>
              <a:gd name="connsiteX2" fmla="*/ 282848 w 12192417"/>
              <a:gd name="connsiteY2" fmla="*/ 48343 h 5095933"/>
              <a:gd name="connsiteX3" fmla="*/ 436463 w 12192417"/>
              <a:gd name="connsiteY3" fmla="*/ 73565 h 5095933"/>
              <a:gd name="connsiteX4" fmla="*/ 619338 w 12192417"/>
              <a:gd name="connsiteY4" fmla="*/ 100188 h 5095933"/>
              <a:gd name="connsiteX5" fmla="*/ 836350 w 12192417"/>
              <a:gd name="connsiteY5" fmla="*/ 132066 h 5095933"/>
              <a:gd name="connsiteX6" fmla="*/ 1076527 w 12192417"/>
              <a:gd name="connsiteY6" fmla="*/ 165696 h 5095933"/>
              <a:gd name="connsiteX7" fmla="*/ 1347183 w 12192417"/>
              <a:gd name="connsiteY7" fmla="*/ 201077 h 5095933"/>
              <a:gd name="connsiteX8" fmla="*/ 1642222 w 12192417"/>
              <a:gd name="connsiteY8" fmla="*/ 238560 h 5095933"/>
              <a:gd name="connsiteX9" fmla="*/ 1962863 w 12192417"/>
              <a:gd name="connsiteY9" fmla="*/ 276043 h 5095933"/>
              <a:gd name="connsiteX10" fmla="*/ 2304231 w 12192417"/>
              <a:gd name="connsiteY10" fmla="*/ 314227 h 5095933"/>
              <a:gd name="connsiteX11" fmla="*/ 2672420 w 12192417"/>
              <a:gd name="connsiteY11" fmla="*/ 349608 h 5095933"/>
              <a:gd name="connsiteX12" fmla="*/ 3057677 w 12192417"/>
              <a:gd name="connsiteY12" fmla="*/ 383588 h 5095933"/>
              <a:gd name="connsiteX13" fmla="*/ 3464880 w 12192417"/>
              <a:gd name="connsiteY13" fmla="*/ 414415 h 5095933"/>
              <a:gd name="connsiteX14" fmla="*/ 3889151 w 12192417"/>
              <a:gd name="connsiteY14" fmla="*/ 443841 h 5095933"/>
              <a:gd name="connsiteX15" fmla="*/ 4331709 w 12192417"/>
              <a:gd name="connsiteY15" fmla="*/ 471515 h 5095933"/>
              <a:gd name="connsiteX16" fmla="*/ 4558475 w 12192417"/>
              <a:gd name="connsiteY16" fmla="*/ 481324 h 5095933"/>
              <a:gd name="connsiteX17" fmla="*/ 4790117 w 12192417"/>
              <a:gd name="connsiteY17" fmla="*/ 492183 h 5095933"/>
              <a:gd name="connsiteX18" fmla="*/ 5025417 w 12192417"/>
              <a:gd name="connsiteY18" fmla="*/ 502342 h 5095933"/>
              <a:gd name="connsiteX19" fmla="*/ 5261936 w 12192417"/>
              <a:gd name="connsiteY19" fmla="*/ 508998 h 5095933"/>
              <a:gd name="connsiteX20" fmla="*/ 5503331 w 12192417"/>
              <a:gd name="connsiteY20" fmla="*/ 514953 h 5095933"/>
              <a:gd name="connsiteX21" fmla="*/ 5747166 w 12192417"/>
              <a:gd name="connsiteY21" fmla="*/ 521259 h 5095933"/>
              <a:gd name="connsiteX22" fmla="*/ 5995876 w 12192417"/>
              <a:gd name="connsiteY22" fmla="*/ 525463 h 5095933"/>
              <a:gd name="connsiteX23" fmla="*/ 6247025 w 12192417"/>
              <a:gd name="connsiteY23" fmla="*/ 525463 h 5095933"/>
              <a:gd name="connsiteX24" fmla="*/ 6500612 w 12192417"/>
              <a:gd name="connsiteY24" fmla="*/ 527565 h 5095933"/>
              <a:gd name="connsiteX25" fmla="*/ 6756638 w 12192417"/>
              <a:gd name="connsiteY25" fmla="*/ 525463 h 5095933"/>
              <a:gd name="connsiteX26" fmla="*/ 7016321 w 12192417"/>
              <a:gd name="connsiteY26" fmla="*/ 521259 h 5095933"/>
              <a:gd name="connsiteX27" fmla="*/ 7276004 w 12192417"/>
              <a:gd name="connsiteY27" fmla="*/ 517406 h 5095933"/>
              <a:gd name="connsiteX28" fmla="*/ 7539344 w 12192417"/>
              <a:gd name="connsiteY28" fmla="*/ 508998 h 5095933"/>
              <a:gd name="connsiteX29" fmla="*/ 7805123 w 12192417"/>
              <a:gd name="connsiteY29" fmla="*/ 500241 h 5095933"/>
              <a:gd name="connsiteX30" fmla="*/ 8070902 w 12192417"/>
              <a:gd name="connsiteY30" fmla="*/ 490082 h 5095933"/>
              <a:gd name="connsiteX31" fmla="*/ 8339120 w 12192417"/>
              <a:gd name="connsiteY31" fmla="*/ 475719 h 5095933"/>
              <a:gd name="connsiteX32" fmla="*/ 8609775 w 12192417"/>
              <a:gd name="connsiteY32" fmla="*/ 458554 h 5095933"/>
              <a:gd name="connsiteX33" fmla="*/ 8881650 w 12192417"/>
              <a:gd name="connsiteY33" fmla="*/ 442089 h 5095933"/>
              <a:gd name="connsiteX34" fmla="*/ 9153525 w 12192417"/>
              <a:gd name="connsiteY34" fmla="*/ 421071 h 5095933"/>
              <a:gd name="connsiteX35" fmla="*/ 9429057 w 12192417"/>
              <a:gd name="connsiteY35" fmla="*/ 395849 h 5095933"/>
              <a:gd name="connsiteX36" fmla="*/ 9700932 w 12192417"/>
              <a:gd name="connsiteY36" fmla="*/ 370626 h 5095933"/>
              <a:gd name="connsiteX37" fmla="*/ 9977683 w 12192417"/>
              <a:gd name="connsiteY37" fmla="*/ 341551 h 5095933"/>
              <a:gd name="connsiteX38" fmla="*/ 10255654 w 12192417"/>
              <a:gd name="connsiteY38" fmla="*/ 309673 h 5095933"/>
              <a:gd name="connsiteX39" fmla="*/ 10529967 w 12192417"/>
              <a:gd name="connsiteY39" fmla="*/ 276043 h 5095933"/>
              <a:gd name="connsiteX40" fmla="*/ 10807938 w 12192417"/>
              <a:gd name="connsiteY40" fmla="*/ 236809 h 5095933"/>
              <a:gd name="connsiteX41" fmla="*/ 11084689 w 12192417"/>
              <a:gd name="connsiteY41" fmla="*/ 194772 h 5095933"/>
              <a:gd name="connsiteX42" fmla="*/ 11362660 w 12192417"/>
              <a:gd name="connsiteY42" fmla="*/ 153085 h 5095933"/>
              <a:gd name="connsiteX43" fmla="*/ 11639411 w 12192417"/>
              <a:gd name="connsiteY43" fmla="*/ 104392 h 5095933"/>
              <a:gd name="connsiteX44" fmla="*/ 11914944 w 12192417"/>
              <a:gd name="connsiteY44" fmla="*/ 54648 h 5095933"/>
              <a:gd name="connsiteX45" fmla="*/ 12191695 w 12192417"/>
              <a:gd name="connsiteY45" fmla="*/ 2452 h 5095933"/>
              <a:gd name="connsiteX46" fmla="*/ 12191695 w 12192417"/>
              <a:gd name="connsiteY46" fmla="*/ 2162231 h 5095933"/>
              <a:gd name="connsiteX47" fmla="*/ 12192417 w 12192417"/>
              <a:gd name="connsiteY47" fmla="*/ 2162231 h 5095933"/>
              <a:gd name="connsiteX48" fmla="*/ 12192417 w 12192417"/>
              <a:gd name="connsiteY48" fmla="*/ 5095933 h 5095933"/>
              <a:gd name="connsiteX49" fmla="*/ 0 w 12192417"/>
              <a:gd name="connsiteY49" fmla="*/ 5095933 h 5095933"/>
              <a:gd name="connsiteX50" fmla="*/ 0 w 12192417"/>
              <a:gd name="connsiteY50" fmla="*/ 2791958 h 5095933"/>
              <a:gd name="connsiteX51" fmla="*/ 0 w 12192417"/>
              <a:gd name="connsiteY51" fmla="*/ 2162231 h 509593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12192417" h="5095933">
                <a:moveTo>
                  <a:pt x="0" y="0"/>
                </a:moveTo>
                <a:lnTo>
                  <a:pt x="71931" y="12261"/>
                </a:lnTo>
                <a:lnTo>
                  <a:pt x="282848" y="48343"/>
                </a:lnTo>
                <a:lnTo>
                  <a:pt x="436463" y="73565"/>
                </a:lnTo>
                <a:lnTo>
                  <a:pt x="619338" y="100188"/>
                </a:lnTo>
                <a:lnTo>
                  <a:pt x="836350" y="132066"/>
                </a:lnTo>
                <a:lnTo>
                  <a:pt x="1076527" y="165696"/>
                </a:lnTo>
                <a:lnTo>
                  <a:pt x="1347183" y="201077"/>
                </a:lnTo>
                <a:lnTo>
                  <a:pt x="1642222" y="238560"/>
                </a:lnTo>
                <a:lnTo>
                  <a:pt x="1962863" y="276043"/>
                </a:lnTo>
                <a:lnTo>
                  <a:pt x="2304231" y="314227"/>
                </a:lnTo>
                <a:lnTo>
                  <a:pt x="2672420" y="349608"/>
                </a:lnTo>
                <a:lnTo>
                  <a:pt x="3057677" y="383588"/>
                </a:lnTo>
                <a:lnTo>
                  <a:pt x="3464880" y="414415"/>
                </a:lnTo>
                <a:lnTo>
                  <a:pt x="3889151" y="443841"/>
                </a:lnTo>
                <a:lnTo>
                  <a:pt x="4331709" y="471515"/>
                </a:lnTo>
                <a:lnTo>
                  <a:pt x="4558475" y="481324"/>
                </a:lnTo>
                <a:lnTo>
                  <a:pt x="4790117" y="492183"/>
                </a:lnTo>
                <a:lnTo>
                  <a:pt x="5025417" y="502342"/>
                </a:lnTo>
                <a:lnTo>
                  <a:pt x="5261936" y="508998"/>
                </a:lnTo>
                <a:lnTo>
                  <a:pt x="5503331" y="514953"/>
                </a:lnTo>
                <a:lnTo>
                  <a:pt x="5747166" y="521259"/>
                </a:lnTo>
                <a:lnTo>
                  <a:pt x="5995876" y="525463"/>
                </a:lnTo>
                <a:lnTo>
                  <a:pt x="6247025" y="525463"/>
                </a:lnTo>
                <a:lnTo>
                  <a:pt x="6500612" y="527565"/>
                </a:lnTo>
                <a:lnTo>
                  <a:pt x="6756638" y="525463"/>
                </a:lnTo>
                <a:lnTo>
                  <a:pt x="7016321" y="521259"/>
                </a:lnTo>
                <a:lnTo>
                  <a:pt x="7276004" y="517406"/>
                </a:lnTo>
                <a:lnTo>
                  <a:pt x="7539344" y="508998"/>
                </a:lnTo>
                <a:lnTo>
                  <a:pt x="7805123" y="500241"/>
                </a:lnTo>
                <a:lnTo>
                  <a:pt x="8070902" y="490082"/>
                </a:lnTo>
                <a:lnTo>
                  <a:pt x="8339120" y="475719"/>
                </a:lnTo>
                <a:lnTo>
                  <a:pt x="8609775" y="458554"/>
                </a:lnTo>
                <a:lnTo>
                  <a:pt x="8881650" y="442089"/>
                </a:lnTo>
                <a:lnTo>
                  <a:pt x="9153525" y="421071"/>
                </a:lnTo>
                <a:lnTo>
                  <a:pt x="9429057" y="395849"/>
                </a:lnTo>
                <a:lnTo>
                  <a:pt x="9700932" y="370626"/>
                </a:lnTo>
                <a:lnTo>
                  <a:pt x="9977683" y="341551"/>
                </a:lnTo>
                <a:lnTo>
                  <a:pt x="10255654" y="309673"/>
                </a:lnTo>
                <a:lnTo>
                  <a:pt x="10529967" y="276043"/>
                </a:lnTo>
                <a:lnTo>
                  <a:pt x="10807938" y="236809"/>
                </a:lnTo>
                <a:lnTo>
                  <a:pt x="11084689" y="194772"/>
                </a:lnTo>
                <a:lnTo>
                  <a:pt x="11362660" y="153085"/>
                </a:lnTo>
                <a:lnTo>
                  <a:pt x="11639411" y="104392"/>
                </a:lnTo>
                <a:lnTo>
                  <a:pt x="11914944" y="54648"/>
                </a:lnTo>
                <a:lnTo>
                  <a:pt x="12191695" y="2452"/>
                </a:lnTo>
                <a:lnTo>
                  <a:pt x="12191695" y="2162231"/>
                </a:lnTo>
                <a:lnTo>
                  <a:pt x="12192417" y="2162231"/>
                </a:lnTo>
                <a:lnTo>
                  <a:pt x="12192417" y="5095933"/>
                </a:lnTo>
                <a:lnTo>
                  <a:pt x="0" y="5095933"/>
                </a:lnTo>
                <a:lnTo>
                  <a:pt x="0" y="2791958"/>
                </a:lnTo>
                <a:lnTo>
                  <a:pt x="0" y="2162231"/>
                </a:lnTo>
                <a:close/>
              </a:path>
            </a:pathLst>
          </a:custGeom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648931" y="2548281"/>
            <a:ext cx="5122606" cy="3658689"/>
          </a:xfrm>
        </p:spPr>
        <p:txBody>
          <a:bodyPr>
            <a:normAutofit/>
          </a:bodyPr>
          <a:lstStyle/>
          <a:p>
            <a:pPr marL="0" indent="0">
              <a:lnSpc>
                <a:spcPct val="90000"/>
              </a:lnSpc>
              <a:spcAft>
                <a:spcPts val="800"/>
              </a:spcAft>
              <a:buNone/>
            </a:pPr>
            <a:r>
              <a:rPr lang="en-US" sz="1400" b="1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Student Name: Maria Magdalena Radu</a:t>
            </a:r>
            <a:endParaRPr lang="en-GB" sz="14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0" indent="0">
              <a:lnSpc>
                <a:spcPct val="90000"/>
              </a:lnSpc>
              <a:spcAft>
                <a:spcPts val="800"/>
              </a:spcAft>
              <a:buNone/>
            </a:pPr>
            <a:r>
              <a:rPr lang="en-US" sz="1400" b="1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Student ID: 2126508</a:t>
            </a:r>
            <a:endParaRPr lang="en-GB" sz="14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0" indent="0">
              <a:lnSpc>
                <a:spcPct val="90000"/>
              </a:lnSpc>
              <a:spcAft>
                <a:spcPts val="800"/>
              </a:spcAft>
              <a:buNone/>
            </a:pPr>
            <a:r>
              <a:rPr lang="en-US" sz="1400" b="1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Module: BMIH6001</a:t>
            </a:r>
            <a:endParaRPr lang="en-GB" sz="14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0" indent="0">
              <a:lnSpc>
                <a:spcPct val="90000"/>
              </a:lnSpc>
              <a:spcAft>
                <a:spcPts val="800"/>
              </a:spcAft>
              <a:buNone/>
            </a:pPr>
            <a:r>
              <a:rPr lang="en-US" sz="1400" b="1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Module name: Contemporary Themes in the Hotel and Hospitality Sector</a:t>
            </a:r>
            <a:endParaRPr lang="en-GB" sz="14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0" indent="0">
              <a:lnSpc>
                <a:spcPct val="90000"/>
              </a:lnSpc>
              <a:spcAft>
                <a:spcPts val="800"/>
              </a:spcAft>
              <a:buNone/>
            </a:pPr>
            <a:r>
              <a:rPr lang="en-US" sz="1400" b="1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Lecturer: Ben Chong</a:t>
            </a:r>
          </a:p>
          <a:p>
            <a:pPr marL="0" indent="0">
              <a:lnSpc>
                <a:spcPct val="90000"/>
              </a:lnSpc>
              <a:spcAft>
                <a:spcPts val="800"/>
              </a:spcAft>
              <a:buNone/>
            </a:pPr>
            <a:r>
              <a:rPr lang="en-US" sz="1400" b="1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I confirm that I have not used any AI tools in the research and creation of this assignment. I confirm that I have not presented any AI-generated materials as my own work. I confirm I have copies of my drafts, notes, and other resources I used, which I may be asked to provide in evidence.</a:t>
            </a:r>
            <a:endParaRPr lang="en-GB" sz="14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90000"/>
              </a:lnSpc>
              <a:spcAft>
                <a:spcPts val="800"/>
              </a:spcAft>
            </a:pPr>
            <a:endParaRPr lang="en-GB" sz="14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0" indent="0">
              <a:lnSpc>
                <a:spcPct val="90000"/>
              </a:lnSpc>
              <a:buNone/>
            </a:pPr>
            <a:endParaRPr lang="en-US" sz="1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2" name="Picture 1" descr="A close-up of a sign&#10;&#10;Description automatically generated">
            <a:extLst>
              <a:ext uri="{FF2B5EF4-FFF2-40B4-BE49-F238E27FC236}">
                <a16:creationId xmlns:a16="http://schemas.microsoft.com/office/drawing/2014/main" id="{CD6D4819-5C89-7E9D-F792-5A8FAE11F58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091916" y="3438885"/>
            <a:ext cx="5451627" cy="1880810"/>
          </a:xfrm>
          <a:prstGeom prst="rect">
            <a:avLst/>
          </a:prstGeom>
          <a:noFill/>
          <a:effectLst/>
        </p:spPr>
      </p:pic>
    </p:spTree>
    <p:extLst>
      <p:ext uri="{BB962C8B-B14F-4D97-AF65-F5344CB8AC3E}">
        <p14:creationId xmlns:p14="http://schemas.microsoft.com/office/powerpoint/2010/main" val="1156210950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646111" y="143003"/>
            <a:ext cx="9404723" cy="550172"/>
          </a:xfrm>
        </p:spPr>
        <p:txBody>
          <a:bodyPr>
            <a:normAutofit fontScale="90000"/>
          </a:bodyPr>
          <a:lstStyle/>
          <a:p>
            <a:pPr algn="ctr"/>
            <a:r>
              <a:rPr lang="en-GB" sz="3000" b="1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Introduction </a:t>
            </a:r>
            <a:br>
              <a:rPr lang="en-US" dirty="0"/>
            </a:br>
            <a:endParaRPr lang="en-US" dirty="0"/>
          </a:p>
        </p:txBody>
      </p:sp>
      <p:sp>
        <p:nvSpPr>
          <p:cNvPr id="7" name="Content Placeholder 6"/>
          <p:cNvSpPr>
            <a:spLocks noGrp="1"/>
          </p:cNvSpPr>
          <p:nvPr>
            <p:ph sz="half" idx="1"/>
          </p:nvPr>
        </p:nvSpPr>
        <p:spPr>
          <a:xfrm>
            <a:off x="0" y="1297858"/>
            <a:ext cx="4734233" cy="4899487"/>
          </a:xfrm>
        </p:spPr>
        <p:txBody>
          <a:bodyPr>
            <a:normAutofit fontScale="92500"/>
          </a:bodyPr>
          <a:lstStyle/>
          <a:p>
            <a:pPr marL="0" indent="0">
              <a:buNone/>
            </a:pPr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Source: 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Magora, 2023)</a:t>
            </a:r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6" name="Content Placeholder 5"/>
          <p:cNvSpPr>
            <a:spLocks noGrp="1"/>
          </p:cNvSpPr>
          <p:nvPr>
            <p:ph sz="half" idx="2"/>
          </p:nvPr>
        </p:nvSpPr>
        <p:spPr>
          <a:xfrm>
            <a:off x="4734233" y="825910"/>
            <a:ext cx="7457768" cy="6032090"/>
          </a:xfrm>
        </p:spPr>
        <p:txBody>
          <a:bodyPr>
            <a:normAutofit fontScale="92500"/>
          </a:bodyPr>
          <a:lstStyle/>
          <a:p>
            <a:pPr lvl="0">
              <a:lnSpc>
                <a:spcPct val="200000"/>
              </a:lnSpc>
              <a:buFont typeface="Wingdings" panose="05000000000000000000" pitchFamily="2" charset="2"/>
              <a:buChar char="v"/>
            </a:pPr>
            <a:r>
              <a:rPr lang="en-GB" sz="2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chosen contemporary theme is the use of Artificial Intelligence (AI)</a:t>
            </a:r>
            <a:endParaRPr lang="en-US" sz="2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>
              <a:lnSpc>
                <a:spcPct val="200000"/>
              </a:lnSpc>
              <a:buFont typeface="Wingdings" panose="05000000000000000000" pitchFamily="2" charset="2"/>
              <a:buChar char="v"/>
            </a:pPr>
            <a:r>
              <a:rPr lang="en-GB" sz="2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AI tools are actively involved to enhance guest experiences, streamline operations, and enhance efficiency (Ana et al., 2024). </a:t>
            </a:r>
            <a:endParaRPr lang="en-US" sz="2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>
              <a:lnSpc>
                <a:spcPct val="200000"/>
              </a:lnSpc>
              <a:buFont typeface="Wingdings" panose="05000000000000000000" pitchFamily="2" charset="2"/>
              <a:buChar char="v"/>
            </a:pPr>
            <a:r>
              <a:rPr lang="en-GB" sz="2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AI tools used in</a:t>
            </a:r>
            <a:r>
              <a:rPr lang="en-GB" sz="2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2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booking, addressing their queries, making room reservations, and serving the guests</a:t>
            </a:r>
            <a:endParaRPr lang="en-US" sz="2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>
              <a:lnSpc>
                <a:spcPct val="200000"/>
              </a:lnSpc>
              <a:buFont typeface="Wingdings" panose="05000000000000000000" pitchFamily="2" charset="2"/>
              <a:buChar char="v"/>
            </a:pPr>
            <a:r>
              <a:rPr lang="en-GB" sz="2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There are economic instabilities (García-Madurga and Grilló-Méndez, 2023)</a:t>
            </a:r>
            <a:endParaRPr lang="en-US" sz="2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dirty="0"/>
          </a:p>
        </p:txBody>
      </p:sp>
      <p:pic>
        <p:nvPicPr>
          <p:cNvPr id="8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958645"/>
            <a:ext cx="4734233" cy="454250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707360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646111" y="0"/>
            <a:ext cx="9404723" cy="599088"/>
          </a:xfrm>
        </p:spPr>
        <p:txBody>
          <a:bodyPr>
            <a:normAutofit fontScale="90000"/>
          </a:bodyPr>
          <a:lstStyle/>
          <a:p>
            <a:pPr algn="ctr"/>
            <a:r>
              <a:rPr lang="en-GB" sz="3000" b="1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Literature Review</a:t>
            </a:r>
            <a:br>
              <a:rPr lang="en-US" dirty="0"/>
            </a:br>
            <a:endParaRPr lang="en-US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>
          <a:xfrm>
            <a:off x="0" y="599088"/>
            <a:ext cx="7204841" cy="6258911"/>
          </a:xfrm>
        </p:spPr>
        <p:txBody>
          <a:bodyPr/>
          <a:lstStyle/>
          <a:p>
            <a:pPr>
              <a:lnSpc>
                <a:spcPct val="200000"/>
              </a:lnSpc>
              <a:buFont typeface="Wingdings" panose="05000000000000000000" pitchFamily="2" charset="2"/>
              <a:buChar char="v"/>
            </a:pPr>
            <a:r>
              <a:rPr lang="en-GB" sz="2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Themes and Concepts</a:t>
            </a:r>
            <a:endParaRPr lang="en-US" sz="2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>
              <a:lnSpc>
                <a:spcPct val="200000"/>
              </a:lnSpc>
            </a:pPr>
            <a:r>
              <a:rPr lang="en-GB" sz="2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Theories: </a:t>
            </a:r>
            <a:endParaRPr lang="en-US" sz="2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>
              <a:lnSpc>
                <a:spcPct val="200000"/>
              </a:lnSpc>
              <a:buFont typeface="Wingdings" panose="05000000000000000000" pitchFamily="2" charset="2"/>
              <a:buChar char="Ø"/>
            </a:pPr>
            <a:r>
              <a:rPr lang="en-GB" sz="2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Herzberg's two-factor theory</a:t>
            </a:r>
            <a:endParaRPr lang="en-US" sz="2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>
              <a:lnSpc>
                <a:spcPct val="200000"/>
              </a:lnSpc>
              <a:buFont typeface="Wingdings" panose="05000000000000000000" pitchFamily="2" charset="2"/>
              <a:buChar char="Ø"/>
            </a:pPr>
            <a:r>
              <a:rPr lang="en-GB" sz="2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Extrinsic theory</a:t>
            </a:r>
            <a:endParaRPr lang="en-US" sz="2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>
              <a:lnSpc>
                <a:spcPct val="200000"/>
              </a:lnSpc>
            </a:pPr>
            <a:r>
              <a:rPr lang="en-GB" sz="2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Concepts:</a:t>
            </a:r>
            <a:endParaRPr lang="en-US" sz="2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>
              <a:lnSpc>
                <a:spcPct val="200000"/>
              </a:lnSpc>
              <a:buFont typeface="Wingdings" panose="05000000000000000000" pitchFamily="2" charset="2"/>
              <a:buChar char="Ø"/>
            </a:pPr>
            <a:r>
              <a:rPr lang="en-GB" sz="2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satisfaction, implication, guest experience, automation, robots and Chatbots</a:t>
            </a:r>
            <a:endParaRPr lang="en-US" sz="2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6358005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6111" y="220718"/>
            <a:ext cx="9404723" cy="583323"/>
          </a:xfrm>
        </p:spPr>
        <p:txBody>
          <a:bodyPr>
            <a:normAutofit fontScale="90000"/>
          </a:bodyPr>
          <a:lstStyle/>
          <a:p>
            <a:pPr algn="ctr"/>
            <a:r>
              <a:rPr lang="en-GB" sz="3000" b="1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Impacts of Theme in Hotel and Hospitality Sector </a:t>
            </a:r>
            <a:br>
              <a:rPr lang="en-US" dirty="0"/>
            </a:b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0" y="804042"/>
            <a:ext cx="12034684" cy="6053958"/>
          </a:xfrm>
        </p:spPr>
        <p:txBody>
          <a:bodyPr>
            <a:normAutofit/>
          </a:bodyPr>
          <a:lstStyle/>
          <a:p>
            <a:pPr lvl="0">
              <a:lnSpc>
                <a:spcPct val="200000"/>
              </a:lnSpc>
              <a:buFont typeface="Wingdings" panose="05000000000000000000" pitchFamily="2" charset="2"/>
              <a:buChar char="v"/>
            </a:pP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study focuses on the use of artificial Intelligence for guest service to enhance the experience.</a:t>
            </a:r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>
              <a:lnSpc>
                <a:spcPct val="200000"/>
              </a:lnSpc>
              <a:buFont typeface="Wingdings" panose="05000000000000000000" pitchFamily="2" charset="2"/>
              <a:buChar char="v"/>
            </a:pP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There is exponential growth in use of AI-driven technologies and robots (Roy et al. (2024) and Limna (2023)</a:t>
            </a:r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>
              <a:lnSpc>
                <a:spcPct val="200000"/>
              </a:lnSpc>
              <a:buFont typeface="Wingdings" panose="05000000000000000000" pitchFamily="2" charset="2"/>
              <a:buChar char="v"/>
            </a:pP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AI and robotics help automate services to enhance the experience (Koo et al., 2021)</a:t>
            </a:r>
          </a:p>
          <a:p>
            <a:pPr lvl="0">
              <a:lnSpc>
                <a:spcPct val="200000"/>
              </a:lnSpc>
              <a:buFont typeface="Wingdings" panose="05000000000000000000" pitchFamily="2" charset="2"/>
              <a:buChar char="v"/>
            </a:pPr>
            <a:endParaRPr lang="en-US" sz="2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>
              <a:lnSpc>
                <a:spcPct val="200000"/>
              </a:lnSpc>
              <a:buFont typeface="Wingdings" panose="05000000000000000000" pitchFamily="2" charset="2"/>
              <a:buChar char="v"/>
            </a:pPr>
            <a:endParaRPr lang="en-US" sz="2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lvl="0" indent="0">
              <a:lnSpc>
                <a:spcPct val="200000"/>
              </a:lnSpc>
              <a:buNone/>
            </a:pPr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Source: </a:t>
            </a:r>
            <a: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Dreamstime (n.p) </a:t>
            </a:r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>
              <a:lnSpc>
                <a:spcPct val="200000"/>
              </a:lnSpc>
              <a:buFont typeface="Wingdings" panose="05000000000000000000" pitchFamily="2" charset="2"/>
              <a:buChar char="v"/>
            </a:pP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Chatbots led to timely communication, enhancing decision-making (Astuti et al.,2024).</a:t>
            </a:r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>
              <a:lnSpc>
                <a:spcPct val="200000"/>
              </a:lnSpc>
              <a:buFont typeface="Wingdings" panose="05000000000000000000" pitchFamily="2" charset="2"/>
              <a:buChar char="v"/>
            </a:pP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Chatbots help them to save cost, time, and inconveniences</a:t>
            </a:r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8006" t="34396" r="36657" b="14227"/>
          <a:stretch/>
        </p:blipFill>
        <p:spPr>
          <a:xfrm>
            <a:off x="2890684" y="2920181"/>
            <a:ext cx="4232787" cy="25957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8870642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5130" y="153174"/>
            <a:ext cx="9404723" cy="540510"/>
          </a:xfrm>
        </p:spPr>
        <p:txBody>
          <a:bodyPr>
            <a:normAutofit fontScale="90000"/>
          </a:bodyPr>
          <a:lstStyle/>
          <a:p>
            <a:r>
              <a:rPr lang="en-GB" sz="3000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Cont., </a:t>
            </a:r>
            <a:br>
              <a:rPr lang="en-US" sz="3000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endParaRPr lang="en-US" sz="3000" dirty="0">
              <a:solidFill>
                <a:srgbClr val="FF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0" y="867104"/>
            <a:ext cx="10421007" cy="5990896"/>
          </a:xfrm>
        </p:spPr>
        <p:txBody>
          <a:bodyPr>
            <a:normAutofit/>
          </a:bodyPr>
          <a:lstStyle/>
          <a:p>
            <a:pPr lvl="0">
              <a:lnSpc>
                <a:spcPct val="200000"/>
              </a:lnSpc>
              <a:buFont typeface="Wingdings" panose="05000000000000000000" pitchFamily="2" charset="2"/>
              <a:buChar char="v"/>
            </a:pPr>
            <a:r>
              <a:rPr lang="en-GB" sz="2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Using artificial Intelligence save time and reduce inconveniences</a:t>
            </a:r>
            <a:endParaRPr lang="en-US" sz="2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>
              <a:lnSpc>
                <a:spcPct val="200000"/>
              </a:lnSpc>
              <a:buFont typeface="Wingdings" panose="05000000000000000000" pitchFamily="2" charset="2"/>
              <a:buChar char="v"/>
            </a:pPr>
            <a:r>
              <a:rPr lang="en-GB" sz="2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Help overcome cultural barriers such as language </a:t>
            </a:r>
            <a:endParaRPr lang="en-US" sz="2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>
              <a:lnSpc>
                <a:spcPct val="200000"/>
              </a:lnSpc>
              <a:buFont typeface="Wingdings" panose="05000000000000000000" pitchFamily="2" charset="2"/>
              <a:buChar char="v"/>
            </a:pPr>
            <a:r>
              <a:rPr lang="en-GB" sz="2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Parvez (2021): AI has led to the development of facial recognition</a:t>
            </a:r>
            <a:endParaRPr lang="en-US" sz="2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>
              <a:lnSpc>
                <a:spcPct val="200000"/>
              </a:lnSpc>
              <a:buFont typeface="Wingdings" panose="05000000000000000000" pitchFamily="2" charset="2"/>
              <a:buChar char="v"/>
            </a:pPr>
            <a:r>
              <a:rPr lang="en-GB" sz="2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This has helped overcome these barriers by encouraging self-service (Halim et al., 2023)</a:t>
            </a:r>
            <a:endParaRPr lang="en-US" sz="2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>
              <a:lnSpc>
                <a:spcPct val="200000"/>
              </a:lnSpc>
              <a:buFont typeface="Wingdings" panose="05000000000000000000" pitchFamily="2" charset="2"/>
              <a:buChar char="v"/>
            </a:pPr>
            <a:r>
              <a:rPr lang="en-GB" sz="2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Self-service through facial recognition have greatly improved the guest experience.</a:t>
            </a:r>
            <a:endParaRPr lang="en-US" sz="2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200000"/>
              </a:lnSpc>
              <a:buFont typeface="Wingdings" panose="05000000000000000000" pitchFamily="2" charset="2"/>
              <a:buChar char="v"/>
            </a:pPr>
            <a:endParaRPr lang="en-US" sz="2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7815287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5130" y="110359"/>
            <a:ext cx="9404723" cy="551793"/>
          </a:xfrm>
        </p:spPr>
        <p:txBody>
          <a:bodyPr>
            <a:normAutofit fontScale="90000"/>
          </a:bodyPr>
          <a:lstStyle/>
          <a:p>
            <a:r>
              <a:rPr lang="en-GB" sz="3000" b="1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Cont., </a:t>
            </a:r>
            <a:br>
              <a:rPr lang="en-US" sz="3000" b="1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endParaRPr lang="en-US" sz="3000" b="1" dirty="0">
              <a:solidFill>
                <a:srgbClr val="FF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0" y="662152"/>
            <a:ext cx="10736317" cy="6195848"/>
          </a:xfrm>
        </p:spPr>
        <p:txBody>
          <a:bodyPr>
            <a:normAutofit/>
          </a:bodyPr>
          <a:lstStyle/>
          <a:p>
            <a:pPr lvl="0">
              <a:lnSpc>
                <a:spcPct val="200000"/>
              </a:lnSpc>
              <a:buFont typeface="Wingdings" panose="05000000000000000000" pitchFamily="2" charset="2"/>
              <a:buChar char="v"/>
            </a:pPr>
            <a:r>
              <a:rPr lang="en-GB" sz="2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Through tourism people travel worldwide </a:t>
            </a:r>
            <a:endParaRPr lang="en-US" sz="2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>
              <a:lnSpc>
                <a:spcPct val="200000"/>
              </a:lnSpc>
              <a:buFont typeface="Wingdings" panose="05000000000000000000" pitchFamily="2" charset="2"/>
              <a:buChar char="v"/>
            </a:pPr>
            <a:r>
              <a:rPr lang="en-GB" sz="2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AI technologies have positively improved guest experience in cultural heritage.</a:t>
            </a:r>
            <a:endParaRPr lang="en-US" sz="2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>
              <a:lnSpc>
                <a:spcPct val="200000"/>
              </a:lnSpc>
              <a:buFont typeface="Wingdings" panose="05000000000000000000" pitchFamily="2" charset="2"/>
              <a:buChar char="v"/>
            </a:pPr>
            <a:r>
              <a:rPr lang="en-GB" sz="2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virtual reality (VR) help guests immerse in sites without being in the real world (Loureiro et al., 2022).</a:t>
            </a:r>
          </a:p>
          <a:p>
            <a:pPr lvl="0">
              <a:lnSpc>
                <a:spcPct val="200000"/>
              </a:lnSpc>
              <a:buFont typeface="Wingdings" panose="05000000000000000000" pitchFamily="2" charset="2"/>
              <a:buChar char="v"/>
            </a:pPr>
            <a:endParaRPr lang="en-GB" sz="2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>
              <a:lnSpc>
                <a:spcPct val="200000"/>
              </a:lnSpc>
              <a:buFont typeface="Wingdings" panose="05000000000000000000" pitchFamily="2" charset="2"/>
              <a:buChar char="v"/>
            </a:pPr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Source: </a:t>
            </a:r>
            <a: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Lowood, 2018</a:t>
            </a:r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>
              <a:lnSpc>
                <a:spcPct val="200000"/>
              </a:lnSpc>
              <a:buFont typeface="Wingdings" panose="05000000000000000000" pitchFamily="2" charset="2"/>
              <a:buChar char="v"/>
            </a:pPr>
            <a:r>
              <a:rPr lang="en-GB" sz="2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technology has helped offer additional and unique services </a:t>
            </a:r>
            <a:endParaRPr lang="en-US" sz="2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>
              <a:lnSpc>
                <a:spcPct val="200000"/>
              </a:lnSpc>
              <a:buFont typeface="Wingdings" panose="05000000000000000000" pitchFamily="2" charset="2"/>
              <a:buChar char="v"/>
            </a:pPr>
            <a:r>
              <a:rPr lang="en-GB" sz="2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A.L.O-robotic butler used by Aloft Hotels to surprise guests </a:t>
            </a:r>
            <a:endParaRPr lang="en-US" sz="2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200000"/>
              </a:lnSpc>
              <a:buFont typeface="Wingdings" panose="05000000000000000000" pitchFamily="2" charset="2"/>
              <a:buChar char="v"/>
            </a:pPr>
            <a:endParaRPr lang="en-US" sz="2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67665" y="2964426"/>
            <a:ext cx="4527754" cy="24410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162436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646111" y="137407"/>
            <a:ext cx="9404723" cy="572041"/>
          </a:xfrm>
        </p:spPr>
        <p:txBody>
          <a:bodyPr>
            <a:normAutofit fontScale="90000"/>
          </a:bodyPr>
          <a:lstStyle/>
          <a:p>
            <a:pPr algn="ctr"/>
            <a:r>
              <a:rPr lang="en-GB" sz="3000" b="1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Method </a:t>
            </a:r>
            <a:br>
              <a:rPr lang="en-US" sz="3000" b="1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endParaRPr lang="en-US" sz="3000" b="1" dirty="0">
              <a:solidFill>
                <a:srgbClr val="FF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07192" y="2060575"/>
            <a:ext cx="4396339" cy="4195763"/>
          </a:xfrm>
        </p:spPr>
        <p:txBody>
          <a:bodyPr>
            <a:normAutofit/>
          </a:bodyPr>
          <a:lstStyle/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pPr marL="0" indent="0">
              <a:buNone/>
            </a:pP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Source: 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shutterstock</a:t>
            </a:r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6" name="Content Placeholder 5"/>
          <p:cNvSpPr>
            <a:spLocks noGrp="1"/>
          </p:cNvSpPr>
          <p:nvPr>
            <p:ph sz="half" idx="2"/>
          </p:nvPr>
        </p:nvSpPr>
        <p:spPr>
          <a:xfrm>
            <a:off x="4603531" y="709448"/>
            <a:ext cx="7588469" cy="6148552"/>
          </a:xfrm>
        </p:spPr>
        <p:txBody>
          <a:bodyPr>
            <a:normAutofit/>
          </a:bodyPr>
          <a:lstStyle/>
          <a:p>
            <a:pPr lvl="0">
              <a:lnSpc>
                <a:spcPct val="200000"/>
              </a:lnSpc>
              <a:buFont typeface="Wingdings" panose="05000000000000000000" pitchFamily="2" charset="2"/>
              <a:buChar char="v"/>
            </a:pPr>
            <a:r>
              <a:rPr lang="en-GB" sz="2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Qualitative method used in the data collection</a:t>
            </a:r>
            <a:endParaRPr lang="en-US" sz="2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>
              <a:lnSpc>
                <a:spcPct val="200000"/>
              </a:lnSpc>
              <a:buFont typeface="Wingdings" panose="05000000000000000000" pitchFamily="2" charset="2"/>
              <a:buChar char="v"/>
            </a:pPr>
            <a:r>
              <a:rPr lang="en-GB" sz="2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Study has relied on</a:t>
            </a:r>
            <a:r>
              <a:rPr lang="en-GB" sz="2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2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rely on secondary sources of data from existing studies.</a:t>
            </a:r>
            <a:endParaRPr lang="en-US" sz="2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>
              <a:lnSpc>
                <a:spcPct val="200000"/>
              </a:lnSpc>
              <a:buFont typeface="Wingdings" panose="05000000000000000000" pitchFamily="2" charset="2"/>
              <a:buChar char="v"/>
            </a:pPr>
            <a:r>
              <a:rPr lang="en-GB" sz="2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Journal articles published in various reputable databases </a:t>
            </a:r>
            <a:endParaRPr lang="en-US" sz="2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>
              <a:lnSpc>
                <a:spcPct val="200000"/>
              </a:lnSpc>
              <a:buFont typeface="Wingdings" panose="05000000000000000000" pitchFamily="2" charset="2"/>
              <a:buChar char="v"/>
            </a:pPr>
            <a:r>
              <a:rPr lang="en-GB" sz="2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Case studies outlining aspects of the themes will used</a:t>
            </a:r>
            <a:endParaRPr lang="en-US" sz="2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>
              <a:lnSpc>
                <a:spcPct val="200000"/>
              </a:lnSpc>
              <a:buFont typeface="Wingdings" panose="05000000000000000000" pitchFamily="2" charset="2"/>
              <a:buChar char="v"/>
            </a:pPr>
            <a:r>
              <a:rPr lang="en-GB" sz="2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Case studies searched from industry reports and government websites.</a:t>
            </a:r>
            <a:endParaRPr lang="en-US" sz="2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200000"/>
              </a:lnSpc>
              <a:buFont typeface="Wingdings" panose="05000000000000000000" pitchFamily="2" charset="2"/>
              <a:buChar char="v"/>
            </a:pPr>
            <a:endParaRPr lang="en-US" sz="2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2610" t="40655" r="2028" b="34830"/>
          <a:stretch/>
        </p:blipFill>
        <p:spPr>
          <a:xfrm>
            <a:off x="207191" y="2060575"/>
            <a:ext cx="4173079" cy="32930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5977052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0"/>
            <a:ext cx="9136434" cy="599088"/>
          </a:xfrm>
        </p:spPr>
        <p:txBody>
          <a:bodyPr>
            <a:normAutofit fontScale="90000"/>
          </a:bodyPr>
          <a:lstStyle/>
          <a:p>
            <a:pPr algn="ctr"/>
            <a:r>
              <a:rPr lang="en-GB" sz="3000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Theme Impact Analysis </a:t>
            </a:r>
            <a:br>
              <a:rPr lang="en-US" sz="3000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endParaRPr lang="en-US" sz="3000" dirty="0">
              <a:solidFill>
                <a:srgbClr val="FF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" y="709448"/>
            <a:ext cx="11680722" cy="6148552"/>
          </a:xfrm>
        </p:spPr>
        <p:txBody>
          <a:bodyPr/>
          <a:lstStyle/>
          <a:p>
            <a:pPr lvl="0">
              <a:lnSpc>
                <a:spcPct val="200000"/>
              </a:lnSpc>
              <a:buFont typeface="Wingdings" panose="05000000000000000000" pitchFamily="2" charset="2"/>
              <a:buChar char="v"/>
            </a:pPr>
            <a:r>
              <a:rPr lang="en-GB" sz="2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PEST analysis has been used</a:t>
            </a:r>
            <a:endParaRPr lang="en-US" sz="2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>
              <a:lnSpc>
                <a:spcPct val="200000"/>
              </a:lnSpc>
              <a:buFont typeface="Wingdings" panose="05000000000000000000" pitchFamily="2" charset="2"/>
              <a:buChar char="v"/>
            </a:pPr>
            <a:r>
              <a:rPr lang="en-GB" sz="2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Political Factors and Economic Factors </a:t>
            </a:r>
            <a:endParaRPr lang="en-US" sz="2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>
              <a:lnSpc>
                <a:spcPct val="200000"/>
              </a:lnSpc>
              <a:buFont typeface="Wingdings" panose="05000000000000000000" pitchFamily="2" charset="2"/>
              <a:buChar char="v"/>
            </a:pPr>
            <a:r>
              <a:rPr lang="en-GB" sz="2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Through AI, businesses handle a lot of clients' data</a:t>
            </a:r>
            <a:endParaRPr lang="en-US" sz="2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>
              <a:lnSpc>
                <a:spcPct val="200000"/>
              </a:lnSpc>
              <a:buFont typeface="Wingdings" panose="05000000000000000000" pitchFamily="2" charset="2"/>
              <a:buChar char="v"/>
            </a:pPr>
            <a:r>
              <a:rPr lang="en-GB" sz="2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Countries have developed various laws</a:t>
            </a:r>
            <a:endParaRPr lang="en-US" sz="2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>
              <a:lnSpc>
                <a:spcPct val="200000"/>
              </a:lnSpc>
              <a:buFont typeface="Wingdings" panose="05000000000000000000" pitchFamily="2" charset="2"/>
              <a:buChar char="v"/>
            </a:pPr>
            <a:r>
              <a:rPr lang="en-GB" sz="2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AI in the hotel sector has both positive and negative economic implications.</a:t>
            </a:r>
            <a:endParaRPr lang="en-US" sz="2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0727414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5130" y="168939"/>
            <a:ext cx="9404723" cy="508979"/>
          </a:xfrm>
        </p:spPr>
        <p:txBody>
          <a:bodyPr>
            <a:normAutofit fontScale="90000"/>
          </a:bodyPr>
          <a:lstStyle/>
          <a:p>
            <a:pPr lvl="0" algn="ctr"/>
            <a:r>
              <a:rPr lang="en-GB" sz="3000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Social Factors and Technological Factors</a:t>
            </a:r>
            <a:br>
              <a:rPr lang="en-US" sz="3000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endParaRPr lang="en-US" sz="3000" dirty="0">
              <a:solidFill>
                <a:srgbClr val="FF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0" y="677918"/>
            <a:ext cx="10704786" cy="6180082"/>
          </a:xfrm>
        </p:spPr>
        <p:txBody>
          <a:bodyPr>
            <a:normAutofit fontScale="92500" lnSpcReduction="10000"/>
          </a:bodyPr>
          <a:lstStyle/>
          <a:p>
            <a:pPr lvl="0">
              <a:lnSpc>
                <a:spcPct val="200000"/>
              </a:lnSpc>
              <a:buFont typeface="Wingdings" panose="05000000000000000000" pitchFamily="2" charset="2"/>
              <a:buChar char="v"/>
            </a:pPr>
            <a:r>
              <a:rPr lang="en-GB" sz="2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Hotel and hospitality industry heavily depends on the young workforce</a:t>
            </a:r>
            <a:endParaRPr lang="en-US" sz="2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>
              <a:lnSpc>
                <a:spcPct val="200000"/>
              </a:lnSpc>
              <a:buFont typeface="Wingdings" panose="05000000000000000000" pitchFamily="2" charset="2"/>
              <a:buChar char="v"/>
            </a:pPr>
            <a:r>
              <a:rPr lang="en-GB" sz="2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young and middle-aged population uses service from the sector</a:t>
            </a:r>
            <a:endParaRPr lang="en-US" sz="2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>
              <a:lnSpc>
                <a:spcPct val="200000"/>
              </a:lnSpc>
              <a:buFont typeface="Wingdings" panose="05000000000000000000" pitchFamily="2" charset="2"/>
              <a:buChar char="v"/>
            </a:pPr>
            <a:r>
              <a:rPr lang="en-GB" sz="2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Technological advancement has positively affected the use of AI</a:t>
            </a:r>
            <a:r>
              <a:rPr lang="en-GB" sz="2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 </a:t>
            </a:r>
            <a:endParaRPr lang="en-US" sz="2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>
              <a:lnSpc>
                <a:spcPct val="200000"/>
              </a:lnSpc>
              <a:buFont typeface="Wingdings" panose="05000000000000000000" pitchFamily="2" charset="2"/>
              <a:buChar char="v"/>
            </a:pPr>
            <a:r>
              <a:rPr lang="en-GB" sz="2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Advancement has led to development of many technologies (Dwivedi et al.,2021).</a:t>
            </a:r>
            <a:endParaRPr lang="en-US" sz="2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>
              <a:lnSpc>
                <a:spcPct val="200000"/>
              </a:lnSpc>
              <a:buFont typeface="Wingdings" panose="05000000000000000000" pitchFamily="2" charset="2"/>
              <a:buChar char="v"/>
            </a:pPr>
            <a:r>
              <a:rPr lang="en-GB" sz="2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Advancements made people more digitally literate.</a:t>
            </a:r>
          </a:p>
          <a:p>
            <a:pPr lvl="0">
              <a:lnSpc>
                <a:spcPct val="200000"/>
              </a:lnSpc>
              <a:buFont typeface="Wingdings" panose="05000000000000000000" pitchFamily="2" charset="2"/>
              <a:buChar char="v"/>
            </a:pPr>
            <a:endParaRPr lang="en-GB" sz="2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lvl="0" indent="0">
              <a:lnSpc>
                <a:spcPct val="200000"/>
              </a:lnSpc>
              <a:buNone/>
            </a:pPr>
            <a:endParaRPr lang="en-GB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lvl="0" indent="0">
              <a:lnSpc>
                <a:spcPct val="200000"/>
              </a:lnSpc>
              <a:buNone/>
            </a:pPr>
            <a:endParaRPr lang="en-GB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lvl="0" indent="0">
              <a:lnSpc>
                <a:spcPct val="200000"/>
              </a:lnSpc>
              <a:buNone/>
            </a:pPr>
            <a: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Source: Dreamstime (n.p) </a:t>
            </a:r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200000"/>
              </a:lnSpc>
            </a:pPr>
            <a:endParaRPr lang="en-US" dirty="0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20" t="22399" r="61730" b="37438"/>
          <a:stretch/>
        </p:blipFill>
        <p:spPr>
          <a:xfrm>
            <a:off x="2979173" y="4144295"/>
            <a:ext cx="4439265" cy="25219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4849248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5130" y="168939"/>
            <a:ext cx="9404723" cy="682399"/>
          </a:xfrm>
        </p:spPr>
        <p:txBody>
          <a:bodyPr>
            <a:normAutofit fontScale="90000"/>
          </a:bodyPr>
          <a:lstStyle/>
          <a:p>
            <a:pPr algn="ctr"/>
            <a:r>
              <a:rPr lang="en-GB" sz="3000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Industry Response to The Chosen Contemporary Issue</a:t>
            </a:r>
            <a:br>
              <a:rPr lang="en-US" sz="3000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endParaRPr lang="en-US" sz="3000" dirty="0">
              <a:solidFill>
                <a:srgbClr val="FF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0" y="851338"/>
            <a:ext cx="11901948" cy="6006662"/>
          </a:xfrm>
        </p:spPr>
        <p:txBody>
          <a:bodyPr>
            <a:normAutofit/>
          </a:bodyPr>
          <a:lstStyle/>
          <a:p>
            <a:pPr lvl="0">
              <a:lnSpc>
                <a:spcPct val="250000"/>
              </a:lnSpc>
              <a:buFont typeface="Wingdings" panose="05000000000000000000" pitchFamily="2" charset="2"/>
              <a:buChar char="v"/>
            </a:pPr>
            <a:r>
              <a:rPr lang="en-GB" sz="2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Automating some of their operations.</a:t>
            </a:r>
            <a:endParaRPr lang="en-US" sz="2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>
              <a:lnSpc>
                <a:spcPct val="250000"/>
              </a:lnSpc>
              <a:buFont typeface="Wingdings" panose="05000000000000000000" pitchFamily="2" charset="2"/>
              <a:buChar char="v"/>
            </a:pPr>
            <a:r>
              <a:rPr lang="en-GB" sz="2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Reducing the size of their workforce.</a:t>
            </a:r>
            <a:endParaRPr lang="en-US" sz="2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>
              <a:lnSpc>
                <a:spcPct val="250000"/>
              </a:lnSpc>
              <a:buFont typeface="Wingdings" panose="05000000000000000000" pitchFamily="2" charset="2"/>
              <a:buChar char="v"/>
            </a:pPr>
            <a:r>
              <a:rPr lang="en-GB" sz="2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Training of employees with IT skills</a:t>
            </a:r>
            <a:endParaRPr lang="en-US" sz="2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>
              <a:lnSpc>
                <a:spcPct val="250000"/>
              </a:lnSpc>
              <a:buFont typeface="Wingdings" panose="05000000000000000000" pitchFamily="2" charset="2"/>
              <a:buChar char="v"/>
            </a:pPr>
            <a:r>
              <a:rPr lang="en-GB" sz="2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Outsourcing IT resources</a:t>
            </a:r>
            <a:endParaRPr lang="en-US" sz="2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250000"/>
              </a:lnSpc>
              <a:buFont typeface="Wingdings" panose="05000000000000000000" pitchFamily="2" charset="2"/>
              <a:buChar char="v"/>
            </a:pPr>
            <a:endParaRPr lang="en-US" sz="2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4330047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5130" y="263531"/>
            <a:ext cx="9404723" cy="619337"/>
          </a:xfrm>
        </p:spPr>
        <p:txBody>
          <a:bodyPr/>
          <a:lstStyle/>
          <a:p>
            <a:pPr algn="ctr"/>
            <a:r>
              <a:rPr lang="en-GB" sz="3000" b="1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Conclusion </a:t>
            </a:r>
            <a:endParaRPr lang="en-US" sz="3000" dirty="0">
              <a:solidFill>
                <a:srgbClr val="FF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0" y="882868"/>
            <a:ext cx="10049853" cy="5975132"/>
          </a:xfrm>
        </p:spPr>
        <p:txBody>
          <a:bodyPr>
            <a:normAutofit/>
          </a:bodyPr>
          <a:lstStyle/>
          <a:p>
            <a:pPr lvl="0">
              <a:lnSpc>
                <a:spcPct val="200000"/>
              </a:lnSpc>
              <a:buFont typeface="Wingdings" panose="05000000000000000000" pitchFamily="2" charset="2"/>
              <a:buChar char="v"/>
            </a:pPr>
            <a:r>
              <a:rPr lang="en-GB" sz="2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AI is an important technology in hotel and hospitality </a:t>
            </a:r>
            <a:endParaRPr lang="en-US" sz="2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>
              <a:lnSpc>
                <a:spcPct val="200000"/>
              </a:lnSpc>
              <a:buFont typeface="Wingdings" panose="05000000000000000000" pitchFamily="2" charset="2"/>
              <a:buChar char="v"/>
            </a:pPr>
            <a:r>
              <a:rPr lang="en-GB" sz="2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Has led to the transformation of the sector</a:t>
            </a:r>
            <a:endParaRPr lang="en-US" sz="2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>
              <a:lnSpc>
                <a:spcPct val="200000"/>
              </a:lnSpc>
              <a:buFont typeface="Wingdings" panose="05000000000000000000" pitchFamily="2" charset="2"/>
              <a:buChar char="v"/>
            </a:pPr>
            <a:r>
              <a:rPr lang="en-GB" sz="2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Its benefits outweigh the challenges</a:t>
            </a:r>
            <a:endParaRPr lang="en-US" sz="2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>
              <a:lnSpc>
                <a:spcPct val="200000"/>
              </a:lnSpc>
              <a:buFont typeface="Wingdings" panose="05000000000000000000" pitchFamily="2" charset="2"/>
              <a:buChar char="v"/>
            </a:pPr>
            <a:r>
              <a:rPr lang="en-GB" sz="2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Hence, the industry should embrace AI technologies </a:t>
            </a:r>
            <a:endParaRPr lang="en-US" sz="2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>
              <a:lnSpc>
                <a:spcPct val="200000"/>
              </a:lnSpc>
              <a:buFont typeface="Wingdings" panose="05000000000000000000" pitchFamily="2" charset="2"/>
              <a:buChar char="v"/>
            </a:pPr>
            <a:r>
              <a:rPr lang="en-GB" sz="2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Use AI to improve guest service experience and operations.</a:t>
            </a:r>
            <a:endParaRPr lang="en-US" sz="2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200000"/>
              </a:lnSpc>
              <a:buFont typeface="Wingdings" panose="05000000000000000000" pitchFamily="2" charset="2"/>
              <a:buChar char="v"/>
            </a:pPr>
            <a:endParaRPr lang="en-US" sz="2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3976730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646111" y="0"/>
            <a:ext cx="9404723" cy="630621"/>
          </a:xfrm>
        </p:spPr>
        <p:txBody>
          <a:bodyPr>
            <a:normAutofit fontScale="90000"/>
          </a:bodyPr>
          <a:lstStyle/>
          <a:p>
            <a:pPr algn="ctr"/>
            <a:r>
              <a:rPr lang="en-GB" sz="3000" b="1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Recommendations</a:t>
            </a:r>
            <a:br>
              <a:rPr lang="en-US" sz="3000" b="1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endParaRPr lang="en-US" sz="3000" b="1" dirty="0">
              <a:solidFill>
                <a:srgbClr val="FF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0" y="1386348"/>
            <a:ext cx="4955458" cy="4955458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Source: 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Adobe Stock, 2025 </a:t>
            </a:r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6" name="Content Placeholder 5"/>
          <p:cNvSpPr>
            <a:spLocks noGrp="1"/>
          </p:cNvSpPr>
          <p:nvPr>
            <p:ph sz="half" idx="2"/>
          </p:nvPr>
        </p:nvSpPr>
        <p:spPr>
          <a:xfrm>
            <a:off x="4792717" y="630620"/>
            <a:ext cx="6881965" cy="6227379"/>
          </a:xfrm>
        </p:spPr>
        <p:txBody>
          <a:bodyPr>
            <a:normAutofit/>
          </a:bodyPr>
          <a:lstStyle/>
          <a:p>
            <a:pPr lvl="0">
              <a:lnSpc>
                <a:spcPct val="200000"/>
              </a:lnSpc>
              <a:buFont typeface="Wingdings" panose="05000000000000000000" pitchFamily="2" charset="2"/>
              <a:buChar char="v"/>
            </a:pPr>
            <a:r>
              <a:rPr lang="en-GB" sz="2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Invest heavily in their data management and protection</a:t>
            </a:r>
            <a:endParaRPr lang="en-US" sz="2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>
              <a:lnSpc>
                <a:spcPct val="200000"/>
              </a:lnSpc>
              <a:buFont typeface="Wingdings" panose="05000000000000000000" pitchFamily="2" charset="2"/>
              <a:buChar char="v"/>
            </a:pPr>
            <a:r>
              <a:rPr lang="en-GB" sz="2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Balance the benefits and challenges to prevent excess negative implications</a:t>
            </a:r>
            <a:endParaRPr lang="en-US" sz="2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>
              <a:lnSpc>
                <a:spcPct val="200000"/>
              </a:lnSpc>
              <a:buFont typeface="Wingdings" panose="05000000000000000000" pitchFamily="2" charset="2"/>
              <a:buChar char="v"/>
            </a:pPr>
            <a:r>
              <a:rPr lang="en-GB" sz="2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industry should have stern regulation policies and standards</a:t>
            </a:r>
          </a:p>
          <a:p>
            <a:pPr marL="0" lvl="0" indent="0">
              <a:lnSpc>
                <a:spcPct val="200000"/>
              </a:lnSpc>
              <a:buNone/>
            </a:pPr>
            <a:endParaRPr lang="en-GB" sz="2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lvl="0" indent="0">
              <a:lnSpc>
                <a:spcPct val="200000"/>
              </a:lnSpc>
              <a:buNone/>
            </a:pPr>
            <a:r>
              <a:rPr lang="en-GB" sz="2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				</a:t>
            </a:r>
            <a:r>
              <a:rPr lang="en-GB" sz="2800" b="1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Any Questions?</a:t>
            </a:r>
            <a:endParaRPr lang="en-US" sz="2800" b="1" dirty="0">
              <a:solidFill>
                <a:srgbClr val="FF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200000"/>
              </a:lnSpc>
              <a:buFont typeface="Wingdings" panose="05000000000000000000" pitchFamily="2" charset="2"/>
              <a:buChar char="v"/>
            </a:pPr>
            <a:endParaRPr lang="en-US" sz="2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1456403"/>
            <a:ext cx="4792717" cy="36317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1887180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5130" y="0"/>
            <a:ext cx="9404723" cy="540510"/>
          </a:xfrm>
        </p:spPr>
        <p:txBody>
          <a:bodyPr/>
          <a:lstStyle/>
          <a:p>
            <a:pPr algn="ctr"/>
            <a:r>
              <a:rPr lang="en-US" sz="3000" b="1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References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0" y="394138"/>
            <a:ext cx="12192000" cy="6463862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US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Adobe Stock (2025). </a:t>
            </a:r>
            <a:r>
              <a:rPr lang="en-US" sz="12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Recommendation Images – Browse 247,504 Stock Photos, Vectors, and Video</a:t>
            </a:r>
            <a:r>
              <a:rPr lang="en-US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[online] Adobe Stock. Available at: </a:t>
            </a:r>
            <a:r>
              <a:rPr lang="en-US" sz="1200" u="sng" dirty="0">
                <a:latin typeface="Times New Roman" panose="02020603050405020304" pitchFamily="18" charset="0"/>
                <a:cs typeface="Times New Roman" panose="02020603050405020304" pitchFamily="18" charset="0"/>
                <a:hlinkClick r:id="rId3"/>
              </a:rPr>
              <a:t>https://stock.adobe.com/ke/search/images?k=recommendation</a:t>
            </a:r>
            <a:r>
              <a:rPr lang="en-US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</a:p>
          <a:p>
            <a:pPr marL="0" indent="0">
              <a:buNone/>
            </a:pPr>
            <a:r>
              <a:rPr lang="en-US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Ana Elisa Sousa, Cardoso, P. and Dias, F. (2024). The Use of Artificial Intelligence Systems in Tourism and Hospitality: The Tourists' Perspective. </a:t>
            </a:r>
            <a:r>
              <a:rPr lang="en-US" sz="12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Administrative Sciences</a:t>
            </a:r>
            <a:r>
              <a:rPr lang="en-US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14(8), pp.165–165. Available at </a:t>
            </a:r>
            <a:r>
              <a:rPr lang="en-US" sz="1200" u="sng" dirty="0">
                <a:latin typeface="Times New Roman" panose="02020603050405020304" pitchFamily="18" charset="0"/>
                <a:cs typeface="Times New Roman" panose="02020603050405020304" pitchFamily="18" charset="0"/>
                <a:hlinkClick r:id="rId4"/>
              </a:rPr>
              <a:t>https://doi.org/10.3390/admsci14080165</a:t>
            </a:r>
            <a:r>
              <a:rPr lang="en-US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 </a:t>
            </a:r>
          </a:p>
          <a:p>
            <a:pPr marL="0" indent="0">
              <a:buNone/>
            </a:pPr>
            <a:r>
              <a:rPr lang="en-US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Astuti, E., Harsono, I., Uhai, S., Muthmainah, H.N. and Vandika, A.Y., (2024). Application of artificial intelligence technology in customer service in the hospitality industry in Indonesia: A literature review on improving efficiency and user experience. </a:t>
            </a:r>
            <a:r>
              <a:rPr lang="en-US" sz="12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Sciences Du Nord Nature Science and Technology</a:t>
            </a:r>
            <a:r>
              <a:rPr lang="en-US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 </a:t>
            </a:r>
            <a:r>
              <a:rPr lang="en-US" sz="12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1</a:t>
            </a:r>
            <a:r>
              <a:rPr lang="en-US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(01), pp.28-36. Available at </a:t>
            </a:r>
            <a:r>
              <a:rPr lang="en-US" sz="1200" u="sng" dirty="0">
                <a:latin typeface="Times New Roman" panose="02020603050405020304" pitchFamily="18" charset="0"/>
                <a:cs typeface="Times New Roman" panose="02020603050405020304" pitchFamily="18" charset="0"/>
                <a:hlinkClick r:id="rId5"/>
              </a:rPr>
              <a:t>https://north-press.com/index.php/snnst/article/view/15/15</a:t>
            </a:r>
            <a:endParaRPr lang="en-US" sz="1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r>
              <a:rPr lang="en-US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Bandhu, D., Mohan, M.M., Nittala, N.A.P., Jadhav, P., Bhadauria, A. and Saxena, K.K. (2024). Theories of motivation: A comprehensive analysis of human behavior drivers. </a:t>
            </a:r>
            <a:r>
              <a:rPr lang="en-US" sz="12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Acta Psychologica</a:t>
            </a:r>
            <a:r>
              <a:rPr lang="en-US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[online] 244(1), p.104177. Available at </a:t>
            </a:r>
            <a:r>
              <a:rPr lang="en-US" sz="1200" u="sng" dirty="0">
                <a:latin typeface="Times New Roman" panose="02020603050405020304" pitchFamily="18" charset="0"/>
                <a:cs typeface="Times New Roman" panose="02020603050405020304" pitchFamily="18" charset="0"/>
                <a:hlinkClick r:id="rId6"/>
              </a:rPr>
              <a:t>https://doi.org/10.1016/j.actpsy.2024.104177</a:t>
            </a:r>
            <a:r>
              <a:rPr lang="en-US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</a:t>
            </a:r>
          </a:p>
          <a:p>
            <a:pPr marL="0" indent="0">
              <a:buNone/>
            </a:pPr>
            <a:r>
              <a:rPr lang="en-US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Bhatt, N., Chitranshi, J. and Mehta, M., (2022). Testing Herzberg's two factor theory on millennials. </a:t>
            </a:r>
            <a:r>
              <a:rPr lang="en-US" sz="12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Cardiometry</a:t>
            </a:r>
            <a:r>
              <a:rPr lang="en-US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(22), pp.231-236. Available at </a:t>
            </a:r>
            <a:r>
              <a:rPr lang="en-US" sz="1200" u="sng" dirty="0">
                <a:latin typeface="Times New Roman" panose="02020603050405020304" pitchFamily="18" charset="0"/>
                <a:cs typeface="Times New Roman" panose="02020603050405020304" pitchFamily="18" charset="0"/>
                <a:hlinkClick r:id="rId7"/>
              </a:rPr>
              <a:t>https://www.proquest.com/openview/98788d56b7aaa39eadbf798c7a67a3be/1?pq-origsite=gscholar&amp;cbl=2045095</a:t>
            </a:r>
            <a:r>
              <a:rPr lang="en-US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 </a:t>
            </a:r>
          </a:p>
          <a:p>
            <a:pPr marL="0" indent="0">
              <a:buNone/>
            </a:pPr>
            <a:r>
              <a:rPr lang="en-US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Cheung, S.Y. and Woo, L., (2021). Age stereotypes and the job suitability of older workers from hotel managers' perspectives. </a:t>
            </a:r>
            <a:r>
              <a:rPr lang="en-US" sz="12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International Journal of Hospitality Management</a:t>
            </a:r>
            <a:r>
              <a:rPr lang="en-US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 </a:t>
            </a:r>
            <a:r>
              <a:rPr lang="en-US" sz="12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95</a:t>
            </a:r>
            <a:r>
              <a:rPr lang="en-US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p.102932.Available at </a:t>
            </a:r>
            <a:r>
              <a:rPr lang="en-US" sz="1200" u="sng" dirty="0">
                <a:latin typeface="Times New Roman" panose="02020603050405020304" pitchFamily="18" charset="0"/>
                <a:cs typeface="Times New Roman" panose="02020603050405020304" pitchFamily="18" charset="0"/>
                <a:hlinkClick r:id="rId8"/>
              </a:rPr>
              <a:t>https://doi.org/10.1016/j.ijhm.2021.102932</a:t>
            </a:r>
            <a:r>
              <a:rPr lang="en-US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</a:p>
          <a:p>
            <a:pPr marL="0" indent="0">
              <a:buNone/>
            </a:pPr>
            <a:r>
              <a:rPr lang="en-US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Diseiye, O., Ukubeyinje, S.E., Oladokun, B.D. and Kakwagh, V., (2024). Emerging technologies: Leveraging digital literacy for self-sufficiency among library professionals. </a:t>
            </a:r>
            <a:r>
              <a:rPr lang="en-US" sz="12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Metaverse Basic and Applied Research</a:t>
            </a:r>
            <a:r>
              <a:rPr lang="en-US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(3), p.2. Available at </a:t>
            </a:r>
            <a:r>
              <a:rPr lang="en-US" sz="1200" u="sng" dirty="0">
                <a:latin typeface="Times New Roman" panose="02020603050405020304" pitchFamily="18" charset="0"/>
                <a:cs typeface="Times New Roman" panose="02020603050405020304" pitchFamily="18" charset="0"/>
                <a:hlinkClick r:id="rId9"/>
              </a:rPr>
              <a:t>https://doi.org/10.56294/mr202459</a:t>
            </a:r>
            <a:r>
              <a:rPr lang="en-US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</a:p>
          <a:p>
            <a:pPr marL="0" indent="0">
              <a:buNone/>
            </a:pPr>
            <a:r>
              <a:rPr lang="en-US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Dwivedi, Y.K., Hughes, L., Ismagilova, E., Aarts, G., Coombs, C., Crick, T., Duan, Y., Dwivedi, R., Edwards, J., Eirug, A. and Galanos, V., (2021). Artificial Intelligence (AI): Multidisciplinary perspectives on emerging challenges, opportunities, and agenda for research, practice, and policy. </a:t>
            </a:r>
            <a:r>
              <a:rPr lang="en-US" sz="12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International journal of information management</a:t>
            </a:r>
            <a:r>
              <a:rPr lang="en-US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 </a:t>
            </a:r>
            <a:r>
              <a:rPr lang="en-US" sz="12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57</a:t>
            </a:r>
            <a:r>
              <a:rPr lang="en-US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p.101994. Available at </a:t>
            </a:r>
            <a:r>
              <a:rPr lang="en-US" sz="1200" u="sng" dirty="0">
                <a:latin typeface="Times New Roman" panose="02020603050405020304" pitchFamily="18" charset="0"/>
                <a:cs typeface="Times New Roman" panose="02020603050405020304" pitchFamily="18" charset="0"/>
                <a:hlinkClick r:id="rId10"/>
              </a:rPr>
              <a:t>https://doi.org/10.1016/j.ijinfomgt.2019.08.002</a:t>
            </a:r>
            <a:r>
              <a:rPr lang="en-US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</a:p>
          <a:p>
            <a:pPr marL="0" indent="0">
              <a:buNone/>
            </a:pPr>
            <a:r>
              <a:rPr lang="en-US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García-Madurga, M.Á. and Grilló-Méndez, A.J., (2023). Artificial Intelligence in the tourism industry: An overview of reviews. </a:t>
            </a:r>
            <a:r>
              <a:rPr lang="en-US" sz="12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Administrative Sciences</a:t>
            </a:r>
            <a:r>
              <a:rPr lang="en-US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 </a:t>
            </a:r>
            <a:r>
              <a:rPr lang="en-US" sz="12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13</a:t>
            </a:r>
            <a:r>
              <a:rPr lang="en-US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(8), p.172. Available at </a:t>
            </a:r>
            <a:r>
              <a:rPr lang="en-US" sz="1200" u="sng" dirty="0">
                <a:latin typeface="Times New Roman" panose="02020603050405020304" pitchFamily="18" charset="0"/>
                <a:cs typeface="Times New Roman" panose="02020603050405020304" pitchFamily="18" charset="0"/>
                <a:hlinkClick r:id="rId11"/>
              </a:rPr>
              <a:t>https://doi.org/10.3390/admsci13080172</a:t>
            </a:r>
            <a:r>
              <a:rPr lang="en-US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</a:p>
          <a:p>
            <a:pPr marL="0" indent="0">
              <a:buNone/>
            </a:pPr>
            <a:r>
              <a:rPr lang="en-US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Halim, M.F.M., Mohi, Z. and Abdullah, R.P.S.R., (2023). Self-service token vending machines: Are train commuters satisfied and continue to use them? Available at </a:t>
            </a:r>
            <a:r>
              <a:rPr lang="en-US" sz="1200" u="sng" dirty="0">
                <a:latin typeface="Times New Roman" panose="02020603050405020304" pitchFamily="18" charset="0"/>
                <a:cs typeface="Times New Roman" panose="02020603050405020304" pitchFamily="18" charset="0"/>
                <a:hlinkClick r:id="rId12"/>
              </a:rPr>
              <a:t>https://fhtm.uitm.edu.my/images/jthca/Vol15Issue1/Chap_11.pdf</a:t>
            </a:r>
            <a:r>
              <a:rPr lang="en-US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</a:p>
          <a:p>
            <a:pPr marL="0" indent="0">
              <a:buNone/>
            </a:pPr>
            <a:r>
              <a:rPr lang="en-US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Koo, C., Xiang, Z., Gretzel, U., and Sigala, M. (2021). Artificial Intelligence (AI) and robotics in travel, hospitality and leisure. </a:t>
            </a:r>
            <a:r>
              <a:rPr lang="en-US" sz="12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Electronic Markets</a:t>
            </a:r>
            <a:r>
              <a:rPr lang="en-US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 </a:t>
            </a:r>
            <a:r>
              <a:rPr lang="en-US" sz="12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31</a:t>
            </a:r>
            <a:r>
              <a:rPr lang="en-US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pp.473-476. Available at </a:t>
            </a:r>
            <a:r>
              <a:rPr lang="en-US" sz="1200" u="sng" dirty="0">
                <a:latin typeface="Times New Roman" panose="02020603050405020304" pitchFamily="18" charset="0"/>
                <a:cs typeface="Times New Roman" panose="02020603050405020304" pitchFamily="18" charset="0"/>
                <a:hlinkClick r:id="rId13"/>
              </a:rPr>
              <a:t>https://link.springer.com/article/10.1007/s12525-021-00494-z</a:t>
            </a:r>
            <a:r>
              <a:rPr lang="en-US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</a:p>
          <a:p>
            <a:pPr marL="0" indent="0">
              <a:buNone/>
            </a:pPr>
            <a:r>
              <a:rPr lang="en-US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Kumar, S., Kumar, V., and Attri, K. (2021). Impact of Artificial Intelligence and service robots in tourism and hospitality sector: current use &amp; future trends. </a:t>
            </a:r>
            <a:r>
              <a:rPr lang="en-US" sz="12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Administrative Development: A Journal of HIPA, Shimla</a:t>
            </a:r>
            <a:r>
              <a:rPr lang="en-US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 </a:t>
            </a:r>
            <a:r>
              <a:rPr lang="en-US" sz="12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8</a:t>
            </a:r>
            <a:r>
              <a:rPr lang="en-US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(SI-1), pp.59-83. Available at </a:t>
            </a:r>
            <a:r>
              <a:rPr lang="en-US" sz="1200" u="sng" dirty="0">
                <a:latin typeface="Times New Roman" panose="02020603050405020304" pitchFamily="18" charset="0"/>
                <a:cs typeface="Times New Roman" panose="02020603050405020304" pitchFamily="18" charset="0"/>
                <a:hlinkClick r:id="rId14"/>
              </a:rPr>
              <a:t>https://www.academia.edu/download/94769237/527.pdf</a:t>
            </a:r>
            <a:r>
              <a:rPr lang="en-US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</a:p>
          <a:p>
            <a:pPr marL="0" indent="0">
              <a:buNone/>
            </a:pPr>
            <a:r>
              <a:rPr lang="en-US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Limna, P., (2023). Artificial Intelligence (AI) in the hospitality industry: A review article. </a:t>
            </a:r>
            <a:r>
              <a:rPr lang="en-US" sz="12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International Journal of Computing Sciences Research</a:t>
            </a:r>
            <a:r>
              <a:rPr lang="en-US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 </a:t>
            </a:r>
            <a:r>
              <a:rPr lang="en-US" sz="12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7</a:t>
            </a:r>
            <a:r>
              <a:rPr lang="en-US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pp.1306-1317. Available at </a:t>
            </a:r>
            <a:r>
              <a:rPr lang="en-US" sz="1200" u="sng" dirty="0">
                <a:latin typeface="Times New Roman" panose="02020603050405020304" pitchFamily="18" charset="0"/>
                <a:cs typeface="Times New Roman" panose="02020603050405020304" pitchFamily="18" charset="0"/>
                <a:hlinkClick r:id="rId15"/>
              </a:rPr>
              <a:t>https://stepacademic.net/ijcsr/article/view/337/136</a:t>
            </a:r>
            <a:r>
              <a:rPr lang="en-US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</a:p>
          <a:p>
            <a:pPr marL="0" indent="0">
              <a:buNone/>
            </a:pPr>
            <a:endParaRPr lang="en-US" sz="1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9980900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5130" y="0"/>
            <a:ext cx="9404723" cy="540510"/>
          </a:xfrm>
        </p:spPr>
        <p:txBody>
          <a:bodyPr/>
          <a:lstStyle/>
          <a:p>
            <a:pPr algn="ctr"/>
            <a:r>
              <a:rPr lang="en-US" sz="3000" b="1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References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0" y="394138"/>
            <a:ext cx="12192000" cy="6463862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US" sz="15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Limna, P., (2023). Artificial Intelligence (AI) in the hospitality industry: A review article. </a:t>
            </a:r>
            <a:r>
              <a:rPr lang="en-US" sz="15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International Journal of Computing Sciences Research</a:t>
            </a:r>
            <a:r>
              <a:rPr lang="en-US" sz="15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 </a:t>
            </a:r>
            <a:r>
              <a:rPr lang="en-US" sz="15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7</a:t>
            </a:r>
            <a:r>
              <a:rPr lang="en-US" sz="15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pp.1306-1317. Available at </a:t>
            </a:r>
            <a:r>
              <a:rPr lang="en-US" sz="1500" u="sng" dirty="0">
                <a:latin typeface="Times New Roman" panose="02020603050405020304" pitchFamily="18" charset="0"/>
                <a:cs typeface="Times New Roman" panose="02020603050405020304" pitchFamily="18" charset="0"/>
                <a:hlinkClick r:id="rId2"/>
              </a:rPr>
              <a:t>https://stepacademic.net/ijcsr/article/view/337/136</a:t>
            </a:r>
            <a:r>
              <a:rPr lang="en-US" sz="15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</a:p>
          <a:p>
            <a:pPr marL="0" indent="0">
              <a:buNone/>
            </a:pPr>
            <a:r>
              <a:rPr lang="en-US" sz="15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Loureiro, S.M.C., Al-Ansi, A., Ryu, H.B., Ariza-Montes, A. and Han, H. (2022). Culture, heritage looting, and tourism: A text mining review approach. </a:t>
            </a:r>
            <a:r>
              <a:rPr lang="en-US" sz="15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Frontiers in Psychology</a:t>
            </a:r>
            <a:r>
              <a:rPr lang="en-US" sz="15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13. Available at </a:t>
            </a:r>
            <a:r>
              <a:rPr lang="en-US" sz="1500" u="sng" dirty="0">
                <a:latin typeface="Times New Roman" panose="02020603050405020304" pitchFamily="18" charset="0"/>
                <a:cs typeface="Times New Roman" panose="02020603050405020304" pitchFamily="18" charset="0"/>
                <a:hlinkClick r:id="rId3"/>
              </a:rPr>
              <a:t>https://doi.org/10.3389/fpsyg.2022.944250</a:t>
            </a:r>
            <a:r>
              <a:rPr lang="en-US" sz="15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</a:p>
          <a:p>
            <a:pPr marL="0" indent="0">
              <a:buNone/>
            </a:pPr>
            <a:r>
              <a:rPr lang="en-US" sz="15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Mac Con Iomaire, M., Afifi, M.F., and Healy, J.J., (2021). Chefs' perspectives of failures in food service kitchens, part 1: A phenomenological exploration of the concepts, types, and causes of food production failure. </a:t>
            </a:r>
            <a:r>
              <a:rPr lang="en-US" sz="15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Journal of Foodservice Business Research</a:t>
            </a:r>
            <a:r>
              <a:rPr lang="en-US" sz="15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 </a:t>
            </a:r>
            <a:r>
              <a:rPr lang="en-US" sz="15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24</a:t>
            </a:r>
            <a:r>
              <a:rPr lang="en-US" sz="15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(2), pp.177-214.Available at </a:t>
            </a:r>
            <a:r>
              <a:rPr lang="en-US" sz="1500" u="sng" dirty="0">
                <a:latin typeface="Times New Roman" panose="02020603050405020304" pitchFamily="18" charset="0"/>
                <a:cs typeface="Times New Roman" panose="02020603050405020304" pitchFamily="18" charset="0"/>
                <a:hlinkClick r:id="rId4"/>
              </a:rPr>
              <a:t>https://doi.org/10.1080/15378020.2020.1842955</a:t>
            </a:r>
            <a:r>
              <a:rPr lang="en-US" sz="15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</a:p>
          <a:p>
            <a:pPr marL="0" indent="0">
              <a:buNone/>
            </a:pPr>
            <a:r>
              <a:rPr lang="en-US" sz="15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Parvez, M.O., (2021). Use of machine learning technology for tourist and organizational services: high-tech innovation in the hospitality industry. </a:t>
            </a:r>
            <a:r>
              <a:rPr lang="en-US" sz="15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Journal of Tourism Futures</a:t>
            </a:r>
            <a:r>
              <a:rPr lang="en-US" sz="15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 </a:t>
            </a:r>
            <a:r>
              <a:rPr lang="en-US" sz="15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7</a:t>
            </a:r>
            <a:r>
              <a:rPr lang="en-US" sz="15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(2), pp.240-244. Available at </a:t>
            </a:r>
            <a:r>
              <a:rPr lang="en-US" sz="1500" u="sng" dirty="0">
                <a:latin typeface="Times New Roman" panose="02020603050405020304" pitchFamily="18" charset="0"/>
                <a:cs typeface="Times New Roman" panose="02020603050405020304" pitchFamily="18" charset="0"/>
                <a:hlinkClick r:id="rId5"/>
              </a:rPr>
              <a:t>https://www.emerald.com/insight/content/doi/10.1108/jtf-09-2019-0083/full/pdf</a:t>
            </a:r>
            <a:r>
              <a:rPr lang="en-US" sz="15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</a:p>
          <a:p>
            <a:pPr marL="0" indent="0">
              <a:buNone/>
            </a:pPr>
            <a:r>
              <a:rPr lang="en-US" sz="15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Roy, P., Ramaprasad, B.S., Chakraborty, M., Prabhu, N. and Rao, S. (2024). Customer acceptance of the use of artificial Intelligence in hospitality services: An Indian hospitality sector perspective. </a:t>
            </a:r>
            <a:r>
              <a:rPr lang="en-US" sz="15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Global Business Review</a:t>
            </a:r>
            <a:r>
              <a:rPr lang="en-US" sz="15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 </a:t>
            </a:r>
            <a:r>
              <a:rPr lang="en-US" sz="15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25</a:t>
            </a:r>
            <a:r>
              <a:rPr lang="en-US" sz="15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(3), pp.832-851. Available at </a:t>
            </a:r>
            <a:r>
              <a:rPr lang="en-US" sz="1500" u="sng" dirty="0">
                <a:latin typeface="Times New Roman" panose="02020603050405020304" pitchFamily="18" charset="0"/>
                <a:cs typeface="Times New Roman" panose="02020603050405020304" pitchFamily="18" charset="0"/>
                <a:hlinkClick r:id="rId6"/>
              </a:rPr>
              <a:t>https://doi.org/10.1177/0972150920939753</a:t>
            </a:r>
            <a:r>
              <a:rPr lang="en-US" sz="15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</a:p>
          <a:p>
            <a:pPr marL="0" indent="0">
              <a:buNone/>
            </a:pPr>
            <a:r>
              <a:rPr lang="en-US" sz="15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Sai, S., Garg, A., Jhawar, K., Chamola, V. and Sikdar, B., (2023). A comprehensive survey on artificial Intelligence for unmanned aerial vehicles. </a:t>
            </a:r>
            <a:r>
              <a:rPr lang="en-US" sz="15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IEEE Open Journal of Vehicular Technology</a:t>
            </a:r>
            <a:r>
              <a:rPr lang="en-US" sz="15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Available at </a:t>
            </a:r>
            <a:r>
              <a:rPr lang="en-US" sz="1500" u="sng" dirty="0">
                <a:latin typeface="Times New Roman" panose="02020603050405020304" pitchFamily="18" charset="0"/>
                <a:cs typeface="Times New Roman" panose="02020603050405020304" pitchFamily="18" charset="0"/>
                <a:hlinkClick r:id="rId7"/>
              </a:rPr>
              <a:t>https://onlinelibrary.wiley.com/doi/abs/10.1002/9781394168002.ch7</a:t>
            </a:r>
            <a:r>
              <a:rPr lang="en-US" sz="15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</a:p>
          <a:p>
            <a:pPr marL="0" indent="0">
              <a:buNone/>
            </a:pPr>
            <a:r>
              <a:rPr lang="en-US" sz="15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Zhang, W., Zuo, N., He, W., Li, S. and Yu, L. (2021). Factors influencing the use of Artificial Intelligence in government: Evidence from China. </a:t>
            </a:r>
            <a:r>
              <a:rPr lang="en-US" sz="15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Technology in Society</a:t>
            </a:r>
            <a:r>
              <a:rPr lang="en-US" sz="15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66, p.101675. Available at </a:t>
            </a:r>
            <a:r>
              <a:rPr lang="en-US" sz="1500" u="sng" dirty="0">
                <a:latin typeface="Times New Roman" panose="02020603050405020304" pitchFamily="18" charset="0"/>
                <a:cs typeface="Times New Roman" panose="02020603050405020304" pitchFamily="18" charset="0"/>
                <a:hlinkClick r:id="rId8"/>
              </a:rPr>
              <a:t>https://doi.org/10.1016/j.techsoc.2021.101675</a:t>
            </a:r>
            <a:r>
              <a:rPr lang="en-US" sz="15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</a:t>
            </a:r>
          </a:p>
          <a:p>
            <a:pPr marL="0" indent="0">
              <a:buNone/>
            </a:pPr>
            <a:r>
              <a:rPr lang="en-US" sz="15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Magora (2023). </a:t>
            </a:r>
            <a:r>
              <a:rPr lang="en-US" sz="15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AI trends in hospitality - Magora - Medium</a:t>
            </a:r>
            <a:r>
              <a:rPr lang="en-US" sz="15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[online] Medium. Available at: </a:t>
            </a:r>
            <a:r>
              <a:rPr lang="en-US" sz="1500" u="sng" dirty="0">
                <a:latin typeface="Times New Roman" panose="02020603050405020304" pitchFamily="18" charset="0"/>
                <a:cs typeface="Times New Roman" panose="02020603050405020304" pitchFamily="18" charset="0"/>
                <a:hlinkClick r:id="rId9"/>
              </a:rPr>
              <a:t>https://magora-ltd.medium.com/ai-trends-in-hospitality-59213aad065c</a:t>
            </a:r>
            <a:r>
              <a:rPr lang="en-US" sz="15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</a:t>
            </a:r>
          </a:p>
          <a:p>
            <a:pPr marL="0" indent="0">
              <a:buNone/>
            </a:pPr>
            <a:r>
              <a:rPr lang="en-US" sz="15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‌ Dreamstime (n.p) </a:t>
            </a:r>
            <a:r>
              <a:rPr lang="en-US" sz="1500" u="sng" dirty="0">
                <a:latin typeface="Times New Roman" panose="02020603050405020304" pitchFamily="18" charset="0"/>
                <a:cs typeface="Times New Roman" panose="02020603050405020304" pitchFamily="18" charset="0"/>
                <a:hlinkClick r:id="rId10"/>
              </a:rPr>
              <a:t>https://www.dreamstime.com/photos-images/robot-hotel.html</a:t>
            </a:r>
            <a:r>
              <a:rPr lang="en-US" sz="15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</a:p>
          <a:p>
            <a:pPr marL="0" indent="0">
              <a:buNone/>
            </a:pPr>
            <a:r>
              <a:rPr lang="en-US" sz="15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Lowood, H. (2018). Virtual Reality. In: </a:t>
            </a:r>
            <a:r>
              <a:rPr lang="en-US" sz="15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Encyclopædia Britannica</a:t>
            </a:r>
            <a:r>
              <a:rPr lang="en-US" sz="15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[online] Available at: </a:t>
            </a:r>
            <a:r>
              <a:rPr lang="en-US" sz="1500" u="sng" dirty="0">
                <a:latin typeface="Times New Roman" panose="02020603050405020304" pitchFamily="18" charset="0"/>
                <a:cs typeface="Times New Roman" panose="02020603050405020304" pitchFamily="18" charset="0"/>
                <a:hlinkClick r:id="rId11"/>
              </a:rPr>
              <a:t>https://www.britannica.com/technology/virtual-reality</a:t>
            </a:r>
            <a:r>
              <a:rPr lang="en-US" sz="15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</a:t>
            </a:r>
          </a:p>
          <a:p>
            <a:pPr marL="0" indent="0">
              <a:buNone/>
            </a:pPr>
            <a:r>
              <a:rPr lang="en-US" sz="15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shutterstock. </a:t>
            </a:r>
            <a:r>
              <a:rPr lang="en-US" sz="1500" u="sng" dirty="0">
                <a:latin typeface="Times New Roman" panose="02020603050405020304" pitchFamily="18" charset="0"/>
                <a:cs typeface="Times New Roman" panose="02020603050405020304" pitchFamily="18" charset="0"/>
                <a:hlinkClick r:id="rId12"/>
              </a:rPr>
              <a:t>https://www.shutterstock.com/search/qualitative-research</a:t>
            </a:r>
            <a:r>
              <a:rPr lang="en-US" sz="15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</a:p>
          <a:p>
            <a:pPr marL="0" indent="0">
              <a:buNone/>
            </a:pPr>
            <a:endParaRPr lang="en-US" sz="15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en-US" sz="15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49836419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">
  <a:themeElements>
    <a:clrScheme name="Ion">
      <a:dk1>
        <a:sysClr val="windowText" lastClr="000000"/>
      </a:dk1>
      <a:lt1>
        <a:sysClr val="window" lastClr="FFFFFF"/>
      </a:lt1>
      <a:dk2>
        <a:srgbClr val="1E5155"/>
      </a:dk2>
      <a:lt2>
        <a:srgbClr val="EBEBEB"/>
      </a:lt2>
      <a:accent1>
        <a:srgbClr val="B01513"/>
      </a:accent1>
      <a:accent2>
        <a:srgbClr val="EA6312"/>
      </a:accent2>
      <a:accent3>
        <a:srgbClr val="E6B729"/>
      </a:accent3>
      <a:accent4>
        <a:srgbClr val="6AAC90"/>
      </a:accent4>
      <a:accent5>
        <a:srgbClr val="54849A"/>
      </a:accent5>
      <a:accent6>
        <a:srgbClr val="9E5E9B"/>
      </a:accent6>
      <a:hlink>
        <a:srgbClr val="58C1BA"/>
      </a:hlink>
      <a:folHlink>
        <a:srgbClr val="9DFFCB"/>
      </a:folHlink>
    </a:clrScheme>
    <a:fontScheme name="Ion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hueMod val="88000"/>
                <a:satMod val="130000"/>
                <a:lumMod val="124000"/>
              </a:schemeClr>
            </a:gs>
            <a:gs pos="100000">
              <a:schemeClr val="phClr">
                <a:tint val="96000"/>
                <a:shade val="88000"/>
                <a:hueMod val="108000"/>
                <a:satMod val="164000"/>
                <a:lumMod val="7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108000"/>
                <a:satMod val="164000"/>
                <a:lumMod val="74000"/>
              </a:schemeClr>
              <a:schemeClr val="phClr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" id="{B8441ADB-2E43-4AF7-B97A-BD870242C6A8}" vid="{292E63A9-BB86-4E3D-B92A-7223C6510D2E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Ion</Template>
  <TotalTime>788</TotalTime>
  <Words>2069</Words>
  <Application>Microsoft Office PowerPoint</Application>
  <PresentationFormat>Widescreen</PresentationFormat>
  <Paragraphs>153</Paragraphs>
  <Slides>14</Slides>
  <Notes>12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20" baseType="lpstr">
      <vt:lpstr>Aptos</vt:lpstr>
      <vt:lpstr>Century Gothic</vt:lpstr>
      <vt:lpstr>Times New Roman</vt:lpstr>
      <vt:lpstr>Wingdings</vt:lpstr>
      <vt:lpstr>Wingdings 3</vt:lpstr>
      <vt:lpstr>Ion</vt:lpstr>
      <vt:lpstr>Use Of Artificial Intelligence For Guest Service In The   Hospitality And Tourism The Hospitality And Hotel Industry</vt:lpstr>
      <vt:lpstr>Introduction  </vt:lpstr>
      <vt:lpstr>Literature Review </vt:lpstr>
      <vt:lpstr>Impacts of Theme in Hotel and Hospitality Sector  </vt:lpstr>
      <vt:lpstr>Cont.,  </vt:lpstr>
      <vt:lpstr>Cont.,  </vt:lpstr>
      <vt:lpstr>Method  </vt:lpstr>
      <vt:lpstr>Theme Impact Analysis  </vt:lpstr>
      <vt:lpstr>Social Factors and Technological Factors </vt:lpstr>
      <vt:lpstr>Industry Response to The Chosen Contemporary Issue </vt:lpstr>
      <vt:lpstr>Conclusion </vt:lpstr>
      <vt:lpstr>Recommendations </vt:lpstr>
      <vt:lpstr>References </vt:lpstr>
      <vt:lpstr>References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Magda Radu</dc:creator>
  <cp:lastModifiedBy>Magda Radu</cp:lastModifiedBy>
  <cp:revision>7</cp:revision>
  <dcterms:created xsi:type="dcterms:W3CDTF">2025-02-20T14:30:17Z</dcterms:created>
  <dcterms:modified xsi:type="dcterms:W3CDTF">2025-02-24T06:22:52Z</dcterms:modified>
</cp:coreProperties>
</file>