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F5F023-3CA6-8192-B798-E0F178EA4CE8}" v="37" dt="2026-03-10T16:42:27.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8431" autoAdjust="0"/>
  </p:normalViewPr>
  <p:slideViewPr>
    <p:cSldViewPr snapToGrid="0">
      <p:cViewPr varScale="1">
        <p:scale>
          <a:sx n="57" d="100"/>
          <a:sy n="57" d="100"/>
        </p:scale>
        <p:origin x="619" y="2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2.svg"/><Relationship Id="rId4" Type="http://schemas.openxmlformats.org/officeDocument/2006/relationships/image" Target="../media/image37.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2.svg"/><Relationship Id="rId4" Type="http://schemas.openxmlformats.org/officeDocument/2006/relationships/image" Target="../media/image37.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D96EFB-8446-43FF-A22F-E151CBDCCAE3}" type="doc">
      <dgm:prSet loTypeId="urn:microsoft.com/office/officeart/2018/2/layout/IconVerticalSolidList" loCatId="icon" qsTypeId="urn:microsoft.com/office/officeart/2005/8/quickstyle/simple4" qsCatId="simple" csTypeId="urn:microsoft.com/office/officeart/2005/8/colors/colorful2" csCatId="colorful" phldr="1"/>
      <dgm:spPr/>
      <dgm:t>
        <a:bodyPr/>
        <a:lstStyle/>
        <a:p>
          <a:endParaRPr lang="en-US"/>
        </a:p>
      </dgm:t>
    </dgm:pt>
    <dgm:pt modelId="{D7AE640B-2765-4339-B4D3-4B15F3B63E44}">
      <dgm:prSet/>
      <dgm:spPr/>
      <dgm:t>
        <a:bodyPr/>
        <a:lstStyle/>
        <a:p>
          <a:pPr>
            <a:lnSpc>
              <a:spcPct val="100000"/>
            </a:lnSpc>
          </a:pPr>
          <a:r>
            <a:rPr lang="en-GB" noProof="0" dirty="0"/>
            <a:t>Emotional Intelligence (EI) is defined as the ability to recognise, understand, and regulate one’s own emotions as well as those of others (Chung, Cichocki and Chung, 2022).</a:t>
          </a:r>
        </a:p>
      </dgm:t>
    </dgm:pt>
    <dgm:pt modelId="{951328E8-4BA6-4127-B6C4-E4BC95652493}" type="parTrans" cxnId="{8F8867F4-7F75-4805-AE51-CF600373163D}">
      <dgm:prSet/>
      <dgm:spPr/>
      <dgm:t>
        <a:bodyPr/>
        <a:lstStyle/>
        <a:p>
          <a:endParaRPr lang="en-US"/>
        </a:p>
      </dgm:t>
    </dgm:pt>
    <dgm:pt modelId="{5F844C5F-E4E2-4806-8C9F-F8F7CF822911}" type="sibTrans" cxnId="{8F8867F4-7F75-4805-AE51-CF600373163D}">
      <dgm:prSet/>
      <dgm:spPr/>
      <dgm:t>
        <a:bodyPr/>
        <a:lstStyle/>
        <a:p>
          <a:endParaRPr lang="en-US"/>
        </a:p>
      </dgm:t>
    </dgm:pt>
    <dgm:pt modelId="{87A18D8D-EF1D-4AF2-A742-41534460EEE1}">
      <dgm:prSet/>
      <dgm:spPr/>
      <dgm:t>
        <a:bodyPr/>
        <a:lstStyle/>
        <a:p>
          <a:pPr>
            <a:lnSpc>
              <a:spcPct val="100000"/>
            </a:lnSpc>
          </a:pPr>
          <a:r>
            <a:rPr lang="en-GB" noProof="0" dirty="0"/>
            <a:t>Emotional intelligence significantly enhances leadership effectiveness by improving interpersonal interactions, decision-making, and overall team management.</a:t>
          </a:r>
        </a:p>
      </dgm:t>
    </dgm:pt>
    <dgm:pt modelId="{A143B7B7-C1A8-41EB-9241-64BFE41FA4DD}" type="parTrans" cxnId="{0A0B77A3-7074-4D01-87DB-1DB5DF6AAAF5}">
      <dgm:prSet/>
      <dgm:spPr/>
      <dgm:t>
        <a:bodyPr/>
        <a:lstStyle/>
        <a:p>
          <a:endParaRPr lang="en-US"/>
        </a:p>
      </dgm:t>
    </dgm:pt>
    <dgm:pt modelId="{4A2F5FFE-FBD3-4EC5-84BE-38AB174146D1}" type="sibTrans" cxnId="{0A0B77A3-7074-4D01-87DB-1DB5DF6AAAF5}">
      <dgm:prSet/>
      <dgm:spPr/>
      <dgm:t>
        <a:bodyPr/>
        <a:lstStyle/>
        <a:p>
          <a:endParaRPr lang="en-US"/>
        </a:p>
      </dgm:t>
    </dgm:pt>
    <dgm:pt modelId="{AD5361E1-ECB0-4DD4-9388-12DF867F4430}">
      <dgm:prSet/>
      <dgm:spPr/>
      <dgm:t>
        <a:bodyPr/>
        <a:lstStyle/>
        <a:p>
          <a:pPr>
            <a:lnSpc>
              <a:spcPct val="100000"/>
            </a:lnSpc>
          </a:pPr>
          <a:r>
            <a:rPr lang="en-GB" noProof="0" dirty="0"/>
            <a:t>Empathy and self-awareness are critical components of EI that enable leaders to understand employee perspectives and respond appropriately in various organisational situations.</a:t>
          </a:r>
        </a:p>
      </dgm:t>
    </dgm:pt>
    <dgm:pt modelId="{F2C18DDF-CC43-4450-9642-5F329C87EE1A}" type="parTrans" cxnId="{C1EBE684-675E-4730-9459-0DF05F43D99C}">
      <dgm:prSet/>
      <dgm:spPr/>
      <dgm:t>
        <a:bodyPr/>
        <a:lstStyle/>
        <a:p>
          <a:endParaRPr lang="en-US"/>
        </a:p>
      </dgm:t>
    </dgm:pt>
    <dgm:pt modelId="{BFB806A4-3505-4E78-B40A-F93231A13BC8}" type="sibTrans" cxnId="{C1EBE684-675E-4730-9459-0DF05F43D99C}">
      <dgm:prSet/>
      <dgm:spPr/>
      <dgm:t>
        <a:bodyPr/>
        <a:lstStyle/>
        <a:p>
          <a:endParaRPr lang="en-US"/>
        </a:p>
      </dgm:t>
    </dgm:pt>
    <dgm:pt modelId="{8DFCFEF9-8970-4C7C-BBC6-B9D0B90A2BA5}">
      <dgm:prSet/>
      <dgm:spPr/>
      <dgm:t>
        <a:bodyPr/>
        <a:lstStyle/>
        <a:p>
          <a:pPr>
            <a:lnSpc>
              <a:spcPct val="100000"/>
            </a:lnSpc>
          </a:pPr>
          <a:r>
            <a:rPr lang="en-GB" noProof="0" dirty="0"/>
            <a:t>Emotional intelligence positively influences communication and decision-making by allowing leaders to manage emotions constructively and make balanced, informed choices.</a:t>
          </a:r>
        </a:p>
      </dgm:t>
    </dgm:pt>
    <dgm:pt modelId="{0B19B174-80FE-485A-ACB6-6A9ECD21F5EC}" type="parTrans" cxnId="{CF51C07E-EC3A-488A-B0EB-388749639AC1}">
      <dgm:prSet/>
      <dgm:spPr/>
      <dgm:t>
        <a:bodyPr/>
        <a:lstStyle/>
        <a:p>
          <a:endParaRPr lang="en-US"/>
        </a:p>
      </dgm:t>
    </dgm:pt>
    <dgm:pt modelId="{96248FAC-7836-4365-BC89-2B9331843C1B}" type="sibTrans" cxnId="{CF51C07E-EC3A-488A-B0EB-388749639AC1}">
      <dgm:prSet/>
      <dgm:spPr/>
      <dgm:t>
        <a:bodyPr/>
        <a:lstStyle/>
        <a:p>
          <a:endParaRPr lang="en-US"/>
        </a:p>
      </dgm:t>
    </dgm:pt>
    <dgm:pt modelId="{5EE50D3A-4B4B-41DD-AA22-0082BD6872DB}">
      <dgm:prSet/>
      <dgm:spPr/>
      <dgm:t>
        <a:bodyPr/>
        <a:lstStyle/>
        <a:p>
          <a:pPr>
            <a:lnSpc>
              <a:spcPct val="100000"/>
            </a:lnSpc>
          </a:pPr>
          <a:r>
            <a:rPr lang="en-GB" noProof="0" dirty="0"/>
            <a:t>EI contributes to stronger team relationships and improved organisational performance by fostering trust, collaboration, and a supportive work environment.</a:t>
          </a:r>
        </a:p>
      </dgm:t>
    </dgm:pt>
    <dgm:pt modelId="{476D3800-C871-4128-913F-9A291D076D14}" type="parTrans" cxnId="{C8338000-CE5F-464F-99D6-67B3678BCE9F}">
      <dgm:prSet/>
      <dgm:spPr/>
      <dgm:t>
        <a:bodyPr/>
        <a:lstStyle/>
        <a:p>
          <a:endParaRPr lang="en-US"/>
        </a:p>
      </dgm:t>
    </dgm:pt>
    <dgm:pt modelId="{1E1A8253-6D04-416B-A2D3-19FC3738EE8A}" type="sibTrans" cxnId="{C8338000-CE5F-464F-99D6-67B3678BCE9F}">
      <dgm:prSet/>
      <dgm:spPr/>
      <dgm:t>
        <a:bodyPr/>
        <a:lstStyle/>
        <a:p>
          <a:endParaRPr lang="en-US"/>
        </a:p>
      </dgm:t>
    </dgm:pt>
    <dgm:pt modelId="{37DF1B67-1817-4E0C-A957-F14BEE06BF9E}" type="pres">
      <dgm:prSet presAssocID="{6ED96EFB-8446-43FF-A22F-E151CBDCCAE3}" presName="root" presStyleCnt="0">
        <dgm:presLayoutVars>
          <dgm:dir/>
          <dgm:resizeHandles val="exact"/>
        </dgm:presLayoutVars>
      </dgm:prSet>
      <dgm:spPr/>
    </dgm:pt>
    <dgm:pt modelId="{1E69E09A-8987-486F-B425-30A6762D2984}" type="pres">
      <dgm:prSet presAssocID="{D7AE640B-2765-4339-B4D3-4B15F3B63E44}" presName="compNode" presStyleCnt="0"/>
      <dgm:spPr/>
    </dgm:pt>
    <dgm:pt modelId="{5A5916E4-8AE4-4624-927C-1F6AD9597F1B}" type="pres">
      <dgm:prSet presAssocID="{D7AE640B-2765-4339-B4D3-4B15F3B63E44}" presName="bgRect" presStyleLbl="bgShp" presStyleIdx="0" presStyleCnt="5"/>
      <dgm:spPr/>
    </dgm:pt>
    <dgm:pt modelId="{2AE74543-948E-4278-8332-E09F390512C2}" type="pres">
      <dgm:prSet presAssocID="{D7AE640B-2765-4339-B4D3-4B15F3B63E4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C4DCB66-2A00-4180-BD6B-1E91FB2091BF}" type="pres">
      <dgm:prSet presAssocID="{D7AE640B-2765-4339-B4D3-4B15F3B63E44}" presName="spaceRect" presStyleCnt="0"/>
      <dgm:spPr/>
    </dgm:pt>
    <dgm:pt modelId="{4257E70C-F7E8-4325-AC8F-DDF733C02949}" type="pres">
      <dgm:prSet presAssocID="{D7AE640B-2765-4339-B4D3-4B15F3B63E44}" presName="parTx" presStyleLbl="revTx" presStyleIdx="0" presStyleCnt="5">
        <dgm:presLayoutVars>
          <dgm:chMax val="0"/>
          <dgm:chPref val="0"/>
        </dgm:presLayoutVars>
      </dgm:prSet>
      <dgm:spPr/>
    </dgm:pt>
    <dgm:pt modelId="{60610C07-BBB6-40F5-92B7-C3E2B1C344D7}" type="pres">
      <dgm:prSet presAssocID="{5F844C5F-E4E2-4806-8C9F-F8F7CF822911}" presName="sibTrans" presStyleCnt="0"/>
      <dgm:spPr/>
    </dgm:pt>
    <dgm:pt modelId="{64BEA33E-5DDA-4D13-9992-6CD1D901B7A4}" type="pres">
      <dgm:prSet presAssocID="{87A18D8D-EF1D-4AF2-A742-41534460EEE1}" presName="compNode" presStyleCnt="0"/>
      <dgm:spPr/>
    </dgm:pt>
    <dgm:pt modelId="{AB0F8350-FC80-4E95-B46B-180364EC2D45}" type="pres">
      <dgm:prSet presAssocID="{87A18D8D-EF1D-4AF2-A742-41534460EEE1}" presName="bgRect" presStyleLbl="bgShp" presStyleIdx="1" presStyleCnt="5"/>
      <dgm:spPr/>
    </dgm:pt>
    <dgm:pt modelId="{6C8DDC3C-01FB-4212-B594-EB3D86618FC3}" type="pres">
      <dgm:prSet presAssocID="{87A18D8D-EF1D-4AF2-A742-41534460EEE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A73D8AA7-F939-43CE-9796-7642B21549E9}" type="pres">
      <dgm:prSet presAssocID="{87A18D8D-EF1D-4AF2-A742-41534460EEE1}" presName="spaceRect" presStyleCnt="0"/>
      <dgm:spPr/>
    </dgm:pt>
    <dgm:pt modelId="{C857A411-5C8A-46FD-B8B9-915C9C6DD2DC}" type="pres">
      <dgm:prSet presAssocID="{87A18D8D-EF1D-4AF2-A742-41534460EEE1}" presName="parTx" presStyleLbl="revTx" presStyleIdx="1" presStyleCnt="5">
        <dgm:presLayoutVars>
          <dgm:chMax val="0"/>
          <dgm:chPref val="0"/>
        </dgm:presLayoutVars>
      </dgm:prSet>
      <dgm:spPr/>
    </dgm:pt>
    <dgm:pt modelId="{0A59373E-CCB1-42B2-82AC-78A973DDB65C}" type="pres">
      <dgm:prSet presAssocID="{4A2F5FFE-FBD3-4EC5-84BE-38AB174146D1}" presName="sibTrans" presStyleCnt="0"/>
      <dgm:spPr/>
    </dgm:pt>
    <dgm:pt modelId="{674C2CA5-A44E-4E93-94F6-E070F0F8CFF2}" type="pres">
      <dgm:prSet presAssocID="{AD5361E1-ECB0-4DD4-9388-12DF867F4430}" presName="compNode" presStyleCnt="0"/>
      <dgm:spPr/>
    </dgm:pt>
    <dgm:pt modelId="{30A72EE9-1CBE-4ECE-83EE-3CAB36B1A4F4}" type="pres">
      <dgm:prSet presAssocID="{AD5361E1-ECB0-4DD4-9388-12DF867F4430}" presName="bgRect" presStyleLbl="bgShp" presStyleIdx="2" presStyleCnt="5"/>
      <dgm:spPr/>
    </dgm:pt>
    <dgm:pt modelId="{27FAC746-2708-4FC0-9A59-32EAF1D1E3AF}" type="pres">
      <dgm:prSet presAssocID="{AD5361E1-ECB0-4DD4-9388-12DF867F443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D6634394-4058-400D-BD8A-23011BDF9FBB}" type="pres">
      <dgm:prSet presAssocID="{AD5361E1-ECB0-4DD4-9388-12DF867F4430}" presName="spaceRect" presStyleCnt="0"/>
      <dgm:spPr/>
    </dgm:pt>
    <dgm:pt modelId="{B05BAF7E-6015-432B-ACB0-30AF953136D8}" type="pres">
      <dgm:prSet presAssocID="{AD5361E1-ECB0-4DD4-9388-12DF867F4430}" presName="parTx" presStyleLbl="revTx" presStyleIdx="2" presStyleCnt="5">
        <dgm:presLayoutVars>
          <dgm:chMax val="0"/>
          <dgm:chPref val="0"/>
        </dgm:presLayoutVars>
      </dgm:prSet>
      <dgm:spPr/>
    </dgm:pt>
    <dgm:pt modelId="{2832C944-5D02-43F0-9B4E-548EF7952125}" type="pres">
      <dgm:prSet presAssocID="{BFB806A4-3505-4E78-B40A-F93231A13BC8}" presName="sibTrans" presStyleCnt="0"/>
      <dgm:spPr/>
    </dgm:pt>
    <dgm:pt modelId="{C1CDA956-7526-46C2-9365-F0CC8B539BFA}" type="pres">
      <dgm:prSet presAssocID="{8DFCFEF9-8970-4C7C-BBC6-B9D0B90A2BA5}" presName="compNode" presStyleCnt="0"/>
      <dgm:spPr/>
    </dgm:pt>
    <dgm:pt modelId="{3C8179A2-D339-4C09-8CEF-9B742383A4FD}" type="pres">
      <dgm:prSet presAssocID="{8DFCFEF9-8970-4C7C-BBC6-B9D0B90A2BA5}" presName="bgRect" presStyleLbl="bgShp" presStyleIdx="3" presStyleCnt="5"/>
      <dgm:spPr/>
    </dgm:pt>
    <dgm:pt modelId="{60BA3299-2F5E-43FA-9AAB-A8C76612A79E}" type="pres">
      <dgm:prSet presAssocID="{8DFCFEF9-8970-4C7C-BBC6-B9D0B90A2BA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ecturer"/>
        </a:ext>
      </dgm:extLst>
    </dgm:pt>
    <dgm:pt modelId="{95ED194E-66C9-45DB-A216-88C52642A486}" type="pres">
      <dgm:prSet presAssocID="{8DFCFEF9-8970-4C7C-BBC6-B9D0B90A2BA5}" presName="spaceRect" presStyleCnt="0"/>
      <dgm:spPr/>
    </dgm:pt>
    <dgm:pt modelId="{9CD4D758-44A4-448A-AB0D-2FDC3C965CF7}" type="pres">
      <dgm:prSet presAssocID="{8DFCFEF9-8970-4C7C-BBC6-B9D0B90A2BA5}" presName="parTx" presStyleLbl="revTx" presStyleIdx="3" presStyleCnt="5">
        <dgm:presLayoutVars>
          <dgm:chMax val="0"/>
          <dgm:chPref val="0"/>
        </dgm:presLayoutVars>
      </dgm:prSet>
      <dgm:spPr/>
    </dgm:pt>
    <dgm:pt modelId="{4B8749C7-1F15-402C-922B-39B3251A5C72}" type="pres">
      <dgm:prSet presAssocID="{96248FAC-7836-4365-BC89-2B9331843C1B}" presName="sibTrans" presStyleCnt="0"/>
      <dgm:spPr/>
    </dgm:pt>
    <dgm:pt modelId="{577529C8-851B-4432-972D-0640B2E4C9AF}" type="pres">
      <dgm:prSet presAssocID="{5EE50D3A-4B4B-41DD-AA22-0082BD6872DB}" presName="compNode" presStyleCnt="0"/>
      <dgm:spPr/>
    </dgm:pt>
    <dgm:pt modelId="{6C1BE536-756E-4545-8264-6498474BF41F}" type="pres">
      <dgm:prSet presAssocID="{5EE50D3A-4B4B-41DD-AA22-0082BD6872DB}" presName="bgRect" presStyleLbl="bgShp" presStyleIdx="4" presStyleCnt="5"/>
      <dgm:spPr/>
    </dgm:pt>
    <dgm:pt modelId="{C9163BB9-354C-4727-B280-821BD07DC99B}" type="pres">
      <dgm:prSet presAssocID="{5EE50D3A-4B4B-41DD-AA22-0082BD6872D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3967F5A4-60B6-4324-BE08-084CC048F350}" type="pres">
      <dgm:prSet presAssocID="{5EE50D3A-4B4B-41DD-AA22-0082BD6872DB}" presName="spaceRect" presStyleCnt="0"/>
      <dgm:spPr/>
    </dgm:pt>
    <dgm:pt modelId="{FE0EF54E-27E1-4073-8DDD-EE24B6ECAE8E}" type="pres">
      <dgm:prSet presAssocID="{5EE50D3A-4B4B-41DD-AA22-0082BD6872DB}" presName="parTx" presStyleLbl="revTx" presStyleIdx="4" presStyleCnt="5">
        <dgm:presLayoutVars>
          <dgm:chMax val="0"/>
          <dgm:chPref val="0"/>
        </dgm:presLayoutVars>
      </dgm:prSet>
      <dgm:spPr/>
    </dgm:pt>
  </dgm:ptLst>
  <dgm:cxnLst>
    <dgm:cxn modelId="{C8338000-CE5F-464F-99D6-67B3678BCE9F}" srcId="{6ED96EFB-8446-43FF-A22F-E151CBDCCAE3}" destId="{5EE50D3A-4B4B-41DD-AA22-0082BD6872DB}" srcOrd="4" destOrd="0" parTransId="{476D3800-C871-4128-913F-9A291D076D14}" sibTransId="{1E1A8253-6D04-416B-A2D3-19FC3738EE8A}"/>
    <dgm:cxn modelId="{DF58F70B-2822-40F4-9A01-282F4D8AEE26}" type="presOf" srcId="{87A18D8D-EF1D-4AF2-A742-41534460EEE1}" destId="{C857A411-5C8A-46FD-B8B9-915C9C6DD2DC}" srcOrd="0" destOrd="0" presId="urn:microsoft.com/office/officeart/2018/2/layout/IconVerticalSolidList"/>
    <dgm:cxn modelId="{7DDB2717-6649-428A-BD7E-9CDC0C8DF353}" type="presOf" srcId="{D7AE640B-2765-4339-B4D3-4B15F3B63E44}" destId="{4257E70C-F7E8-4325-AC8F-DDF733C02949}" srcOrd="0" destOrd="0" presId="urn:microsoft.com/office/officeart/2018/2/layout/IconVerticalSolidList"/>
    <dgm:cxn modelId="{CF51C07E-EC3A-488A-B0EB-388749639AC1}" srcId="{6ED96EFB-8446-43FF-A22F-E151CBDCCAE3}" destId="{8DFCFEF9-8970-4C7C-BBC6-B9D0B90A2BA5}" srcOrd="3" destOrd="0" parTransId="{0B19B174-80FE-485A-ACB6-6A9ECD21F5EC}" sibTransId="{96248FAC-7836-4365-BC89-2B9331843C1B}"/>
    <dgm:cxn modelId="{C1EBE684-675E-4730-9459-0DF05F43D99C}" srcId="{6ED96EFB-8446-43FF-A22F-E151CBDCCAE3}" destId="{AD5361E1-ECB0-4DD4-9388-12DF867F4430}" srcOrd="2" destOrd="0" parTransId="{F2C18DDF-CC43-4450-9642-5F329C87EE1A}" sibTransId="{BFB806A4-3505-4E78-B40A-F93231A13BC8}"/>
    <dgm:cxn modelId="{714ADA87-246A-4D0A-8AE5-25B113E43B8D}" type="presOf" srcId="{AD5361E1-ECB0-4DD4-9388-12DF867F4430}" destId="{B05BAF7E-6015-432B-ACB0-30AF953136D8}" srcOrd="0" destOrd="0" presId="urn:microsoft.com/office/officeart/2018/2/layout/IconVerticalSolidList"/>
    <dgm:cxn modelId="{0A0B77A3-7074-4D01-87DB-1DB5DF6AAAF5}" srcId="{6ED96EFB-8446-43FF-A22F-E151CBDCCAE3}" destId="{87A18D8D-EF1D-4AF2-A742-41534460EEE1}" srcOrd="1" destOrd="0" parTransId="{A143B7B7-C1A8-41EB-9241-64BFE41FA4DD}" sibTransId="{4A2F5FFE-FBD3-4EC5-84BE-38AB174146D1}"/>
    <dgm:cxn modelId="{1F9879AC-06B0-4B0A-9AAB-34D0C6664877}" type="presOf" srcId="{6ED96EFB-8446-43FF-A22F-E151CBDCCAE3}" destId="{37DF1B67-1817-4E0C-A957-F14BEE06BF9E}" srcOrd="0" destOrd="0" presId="urn:microsoft.com/office/officeart/2018/2/layout/IconVerticalSolidList"/>
    <dgm:cxn modelId="{4AA87DE5-293C-4849-AC65-13D6F84781AC}" type="presOf" srcId="{8DFCFEF9-8970-4C7C-BBC6-B9D0B90A2BA5}" destId="{9CD4D758-44A4-448A-AB0D-2FDC3C965CF7}" srcOrd="0" destOrd="0" presId="urn:microsoft.com/office/officeart/2018/2/layout/IconVerticalSolidList"/>
    <dgm:cxn modelId="{8F8867F4-7F75-4805-AE51-CF600373163D}" srcId="{6ED96EFB-8446-43FF-A22F-E151CBDCCAE3}" destId="{D7AE640B-2765-4339-B4D3-4B15F3B63E44}" srcOrd="0" destOrd="0" parTransId="{951328E8-4BA6-4127-B6C4-E4BC95652493}" sibTransId="{5F844C5F-E4E2-4806-8C9F-F8F7CF822911}"/>
    <dgm:cxn modelId="{C13E68F6-15E9-42CA-A88B-8E17E2AADFEC}" type="presOf" srcId="{5EE50D3A-4B4B-41DD-AA22-0082BD6872DB}" destId="{FE0EF54E-27E1-4073-8DDD-EE24B6ECAE8E}" srcOrd="0" destOrd="0" presId="urn:microsoft.com/office/officeart/2018/2/layout/IconVerticalSolidList"/>
    <dgm:cxn modelId="{AEC6E09E-B464-4CD7-9ACD-2B59D8B16942}" type="presParOf" srcId="{37DF1B67-1817-4E0C-A957-F14BEE06BF9E}" destId="{1E69E09A-8987-486F-B425-30A6762D2984}" srcOrd="0" destOrd="0" presId="urn:microsoft.com/office/officeart/2018/2/layout/IconVerticalSolidList"/>
    <dgm:cxn modelId="{57874C3B-07A4-41D5-B5BD-E87BC7AE9B16}" type="presParOf" srcId="{1E69E09A-8987-486F-B425-30A6762D2984}" destId="{5A5916E4-8AE4-4624-927C-1F6AD9597F1B}" srcOrd="0" destOrd="0" presId="urn:microsoft.com/office/officeart/2018/2/layout/IconVerticalSolidList"/>
    <dgm:cxn modelId="{21D6D69F-0466-44D5-A9AA-464537546C5E}" type="presParOf" srcId="{1E69E09A-8987-486F-B425-30A6762D2984}" destId="{2AE74543-948E-4278-8332-E09F390512C2}" srcOrd="1" destOrd="0" presId="urn:microsoft.com/office/officeart/2018/2/layout/IconVerticalSolidList"/>
    <dgm:cxn modelId="{E5323255-8015-45EC-A4DA-35704EE47619}" type="presParOf" srcId="{1E69E09A-8987-486F-B425-30A6762D2984}" destId="{5C4DCB66-2A00-4180-BD6B-1E91FB2091BF}" srcOrd="2" destOrd="0" presId="urn:microsoft.com/office/officeart/2018/2/layout/IconVerticalSolidList"/>
    <dgm:cxn modelId="{7C8EEE6C-31AC-4E5C-8AE5-B6E532FD3E51}" type="presParOf" srcId="{1E69E09A-8987-486F-B425-30A6762D2984}" destId="{4257E70C-F7E8-4325-AC8F-DDF733C02949}" srcOrd="3" destOrd="0" presId="urn:microsoft.com/office/officeart/2018/2/layout/IconVerticalSolidList"/>
    <dgm:cxn modelId="{B317F260-42BF-49B9-A7CE-6299746C9B7D}" type="presParOf" srcId="{37DF1B67-1817-4E0C-A957-F14BEE06BF9E}" destId="{60610C07-BBB6-40F5-92B7-C3E2B1C344D7}" srcOrd="1" destOrd="0" presId="urn:microsoft.com/office/officeart/2018/2/layout/IconVerticalSolidList"/>
    <dgm:cxn modelId="{B1C14BDC-7717-4AA6-93D8-C39CD4F7EA3E}" type="presParOf" srcId="{37DF1B67-1817-4E0C-A957-F14BEE06BF9E}" destId="{64BEA33E-5DDA-4D13-9992-6CD1D901B7A4}" srcOrd="2" destOrd="0" presId="urn:microsoft.com/office/officeart/2018/2/layout/IconVerticalSolidList"/>
    <dgm:cxn modelId="{6921AEFA-648E-4778-83FE-CA36CC33163F}" type="presParOf" srcId="{64BEA33E-5DDA-4D13-9992-6CD1D901B7A4}" destId="{AB0F8350-FC80-4E95-B46B-180364EC2D45}" srcOrd="0" destOrd="0" presId="urn:microsoft.com/office/officeart/2018/2/layout/IconVerticalSolidList"/>
    <dgm:cxn modelId="{50D2584C-3F28-480F-9053-0A1DA2331226}" type="presParOf" srcId="{64BEA33E-5DDA-4D13-9992-6CD1D901B7A4}" destId="{6C8DDC3C-01FB-4212-B594-EB3D86618FC3}" srcOrd="1" destOrd="0" presId="urn:microsoft.com/office/officeart/2018/2/layout/IconVerticalSolidList"/>
    <dgm:cxn modelId="{AA08AD92-BD6E-4D47-8A86-E501AAB34453}" type="presParOf" srcId="{64BEA33E-5DDA-4D13-9992-6CD1D901B7A4}" destId="{A73D8AA7-F939-43CE-9796-7642B21549E9}" srcOrd="2" destOrd="0" presId="urn:microsoft.com/office/officeart/2018/2/layout/IconVerticalSolidList"/>
    <dgm:cxn modelId="{ACF2B1B5-B203-4D81-89C5-7F97E3275668}" type="presParOf" srcId="{64BEA33E-5DDA-4D13-9992-6CD1D901B7A4}" destId="{C857A411-5C8A-46FD-B8B9-915C9C6DD2DC}" srcOrd="3" destOrd="0" presId="urn:microsoft.com/office/officeart/2018/2/layout/IconVerticalSolidList"/>
    <dgm:cxn modelId="{2654864E-783C-4E80-8D6E-AFC42CE81846}" type="presParOf" srcId="{37DF1B67-1817-4E0C-A957-F14BEE06BF9E}" destId="{0A59373E-CCB1-42B2-82AC-78A973DDB65C}" srcOrd="3" destOrd="0" presId="urn:microsoft.com/office/officeart/2018/2/layout/IconVerticalSolidList"/>
    <dgm:cxn modelId="{DCBAC5B6-C860-4FC0-BEDC-A6E15609C77F}" type="presParOf" srcId="{37DF1B67-1817-4E0C-A957-F14BEE06BF9E}" destId="{674C2CA5-A44E-4E93-94F6-E070F0F8CFF2}" srcOrd="4" destOrd="0" presId="urn:microsoft.com/office/officeart/2018/2/layout/IconVerticalSolidList"/>
    <dgm:cxn modelId="{7D9C8708-C110-4195-AD73-00B204DA8916}" type="presParOf" srcId="{674C2CA5-A44E-4E93-94F6-E070F0F8CFF2}" destId="{30A72EE9-1CBE-4ECE-83EE-3CAB36B1A4F4}" srcOrd="0" destOrd="0" presId="urn:microsoft.com/office/officeart/2018/2/layout/IconVerticalSolidList"/>
    <dgm:cxn modelId="{EF2D40CA-8B8A-4C83-98AE-E01E4A1F1EC0}" type="presParOf" srcId="{674C2CA5-A44E-4E93-94F6-E070F0F8CFF2}" destId="{27FAC746-2708-4FC0-9A59-32EAF1D1E3AF}" srcOrd="1" destOrd="0" presId="urn:microsoft.com/office/officeart/2018/2/layout/IconVerticalSolidList"/>
    <dgm:cxn modelId="{FE8A7BE9-3DAA-48F3-9AC6-C546FD602585}" type="presParOf" srcId="{674C2CA5-A44E-4E93-94F6-E070F0F8CFF2}" destId="{D6634394-4058-400D-BD8A-23011BDF9FBB}" srcOrd="2" destOrd="0" presId="urn:microsoft.com/office/officeart/2018/2/layout/IconVerticalSolidList"/>
    <dgm:cxn modelId="{7D1774A7-C2D2-48A3-AA60-AF7A6933CBFF}" type="presParOf" srcId="{674C2CA5-A44E-4E93-94F6-E070F0F8CFF2}" destId="{B05BAF7E-6015-432B-ACB0-30AF953136D8}" srcOrd="3" destOrd="0" presId="urn:microsoft.com/office/officeart/2018/2/layout/IconVerticalSolidList"/>
    <dgm:cxn modelId="{5DB9C753-5A73-4F02-A3AF-4BCCCE1513CD}" type="presParOf" srcId="{37DF1B67-1817-4E0C-A957-F14BEE06BF9E}" destId="{2832C944-5D02-43F0-9B4E-548EF7952125}" srcOrd="5" destOrd="0" presId="urn:microsoft.com/office/officeart/2018/2/layout/IconVerticalSolidList"/>
    <dgm:cxn modelId="{E93C8B99-F230-469C-B64F-3DC6251FB68B}" type="presParOf" srcId="{37DF1B67-1817-4E0C-A957-F14BEE06BF9E}" destId="{C1CDA956-7526-46C2-9365-F0CC8B539BFA}" srcOrd="6" destOrd="0" presId="urn:microsoft.com/office/officeart/2018/2/layout/IconVerticalSolidList"/>
    <dgm:cxn modelId="{9B87612F-CA9C-43CD-9B07-04C50C74E3F1}" type="presParOf" srcId="{C1CDA956-7526-46C2-9365-F0CC8B539BFA}" destId="{3C8179A2-D339-4C09-8CEF-9B742383A4FD}" srcOrd="0" destOrd="0" presId="urn:microsoft.com/office/officeart/2018/2/layout/IconVerticalSolidList"/>
    <dgm:cxn modelId="{B7CD1736-AA15-4CC3-8CC3-D85D1DD12CD4}" type="presParOf" srcId="{C1CDA956-7526-46C2-9365-F0CC8B539BFA}" destId="{60BA3299-2F5E-43FA-9AAB-A8C76612A79E}" srcOrd="1" destOrd="0" presId="urn:microsoft.com/office/officeart/2018/2/layout/IconVerticalSolidList"/>
    <dgm:cxn modelId="{212CFF0E-8DC6-4BA9-8387-3C735625A4B0}" type="presParOf" srcId="{C1CDA956-7526-46C2-9365-F0CC8B539BFA}" destId="{95ED194E-66C9-45DB-A216-88C52642A486}" srcOrd="2" destOrd="0" presId="urn:microsoft.com/office/officeart/2018/2/layout/IconVerticalSolidList"/>
    <dgm:cxn modelId="{E66A5F15-C000-475F-9330-CA8F5C943139}" type="presParOf" srcId="{C1CDA956-7526-46C2-9365-F0CC8B539BFA}" destId="{9CD4D758-44A4-448A-AB0D-2FDC3C965CF7}" srcOrd="3" destOrd="0" presId="urn:microsoft.com/office/officeart/2018/2/layout/IconVerticalSolidList"/>
    <dgm:cxn modelId="{313ECCB2-9C24-4FBA-8304-6D9B5A9064A3}" type="presParOf" srcId="{37DF1B67-1817-4E0C-A957-F14BEE06BF9E}" destId="{4B8749C7-1F15-402C-922B-39B3251A5C72}" srcOrd="7" destOrd="0" presId="urn:microsoft.com/office/officeart/2018/2/layout/IconVerticalSolidList"/>
    <dgm:cxn modelId="{6A0C9A11-163A-4E6F-9AA5-03923D41C1A2}" type="presParOf" srcId="{37DF1B67-1817-4E0C-A957-F14BEE06BF9E}" destId="{577529C8-851B-4432-972D-0640B2E4C9AF}" srcOrd="8" destOrd="0" presId="urn:microsoft.com/office/officeart/2018/2/layout/IconVerticalSolidList"/>
    <dgm:cxn modelId="{DCB57A28-58DF-41E6-B782-FD538D82297D}" type="presParOf" srcId="{577529C8-851B-4432-972D-0640B2E4C9AF}" destId="{6C1BE536-756E-4545-8264-6498474BF41F}" srcOrd="0" destOrd="0" presId="urn:microsoft.com/office/officeart/2018/2/layout/IconVerticalSolidList"/>
    <dgm:cxn modelId="{3DB3ECE5-48E4-446F-8348-3799449F5C04}" type="presParOf" srcId="{577529C8-851B-4432-972D-0640B2E4C9AF}" destId="{C9163BB9-354C-4727-B280-821BD07DC99B}" srcOrd="1" destOrd="0" presId="urn:microsoft.com/office/officeart/2018/2/layout/IconVerticalSolidList"/>
    <dgm:cxn modelId="{403092DF-5093-43B6-9D72-D90012500FE2}" type="presParOf" srcId="{577529C8-851B-4432-972D-0640B2E4C9AF}" destId="{3967F5A4-60B6-4324-BE08-084CC048F350}" srcOrd="2" destOrd="0" presId="urn:microsoft.com/office/officeart/2018/2/layout/IconVerticalSolidList"/>
    <dgm:cxn modelId="{DCFE9F2C-8E80-4A91-9A18-BC9E17195B2E}" type="presParOf" srcId="{577529C8-851B-4432-972D-0640B2E4C9AF}" destId="{FE0EF54E-27E1-4073-8DDD-EE24B6ECAE8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56C803-3283-4EF7-B5CE-7AA5079DC7BC}"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6F65C82E-3DF1-48FB-B4CC-EFF99C34D7C4}">
      <dgm:prSet/>
      <dgm:spPr/>
      <dgm:t>
        <a:bodyPr/>
        <a:lstStyle/>
        <a:p>
          <a:r>
            <a:rPr lang="en-GB" b="0" i="0" baseline="0" noProof="0" dirty="0"/>
            <a:t>The Mayer and Salovey Ability Model (1997) conceptualises emotional intelligence as a structured framework of interrelated emotional capabilities.</a:t>
          </a:r>
          <a:endParaRPr lang="en-GB" noProof="0" dirty="0"/>
        </a:p>
      </dgm:t>
    </dgm:pt>
    <dgm:pt modelId="{42287D73-358D-49A8-B5E0-5743262B8EF9}" type="parTrans" cxnId="{C7E1FFA0-0903-4BEC-97F6-E10EEDF033C6}">
      <dgm:prSet/>
      <dgm:spPr/>
      <dgm:t>
        <a:bodyPr/>
        <a:lstStyle/>
        <a:p>
          <a:endParaRPr lang="en-US"/>
        </a:p>
      </dgm:t>
    </dgm:pt>
    <dgm:pt modelId="{9C56D06F-B53A-4384-8BDB-E777ECE8B2E4}" type="sibTrans" cxnId="{C7E1FFA0-0903-4BEC-97F6-E10EEDF033C6}">
      <dgm:prSet/>
      <dgm:spPr/>
      <dgm:t>
        <a:bodyPr/>
        <a:lstStyle/>
        <a:p>
          <a:endParaRPr lang="en-US"/>
        </a:p>
      </dgm:t>
    </dgm:pt>
    <dgm:pt modelId="{B848C071-53C6-4287-BD66-1813A7468516}">
      <dgm:prSet/>
      <dgm:spPr/>
      <dgm:t>
        <a:bodyPr/>
        <a:lstStyle/>
        <a:p>
          <a:r>
            <a:rPr lang="en-GB" b="0" i="0" baseline="0" noProof="0" dirty="0"/>
            <a:t>The model consists of four emotional abilities that collectively enhance individual and leadership effectiveness (</a:t>
          </a:r>
          <a:r>
            <a:rPr lang="en-GB" b="0" i="0" baseline="0" noProof="0" dirty="0" err="1"/>
            <a:t>Khotbi</a:t>
          </a:r>
          <a:r>
            <a:rPr lang="en-GB" b="0" i="0" baseline="0" noProof="0" dirty="0"/>
            <a:t> and </a:t>
          </a:r>
          <a:r>
            <a:rPr lang="en-GB" b="0" i="0" baseline="0" noProof="0" dirty="0" err="1"/>
            <a:t>Brir</a:t>
          </a:r>
          <a:r>
            <a:rPr lang="en-GB" b="0" i="0" baseline="0" noProof="0" dirty="0"/>
            <a:t>, 2023).</a:t>
          </a:r>
          <a:endParaRPr lang="en-GB" noProof="0" dirty="0"/>
        </a:p>
      </dgm:t>
    </dgm:pt>
    <dgm:pt modelId="{774566DC-D966-4731-9E8B-A3430E953A20}" type="parTrans" cxnId="{09DFBD06-93D4-4877-AFC2-897A70E205AB}">
      <dgm:prSet/>
      <dgm:spPr/>
      <dgm:t>
        <a:bodyPr/>
        <a:lstStyle/>
        <a:p>
          <a:endParaRPr lang="en-US"/>
        </a:p>
      </dgm:t>
    </dgm:pt>
    <dgm:pt modelId="{BD303A5D-26A6-4946-9B04-24A9CA8AA60A}" type="sibTrans" cxnId="{09DFBD06-93D4-4877-AFC2-897A70E205AB}">
      <dgm:prSet/>
      <dgm:spPr/>
      <dgm:t>
        <a:bodyPr/>
        <a:lstStyle/>
        <a:p>
          <a:endParaRPr lang="en-US"/>
        </a:p>
      </dgm:t>
    </dgm:pt>
    <dgm:pt modelId="{744059E5-D39D-4A0E-B0A8-B5DE76B11B7D}">
      <dgm:prSet/>
      <dgm:spPr/>
      <dgm:t>
        <a:bodyPr/>
        <a:lstStyle/>
        <a:p>
          <a:r>
            <a:rPr lang="en-GB" b="0" i="0" baseline="0" noProof="0" dirty="0"/>
            <a:t>The first ability involves perceiving and understanding emotions, enabling individuals to accurately recognise emotional cues in themselves and others.</a:t>
          </a:r>
          <a:endParaRPr lang="en-GB" noProof="0" dirty="0"/>
        </a:p>
      </dgm:t>
    </dgm:pt>
    <dgm:pt modelId="{10C01F9D-5C16-47C2-B286-8568CE3F9EC8}" type="parTrans" cxnId="{8F2A77F7-70D2-443F-B243-F57F2197BDD4}">
      <dgm:prSet/>
      <dgm:spPr/>
      <dgm:t>
        <a:bodyPr/>
        <a:lstStyle/>
        <a:p>
          <a:endParaRPr lang="en-US"/>
        </a:p>
      </dgm:t>
    </dgm:pt>
    <dgm:pt modelId="{D27F4920-C5E5-4086-8008-011A633AE1BE}" type="sibTrans" cxnId="{8F2A77F7-70D2-443F-B243-F57F2197BDD4}">
      <dgm:prSet/>
      <dgm:spPr/>
      <dgm:t>
        <a:bodyPr/>
        <a:lstStyle/>
        <a:p>
          <a:endParaRPr lang="en-US"/>
        </a:p>
      </dgm:t>
    </dgm:pt>
    <dgm:pt modelId="{15C4B63E-D346-4FCC-9625-91813C37D239}">
      <dgm:prSet/>
      <dgm:spPr/>
      <dgm:t>
        <a:bodyPr/>
        <a:lstStyle/>
        <a:p>
          <a:r>
            <a:rPr lang="en-GB" b="0" i="0" baseline="0" noProof="0" dirty="0"/>
            <a:t>The second ability focuses on using emotions to guide thinking, where emotions support cognitive processes such as decision-making and problem-solving.</a:t>
          </a:r>
          <a:endParaRPr lang="en-GB" noProof="0" dirty="0"/>
        </a:p>
      </dgm:t>
    </dgm:pt>
    <dgm:pt modelId="{D216FAD7-55D7-4E1F-A389-18E9984213EE}" type="parTrans" cxnId="{756E81F5-20DC-4020-973B-4846FCC7C1C8}">
      <dgm:prSet/>
      <dgm:spPr/>
      <dgm:t>
        <a:bodyPr/>
        <a:lstStyle/>
        <a:p>
          <a:endParaRPr lang="en-US"/>
        </a:p>
      </dgm:t>
    </dgm:pt>
    <dgm:pt modelId="{71A5D984-2234-48D1-8DD5-A54578FB2140}" type="sibTrans" cxnId="{756E81F5-20DC-4020-973B-4846FCC7C1C8}">
      <dgm:prSet/>
      <dgm:spPr/>
      <dgm:t>
        <a:bodyPr/>
        <a:lstStyle/>
        <a:p>
          <a:endParaRPr lang="en-US"/>
        </a:p>
      </dgm:t>
    </dgm:pt>
    <dgm:pt modelId="{B8432BF1-687B-46B7-BAE0-C049F707C51B}">
      <dgm:prSet/>
      <dgm:spPr/>
      <dgm:t>
        <a:bodyPr/>
        <a:lstStyle/>
        <a:p>
          <a:r>
            <a:rPr lang="en-GB" b="0" i="0" baseline="0" noProof="0" dirty="0"/>
            <a:t>The final ability emphasises managing emotions effectively to achieve positive outcomes and support effective leadership.</a:t>
          </a:r>
          <a:endParaRPr lang="en-GB" noProof="0" dirty="0"/>
        </a:p>
      </dgm:t>
    </dgm:pt>
    <dgm:pt modelId="{53A01A48-7C6E-4069-AAEE-90A39EE93419}" type="parTrans" cxnId="{64E1258D-2E51-4E10-A86C-EACF5A834922}">
      <dgm:prSet/>
      <dgm:spPr/>
      <dgm:t>
        <a:bodyPr/>
        <a:lstStyle/>
        <a:p>
          <a:endParaRPr lang="en-US"/>
        </a:p>
      </dgm:t>
    </dgm:pt>
    <dgm:pt modelId="{99474F5F-EA79-491A-AC69-6931259BD575}" type="sibTrans" cxnId="{64E1258D-2E51-4E10-A86C-EACF5A834922}">
      <dgm:prSet/>
      <dgm:spPr/>
      <dgm:t>
        <a:bodyPr/>
        <a:lstStyle/>
        <a:p>
          <a:endParaRPr lang="en-US"/>
        </a:p>
      </dgm:t>
    </dgm:pt>
    <dgm:pt modelId="{A697FD43-1FF4-4FF4-BE4D-D41D1357E85A}" type="pres">
      <dgm:prSet presAssocID="{6C56C803-3283-4EF7-B5CE-7AA5079DC7BC}" presName="root" presStyleCnt="0">
        <dgm:presLayoutVars>
          <dgm:dir/>
          <dgm:resizeHandles val="exact"/>
        </dgm:presLayoutVars>
      </dgm:prSet>
      <dgm:spPr/>
    </dgm:pt>
    <dgm:pt modelId="{5ED09323-B515-4E12-A86F-FC9C3F51092F}" type="pres">
      <dgm:prSet presAssocID="{6F65C82E-3DF1-48FB-B4CC-EFF99C34D7C4}" presName="compNode" presStyleCnt="0"/>
      <dgm:spPr/>
    </dgm:pt>
    <dgm:pt modelId="{ADAB074E-3F3C-4962-A51E-491D504E4787}" type="pres">
      <dgm:prSet presAssocID="{6F65C82E-3DF1-48FB-B4CC-EFF99C34D7C4}" presName="bgRect" presStyleLbl="bgShp" presStyleIdx="0" presStyleCnt="5"/>
      <dgm:spPr/>
    </dgm:pt>
    <dgm:pt modelId="{9A0AE995-3018-43E9-9F9B-E5E55DA4BA51}" type="pres">
      <dgm:prSet presAssocID="{6F65C82E-3DF1-48FB-B4CC-EFF99C34D7C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0CB0F04-28F9-4335-8666-C3311E502554}" type="pres">
      <dgm:prSet presAssocID="{6F65C82E-3DF1-48FB-B4CC-EFF99C34D7C4}" presName="spaceRect" presStyleCnt="0"/>
      <dgm:spPr/>
    </dgm:pt>
    <dgm:pt modelId="{B1E95FE2-2F1F-430D-A6BA-0189A11B6B76}" type="pres">
      <dgm:prSet presAssocID="{6F65C82E-3DF1-48FB-B4CC-EFF99C34D7C4}" presName="parTx" presStyleLbl="revTx" presStyleIdx="0" presStyleCnt="5">
        <dgm:presLayoutVars>
          <dgm:chMax val="0"/>
          <dgm:chPref val="0"/>
        </dgm:presLayoutVars>
      </dgm:prSet>
      <dgm:spPr/>
    </dgm:pt>
    <dgm:pt modelId="{87ED9AAF-7671-4CA0-8EAA-D4F8FFDF3EB3}" type="pres">
      <dgm:prSet presAssocID="{9C56D06F-B53A-4384-8BDB-E777ECE8B2E4}" presName="sibTrans" presStyleCnt="0"/>
      <dgm:spPr/>
    </dgm:pt>
    <dgm:pt modelId="{35327A72-4E76-45BE-9B4B-322201129BD3}" type="pres">
      <dgm:prSet presAssocID="{B848C071-53C6-4287-BD66-1813A7468516}" presName="compNode" presStyleCnt="0"/>
      <dgm:spPr/>
    </dgm:pt>
    <dgm:pt modelId="{C37A7D18-7A8F-44FB-8DEB-DA447E73D0C6}" type="pres">
      <dgm:prSet presAssocID="{B848C071-53C6-4287-BD66-1813A7468516}" presName="bgRect" presStyleLbl="bgShp" presStyleIdx="1" presStyleCnt="5"/>
      <dgm:spPr/>
    </dgm:pt>
    <dgm:pt modelId="{012BE6E3-DD1D-4926-93C9-136535B6097C}" type="pres">
      <dgm:prSet presAssocID="{B848C071-53C6-4287-BD66-1813A746851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FFE80C94-CDD2-49ED-9B43-1FAEA9956A0A}" type="pres">
      <dgm:prSet presAssocID="{B848C071-53C6-4287-BD66-1813A7468516}" presName="spaceRect" presStyleCnt="0"/>
      <dgm:spPr/>
    </dgm:pt>
    <dgm:pt modelId="{42887968-8B20-4AC6-B000-85BC936C92E8}" type="pres">
      <dgm:prSet presAssocID="{B848C071-53C6-4287-BD66-1813A7468516}" presName="parTx" presStyleLbl="revTx" presStyleIdx="1" presStyleCnt="5">
        <dgm:presLayoutVars>
          <dgm:chMax val="0"/>
          <dgm:chPref val="0"/>
        </dgm:presLayoutVars>
      </dgm:prSet>
      <dgm:spPr/>
    </dgm:pt>
    <dgm:pt modelId="{CB30C3E2-B821-43EA-9279-4D222E03497D}" type="pres">
      <dgm:prSet presAssocID="{BD303A5D-26A6-4946-9B04-24A9CA8AA60A}" presName="sibTrans" presStyleCnt="0"/>
      <dgm:spPr/>
    </dgm:pt>
    <dgm:pt modelId="{EFA8A7DC-AE6D-46F2-9E32-E4E120C0F677}" type="pres">
      <dgm:prSet presAssocID="{744059E5-D39D-4A0E-B0A8-B5DE76B11B7D}" presName="compNode" presStyleCnt="0"/>
      <dgm:spPr/>
    </dgm:pt>
    <dgm:pt modelId="{E96DBB8D-696D-4CFD-BC50-5F9A9AB9803E}" type="pres">
      <dgm:prSet presAssocID="{744059E5-D39D-4A0E-B0A8-B5DE76B11B7D}" presName="bgRect" presStyleLbl="bgShp" presStyleIdx="2" presStyleCnt="5"/>
      <dgm:spPr/>
    </dgm:pt>
    <dgm:pt modelId="{AF8A17EE-E78B-4EE1-9C39-9BA278D537DF}" type="pres">
      <dgm:prSet presAssocID="{744059E5-D39D-4A0E-B0A8-B5DE76B11B7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Face with Solid Fill"/>
        </a:ext>
      </dgm:extLst>
    </dgm:pt>
    <dgm:pt modelId="{837083BE-28E0-42C7-B03E-46C2D6EEC1A0}" type="pres">
      <dgm:prSet presAssocID="{744059E5-D39D-4A0E-B0A8-B5DE76B11B7D}" presName="spaceRect" presStyleCnt="0"/>
      <dgm:spPr/>
    </dgm:pt>
    <dgm:pt modelId="{0542611F-F1EE-45B2-B9F0-E4F93BC9D04F}" type="pres">
      <dgm:prSet presAssocID="{744059E5-D39D-4A0E-B0A8-B5DE76B11B7D}" presName="parTx" presStyleLbl="revTx" presStyleIdx="2" presStyleCnt="5">
        <dgm:presLayoutVars>
          <dgm:chMax val="0"/>
          <dgm:chPref val="0"/>
        </dgm:presLayoutVars>
      </dgm:prSet>
      <dgm:spPr/>
    </dgm:pt>
    <dgm:pt modelId="{46EF7A2A-388D-49C7-9224-F2A27A85A52E}" type="pres">
      <dgm:prSet presAssocID="{D27F4920-C5E5-4086-8008-011A633AE1BE}" presName="sibTrans" presStyleCnt="0"/>
      <dgm:spPr/>
    </dgm:pt>
    <dgm:pt modelId="{446C9A40-1C5F-4471-8470-C01CCDD20151}" type="pres">
      <dgm:prSet presAssocID="{15C4B63E-D346-4FCC-9625-91813C37D239}" presName="compNode" presStyleCnt="0"/>
      <dgm:spPr/>
    </dgm:pt>
    <dgm:pt modelId="{EFC465C0-6818-44DA-9462-8C0139CD7EE6}" type="pres">
      <dgm:prSet presAssocID="{15C4B63E-D346-4FCC-9625-91813C37D239}" presName="bgRect" presStyleLbl="bgShp" presStyleIdx="3" presStyleCnt="5"/>
      <dgm:spPr/>
    </dgm:pt>
    <dgm:pt modelId="{DA4D7D4E-A281-441A-81FE-BF1F6D5293D1}" type="pres">
      <dgm:prSet presAssocID="{15C4B63E-D346-4FCC-9625-91813C37D23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C268C113-9651-4EB6-A43A-E976CC718B39}" type="pres">
      <dgm:prSet presAssocID="{15C4B63E-D346-4FCC-9625-91813C37D239}" presName="spaceRect" presStyleCnt="0"/>
      <dgm:spPr/>
    </dgm:pt>
    <dgm:pt modelId="{51641414-144E-4572-8910-38B3DCF8162C}" type="pres">
      <dgm:prSet presAssocID="{15C4B63E-D346-4FCC-9625-91813C37D239}" presName="parTx" presStyleLbl="revTx" presStyleIdx="3" presStyleCnt="5">
        <dgm:presLayoutVars>
          <dgm:chMax val="0"/>
          <dgm:chPref val="0"/>
        </dgm:presLayoutVars>
      </dgm:prSet>
      <dgm:spPr/>
    </dgm:pt>
    <dgm:pt modelId="{FC5E987C-BBC5-483F-AB43-08D1B8138D78}" type="pres">
      <dgm:prSet presAssocID="{71A5D984-2234-48D1-8DD5-A54578FB2140}" presName="sibTrans" presStyleCnt="0"/>
      <dgm:spPr/>
    </dgm:pt>
    <dgm:pt modelId="{5E3CFB10-B18F-44A8-AED0-F14C3C59BFFC}" type="pres">
      <dgm:prSet presAssocID="{B8432BF1-687B-46B7-BAE0-C049F707C51B}" presName="compNode" presStyleCnt="0"/>
      <dgm:spPr/>
    </dgm:pt>
    <dgm:pt modelId="{95042606-0FF1-4E44-8EBE-1CC6709784CA}" type="pres">
      <dgm:prSet presAssocID="{B8432BF1-687B-46B7-BAE0-C049F707C51B}" presName="bgRect" presStyleLbl="bgShp" presStyleIdx="4" presStyleCnt="5"/>
      <dgm:spPr/>
    </dgm:pt>
    <dgm:pt modelId="{28CAA533-BEBA-40B6-A60A-0384594BCE39}" type="pres">
      <dgm:prSet presAssocID="{B8432BF1-687B-46B7-BAE0-C049F707C51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FC525270-0C24-41B7-ADF5-EEAB785E673B}" type="pres">
      <dgm:prSet presAssocID="{B8432BF1-687B-46B7-BAE0-C049F707C51B}" presName="spaceRect" presStyleCnt="0"/>
      <dgm:spPr/>
    </dgm:pt>
    <dgm:pt modelId="{E1F32A56-86D4-4FDD-A3CC-D91033BC4027}" type="pres">
      <dgm:prSet presAssocID="{B8432BF1-687B-46B7-BAE0-C049F707C51B}" presName="parTx" presStyleLbl="revTx" presStyleIdx="4" presStyleCnt="5">
        <dgm:presLayoutVars>
          <dgm:chMax val="0"/>
          <dgm:chPref val="0"/>
        </dgm:presLayoutVars>
      </dgm:prSet>
      <dgm:spPr/>
    </dgm:pt>
  </dgm:ptLst>
  <dgm:cxnLst>
    <dgm:cxn modelId="{09DFBD06-93D4-4877-AFC2-897A70E205AB}" srcId="{6C56C803-3283-4EF7-B5CE-7AA5079DC7BC}" destId="{B848C071-53C6-4287-BD66-1813A7468516}" srcOrd="1" destOrd="0" parTransId="{774566DC-D966-4731-9E8B-A3430E953A20}" sibTransId="{BD303A5D-26A6-4946-9B04-24A9CA8AA60A}"/>
    <dgm:cxn modelId="{D338DB3D-7C23-46F0-9918-E00970545481}" type="presOf" srcId="{B848C071-53C6-4287-BD66-1813A7468516}" destId="{42887968-8B20-4AC6-B000-85BC936C92E8}" srcOrd="0" destOrd="0" presId="urn:microsoft.com/office/officeart/2018/2/layout/IconVerticalSolidList"/>
    <dgm:cxn modelId="{32721F43-0734-4E30-A439-B74B902C2AA6}" type="presOf" srcId="{B8432BF1-687B-46B7-BAE0-C049F707C51B}" destId="{E1F32A56-86D4-4FDD-A3CC-D91033BC4027}" srcOrd="0" destOrd="0" presId="urn:microsoft.com/office/officeart/2018/2/layout/IconVerticalSolidList"/>
    <dgm:cxn modelId="{7326D465-B94E-45B4-BDD0-53ACCE208110}" type="presOf" srcId="{15C4B63E-D346-4FCC-9625-91813C37D239}" destId="{51641414-144E-4572-8910-38B3DCF8162C}" srcOrd="0" destOrd="0" presId="urn:microsoft.com/office/officeart/2018/2/layout/IconVerticalSolidList"/>
    <dgm:cxn modelId="{331B6869-8BCB-4D5D-8397-3D95071C0CFC}" type="presOf" srcId="{6C56C803-3283-4EF7-B5CE-7AA5079DC7BC}" destId="{A697FD43-1FF4-4FF4-BE4D-D41D1357E85A}" srcOrd="0" destOrd="0" presId="urn:microsoft.com/office/officeart/2018/2/layout/IconVerticalSolidList"/>
    <dgm:cxn modelId="{64E1258D-2E51-4E10-A86C-EACF5A834922}" srcId="{6C56C803-3283-4EF7-B5CE-7AA5079DC7BC}" destId="{B8432BF1-687B-46B7-BAE0-C049F707C51B}" srcOrd="4" destOrd="0" parTransId="{53A01A48-7C6E-4069-AAEE-90A39EE93419}" sibTransId="{99474F5F-EA79-491A-AC69-6931259BD575}"/>
    <dgm:cxn modelId="{C7E1FFA0-0903-4BEC-97F6-E10EEDF033C6}" srcId="{6C56C803-3283-4EF7-B5CE-7AA5079DC7BC}" destId="{6F65C82E-3DF1-48FB-B4CC-EFF99C34D7C4}" srcOrd="0" destOrd="0" parTransId="{42287D73-358D-49A8-B5E0-5743262B8EF9}" sibTransId="{9C56D06F-B53A-4384-8BDB-E777ECE8B2E4}"/>
    <dgm:cxn modelId="{82D82AA2-D0F5-4B41-A943-2E98F2DDCE28}" type="presOf" srcId="{744059E5-D39D-4A0E-B0A8-B5DE76B11B7D}" destId="{0542611F-F1EE-45B2-B9F0-E4F93BC9D04F}" srcOrd="0" destOrd="0" presId="urn:microsoft.com/office/officeart/2018/2/layout/IconVerticalSolidList"/>
    <dgm:cxn modelId="{B0A13EEF-33FC-486B-ACB5-5700A513112C}" type="presOf" srcId="{6F65C82E-3DF1-48FB-B4CC-EFF99C34D7C4}" destId="{B1E95FE2-2F1F-430D-A6BA-0189A11B6B76}" srcOrd="0" destOrd="0" presId="urn:microsoft.com/office/officeart/2018/2/layout/IconVerticalSolidList"/>
    <dgm:cxn modelId="{756E81F5-20DC-4020-973B-4846FCC7C1C8}" srcId="{6C56C803-3283-4EF7-B5CE-7AA5079DC7BC}" destId="{15C4B63E-D346-4FCC-9625-91813C37D239}" srcOrd="3" destOrd="0" parTransId="{D216FAD7-55D7-4E1F-A389-18E9984213EE}" sibTransId="{71A5D984-2234-48D1-8DD5-A54578FB2140}"/>
    <dgm:cxn modelId="{8F2A77F7-70D2-443F-B243-F57F2197BDD4}" srcId="{6C56C803-3283-4EF7-B5CE-7AA5079DC7BC}" destId="{744059E5-D39D-4A0E-B0A8-B5DE76B11B7D}" srcOrd="2" destOrd="0" parTransId="{10C01F9D-5C16-47C2-B286-8568CE3F9EC8}" sibTransId="{D27F4920-C5E5-4086-8008-011A633AE1BE}"/>
    <dgm:cxn modelId="{1AD4791A-199C-4B56-842F-AFAA562BF35E}" type="presParOf" srcId="{A697FD43-1FF4-4FF4-BE4D-D41D1357E85A}" destId="{5ED09323-B515-4E12-A86F-FC9C3F51092F}" srcOrd="0" destOrd="0" presId="urn:microsoft.com/office/officeart/2018/2/layout/IconVerticalSolidList"/>
    <dgm:cxn modelId="{7203B887-B94D-4A79-894F-91EFB46B6CE7}" type="presParOf" srcId="{5ED09323-B515-4E12-A86F-FC9C3F51092F}" destId="{ADAB074E-3F3C-4962-A51E-491D504E4787}" srcOrd="0" destOrd="0" presId="urn:microsoft.com/office/officeart/2018/2/layout/IconVerticalSolidList"/>
    <dgm:cxn modelId="{4C3A9E3C-613C-45C1-8BE8-2FE76901CB03}" type="presParOf" srcId="{5ED09323-B515-4E12-A86F-FC9C3F51092F}" destId="{9A0AE995-3018-43E9-9F9B-E5E55DA4BA51}" srcOrd="1" destOrd="0" presId="urn:microsoft.com/office/officeart/2018/2/layout/IconVerticalSolidList"/>
    <dgm:cxn modelId="{C4010729-7553-41D2-96DB-F47AC97E663C}" type="presParOf" srcId="{5ED09323-B515-4E12-A86F-FC9C3F51092F}" destId="{E0CB0F04-28F9-4335-8666-C3311E502554}" srcOrd="2" destOrd="0" presId="urn:microsoft.com/office/officeart/2018/2/layout/IconVerticalSolidList"/>
    <dgm:cxn modelId="{D2F11AA1-2FDE-4EB5-A7F8-5AC570653B23}" type="presParOf" srcId="{5ED09323-B515-4E12-A86F-FC9C3F51092F}" destId="{B1E95FE2-2F1F-430D-A6BA-0189A11B6B76}" srcOrd="3" destOrd="0" presId="urn:microsoft.com/office/officeart/2018/2/layout/IconVerticalSolidList"/>
    <dgm:cxn modelId="{761BC884-8F0B-474B-9D90-DDCD224C4C08}" type="presParOf" srcId="{A697FD43-1FF4-4FF4-BE4D-D41D1357E85A}" destId="{87ED9AAF-7671-4CA0-8EAA-D4F8FFDF3EB3}" srcOrd="1" destOrd="0" presId="urn:microsoft.com/office/officeart/2018/2/layout/IconVerticalSolidList"/>
    <dgm:cxn modelId="{CB270CB5-A3BB-4FF1-A691-DE76849CB731}" type="presParOf" srcId="{A697FD43-1FF4-4FF4-BE4D-D41D1357E85A}" destId="{35327A72-4E76-45BE-9B4B-322201129BD3}" srcOrd="2" destOrd="0" presId="urn:microsoft.com/office/officeart/2018/2/layout/IconVerticalSolidList"/>
    <dgm:cxn modelId="{4CC9A230-E56C-4A77-9A06-E2660BF65627}" type="presParOf" srcId="{35327A72-4E76-45BE-9B4B-322201129BD3}" destId="{C37A7D18-7A8F-44FB-8DEB-DA447E73D0C6}" srcOrd="0" destOrd="0" presId="urn:microsoft.com/office/officeart/2018/2/layout/IconVerticalSolidList"/>
    <dgm:cxn modelId="{C9647CC8-C3A4-4211-9D6A-5852BCAE1DC8}" type="presParOf" srcId="{35327A72-4E76-45BE-9B4B-322201129BD3}" destId="{012BE6E3-DD1D-4926-93C9-136535B6097C}" srcOrd="1" destOrd="0" presId="urn:microsoft.com/office/officeart/2018/2/layout/IconVerticalSolidList"/>
    <dgm:cxn modelId="{030804C1-81E8-4FE8-8084-27E9D5DEAB36}" type="presParOf" srcId="{35327A72-4E76-45BE-9B4B-322201129BD3}" destId="{FFE80C94-CDD2-49ED-9B43-1FAEA9956A0A}" srcOrd="2" destOrd="0" presId="urn:microsoft.com/office/officeart/2018/2/layout/IconVerticalSolidList"/>
    <dgm:cxn modelId="{74140799-8084-4309-957C-C8340ECA97E1}" type="presParOf" srcId="{35327A72-4E76-45BE-9B4B-322201129BD3}" destId="{42887968-8B20-4AC6-B000-85BC936C92E8}" srcOrd="3" destOrd="0" presId="urn:microsoft.com/office/officeart/2018/2/layout/IconVerticalSolidList"/>
    <dgm:cxn modelId="{7EA8F14D-6D8C-4197-9B4E-8DB77986F692}" type="presParOf" srcId="{A697FD43-1FF4-4FF4-BE4D-D41D1357E85A}" destId="{CB30C3E2-B821-43EA-9279-4D222E03497D}" srcOrd="3" destOrd="0" presId="urn:microsoft.com/office/officeart/2018/2/layout/IconVerticalSolidList"/>
    <dgm:cxn modelId="{596B59B6-3601-4EE7-BC1C-E513C0775363}" type="presParOf" srcId="{A697FD43-1FF4-4FF4-BE4D-D41D1357E85A}" destId="{EFA8A7DC-AE6D-46F2-9E32-E4E120C0F677}" srcOrd="4" destOrd="0" presId="urn:microsoft.com/office/officeart/2018/2/layout/IconVerticalSolidList"/>
    <dgm:cxn modelId="{D5D78326-366E-43B5-A23F-7AFDACBB9AF4}" type="presParOf" srcId="{EFA8A7DC-AE6D-46F2-9E32-E4E120C0F677}" destId="{E96DBB8D-696D-4CFD-BC50-5F9A9AB9803E}" srcOrd="0" destOrd="0" presId="urn:microsoft.com/office/officeart/2018/2/layout/IconVerticalSolidList"/>
    <dgm:cxn modelId="{B34BDE06-F68C-40E8-8537-D4C1B8A27D08}" type="presParOf" srcId="{EFA8A7DC-AE6D-46F2-9E32-E4E120C0F677}" destId="{AF8A17EE-E78B-4EE1-9C39-9BA278D537DF}" srcOrd="1" destOrd="0" presId="urn:microsoft.com/office/officeart/2018/2/layout/IconVerticalSolidList"/>
    <dgm:cxn modelId="{B51330EB-A239-4579-8EA2-14A5F0352312}" type="presParOf" srcId="{EFA8A7DC-AE6D-46F2-9E32-E4E120C0F677}" destId="{837083BE-28E0-42C7-B03E-46C2D6EEC1A0}" srcOrd="2" destOrd="0" presId="urn:microsoft.com/office/officeart/2018/2/layout/IconVerticalSolidList"/>
    <dgm:cxn modelId="{C90DC245-8967-4B91-819D-EED6E048096A}" type="presParOf" srcId="{EFA8A7DC-AE6D-46F2-9E32-E4E120C0F677}" destId="{0542611F-F1EE-45B2-B9F0-E4F93BC9D04F}" srcOrd="3" destOrd="0" presId="urn:microsoft.com/office/officeart/2018/2/layout/IconVerticalSolidList"/>
    <dgm:cxn modelId="{1D2270CC-3E73-4181-9B71-5120AFF94BE4}" type="presParOf" srcId="{A697FD43-1FF4-4FF4-BE4D-D41D1357E85A}" destId="{46EF7A2A-388D-49C7-9224-F2A27A85A52E}" srcOrd="5" destOrd="0" presId="urn:microsoft.com/office/officeart/2018/2/layout/IconVerticalSolidList"/>
    <dgm:cxn modelId="{35F6DD02-7116-463E-90AC-C37CA2F56422}" type="presParOf" srcId="{A697FD43-1FF4-4FF4-BE4D-D41D1357E85A}" destId="{446C9A40-1C5F-4471-8470-C01CCDD20151}" srcOrd="6" destOrd="0" presId="urn:microsoft.com/office/officeart/2018/2/layout/IconVerticalSolidList"/>
    <dgm:cxn modelId="{3C45F9F7-2846-4ADB-B7D4-84A267BA8FA0}" type="presParOf" srcId="{446C9A40-1C5F-4471-8470-C01CCDD20151}" destId="{EFC465C0-6818-44DA-9462-8C0139CD7EE6}" srcOrd="0" destOrd="0" presId="urn:microsoft.com/office/officeart/2018/2/layout/IconVerticalSolidList"/>
    <dgm:cxn modelId="{FB39BBC2-FBEC-471E-9730-FF3F1F27EEED}" type="presParOf" srcId="{446C9A40-1C5F-4471-8470-C01CCDD20151}" destId="{DA4D7D4E-A281-441A-81FE-BF1F6D5293D1}" srcOrd="1" destOrd="0" presId="urn:microsoft.com/office/officeart/2018/2/layout/IconVerticalSolidList"/>
    <dgm:cxn modelId="{117CCF3A-0A47-4448-BD48-2F9F55886A21}" type="presParOf" srcId="{446C9A40-1C5F-4471-8470-C01CCDD20151}" destId="{C268C113-9651-4EB6-A43A-E976CC718B39}" srcOrd="2" destOrd="0" presId="urn:microsoft.com/office/officeart/2018/2/layout/IconVerticalSolidList"/>
    <dgm:cxn modelId="{83BF08B9-3145-401D-BC69-81C9849E9ACF}" type="presParOf" srcId="{446C9A40-1C5F-4471-8470-C01CCDD20151}" destId="{51641414-144E-4572-8910-38B3DCF8162C}" srcOrd="3" destOrd="0" presId="urn:microsoft.com/office/officeart/2018/2/layout/IconVerticalSolidList"/>
    <dgm:cxn modelId="{71EB13B1-5539-4A6D-9F10-1B35FB62E34F}" type="presParOf" srcId="{A697FD43-1FF4-4FF4-BE4D-D41D1357E85A}" destId="{FC5E987C-BBC5-483F-AB43-08D1B8138D78}" srcOrd="7" destOrd="0" presId="urn:microsoft.com/office/officeart/2018/2/layout/IconVerticalSolidList"/>
    <dgm:cxn modelId="{7708CD8C-CCF8-4592-9CA6-A862AF5E1E5B}" type="presParOf" srcId="{A697FD43-1FF4-4FF4-BE4D-D41D1357E85A}" destId="{5E3CFB10-B18F-44A8-AED0-F14C3C59BFFC}" srcOrd="8" destOrd="0" presId="urn:microsoft.com/office/officeart/2018/2/layout/IconVerticalSolidList"/>
    <dgm:cxn modelId="{E3731744-ED44-481A-8AE6-064D345339E1}" type="presParOf" srcId="{5E3CFB10-B18F-44A8-AED0-F14C3C59BFFC}" destId="{95042606-0FF1-4E44-8EBE-1CC6709784CA}" srcOrd="0" destOrd="0" presId="urn:microsoft.com/office/officeart/2018/2/layout/IconVerticalSolidList"/>
    <dgm:cxn modelId="{51800A95-35CB-4133-AA23-DB3873ACC250}" type="presParOf" srcId="{5E3CFB10-B18F-44A8-AED0-F14C3C59BFFC}" destId="{28CAA533-BEBA-40B6-A60A-0384594BCE39}" srcOrd="1" destOrd="0" presId="urn:microsoft.com/office/officeart/2018/2/layout/IconVerticalSolidList"/>
    <dgm:cxn modelId="{6C0D1611-576C-4E7B-ABE5-6053B2B3DA05}" type="presParOf" srcId="{5E3CFB10-B18F-44A8-AED0-F14C3C59BFFC}" destId="{FC525270-0C24-41B7-ADF5-EEAB785E673B}" srcOrd="2" destOrd="0" presId="urn:microsoft.com/office/officeart/2018/2/layout/IconVerticalSolidList"/>
    <dgm:cxn modelId="{4790B3C3-9F22-43BC-BE79-EE9BC042C916}" type="presParOf" srcId="{5E3CFB10-B18F-44A8-AED0-F14C3C59BFFC}" destId="{E1F32A56-86D4-4FDD-A3CC-D91033BC402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7E58D2-1903-48A2-A681-8D5FBCCE5BB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A462B4-56E8-4809-BA8D-8CB3B0824FF0}">
      <dgm:prSet/>
      <dgm:spPr/>
      <dgm:t>
        <a:bodyPr/>
        <a:lstStyle/>
        <a:p>
          <a:pPr>
            <a:lnSpc>
              <a:spcPct val="100000"/>
            </a:lnSpc>
          </a:pPr>
          <a:r>
            <a:rPr lang="en-GB" noProof="0" dirty="0"/>
            <a:t>• Adobe leadership transformation through emotionally intelligent leadership
(Samson, 2023)</a:t>
          </a:r>
        </a:p>
      </dgm:t>
    </dgm:pt>
    <dgm:pt modelId="{E5F0C9C7-B424-4548-8B74-0227716C46F2}" type="parTrans" cxnId="{74208E02-7402-4EA6-846D-D55C9575069A}">
      <dgm:prSet/>
      <dgm:spPr/>
      <dgm:t>
        <a:bodyPr/>
        <a:lstStyle/>
        <a:p>
          <a:endParaRPr lang="en-US"/>
        </a:p>
      </dgm:t>
    </dgm:pt>
    <dgm:pt modelId="{82BA5F63-21EA-4A9F-9D52-BB5D8799C0A0}" type="sibTrans" cxnId="{74208E02-7402-4EA6-846D-D55C9575069A}">
      <dgm:prSet/>
      <dgm:spPr/>
      <dgm:t>
        <a:bodyPr/>
        <a:lstStyle/>
        <a:p>
          <a:endParaRPr lang="en-US"/>
        </a:p>
      </dgm:t>
    </dgm:pt>
    <dgm:pt modelId="{0059D172-3410-4B20-99DF-5EB895B5514A}">
      <dgm:prSet/>
      <dgm:spPr/>
      <dgm:t>
        <a:bodyPr/>
        <a:lstStyle/>
        <a:p>
          <a:pPr>
            <a:lnSpc>
              <a:spcPct val="100000"/>
            </a:lnSpc>
          </a:pPr>
          <a:r>
            <a:rPr lang="en-GB" noProof="0" dirty="0"/>
            <a:t>• Shantanu Narayen’s empathy-based management approach
</a:t>
          </a:r>
        </a:p>
      </dgm:t>
    </dgm:pt>
    <dgm:pt modelId="{9E4329F9-F0C1-477B-B3C5-E41FE0D12270}" type="parTrans" cxnId="{CAF87300-4CC0-46D9-B0D2-D5337ECDFD4E}">
      <dgm:prSet/>
      <dgm:spPr/>
      <dgm:t>
        <a:bodyPr/>
        <a:lstStyle/>
        <a:p>
          <a:endParaRPr lang="en-US"/>
        </a:p>
      </dgm:t>
    </dgm:pt>
    <dgm:pt modelId="{F8E3C39B-FB50-483C-98A4-781A86007340}" type="sibTrans" cxnId="{CAF87300-4CC0-46D9-B0D2-D5337ECDFD4E}">
      <dgm:prSet/>
      <dgm:spPr/>
      <dgm:t>
        <a:bodyPr/>
        <a:lstStyle/>
        <a:p>
          <a:endParaRPr lang="en-US"/>
        </a:p>
      </dgm:t>
    </dgm:pt>
    <dgm:pt modelId="{234FE416-5C5B-4F7D-BB6E-AB6FF5FADC8E}">
      <dgm:prSet/>
      <dgm:spPr/>
      <dgm:t>
        <a:bodyPr/>
        <a:lstStyle/>
        <a:p>
          <a:pPr>
            <a:lnSpc>
              <a:spcPct val="100000"/>
            </a:lnSpc>
          </a:pPr>
          <a:r>
            <a:rPr lang="en-GB" noProof="0" dirty="0"/>
            <a:t>• Southwest Airlines employee-centred leadership culture(Htun, </a:t>
          </a:r>
          <a:r>
            <a:rPr lang="en-GB" noProof="0" dirty="0" err="1"/>
            <a:t>Chakkaravarthy</a:t>
          </a:r>
          <a:r>
            <a:rPr lang="en-GB" noProof="0" dirty="0"/>
            <a:t> and Bhaumik, 2025)
</a:t>
          </a:r>
        </a:p>
      </dgm:t>
    </dgm:pt>
    <dgm:pt modelId="{99D76853-3A42-443B-A88A-E6EE155C9251}" type="parTrans" cxnId="{01E37826-5BE1-47A8-9F9A-815FC7A1BFBE}">
      <dgm:prSet/>
      <dgm:spPr/>
      <dgm:t>
        <a:bodyPr/>
        <a:lstStyle/>
        <a:p>
          <a:endParaRPr lang="en-US"/>
        </a:p>
      </dgm:t>
    </dgm:pt>
    <dgm:pt modelId="{C49C3B58-03B7-4FCA-95B7-871DBF53FE22}" type="sibTrans" cxnId="{01E37826-5BE1-47A8-9F9A-815FC7A1BFBE}">
      <dgm:prSet/>
      <dgm:spPr/>
      <dgm:t>
        <a:bodyPr/>
        <a:lstStyle/>
        <a:p>
          <a:endParaRPr lang="en-US"/>
        </a:p>
      </dgm:t>
    </dgm:pt>
    <dgm:pt modelId="{02D6AFE2-0879-43D5-BB9D-06396BFD9C67}">
      <dgm:prSet/>
      <dgm:spPr/>
      <dgm:t>
        <a:bodyPr/>
        <a:lstStyle/>
        <a:p>
          <a:pPr>
            <a:lnSpc>
              <a:spcPct val="100000"/>
            </a:lnSpc>
          </a:pPr>
          <a:r>
            <a:rPr lang="en-GB" noProof="0" dirty="0"/>
            <a:t>• Emotional intelligence supporting trust, communication and collaboration
</a:t>
          </a:r>
        </a:p>
      </dgm:t>
    </dgm:pt>
    <dgm:pt modelId="{94A7B999-086C-4C76-9399-7B17678232C2}" type="parTrans" cxnId="{1C31DE4F-D7E6-47D0-AC44-EE256F105C58}">
      <dgm:prSet/>
      <dgm:spPr/>
      <dgm:t>
        <a:bodyPr/>
        <a:lstStyle/>
        <a:p>
          <a:endParaRPr lang="en-US"/>
        </a:p>
      </dgm:t>
    </dgm:pt>
    <dgm:pt modelId="{D04A8410-314C-4D76-B689-03258FC44550}" type="sibTrans" cxnId="{1C31DE4F-D7E6-47D0-AC44-EE256F105C58}">
      <dgm:prSet/>
      <dgm:spPr/>
      <dgm:t>
        <a:bodyPr/>
        <a:lstStyle/>
        <a:p>
          <a:endParaRPr lang="en-US"/>
        </a:p>
      </dgm:t>
    </dgm:pt>
    <dgm:pt modelId="{F58501C6-1692-46C8-B05C-48BB0FCD714A}">
      <dgm:prSet/>
      <dgm:spPr/>
      <dgm:t>
        <a:bodyPr/>
        <a:lstStyle/>
        <a:p>
          <a:pPr>
            <a:lnSpc>
              <a:spcPct val="100000"/>
            </a:lnSpc>
          </a:pPr>
          <a:r>
            <a:rPr lang="en-GB" noProof="0" dirty="0"/>
            <a:t>• Impact on employee engagement and organisational performance(Abdelwahed and </a:t>
          </a:r>
          <a:r>
            <a:rPr lang="en-GB" noProof="0" dirty="0" err="1"/>
            <a:t>Doghan</a:t>
          </a:r>
          <a:r>
            <a:rPr lang="en-GB" noProof="0" dirty="0"/>
            <a:t>, 2023)</a:t>
          </a:r>
        </a:p>
      </dgm:t>
    </dgm:pt>
    <dgm:pt modelId="{161677B3-7E37-4B3E-AB6F-A83B8A7E290E}" type="parTrans" cxnId="{6E17522B-3A8A-4507-850A-9FA219823519}">
      <dgm:prSet/>
      <dgm:spPr/>
      <dgm:t>
        <a:bodyPr/>
        <a:lstStyle/>
        <a:p>
          <a:endParaRPr lang="en-US"/>
        </a:p>
      </dgm:t>
    </dgm:pt>
    <dgm:pt modelId="{2AA0D377-4330-4FDF-90B2-3111F8840C4A}" type="sibTrans" cxnId="{6E17522B-3A8A-4507-850A-9FA219823519}">
      <dgm:prSet/>
      <dgm:spPr/>
      <dgm:t>
        <a:bodyPr/>
        <a:lstStyle/>
        <a:p>
          <a:endParaRPr lang="en-US"/>
        </a:p>
      </dgm:t>
    </dgm:pt>
    <dgm:pt modelId="{55A2273D-5FED-401D-8139-C89C5827046E}" type="pres">
      <dgm:prSet presAssocID="{3E7E58D2-1903-48A2-A681-8D5FBCCE5BBB}" presName="root" presStyleCnt="0">
        <dgm:presLayoutVars>
          <dgm:dir/>
          <dgm:resizeHandles val="exact"/>
        </dgm:presLayoutVars>
      </dgm:prSet>
      <dgm:spPr/>
    </dgm:pt>
    <dgm:pt modelId="{9A2855C4-9314-482C-AAF2-85CE5E8545A0}" type="pres">
      <dgm:prSet presAssocID="{AAA462B4-56E8-4809-BA8D-8CB3B0824FF0}" presName="compNode" presStyleCnt="0"/>
      <dgm:spPr/>
    </dgm:pt>
    <dgm:pt modelId="{9D7843FA-81A7-46B5-A30B-F261E72A7BE6}" type="pres">
      <dgm:prSet presAssocID="{AAA462B4-56E8-4809-BA8D-8CB3B0824FF0}" presName="bgRect" presStyleLbl="bgShp" presStyleIdx="0" presStyleCnt="5"/>
      <dgm:spPr/>
    </dgm:pt>
    <dgm:pt modelId="{5D6A3C36-4C79-49E4-A8A1-8608B1C4A2BF}" type="pres">
      <dgm:prSet presAssocID="{AAA462B4-56E8-4809-BA8D-8CB3B0824FF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06AC33AA-5D53-4B35-9DD7-CD27B2538A8A}" type="pres">
      <dgm:prSet presAssocID="{AAA462B4-56E8-4809-BA8D-8CB3B0824FF0}" presName="spaceRect" presStyleCnt="0"/>
      <dgm:spPr/>
    </dgm:pt>
    <dgm:pt modelId="{6C6A948D-E001-4DFA-8A0A-2596196C531F}" type="pres">
      <dgm:prSet presAssocID="{AAA462B4-56E8-4809-BA8D-8CB3B0824FF0}" presName="parTx" presStyleLbl="revTx" presStyleIdx="0" presStyleCnt="5">
        <dgm:presLayoutVars>
          <dgm:chMax val="0"/>
          <dgm:chPref val="0"/>
        </dgm:presLayoutVars>
      </dgm:prSet>
      <dgm:spPr/>
    </dgm:pt>
    <dgm:pt modelId="{5A558550-5962-4A20-94EC-03F6A5FC4589}" type="pres">
      <dgm:prSet presAssocID="{82BA5F63-21EA-4A9F-9D52-BB5D8799C0A0}" presName="sibTrans" presStyleCnt="0"/>
      <dgm:spPr/>
    </dgm:pt>
    <dgm:pt modelId="{84512552-D2D5-4ABC-A0F3-E4F56B88A190}" type="pres">
      <dgm:prSet presAssocID="{0059D172-3410-4B20-99DF-5EB895B5514A}" presName="compNode" presStyleCnt="0"/>
      <dgm:spPr/>
    </dgm:pt>
    <dgm:pt modelId="{C0923D3D-9A7F-4D32-8465-708313817C58}" type="pres">
      <dgm:prSet presAssocID="{0059D172-3410-4B20-99DF-5EB895B5514A}" presName="bgRect" presStyleLbl="bgShp" presStyleIdx="1" presStyleCnt="5"/>
      <dgm:spPr/>
    </dgm:pt>
    <dgm:pt modelId="{496A33A8-800E-4285-8FC0-ED1D2DC3103F}" type="pres">
      <dgm:prSet presAssocID="{0059D172-3410-4B20-99DF-5EB895B551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79891E8A-36CA-4825-A75E-A14BF17D4539}" type="pres">
      <dgm:prSet presAssocID="{0059D172-3410-4B20-99DF-5EB895B5514A}" presName="spaceRect" presStyleCnt="0"/>
      <dgm:spPr/>
    </dgm:pt>
    <dgm:pt modelId="{0F14514C-304D-4964-A2BA-14BD194E243B}" type="pres">
      <dgm:prSet presAssocID="{0059D172-3410-4B20-99DF-5EB895B5514A}" presName="parTx" presStyleLbl="revTx" presStyleIdx="1" presStyleCnt="5">
        <dgm:presLayoutVars>
          <dgm:chMax val="0"/>
          <dgm:chPref val="0"/>
        </dgm:presLayoutVars>
      </dgm:prSet>
      <dgm:spPr/>
    </dgm:pt>
    <dgm:pt modelId="{0215EE23-087F-4D98-8B8C-B944E51C27C9}" type="pres">
      <dgm:prSet presAssocID="{F8E3C39B-FB50-483C-98A4-781A86007340}" presName="sibTrans" presStyleCnt="0"/>
      <dgm:spPr/>
    </dgm:pt>
    <dgm:pt modelId="{0EAD7836-0AD5-4FF6-BC05-F097FC1537C8}" type="pres">
      <dgm:prSet presAssocID="{234FE416-5C5B-4F7D-BB6E-AB6FF5FADC8E}" presName="compNode" presStyleCnt="0"/>
      <dgm:spPr/>
    </dgm:pt>
    <dgm:pt modelId="{D96DF8BB-3039-4678-968A-15601D50B21C}" type="pres">
      <dgm:prSet presAssocID="{234FE416-5C5B-4F7D-BB6E-AB6FF5FADC8E}" presName="bgRect" presStyleLbl="bgShp" presStyleIdx="2" presStyleCnt="5"/>
      <dgm:spPr/>
    </dgm:pt>
    <dgm:pt modelId="{C77D4854-FBF1-4141-94C6-AD98A2E204E6}" type="pres">
      <dgm:prSet presAssocID="{234FE416-5C5B-4F7D-BB6E-AB6FF5FADC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8D60F83D-4889-414D-95B1-0E6CF083A3B5}" type="pres">
      <dgm:prSet presAssocID="{234FE416-5C5B-4F7D-BB6E-AB6FF5FADC8E}" presName="spaceRect" presStyleCnt="0"/>
      <dgm:spPr/>
    </dgm:pt>
    <dgm:pt modelId="{3AAFDED9-0290-4E6D-92E1-5134D1608CD6}" type="pres">
      <dgm:prSet presAssocID="{234FE416-5C5B-4F7D-BB6E-AB6FF5FADC8E}" presName="parTx" presStyleLbl="revTx" presStyleIdx="2" presStyleCnt="5">
        <dgm:presLayoutVars>
          <dgm:chMax val="0"/>
          <dgm:chPref val="0"/>
        </dgm:presLayoutVars>
      </dgm:prSet>
      <dgm:spPr/>
    </dgm:pt>
    <dgm:pt modelId="{B47C608B-C0F0-4F4B-A8EA-F1EF4BA4A065}" type="pres">
      <dgm:prSet presAssocID="{C49C3B58-03B7-4FCA-95B7-871DBF53FE22}" presName="sibTrans" presStyleCnt="0"/>
      <dgm:spPr/>
    </dgm:pt>
    <dgm:pt modelId="{325C0CB5-BE68-4B17-87CD-D6DCAB0B03BF}" type="pres">
      <dgm:prSet presAssocID="{02D6AFE2-0879-43D5-BB9D-06396BFD9C67}" presName="compNode" presStyleCnt="0"/>
      <dgm:spPr/>
    </dgm:pt>
    <dgm:pt modelId="{757A815A-B701-4867-896D-C1777F25D1D6}" type="pres">
      <dgm:prSet presAssocID="{02D6AFE2-0879-43D5-BB9D-06396BFD9C67}" presName="bgRect" presStyleLbl="bgShp" presStyleIdx="3" presStyleCnt="5"/>
      <dgm:spPr/>
    </dgm:pt>
    <dgm:pt modelId="{5E38B284-CBE9-4B6F-A50F-F6BCB470A8E3}" type="pres">
      <dgm:prSet presAssocID="{02D6AFE2-0879-43D5-BB9D-06396BFD9C6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22F26F73-2984-4164-94BE-433A704B0E11}" type="pres">
      <dgm:prSet presAssocID="{02D6AFE2-0879-43D5-BB9D-06396BFD9C67}" presName="spaceRect" presStyleCnt="0"/>
      <dgm:spPr/>
    </dgm:pt>
    <dgm:pt modelId="{CE10361F-02A7-4671-9B9C-64AD0602156D}" type="pres">
      <dgm:prSet presAssocID="{02D6AFE2-0879-43D5-BB9D-06396BFD9C67}" presName="parTx" presStyleLbl="revTx" presStyleIdx="3" presStyleCnt="5">
        <dgm:presLayoutVars>
          <dgm:chMax val="0"/>
          <dgm:chPref val="0"/>
        </dgm:presLayoutVars>
      </dgm:prSet>
      <dgm:spPr/>
    </dgm:pt>
    <dgm:pt modelId="{FEFDF852-0E32-4872-AE83-413836293377}" type="pres">
      <dgm:prSet presAssocID="{D04A8410-314C-4D76-B689-03258FC44550}" presName="sibTrans" presStyleCnt="0"/>
      <dgm:spPr/>
    </dgm:pt>
    <dgm:pt modelId="{B01F1F49-0018-4E41-A631-AFF8BB160A78}" type="pres">
      <dgm:prSet presAssocID="{F58501C6-1692-46C8-B05C-48BB0FCD714A}" presName="compNode" presStyleCnt="0"/>
      <dgm:spPr/>
    </dgm:pt>
    <dgm:pt modelId="{3DF5E8ED-66E5-40AC-9CE6-4C5951922C62}" type="pres">
      <dgm:prSet presAssocID="{F58501C6-1692-46C8-B05C-48BB0FCD714A}" presName="bgRect" presStyleLbl="bgShp" presStyleIdx="4" presStyleCnt="5"/>
      <dgm:spPr/>
    </dgm:pt>
    <dgm:pt modelId="{102D5BD6-4D5D-47C0-B1B0-EA41AB45B57A}" type="pres">
      <dgm:prSet presAssocID="{F58501C6-1692-46C8-B05C-48BB0FCD714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6F525AAF-C02F-41AF-93FE-23144666A787}" type="pres">
      <dgm:prSet presAssocID="{F58501C6-1692-46C8-B05C-48BB0FCD714A}" presName="spaceRect" presStyleCnt="0"/>
      <dgm:spPr/>
    </dgm:pt>
    <dgm:pt modelId="{8317D624-3080-452D-940E-C9556F81807B}" type="pres">
      <dgm:prSet presAssocID="{F58501C6-1692-46C8-B05C-48BB0FCD714A}" presName="parTx" presStyleLbl="revTx" presStyleIdx="4" presStyleCnt="5">
        <dgm:presLayoutVars>
          <dgm:chMax val="0"/>
          <dgm:chPref val="0"/>
        </dgm:presLayoutVars>
      </dgm:prSet>
      <dgm:spPr/>
    </dgm:pt>
  </dgm:ptLst>
  <dgm:cxnLst>
    <dgm:cxn modelId="{CAF87300-4CC0-46D9-B0D2-D5337ECDFD4E}" srcId="{3E7E58D2-1903-48A2-A681-8D5FBCCE5BBB}" destId="{0059D172-3410-4B20-99DF-5EB895B5514A}" srcOrd="1" destOrd="0" parTransId="{9E4329F9-F0C1-477B-B3C5-E41FE0D12270}" sibTransId="{F8E3C39B-FB50-483C-98A4-781A86007340}"/>
    <dgm:cxn modelId="{74208E02-7402-4EA6-846D-D55C9575069A}" srcId="{3E7E58D2-1903-48A2-A681-8D5FBCCE5BBB}" destId="{AAA462B4-56E8-4809-BA8D-8CB3B0824FF0}" srcOrd="0" destOrd="0" parTransId="{E5F0C9C7-B424-4548-8B74-0227716C46F2}" sibTransId="{82BA5F63-21EA-4A9F-9D52-BB5D8799C0A0}"/>
    <dgm:cxn modelId="{94261310-D079-45FF-8FF2-9520DF71C988}" type="presOf" srcId="{3E7E58D2-1903-48A2-A681-8D5FBCCE5BBB}" destId="{55A2273D-5FED-401D-8139-C89C5827046E}" srcOrd="0" destOrd="0" presId="urn:microsoft.com/office/officeart/2018/2/layout/IconVerticalSolidList"/>
    <dgm:cxn modelId="{01E37826-5BE1-47A8-9F9A-815FC7A1BFBE}" srcId="{3E7E58D2-1903-48A2-A681-8D5FBCCE5BBB}" destId="{234FE416-5C5B-4F7D-BB6E-AB6FF5FADC8E}" srcOrd="2" destOrd="0" parTransId="{99D76853-3A42-443B-A88A-E6EE155C9251}" sibTransId="{C49C3B58-03B7-4FCA-95B7-871DBF53FE22}"/>
    <dgm:cxn modelId="{6E17522B-3A8A-4507-850A-9FA219823519}" srcId="{3E7E58D2-1903-48A2-A681-8D5FBCCE5BBB}" destId="{F58501C6-1692-46C8-B05C-48BB0FCD714A}" srcOrd="4" destOrd="0" parTransId="{161677B3-7E37-4B3E-AB6F-A83B8A7E290E}" sibTransId="{2AA0D377-4330-4FDF-90B2-3111F8840C4A}"/>
    <dgm:cxn modelId="{2DAF3348-FE3E-4C05-A444-3BFACC5F5D94}" type="presOf" srcId="{F58501C6-1692-46C8-B05C-48BB0FCD714A}" destId="{8317D624-3080-452D-940E-C9556F81807B}" srcOrd="0" destOrd="0" presId="urn:microsoft.com/office/officeart/2018/2/layout/IconVerticalSolidList"/>
    <dgm:cxn modelId="{1C31DE4F-D7E6-47D0-AC44-EE256F105C58}" srcId="{3E7E58D2-1903-48A2-A681-8D5FBCCE5BBB}" destId="{02D6AFE2-0879-43D5-BB9D-06396BFD9C67}" srcOrd="3" destOrd="0" parTransId="{94A7B999-086C-4C76-9399-7B17678232C2}" sibTransId="{D04A8410-314C-4D76-B689-03258FC44550}"/>
    <dgm:cxn modelId="{7B8EA27D-919F-40D0-ACA1-A1AEEDC03ADF}" type="presOf" srcId="{AAA462B4-56E8-4809-BA8D-8CB3B0824FF0}" destId="{6C6A948D-E001-4DFA-8A0A-2596196C531F}" srcOrd="0" destOrd="0" presId="urn:microsoft.com/office/officeart/2018/2/layout/IconVerticalSolidList"/>
    <dgm:cxn modelId="{562D9EA9-717E-4DF9-A991-2BAEFE61F1FC}" type="presOf" srcId="{02D6AFE2-0879-43D5-BB9D-06396BFD9C67}" destId="{CE10361F-02A7-4671-9B9C-64AD0602156D}" srcOrd="0" destOrd="0" presId="urn:microsoft.com/office/officeart/2018/2/layout/IconVerticalSolidList"/>
    <dgm:cxn modelId="{982FF0B0-766E-49C0-B2DE-9394FA29D213}" type="presOf" srcId="{234FE416-5C5B-4F7D-BB6E-AB6FF5FADC8E}" destId="{3AAFDED9-0290-4E6D-92E1-5134D1608CD6}" srcOrd="0" destOrd="0" presId="urn:microsoft.com/office/officeart/2018/2/layout/IconVerticalSolidList"/>
    <dgm:cxn modelId="{C7DB91C1-A9A5-456F-82A7-542E161E388B}" type="presOf" srcId="{0059D172-3410-4B20-99DF-5EB895B5514A}" destId="{0F14514C-304D-4964-A2BA-14BD194E243B}" srcOrd="0" destOrd="0" presId="urn:microsoft.com/office/officeart/2018/2/layout/IconVerticalSolidList"/>
    <dgm:cxn modelId="{93518A82-54AA-44BA-9E62-48F3DA73A8DB}" type="presParOf" srcId="{55A2273D-5FED-401D-8139-C89C5827046E}" destId="{9A2855C4-9314-482C-AAF2-85CE5E8545A0}" srcOrd="0" destOrd="0" presId="urn:microsoft.com/office/officeart/2018/2/layout/IconVerticalSolidList"/>
    <dgm:cxn modelId="{54E444D4-0BF7-42D2-9D57-BF9E76CE8B2A}" type="presParOf" srcId="{9A2855C4-9314-482C-AAF2-85CE5E8545A0}" destId="{9D7843FA-81A7-46B5-A30B-F261E72A7BE6}" srcOrd="0" destOrd="0" presId="urn:microsoft.com/office/officeart/2018/2/layout/IconVerticalSolidList"/>
    <dgm:cxn modelId="{9E68DA1B-5A28-4E07-8ACD-47915EA5D9D0}" type="presParOf" srcId="{9A2855C4-9314-482C-AAF2-85CE5E8545A0}" destId="{5D6A3C36-4C79-49E4-A8A1-8608B1C4A2BF}" srcOrd="1" destOrd="0" presId="urn:microsoft.com/office/officeart/2018/2/layout/IconVerticalSolidList"/>
    <dgm:cxn modelId="{B2B73940-0526-429B-BCDF-05764BBDA6D6}" type="presParOf" srcId="{9A2855C4-9314-482C-AAF2-85CE5E8545A0}" destId="{06AC33AA-5D53-4B35-9DD7-CD27B2538A8A}" srcOrd="2" destOrd="0" presId="urn:microsoft.com/office/officeart/2018/2/layout/IconVerticalSolidList"/>
    <dgm:cxn modelId="{D5292DB6-F634-4915-A75C-DF5CF7A89669}" type="presParOf" srcId="{9A2855C4-9314-482C-AAF2-85CE5E8545A0}" destId="{6C6A948D-E001-4DFA-8A0A-2596196C531F}" srcOrd="3" destOrd="0" presId="urn:microsoft.com/office/officeart/2018/2/layout/IconVerticalSolidList"/>
    <dgm:cxn modelId="{3E39FAD1-13F7-453D-8DE3-B75FD85D3304}" type="presParOf" srcId="{55A2273D-5FED-401D-8139-C89C5827046E}" destId="{5A558550-5962-4A20-94EC-03F6A5FC4589}" srcOrd="1" destOrd="0" presId="urn:microsoft.com/office/officeart/2018/2/layout/IconVerticalSolidList"/>
    <dgm:cxn modelId="{DA5C7BE3-A624-464A-97F0-3C067EA14164}" type="presParOf" srcId="{55A2273D-5FED-401D-8139-C89C5827046E}" destId="{84512552-D2D5-4ABC-A0F3-E4F56B88A190}" srcOrd="2" destOrd="0" presId="urn:microsoft.com/office/officeart/2018/2/layout/IconVerticalSolidList"/>
    <dgm:cxn modelId="{0A8E35B0-AB5A-40B4-928D-DB35E925E1F1}" type="presParOf" srcId="{84512552-D2D5-4ABC-A0F3-E4F56B88A190}" destId="{C0923D3D-9A7F-4D32-8465-708313817C58}" srcOrd="0" destOrd="0" presId="urn:microsoft.com/office/officeart/2018/2/layout/IconVerticalSolidList"/>
    <dgm:cxn modelId="{E3009B42-3C16-4F77-A643-ABFBBA73A476}" type="presParOf" srcId="{84512552-D2D5-4ABC-A0F3-E4F56B88A190}" destId="{496A33A8-800E-4285-8FC0-ED1D2DC3103F}" srcOrd="1" destOrd="0" presId="urn:microsoft.com/office/officeart/2018/2/layout/IconVerticalSolidList"/>
    <dgm:cxn modelId="{22B4CD21-F4B9-4AD9-B194-EFA7302F5702}" type="presParOf" srcId="{84512552-D2D5-4ABC-A0F3-E4F56B88A190}" destId="{79891E8A-36CA-4825-A75E-A14BF17D4539}" srcOrd="2" destOrd="0" presId="urn:microsoft.com/office/officeart/2018/2/layout/IconVerticalSolidList"/>
    <dgm:cxn modelId="{E7820E2D-D81D-4CB8-9219-30B456B2B560}" type="presParOf" srcId="{84512552-D2D5-4ABC-A0F3-E4F56B88A190}" destId="{0F14514C-304D-4964-A2BA-14BD194E243B}" srcOrd="3" destOrd="0" presId="urn:microsoft.com/office/officeart/2018/2/layout/IconVerticalSolidList"/>
    <dgm:cxn modelId="{7782817E-6DBD-44A0-9CBB-313F31602E43}" type="presParOf" srcId="{55A2273D-5FED-401D-8139-C89C5827046E}" destId="{0215EE23-087F-4D98-8B8C-B944E51C27C9}" srcOrd="3" destOrd="0" presId="urn:microsoft.com/office/officeart/2018/2/layout/IconVerticalSolidList"/>
    <dgm:cxn modelId="{7E4AF0BE-0860-4665-A4D7-C7207F73166E}" type="presParOf" srcId="{55A2273D-5FED-401D-8139-C89C5827046E}" destId="{0EAD7836-0AD5-4FF6-BC05-F097FC1537C8}" srcOrd="4" destOrd="0" presId="urn:microsoft.com/office/officeart/2018/2/layout/IconVerticalSolidList"/>
    <dgm:cxn modelId="{F26AA814-052F-4A97-97CA-E0BD3DD5C639}" type="presParOf" srcId="{0EAD7836-0AD5-4FF6-BC05-F097FC1537C8}" destId="{D96DF8BB-3039-4678-968A-15601D50B21C}" srcOrd="0" destOrd="0" presId="urn:microsoft.com/office/officeart/2018/2/layout/IconVerticalSolidList"/>
    <dgm:cxn modelId="{D48FE9B2-133E-45A0-BCF2-713FE4C5BEC3}" type="presParOf" srcId="{0EAD7836-0AD5-4FF6-BC05-F097FC1537C8}" destId="{C77D4854-FBF1-4141-94C6-AD98A2E204E6}" srcOrd="1" destOrd="0" presId="urn:microsoft.com/office/officeart/2018/2/layout/IconVerticalSolidList"/>
    <dgm:cxn modelId="{B48A4F01-CD8B-4E13-91D3-51B3DBE30AB4}" type="presParOf" srcId="{0EAD7836-0AD5-4FF6-BC05-F097FC1537C8}" destId="{8D60F83D-4889-414D-95B1-0E6CF083A3B5}" srcOrd="2" destOrd="0" presId="urn:microsoft.com/office/officeart/2018/2/layout/IconVerticalSolidList"/>
    <dgm:cxn modelId="{1BD6320B-5063-4E98-857C-C7F298C98CEF}" type="presParOf" srcId="{0EAD7836-0AD5-4FF6-BC05-F097FC1537C8}" destId="{3AAFDED9-0290-4E6D-92E1-5134D1608CD6}" srcOrd="3" destOrd="0" presId="urn:microsoft.com/office/officeart/2018/2/layout/IconVerticalSolidList"/>
    <dgm:cxn modelId="{A83FFCC0-59A3-4F60-9B26-7CEB5BC89529}" type="presParOf" srcId="{55A2273D-5FED-401D-8139-C89C5827046E}" destId="{B47C608B-C0F0-4F4B-A8EA-F1EF4BA4A065}" srcOrd="5" destOrd="0" presId="urn:microsoft.com/office/officeart/2018/2/layout/IconVerticalSolidList"/>
    <dgm:cxn modelId="{AA2D0C0F-4390-48F1-A8B9-4D9CB7BF41C5}" type="presParOf" srcId="{55A2273D-5FED-401D-8139-C89C5827046E}" destId="{325C0CB5-BE68-4B17-87CD-D6DCAB0B03BF}" srcOrd="6" destOrd="0" presId="urn:microsoft.com/office/officeart/2018/2/layout/IconVerticalSolidList"/>
    <dgm:cxn modelId="{5F7DD99D-166E-4BFA-928C-CE66608F1BBA}" type="presParOf" srcId="{325C0CB5-BE68-4B17-87CD-D6DCAB0B03BF}" destId="{757A815A-B701-4867-896D-C1777F25D1D6}" srcOrd="0" destOrd="0" presId="urn:microsoft.com/office/officeart/2018/2/layout/IconVerticalSolidList"/>
    <dgm:cxn modelId="{EAAB4C7A-07CC-4A6E-B3BE-A4E83A811BE9}" type="presParOf" srcId="{325C0CB5-BE68-4B17-87CD-D6DCAB0B03BF}" destId="{5E38B284-CBE9-4B6F-A50F-F6BCB470A8E3}" srcOrd="1" destOrd="0" presId="urn:microsoft.com/office/officeart/2018/2/layout/IconVerticalSolidList"/>
    <dgm:cxn modelId="{08B53682-A682-4643-AD2A-E3396406A936}" type="presParOf" srcId="{325C0CB5-BE68-4B17-87CD-D6DCAB0B03BF}" destId="{22F26F73-2984-4164-94BE-433A704B0E11}" srcOrd="2" destOrd="0" presId="urn:microsoft.com/office/officeart/2018/2/layout/IconVerticalSolidList"/>
    <dgm:cxn modelId="{D131409A-6FAC-40B7-97D1-F84996C57F6B}" type="presParOf" srcId="{325C0CB5-BE68-4B17-87CD-D6DCAB0B03BF}" destId="{CE10361F-02A7-4671-9B9C-64AD0602156D}" srcOrd="3" destOrd="0" presId="urn:microsoft.com/office/officeart/2018/2/layout/IconVerticalSolidList"/>
    <dgm:cxn modelId="{38F3B839-CC20-4A30-A50D-D211E0BF55DE}" type="presParOf" srcId="{55A2273D-5FED-401D-8139-C89C5827046E}" destId="{FEFDF852-0E32-4872-AE83-413836293377}" srcOrd="7" destOrd="0" presId="urn:microsoft.com/office/officeart/2018/2/layout/IconVerticalSolidList"/>
    <dgm:cxn modelId="{CDA55404-68F7-46AA-B359-5A01D5274658}" type="presParOf" srcId="{55A2273D-5FED-401D-8139-C89C5827046E}" destId="{B01F1F49-0018-4E41-A631-AFF8BB160A78}" srcOrd="8" destOrd="0" presId="urn:microsoft.com/office/officeart/2018/2/layout/IconVerticalSolidList"/>
    <dgm:cxn modelId="{1BC9FDE4-0711-4488-B07B-2E52F6B20B4D}" type="presParOf" srcId="{B01F1F49-0018-4E41-A631-AFF8BB160A78}" destId="{3DF5E8ED-66E5-40AC-9CE6-4C5951922C62}" srcOrd="0" destOrd="0" presId="urn:microsoft.com/office/officeart/2018/2/layout/IconVerticalSolidList"/>
    <dgm:cxn modelId="{358B358D-A87F-4CBB-9706-B2CBC9DBCEA8}" type="presParOf" srcId="{B01F1F49-0018-4E41-A631-AFF8BB160A78}" destId="{102D5BD6-4D5D-47C0-B1B0-EA41AB45B57A}" srcOrd="1" destOrd="0" presId="urn:microsoft.com/office/officeart/2018/2/layout/IconVerticalSolidList"/>
    <dgm:cxn modelId="{9065A0B9-2353-40B2-AC10-35EC962A1F76}" type="presParOf" srcId="{B01F1F49-0018-4E41-A631-AFF8BB160A78}" destId="{6F525AAF-C02F-41AF-93FE-23144666A787}" srcOrd="2" destOrd="0" presId="urn:microsoft.com/office/officeart/2018/2/layout/IconVerticalSolidList"/>
    <dgm:cxn modelId="{D6CCE2D6-38A7-4D59-A9C1-146E41650964}" type="presParOf" srcId="{B01F1F49-0018-4E41-A631-AFF8BB160A78}" destId="{8317D624-3080-452D-940E-C9556F8180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CBFE13-0DC0-4846-9B5F-4FF857FE80D0}"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B94CED96-3760-4B63-B28D-7A1A01787139}">
      <dgm:prSet/>
      <dgm:spPr/>
      <dgm:t>
        <a:bodyPr/>
        <a:lstStyle/>
        <a:p>
          <a:r>
            <a:rPr lang="en-GB" noProof="0" dirty="0"/>
            <a:t>The Earley and Ang Cultural Intelligence Model explains cultural intelligence as a multi-dimensional capability that enables effective functioning in cross-cultural contexts.</a:t>
          </a:r>
        </a:p>
      </dgm:t>
    </dgm:pt>
    <dgm:pt modelId="{07ADB92A-E194-4058-B20B-23665E8A1D95}" type="parTrans" cxnId="{E3FC4D7D-8241-48B1-AC64-807B9DF5B78C}">
      <dgm:prSet/>
      <dgm:spPr/>
      <dgm:t>
        <a:bodyPr/>
        <a:lstStyle/>
        <a:p>
          <a:endParaRPr lang="en-US"/>
        </a:p>
      </dgm:t>
    </dgm:pt>
    <dgm:pt modelId="{EBD8BE42-9338-4E2A-8056-6DF419988243}" type="sibTrans" cxnId="{E3FC4D7D-8241-48B1-AC64-807B9DF5B78C}">
      <dgm:prSet/>
      <dgm:spPr/>
      <dgm:t>
        <a:bodyPr/>
        <a:lstStyle/>
        <a:p>
          <a:endParaRPr lang="en-US"/>
        </a:p>
      </dgm:t>
    </dgm:pt>
    <dgm:pt modelId="{A9FCC3C4-AAFA-4E55-9B6D-910570CB7FEF}">
      <dgm:prSet/>
      <dgm:spPr/>
      <dgm:t>
        <a:bodyPr/>
        <a:lstStyle/>
        <a:p>
          <a:r>
            <a:rPr lang="en-GB" noProof="0" dirty="0"/>
            <a:t>Metacognitive cultural intelligence refers to an individual’s awareness and strategic thinking during cross-cultural interactions (Paraíso De Campos Serra et al., 2022).</a:t>
          </a:r>
        </a:p>
      </dgm:t>
    </dgm:pt>
    <dgm:pt modelId="{18C5B27B-B373-44DF-9379-D217A6E23CA6}" type="parTrans" cxnId="{91D86EE6-805B-4D19-B155-8B27B2C86CDA}">
      <dgm:prSet/>
      <dgm:spPr/>
      <dgm:t>
        <a:bodyPr/>
        <a:lstStyle/>
        <a:p>
          <a:endParaRPr lang="en-US"/>
        </a:p>
      </dgm:t>
    </dgm:pt>
    <dgm:pt modelId="{A88DAE55-00B1-4A87-9B76-AA0EE87644D2}" type="sibTrans" cxnId="{91D86EE6-805B-4D19-B155-8B27B2C86CDA}">
      <dgm:prSet/>
      <dgm:spPr/>
      <dgm:t>
        <a:bodyPr/>
        <a:lstStyle/>
        <a:p>
          <a:endParaRPr lang="en-US"/>
        </a:p>
      </dgm:t>
    </dgm:pt>
    <dgm:pt modelId="{E7340FA3-2043-4A02-9CA6-8101E1B9ED9E}">
      <dgm:prSet/>
      <dgm:spPr/>
      <dgm:t>
        <a:bodyPr/>
        <a:lstStyle/>
        <a:p>
          <a:r>
            <a:rPr lang="en-GB" noProof="0" dirty="0"/>
            <a:t>Cognitive cultural intelligence involves knowledge of cultural norms, values, and social systems across different cultural environments.</a:t>
          </a:r>
        </a:p>
      </dgm:t>
    </dgm:pt>
    <dgm:pt modelId="{6725C446-0501-431B-BFA8-FBCF7D2ED94B}" type="parTrans" cxnId="{0B57B232-34EA-4533-B1C2-3416494BEB02}">
      <dgm:prSet/>
      <dgm:spPr/>
      <dgm:t>
        <a:bodyPr/>
        <a:lstStyle/>
        <a:p>
          <a:endParaRPr lang="en-US"/>
        </a:p>
      </dgm:t>
    </dgm:pt>
    <dgm:pt modelId="{3317D79C-3628-4CC8-92C8-12C0BA7EB517}" type="sibTrans" cxnId="{0B57B232-34EA-4533-B1C2-3416494BEB02}">
      <dgm:prSet/>
      <dgm:spPr/>
      <dgm:t>
        <a:bodyPr/>
        <a:lstStyle/>
        <a:p>
          <a:endParaRPr lang="en-US"/>
        </a:p>
      </dgm:t>
    </dgm:pt>
    <dgm:pt modelId="{650A2098-1C66-457B-BAF9-DE841346BC0F}">
      <dgm:prSet/>
      <dgm:spPr/>
      <dgm:t>
        <a:bodyPr/>
        <a:lstStyle/>
        <a:p>
          <a:r>
            <a:rPr lang="en-GB" noProof="0" dirty="0"/>
            <a:t>Motivational cultural intelligence reflects the interest, confidence, and willingness to engage with individuals from diverse cultural backgrounds.</a:t>
          </a:r>
        </a:p>
      </dgm:t>
    </dgm:pt>
    <dgm:pt modelId="{5E05B66C-33EB-40F9-8213-E7C469B4F114}" type="parTrans" cxnId="{93AE6939-264A-4EE8-A3A6-7A588E63283D}">
      <dgm:prSet/>
      <dgm:spPr/>
      <dgm:t>
        <a:bodyPr/>
        <a:lstStyle/>
        <a:p>
          <a:endParaRPr lang="en-US"/>
        </a:p>
      </dgm:t>
    </dgm:pt>
    <dgm:pt modelId="{92CE150C-ABB8-4CE9-928B-B2BDDAD7D481}" type="sibTrans" cxnId="{93AE6939-264A-4EE8-A3A6-7A588E63283D}">
      <dgm:prSet/>
      <dgm:spPr/>
      <dgm:t>
        <a:bodyPr/>
        <a:lstStyle/>
        <a:p>
          <a:endParaRPr lang="en-US"/>
        </a:p>
      </dgm:t>
    </dgm:pt>
    <dgm:pt modelId="{98AE0DA8-C516-4879-AC96-49541437A534}">
      <dgm:prSet/>
      <dgm:spPr/>
      <dgm:t>
        <a:bodyPr/>
        <a:lstStyle/>
        <a:p>
          <a:r>
            <a:rPr lang="en-GB" noProof="0" dirty="0"/>
            <a:t>Behavioural cultural intelligence refers to the ability to adapt verbal and non-verbal behaviours appropriately in different cultural situations.</a:t>
          </a:r>
        </a:p>
      </dgm:t>
    </dgm:pt>
    <dgm:pt modelId="{5D1BAFB4-212E-4D0B-8133-0223F9DB66FA}" type="parTrans" cxnId="{5EF85D71-5C76-4119-BAE3-2929940FCEFF}">
      <dgm:prSet/>
      <dgm:spPr/>
      <dgm:t>
        <a:bodyPr/>
        <a:lstStyle/>
        <a:p>
          <a:endParaRPr lang="en-US"/>
        </a:p>
      </dgm:t>
    </dgm:pt>
    <dgm:pt modelId="{F5A6AF33-1AB8-453B-B374-2710175521F8}" type="sibTrans" cxnId="{5EF85D71-5C76-4119-BAE3-2929940FCEFF}">
      <dgm:prSet/>
      <dgm:spPr/>
      <dgm:t>
        <a:bodyPr/>
        <a:lstStyle/>
        <a:p>
          <a:endParaRPr lang="en-US"/>
        </a:p>
      </dgm:t>
    </dgm:pt>
    <dgm:pt modelId="{D496DB4E-3741-49B4-80F2-F95833544290}" type="pres">
      <dgm:prSet presAssocID="{99CBFE13-0DC0-4846-9B5F-4FF857FE80D0}" presName="root" presStyleCnt="0">
        <dgm:presLayoutVars>
          <dgm:dir/>
          <dgm:resizeHandles val="exact"/>
        </dgm:presLayoutVars>
      </dgm:prSet>
      <dgm:spPr/>
    </dgm:pt>
    <dgm:pt modelId="{182C6719-F125-4A45-B9FF-412A2584D7FE}" type="pres">
      <dgm:prSet presAssocID="{B94CED96-3760-4B63-B28D-7A1A01787139}" presName="compNode" presStyleCnt="0"/>
      <dgm:spPr/>
    </dgm:pt>
    <dgm:pt modelId="{5A170639-08EC-4EF7-B12F-E9EF3E6D9CCE}" type="pres">
      <dgm:prSet presAssocID="{B94CED96-3760-4B63-B28D-7A1A01787139}" presName="bgRect" presStyleLbl="bgShp" presStyleIdx="0" presStyleCnt="5"/>
      <dgm:spPr/>
    </dgm:pt>
    <dgm:pt modelId="{8CEB7DFE-D2AF-4192-B704-933FA87DA494}" type="pres">
      <dgm:prSet presAssocID="{B94CED96-3760-4B63-B28D-7A1A0178713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5A16EB74-C011-4C10-B761-B6667EDD1F01}" type="pres">
      <dgm:prSet presAssocID="{B94CED96-3760-4B63-B28D-7A1A01787139}" presName="spaceRect" presStyleCnt="0"/>
      <dgm:spPr/>
    </dgm:pt>
    <dgm:pt modelId="{CFA39737-E0F5-4473-AD88-8032E0823A84}" type="pres">
      <dgm:prSet presAssocID="{B94CED96-3760-4B63-B28D-7A1A01787139}" presName="parTx" presStyleLbl="revTx" presStyleIdx="0" presStyleCnt="5">
        <dgm:presLayoutVars>
          <dgm:chMax val="0"/>
          <dgm:chPref val="0"/>
        </dgm:presLayoutVars>
      </dgm:prSet>
      <dgm:spPr/>
    </dgm:pt>
    <dgm:pt modelId="{DFC5BBC6-09B3-4447-9075-779CCD4D7C3A}" type="pres">
      <dgm:prSet presAssocID="{EBD8BE42-9338-4E2A-8056-6DF419988243}" presName="sibTrans" presStyleCnt="0"/>
      <dgm:spPr/>
    </dgm:pt>
    <dgm:pt modelId="{1013410B-904B-4C06-8EC7-6D88C6EE6E2B}" type="pres">
      <dgm:prSet presAssocID="{A9FCC3C4-AAFA-4E55-9B6D-910570CB7FEF}" presName="compNode" presStyleCnt="0"/>
      <dgm:spPr/>
    </dgm:pt>
    <dgm:pt modelId="{9F531DB1-415F-4AD7-B3F4-AF895D524762}" type="pres">
      <dgm:prSet presAssocID="{A9FCC3C4-AAFA-4E55-9B6D-910570CB7FEF}" presName="bgRect" presStyleLbl="bgShp" presStyleIdx="1" presStyleCnt="5"/>
      <dgm:spPr/>
    </dgm:pt>
    <dgm:pt modelId="{6D1F6509-0130-44A6-A8C2-215466453A5A}" type="pres">
      <dgm:prSet presAssocID="{A9FCC3C4-AAFA-4E55-9B6D-910570CB7FE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11459CD0-1B14-4CC5-B854-864C36609D71}" type="pres">
      <dgm:prSet presAssocID="{A9FCC3C4-AAFA-4E55-9B6D-910570CB7FEF}" presName="spaceRect" presStyleCnt="0"/>
      <dgm:spPr/>
    </dgm:pt>
    <dgm:pt modelId="{F7520857-D514-4E9E-B3E7-7F27678F1516}" type="pres">
      <dgm:prSet presAssocID="{A9FCC3C4-AAFA-4E55-9B6D-910570CB7FEF}" presName="parTx" presStyleLbl="revTx" presStyleIdx="1" presStyleCnt="5">
        <dgm:presLayoutVars>
          <dgm:chMax val="0"/>
          <dgm:chPref val="0"/>
        </dgm:presLayoutVars>
      </dgm:prSet>
      <dgm:spPr/>
    </dgm:pt>
    <dgm:pt modelId="{6D56519D-4EFF-4AE4-8FA7-86BA60838327}" type="pres">
      <dgm:prSet presAssocID="{A88DAE55-00B1-4A87-9B76-AA0EE87644D2}" presName="sibTrans" presStyleCnt="0"/>
      <dgm:spPr/>
    </dgm:pt>
    <dgm:pt modelId="{86258126-4B68-4302-A2A0-3F444A4354DF}" type="pres">
      <dgm:prSet presAssocID="{E7340FA3-2043-4A02-9CA6-8101E1B9ED9E}" presName="compNode" presStyleCnt="0"/>
      <dgm:spPr/>
    </dgm:pt>
    <dgm:pt modelId="{D66262F4-3ED7-4258-8CF9-9E5629F97721}" type="pres">
      <dgm:prSet presAssocID="{E7340FA3-2043-4A02-9CA6-8101E1B9ED9E}" presName="bgRect" presStyleLbl="bgShp" presStyleIdx="2" presStyleCnt="5"/>
      <dgm:spPr/>
    </dgm:pt>
    <dgm:pt modelId="{0037F3FA-3325-4371-A395-BE828E04A92A}" type="pres">
      <dgm:prSet presAssocID="{E7340FA3-2043-4A02-9CA6-8101E1B9ED9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75D1CE6C-A860-4ED6-B2EF-420E09EBF710}" type="pres">
      <dgm:prSet presAssocID="{E7340FA3-2043-4A02-9CA6-8101E1B9ED9E}" presName="spaceRect" presStyleCnt="0"/>
      <dgm:spPr/>
    </dgm:pt>
    <dgm:pt modelId="{5619EB8E-84D3-4DF0-8FA9-5FF2099551E0}" type="pres">
      <dgm:prSet presAssocID="{E7340FA3-2043-4A02-9CA6-8101E1B9ED9E}" presName="parTx" presStyleLbl="revTx" presStyleIdx="2" presStyleCnt="5">
        <dgm:presLayoutVars>
          <dgm:chMax val="0"/>
          <dgm:chPref val="0"/>
        </dgm:presLayoutVars>
      </dgm:prSet>
      <dgm:spPr/>
    </dgm:pt>
    <dgm:pt modelId="{AA4ED3DE-C23F-4819-B0A5-F6D9474BF89E}" type="pres">
      <dgm:prSet presAssocID="{3317D79C-3628-4CC8-92C8-12C0BA7EB517}" presName="sibTrans" presStyleCnt="0"/>
      <dgm:spPr/>
    </dgm:pt>
    <dgm:pt modelId="{75FB6A35-8800-41D5-874E-1241B3B9B219}" type="pres">
      <dgm:prSet presAssocID="{650A2098-1C66-457B-BAF9-DE841346BC0F}" presName="compNode" presStyleCnt="0"/>
      <dgm:spPr/>
    </dgm:pt>
    <dgm:pt modelId="{FCC5CBD4-1F17-4AE3-A9DF-4D1D85AD3952}" type="pres">
      <dgm:prSet presAssocID="{650A2098-1C66-457B-BAF9-DE841346BC0F}" presName="bgRect" presStyleLbl="bgShp" presStyleIdx="3" presStyleCnt="5"/>
      <dgm:spPr/>
    </dgm:pt>
    <dgm:pt modelId="{79DF5F1B-0308-4570-B424-DC78A02B9952}" type="pres">
      <dgm:prSet presAssocID="{650A2098-1C66-457B-BAF9-DE841346BC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14C28F41-3456-4F41-A6CB-EDE88E20AB69}" type="pres">
      <dgm:prSet presAssocID="{650A2098-1C66-457B-BAF9-DE841346BC0F}" presName="spaceRect" presStyleCnt="0"/>
      <dgm:spPr/>
    </dgm:pt>
    <dgm:pt modelId="{679CC840-5618-4138-80F2-A84163740C17}" type="pres">
      <dgm:prSet presAssocID="{650A2098-1C66-457B-BAF9-DE841346BC0F}" presName="parTx" presStyleLbl="revTx" presStyleIdx="3" presStyleCnt="5">
        <dgm:presLayoutVars>
          <dgm:chMax val="0"/>
          <dgm:chPref val="0"/>
        </dgm:presLayoutVars>
      </dgm:prSet>
      <dgm:spPr/>
    </dgm:pt>
    <dgm:pt modelId="{5DCB35DC-04E4-4E93-8DDF-7116045FCFC7}" type="pres">
      <dgm:prSet presAssocID="{92CE150C-ABB8-4CE9-928B-B2BDDAD7D481}" presName="sibTrans" presStyleCnt="0"/>
      <dgm:spPr/>
    </dgm:pt>
    <dgm:pt modelId="{8ED5D3D5-24E1-427E-8763-582B367E7700}" type="pres">
      <dgm:prSet presAssocID="{98AE0DA8-C516-4879-AC96-49541437A534}" presName="compNode" presStyleCnt="0"/>
      <dgm:spPr/>
    </dgm:pt>
    <dgm:pt modelId="{CD7AC8EC-49C2-40BF-A0DB-AC145249CE92}" type="pres">
      <dgm:prSet presAssocID="{98AE0DA8-C516-4879-AC96-49541437A534}" presName="bgRect" presStyleLbl="bgShp" presStyleIdx="4" presStyleCnt="5"/>
      <dgm:spPr/>
    </dgm:pt>
    <dgm:pt modelId="{72A09759-5193-42D5-8D32-109956B4A2CA}" type="pres">
      <dgm:prSet presAssocID="{98AE0DA8-C516-4879-AC96-49541437A53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90017C51-3F44-442B-A9F5-029F0BC74A39}" type="pres">
      <dgm:prSet presAssocID="{98AE0DA8-C516-4879-AC96-49541437A534}" presName="spaceRect" presStyleCnt="0"/>
      <dgm:spPr/>
    </dgm:pt>
    <dgm:pt modelId="{14821DA8-FFE3-44FA-8983-185300B99A82}" type="pres">
      <dgm:prSet presAssocID="{98AE0DA8-C516-4879-AC96-49541437A534}" presName="parTx" presStyleLbl="revTx" presStyleIdx="4" presStyleCnt="5">
        <dgm:presLayoutVars>
          <dgm:chMax val="0"/>
          <dgm:chPref val="0"/>
        </dgm:presLayoutVars>
      </dgm:prSet>
      <dgm:spPr/>
    </dgm:pt>
  </dgm:ptLst>
  <dgm:cxnLst>
    <dgm:cxn modelId="{69DC320D-47FD-4ACB-84CE-49161E567F8D}" type="presOf" srcId="{A9FCC3C4-AAFA-4E55-9B6D-910570CB7FEF}" destId="{F7520857-D514-4E9E-B3E7-7F27678F1516}" srcOrd="0" destOrd="0" presId="urn:microsoft.com/office/officeart/2018/2/layout/IconVerticalSolidList"/>
    <dgm:cxn modelId="{0B57B232-34EA-4533-B1C2-3416494BEB02}" srcId="{99CBFE13-0DC0-4846-9B5F-4FF857FE80D0}" destId="{E7340FA3-2043-4A02-9CA6-8101E1B9ED9E}" srcOrd="2" destOrd="0" parTransId="{6725C446-0501-431B-BFA8-FBCF7D2ED94B}" sibTransId="{3317D79C-3628-4CC8-92C8-12C0BA7EB517}"/>
    <dgm:cxn modelId="{93AE6939-264A-4EE8-A3A6-7A588E63283D}" srcId="{99CBFE13-0DC0-4846-9B5F-4FF857FE80D0}" destId="{650A2098-1C66-457B-BAF9-DE841346BC0F}" srcOrd="3" destOrd="0" parTransId="{5E05B66C-33EB-40F9-8213-E7C469B4F114}" sibTransId="{92CE150C-ABB8-4CE9-928B-B2BDDAD7D481}"/>
    <dgm:cxn modelId="{5EF85D71-5C76-4119-BAE3-2929940FCEFF}" srcId="{99CBFE13-0DC0-4846-9B5F-4FF857FE80D0}" destId="{98AE0DA8-C516-4879-AC96-49541437A534}" srcOrd="4" destOrd="0" parTransId="{5D1BAFB4-212E-4D0B-8133-0223F9DB66FA}" sibTransId="{F5A6AF33-1AB8-453B-B374-2710175521F8}"/>
    <dgm:cxn modelId="{87F5127C-6387-433B-8B0C-8577C3D09529}" type="presOf" srcId="{98AE0DA8-C516-4879-AC96-49541437A534}" destId="{14821DA8-FFE3-44FA-8983-185300B99A82}" srcOrd="0" destOrd="0" presId="urn:microsoft.com/office/officeart/2018/2/layout/IconVerticalSolidList"/>
    <dgm:cxn modelId="{E3FC4D7D-8241-48B1-AC64-807B9DF5B78C}" srcId="{99CBFE13-0DC0-4846-9B5F-4FF857FE80D0}" destId="{B94CED96-3760-4B63-B28D-7A1A01787139}" srcOrd="0" destOrd="0" parTransId="{07ADB92A-E194-4058-B20B-23665E8A1D95}" sibTransId="{EBD8BE42-9338-4E2A-8056-6DF419988243}"/>
    <dgm:cxn modelId="{F5049FB0-1674-4C1D-A2BA-849C47F09BE3}" type="presOf" srcId="{650A2098-1C66-457B-BAF9-DE841346BC0F}" destId="{679CC840-5618-4138-80F2-A84163740C17}" srcOrd="0" destOrd="0" presId="urn:microsoft.com/office/officeart/2018/2/layout/IconVerticalSolidList"/>
    <dgm:cxn modelId="{7B8213B2-3648-468A-8F9F-BA906B1BA742}" type="presOf" srcId="{B94CED96-3760-4B63-B28D-7A1A01787139}" destId="{CFA39737-E0F5-4473-AD88-8032E0823A84}" srcOrd="0" destOrd="0" presId="urn:microsoft.com/office/officeart/2018/2/layout/IconVerticalSolidList"/>
    <dgm:cxn modelId="{0FA14DD1-C5E5-4AB1-ABFB-AAA9853A8863}" type="presOf" srcId="{99CBFE13-0DC0-4846-9B5F-4FF857FE80D0}" destId="{D496DB4E-3741-49B4-80F2-F95833544290}" srcOrd="0" destOrd="0" presId="urn:microsoft.com/office/officeart/2018/2/layout/IconVerticalSolidList"/>
    <dgm:cxn modelId="{91D86EE6-805B-4D19-B155-8B27B2C86CDA}" srcId="{99CBFE13-0DC0-4846-9B5F-4FF857FE80D0}" destId="{A9FCC3C4-AAFA-4E55-9B6D-910570CB7FEF}" srcOrd="1" destOrd="0" parTransId="{18C5B27B-B373-44DF-9379-D217A6E23CA6}" sibTransId="{A88DAE55-00B1-4A87-9B76-AA0EE87644D2}"/>
    <dgm:cxn modelId="{F6C11DFB-F263-42B2-AC01-BA59A706514E}" type="presOf" srcId="{E7340FA3-2043-4A02-9CA6-8101E1B9ED9E}" destId="{5619EB8E-84D3-4DF0-8FA9-5FF2099551E0}" srcOrd="0" destOrd="0" presId="urn:microsoft.com/office/officeart/2018/2/layout/IconVerticalSolidList"/>
    <dgm:cxn modelId="{010FCD85-470D-4C5C-9507-3B960AC5EACD}" type="presParOf" srcId="{D496DB4E-3741-49B4-80F2-F95833544290}" destId="{182C6719-F125-4A45-B9FF-412A2584D7FE}" srcOrd="0" destOrd="0" presId="urn:microsoft.com/office/officeart/2018/2/layout/IconVerticalSolidList"/>
    <dgm:cxn modelId="{BDCD7A4C-E253-462A-AF6C-81C1AEB23CBB}" type="presParOf" srcId="{182C6719-F125-4A45-B9FF-412A2584D7FE}" destId="{5A170639-08EC-4EF7-B12F-E9EF3E6D9CCE}" srcOrd="0" destOrd="0" presId="urn:microsoft.com/office/officeart/2018/2/layout/IconVerticalSolidList"/>
    <dgm:cxn modelId="{A23AC043-43B4-443A-B394-DF21F6E53FA9}" type="presParOf" srcId="{182C6719-F125-4A45-B9FF-412A2584D7FE}" destId="{8CEB7DFE-D2AF-4192-B704-933FA87DA494}" srcOrd="1" destOrd="0" presId="urn:microsoft.com/office/officeart/2018/2/layout/IconVerticalSolidList"/>
    <dgm:cxn modelId="{FE00F69A-62B1-4A82-BD4D-50531E72D6D6}" type="presParOf" srcId="{182C6719-F125-4A45-B9FF-412A2584D7FE}" destId="{5A16EB74-C011-4C10-B761-B6667EDD1F01}" srcOrd="2" destOrd="0" presId="urn:microsoft.com/office/officeart/2018/2/layout/IconVerticalSolidList"/>
    <dgm:cxn modelId="{82698783-8659-48B0-B684-E104257544D3}" type="presParOf" srcId="{182C6719-F125-4A45-B9FF-412A2584D7FE}" destId="{CFA39737-E0F5-4473-AD88-8032E0823A84}" srcOrd="3" destOrd="0" presId="urn:microsoft.com/office/officeart/2018/2/layout/IconVerticalSolidList"/>
    <dgm:cxn modelId="{5EA22B61-8F8C-4481-ABEB-63DE4E2944B6}" type="presParOf" srcId="{D496DB4E-3741-49B4-80F2-F95833544290}" destId="{DFC5BBC6-09B3-4447-9075-779CCD4D7C3A}" srcOrd="1" destOrd="0" presId="urn:microsoft.com/office/officeart/2018/2/layout/IconVerticalSolidList"/>
    <dgm:cxn modelId="{8A5F2382-6CA4-411C-A333-A2F0FB6E3339}" type="presParOf" srcId="{D496DB4E-3741-49B4-80F2-F95833544290}" destId="{1013410B-904B-4C06-8EC7-6D88C6EE6E2B}" srcOrd="2" destOrd="0" presId="urn:microsoft.com/office/officeart/2018/2/layout/IconVerticalSolidList"/>
    <dgm:cxn modelId="{68BA4660-6B7D-4FA2-917B-5CC967D7BA9C}" type="presParOf" srcId="{1013410B-904B-4C06-8EC7-6D88C6EE6E2B}" destId="{9F531DB1-415F-4AD7-B3F4-AF895D524762}" srcOrd="0" destOrd="0" presId="urn:microsoft.com/office/officeart/2018/2/layout/IconVerticalSolidList"/>
    <dgm:cxn modelId="{4F875AC5-9913-4082-B608-E38898B0DF1C}" type="presParOf" srcId="{1013410B-904B-4C06-8EC7-6D88C6EE6E2B}" destId="{6D1F6509-0130-44A6-A8C2-215466453A5A}" srcOrd="1" destOrd="0" presId="urn:microsoft.com/office/officeart/2018/2/layout/IconVerticalSolidList"/>
    <dgm:cxn modelId="{33165912-E012-4182-B0DC-3140BD11EC1F}" type="presParOf" srcId="{1013410B-904B-4C06-8EC7-6D88C6EE6E2B}" destId="{11459CD0-1B14-4CC5-B854-864C36609D71}" srcOrd="2" destOrd="0" presId="urn:microsoft.com/office/officeart/2018/2/layout/IconVerticalSolidList"/>
    <dgm:cxn modelId="{21AF5E8E-BC97-4869-8B72-CC852DEBC641}" type="presParOf" srcId="{1013410B-904B-4C06-8EC7-6D88C6EE6E2B}" destId="{F7520857-D514-4E9E-B3E7-7F27678F1516}" srcOrd="3" destOrd="0" presId="urn:microsoft.com/office/officeart/2018/2/layout/IconVerticalSolidList"/>
    <dgm:cxn modelId="{4481BADD-B02A-4249-BEB9-513FBF4D1D36}" type="presParOf" srcId="{D496DB4E-3741-49B4-80F2-F95833544290}" destId="{6D56519D-4EFF-4AE4-8FA7-86BA60838327}" srcOrd="3" destOrd="0" presId="urn:microsoft.com/office/officeart/2018/2/layout/IconVerticalSolidList"/>
    <dgm:cxn modelId="{0E2F4600-848B-4368-971B-C72330CADBBC}" type="presParOf" srcId="{D496DB4E-3741-49B4-80F2-F95833544290}" destId="{86258126-4B68-4302-A2A0-3F444A4354DF}" srcOrd="4" destOrd="0" presId="urn:microsoft.com/office/officeart/2018/2/layout/IconVerticalSolidList"/>
    <dgm:cxn modelId="{BF597CCC-F995-49F6-AA1E-E6DE0E5CCB5D}" type="presParOf" srcId="{86258126-4B68-4302-A2A0-3F444A4354DF}" destId="{D66262F4-3ED7-4258-8CF9-9E5629F97721}" srcOrd="0" destOrd="0" presId="urn:microsoft.com/office/officeart/2018/2/layout/IconVerticalSolidList"/>
    <dgm:cxn modelId="{078C768D-EB37-480E-A618-86E0880E491D}" type="presParOf" srcId="{86258126-4B68-4302-A2A0-3F444A4354DF}" destId="{0037F3FA-3325-4371-A395-BE828E04A92A}" srcOrd="1" destOrd="0" presId="urn:microsoft.com/office/officeart/2018/2/layout/IconVerticalSolidList"/>
    <dgm:cxn modelId="{C50663D9-5284-4246-846C-F2172D1AA2A5}" type="presParOf" srcId="{86258126-4B68-4302-A2A0-3F444A4354DF}" destId="{75D1CE6C-A860-4ED6-B2EF-420E09EBF710}" srcOrd="2" destOrd="0" presId="urn:microsoft.com/office/officeart/2018/2/layout/IconVerticalSolidList"/>
    <dgm:cxn modelId="{E737645F-28EB-4A84-8FFD-AAB7D5F04CEB}" type="presParOf" srcId="{86258126-4B68-4302-A2A0-3F444A4354DF}" destId="{5619EB8E-84D3-4DF0-8FA9-5FF2099551E0}" srcOrd="3" destOrd="0" presId="urn:microsoft.com/office/officeart/2018/2/layout/IconVerticalSolidList"/>
    <dgm:cxn modelId="{50B08696-C6E7-4054-9FB4-99949A9A7BBE}" type="presParOf" srcId="{D496DB4E-3741-49B4-80F2-F95833544290}" destId="{AA4ED3DE-C23F-4819-B0A5-F6D9474BF89E}" srcOrd="5" destOrd="0" presId="urn:microsoft.com/office/officeart/2018/2/layout/IconVerticalSolidList"/>
    <dgm:cxn modelId="{A6410260-C717-427D-9EC6-BE8620B52D12}" type="presParOf" srcId="{D496DB4E-3741-49B4-80F2-F95833544290}" destId="{75FB6A35-8800-41D5-874E-1241B3B9B219}" srcOrd="6" destOrd="0" presId="urn:microsoft.com/office/officeart/2018/2/layout/IconVerticalSolidList"/>
    <dgm:cxn modelId="{EBEBBEF7-9D32-4C2A-869B-4CA865AB96FD}" type="presParOf" srcId="{75FB6A35-8800-41D5-874E-1241B3B9B219}" destId="{FCC5CBD4-1F17-4AE3-A9DF-4D1D85AD3952}" srcOrd="0" destOrd="0" presId="urn:microsoft.com/office/officeart/2018/2/layout/IconVerticalSolidList"/>
    <dgm:cxn modelId="{C518CADC-F06E-40B4-ACAC-17C8D6EC6767}" type="presParOf" srcId="{75FB6A35-8800-41D5-874E-1241B3B9B219}" destId="{79DF5F1B-0308-4570-B424-DC78A02B9952}" srcOrd="1" destOrd="0" presId="urn:microsoft.com/office/officeart/2018/2/layout/IconVerticalSolidList"/>
    <dgm:cxn modelId="{1F618546-3E57-4F60-92FB-A28DE7B2B0BB}" type="presParOf" srcId="{75FB6A35-8800-41D5-874E-1241B3B9B219}" destId="{14C28F41-3456-4F41-A6CB-EDE88E20AB69}" srcOrd="2" destOrd="0" presId="urn:microsoft.com/office/officeart/2018/2/layout/IconVerticalSolidList"/>
    <dgm:cxn modelId="{080650D9-41F6-4412-A530-67C3259C40C4}" type="presParOf" srcId="{75FB6A35-8800-41D5-874E-1241B3B9B219}" destId="{679CC840-5618-4138-80F2-A84163740C17}" srcOrd="3" destOrd="0" presId="urn:microsoft.com/office/officeart/2018/2/layout/IconVerticalSolidList"/>
    <dgm:cxn modelId="{4D179663-4E34-4DBB-BF83-9E7401BDAA93}" type="presParOf" srcId="{D496DB4E-3741-49B4-80F2-F95833544290}" destId="{5DCB35DC-04E4-4E93-8DDF-7116045FCFC7}" srcOrd="7" destOrd="0" presId="urn:microsoft.com/office/officeart/2018/2/layout/IconVerticalSolidList"/>
    <dgm:cxn modelId="{EBDDF095-64B8-4095-93E6-4FF57C7CB32E}" type="presParOf" srcId="{D496DB4E-3741-49B4-80F2-F95833544290}" destId="{8ED5D3D5-24E1-427E-8763-582B367E7700}" srcOrd="8" destOrd="0" presId="urn:microsoft.com/office/officeart/2018/2/layout/IconVerticalSolidList"/>
    <dgm:cxn modelId="{E8FD42F7-15A6-4B5E-9D1E-98FE580E8F20}" type="presParOf" srcId="{8ED5D3D5-24E1-427E-8763-582B367E7700}" destId="{CD7AC8EC-49C2-40BF-A0DB-AC145249CE92}" srcOrd="0" destOrd="0" presId="urn:microsoft.com/office/officeart/2018/2/layout/IconVerticalSolidList"/>
    <dgm:cxn modelId="{28E3A6BF-D448-4754-BF8E-5A987ACDA7D2}" type="presParOf" srcId="{8ED5D3D5-24E1-427E-8763-582B367E7700}" destId="{72A09759-5193-42D5-8D32-109956B4A2CA}" srcOrd="1" destOrd="0" presId="urn:microsoft.com/office/officeart/2018/2/layout/IconVerticalSolidList"/>
    <dgm:cxn modelId="{A24073ED-8104-4E37-A0D0-7057413EC83F}" type="presParOf" srcId="{8ED5D3D5-24E1-427E-8763-582B367E7700}" destId="{90017C51-3F44-442B-A9F5-029F0BC74A39}" srcOrd="2" destOrd="0" presId="urn:microsoft.com/office/officeart/2018/2/layout/IconVerticalSolidList"/>
    <dgm:cxn modelId="{ECC395C8-2365-47DF-AD6E-99E75CABF56A}" type="presParOf" srcId="{8ED5D3D5-24E1-427E-8763-582B367E7700}" destId="{14821DA8-FFE3-44FA-8983-185300B99A8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916E4-8AE4-4624-927C-1F6AD9597F1B}">
      <dsp:nvSpPr>
        <dsp:cNvPr id="0" name=""/>
        <dsp:cNvSpPr/>
      </dsp:nvSpPr>
      <dsp:spPr>
        <a:xfrm>
          <a:off x="0" y="4260"/>
          <a:ext cx="6666833" cy="9075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AE74543-948E-4278-8332-E09F390512C2}">
      <dsp:nvSpPr>
        <dsp:cNvPr id="0" name=""/>
        <dsp:cNvSpPr/>
      </dsp:nvSpPr>
      <dsp:spPr>
        <a:xfrm>
          <a:off x="274538" y="208463"/>
          <a:ext cx="499161" cy="4991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257E70C-F7E8-4325-AC8F-DDF733C02949}">
      <dsp:nvSpPr>
        <dsp:cNvPr id="0" name=""/>
        <dsp:cNvSpPr/>
      </dsp:nvSpPr>
      <dsp:spPr>
        <a:xfrm>
          <a:off x="1048239" y="4260"/>
          <a:ext cx="5618593" cy="90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051" tIns="96051" rIns="96051" bIns="96051" numCol="1" spcCol="1270" anchor="ctr" anchorCtr="0">
          <a:noAutofit/>
        </a:bodyPr>
        <a:lstStyle/>
        <a:p>
          <a:pPr marL="0" lvl="0" indent="0" algn="l" defTabSz="666750">
            <a:lnSpc>
              <a:spcPct val="100000"/>
            </a:lnSpc>
            <a:spcBef>
              <a:spcPct val="0"/>
            </a:spcBef>
            <a:spcAft>
              <a:spcPct val="35000"/>
            </a:spcAft>
            <a:buNone/>
          </a:pPr>
          <a:r>
            <a:rPr lang="en-GB" sz="1500" kern="1200" noProof="0" dirty="0"/>
            <a:t>Emotional Intelligence (EI) is defined as the ability to recognise, understand, and regulate one’s own emotions as well as those of others (Chung, Cichocki and Chung, 2022).</a:t>
          </a:r>
        </a:p>
      </dsp:txBody>
      <dsp:txXfrm>
        <a:off x="1048239" y="4260"/>
        <a:ext cx="5618593" cy="907566"/>
      </dsp:txXfrm>
    </dsp:sp>
    <dsp:sp modelId="{AB0F8350-FC80-4E95-B46B-180364EC2D45}">
      <dsp:nvSpPr>
        <dsp:cNvPr id="0" name=""/>
        <dsp:cNvSpPr/>
      </dsp:nvSpPr>
      <dsp:spPr>
        <a:xfrm>
          <a:off x="0" y="1138718"/>
          <a:ext cx="6666833" cy="9075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C8DDC3C-01FB-4212-B594-EB3D86618FC3}">
      <dsp:nvSpPr>
        <dsp:cNvPr id="0" name=""/>
        <dsp:cNvSpPr/>
      </dsp:nvSpPr>
      <dsp:spPr>
        <a:xfrm>
          <a:off x="274538" y="1342921"/>
          <a:ext cx="499161" cy="4991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857A411-5C8A-46FD-B8B9-915C9C6DD2DC}">
      <dsp:nvSpPr>
        <dsp:cNvPr id="0" name=""/>
        <dsp:cNvSpPr/>
      </dsp:nvSpPr>
      <dsp:spPr>
        <a:xfrm>
          <a:off x="1048239" y="1138718"/>
          <a:ext cx="5618593" cy="90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051" tIns="96051" rIns="96051" bIns="96051" numCol="1" spcCol="1270" anchor="ctr" anchorCtr="0">
          <a:noAutofit/>
        </a:bodyPr>
        <a:lstStyle/>
        <a:p>
          <a:pPr marL="0" lvl="0" indent="0" algn="l" defTabSz="666750">
            <a:lnSpc>
              <a:spcPct val="100000"/>
            </a:lnSpc>
            <a:spcBef>
              <a:spcPct val="0"/>
            </a:spcBef>
            <a:spcAft>
              <a:spcPct val="35000"/>
            </a:spcAft>
            <a:buNone/>
          </a:pPr>
          <a:r>
            <a:rPr lang="en-GB" sz="1500" kern="1200" noProof="0" dirty="0"/>
            <a:t>Emotional intelligence significantly enhances leadership effectiveness by improving interpersonal interactions, decision-making, and overall team management.</a:t>
          </a:r>
        </a:p>
      </dsp:txBody>
      <dsp:txXfrm>
        <a:off x="1048239" y="1138718"/>
        <a:ext cx="5618593" cy="907566"/>
      </dsp:txXfrm>
    </dsp:sp>
    <dsp:sp modelId="{30A72EE9-1CBE-4ECE-83EE-3CAB36B1A4F4}">
      <dsp:nvSpPr>
        <dsp:cNvPr id="0" name=""/>
        <dsp:cNvSpPr/>
      </dsp:nvSpPr>
      <dsp:spPr>
        <a:xfrm>
          <a:off x="0" y="2273176"/>
          <a:ext cx="6666833" cy="9075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7FAC746-2708-4FC0-9A59-32EAF1D1E3AF}">
      <dsp:nvSpPr>
        <dsp:cNvPr id="0" name=""/>
        <dsp:cNvSpPr/>
      </dsp:nvSpPr>
      <dsp:spPr>
        <a:xfrm>
          <a:off x="274538" y="2477379"/>
          <a:ext cx="499161" cy="4991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05BAF7E-6015-432B-ACB0-30AF953136D8}">
      <dsp:nvSpPr>
        <dsp:cNvPr id="0" name=""/>
        <dsp:cNvSpPr/>
      </dsp:nvSpPr>
      <dsp:spPr>
        <a:xfrm>
          <a:off x="1048239" y="2273176"/>
          <a:ext cx="5618593" cy="90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051" tIns="96051" rIns="96051" bIns="96051" numCol="1" spcCol="1270" anchor="ctr" anchorCtr="0">
          <a:noAutofit/>
        </a:bodyPr>
        <a:lstStyle/>
        <a:p>
          <a:pPr marL="0" lvl="0" indent="0" algn="l" defTabSz="666750">
            <a:lnSpc>
              <a:spcPct val="100000"/>
            </a:lnSpc>
            <a:spcBef>
              <a:spcPct val="0"/>
            </a:spcBef>
            <a:spcAft>
              <a:spcPct val="35000"/>
            </a:spcAft>
            <a:buNone/>
          </a:pPr>
          <a:r>
            <a:rPr lang="en-GB" sz="1500" kern="1200" noProof="0" dirty="0"/>
            <a:t>Empathy and self-awareness are critical components of EI that enable leaders to understand employee perspectives and respond appropriately in various organisational situations.</a:t>
          </a:r>
        </a:p>
      </dsp:txBody>
      <dsp:txXfrm>
        <a:off x="1048239" y="2273176"/>
        <a:ext cx="5618593" cy="907566"/>
      </dsp:txXfrm>
    </dsp:sp>
    <dsp:sp modelId="{3C8179A2-D339-4C09-8CEF-9B742383A4FD}">
      <dsp:nvSpPr>
        <dsp:cNvPr id="0" name=""/>
        <dsp:cNvSpPr/>
      </dsp:nvSpPr>
      <dsp:spPr>
        <a:xfrm>
          <a:off x="0" y="3407634"/>
          <a:ext cx="6666833" cy="9075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0BA3299-2F5E-43FA-9AAB-A8C76612A79E}">
      <dsp:nvSpPr>
        <dsp:cNvPr id="0" name=""/>
        <dsp:cNvSpPr/>
      </dsp:nvSpPr>
      <dsp:spPr>
        <a:xfrm>
          <a:off x="274538" y="3611837"/>
          <a:ext cx="499161" cy="4991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CD4D758-44A4-448A-AB0D-2FDC3C965CF7}">
      <dsp:nvSpPr>
        <dsp:cNvPr id="0" name=""/>
        <dsp:cNvSpPr/>
      </dsp:nvSpPr>
      <dsp:spPr>
        <a:xfrm>
          <a:off x="1048239" y="3407634"/>
          <a:ext cx="5618593" cy="90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051" tIns="96051" rIns="96051" bIns="96051" numCol="1" spcCol="1270" anchor="ctr" anchorCtr="0">
          <a:noAutofit/>
        </a:bodyPr>
        <a:lstStyle/>
        <a:p>
          <a:pPr marL="0" lvl="0" indent="0" algn="l" defTabSz="666750">
            <a:lnSpc>
              <a:spcPct val="100000"/>
            </a:lnSpc>
            <a:spcBef>
              <a:spcPct val="0"/>
            </a:spcBef>
            <a:spcAft>
              <a:spcPct val="35000"/>
            </a:spcAft>
            <a:buNone/>
          </a:pPr>
          <a:r>
            <a:rPr lang="en-GB" sz="1500" kern="1200" noProof="0" dirty="0"/>
            <a:t>Emotional intelligence positively influences communication and decision-making by allowing leaders to manage emotions constructively and make balanced, informed choices.</a:t>
          </a:r>
        </a:p>
      </dsp:txBody>
      <dsp:txXfrm>
        <a:off x="1048239" y="3407634"/>
        <a:ext cx="5618593" cy="907566"/>
      </dsp:txXfrm>
    </dsp:sp>
    <dsp:sp modelId="{6C1BE536-756E-4545-8264-6498474BF41F}">
      <dsp:nvSpPr>
        <dsp:cNvPr id="0" name=""/>
        <dsp:cNvSpPr/>
      </dsp:nvSpPr>
      <dsp:spPr>
        <a:xfrm>
          <a:off x="0" y="4542092"/>
          <a:ext cx="6666833" cy="9075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9163BB9-354C-4727-B280-821BD07DC99B}">
      <dsp:nvSpPr>
        <dsp:cNvPr id="0" name=""/>
        <dsp:cNvSpPr/>
      </dsp:nvSpPr>
      <dsp:spPr>
        <a:xfrm>
          <a:off x="274538" y="4746295"/>
          <a:ext cx="499161" cy="4991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E0EF54E-27E1-4073-8DDD-EE24B6ECAE8E}">
      <dsp:nvSpPr>
        <dsp:cNvPr id="0" name=""/>
        <dsp:cNvSpPr/>
      </dsp:nvSpPr>
      <dsp:spPr>
        <a:xfrm>
          <a:off x="1048239" y="4542092"/>
          <a:ext cx="5618593" cy="90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051" tIns="96051" rIns="96051" bIns="96051" numCol="1" spcCol="1270" anchor="ctr" anchorCtr="0">
          <a:noAutofit/>
        </a:bodyPr>
        <a:lstStyle/>
        <a:p>
          <a:pPr marL="0" lvl="0" indent="0" algn="l" defTabSz="666750">
            <a:lnSpc>
              <a:spcPct val="100000"/>
            </a:lnSpc>
            <a:spcBef>
              <a:spcPct val="0"/>
            </a:spcBef>
            <a:spcAft>
              <a:spcPct val="35000"/>
            </a:spcAft>
            <a:buNone/>
          </a:pPr>
          <a:r>
            <a:rPr lang="en-GB" sz="1500" kern="1200" noProof="0" dirty="0"/>
            <a:t>EI contributes to stronger team relationships and improved organisational performance by fostering trust, collaboration, and a supportive work environment.</a:t>
          </a:r>
        </a:p>
      </dsp:txBody>
      <dsp:txXfrm>
        <a:off x="1048239" y="4542092"/>
        <a:ext cx="5618593" cy="907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B074E-3F3C-4962-A51E-491D504E4787}">
      <dsp:nvSpPr>
        <dsp:cNvPr id="0" name=""/>
        <dsp:cNvSpPr/>
      </dsp:nvSpPr>
      <dsp:spPr>
        <a:xfrm>
          <a:off x="0" y="3399"/>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0AE995-3018-43E9-9F9B-E5E55DA4BA51}">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E95FE2-2F1F-430D-A6BA-0189A11B6B76}">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b="0" i="0" kern="1200" baseline="0" noProof="0" dirty="0"/>
            <a:t>The Mayer and Salovey Ability Model (1997) conceptualises emotional intelligence as a structured framework of interrelated emotional capabilities.</a:t>
          </a:r>
          <a:endParaRPr lang="en-GB" sz="1900" kern="1200" noProof="0" dirty="0"/>
        </a:p>
      </dsp:txBody>
      <dsp:txXfrm>
        <a:off x="836323" y="3399"/>
        <a:ext cx="9679276" cy="724089"/>
      </dsp:txXfrm>
    </dsp:sp>
    <dsp:sp modelId="{C37A7D18-7A8F-44FB-8DEB-DA447E73D0C6}">
      <dsp:nvSpPr>
        <dsp:cNvPr id="0" name=""/>
        <dsp:cNvSpPr/>
      </dsp:nvSpPr>
      <dsp:spPr>
        <a:xfrm>
          <a:off x="0" y="908511"/>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BE6E3-DD1D-4926-93C9-136535B6097C}">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887968-8B20-4AC6-B000-85BC936C92E8}">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b="0" i="0" kern="1200" baseline="0" noProof="0" dirty="0"/>
            <a:t>The model consists of four emotional abilities that collectively enhance individual and leadership effectiveness (</a:t>
          </a:r>
          <a:r>
            <a:rPr lang="en-GB" sz="1900" b="0" i="0" kern="1200" baseline="0" noProof="0" dirty="0" err="1"/>
            <a:t>Khotbi</a:t>
          </a:r>
          <a:r>
            <a:rPr lang="en-GB" sz="1900" b="0" i="0" kern="1200" baseline="0" noProof="0" dirty="0"/>
            <a:t> and </a:t>
          </a:r>
          <a:r>
            <a:rPr lang="en-GB" sz="1900" b="0" i="0" kern="1200" baseline="0" noProof="0" dirty="0" err="1"/>
            <a:t>Brir</a:t>
          </a:r>
          <a:r>
            <a:rPr lang="en-GB" sz="1900" b="0" i="0" kern="1200" baseline="0" noProof="0" dirty="0"/>
            <a:t>, 2023).</a:t>
          </a:r>
          <a:endParaRPr lang="en-GB" sz="1900" kern="1200" noProof="0" dirty="0"/>
        </a:p>
      </dsp:txBody>
      <dsp:txXfrm>
        <a:off x="836323" y="908511"/>
        <a:ext cx="9679276" cy="724089"/>
      </dsp:txXfrm>
    </dsp:sp>
    <dsp:sp modelId="{E96DBB8D-696D-4CFD-BC50-5F9A9AB9803E}">
      <dsp:nvSpPr>
        <dsp:cNvPr id="0" name=""/>
        <dsp:cNvSpPr/>
      </dsp:nvSpPr>
      <dsp:spPr>
        <a:xfrm>
          <a:off x="0" y="1813624"/>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A17EE-E78B-4EE1-9C39-9BA278D537DF}">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42611F-F1EE-45B2-B9F0-E4F93BC9D04F}">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b="0" i="0" kern="1200" baseline="0" noProof="0" dirty="0"/>
            <a:t>The first ability involves perceiving and understanding emotions, enabling individuals to accurately recognise emotional cues in themselves and others.</a:t>
          </a:r>
          <a:endParaRPr lang="en-GB" sz="1900" kern="1200" noProof="0" dirty="0"/>
        </a:p>
      </dsp:txBody>
      <dsp:txXfrm>
        <a:off x="836323" y="1813624"/>
        <a:ext cx="9679276" cy="724089"/>
      </dsp:txXfrm>
    </dsp:sp>
    <dsp:sp modelId="{EFC465C0-6818-44DA-9462-8C0139CD7EE6}">
      <dsp:nvSpPr>
        <dsp:cNvPr id="0" name=""/>
        <dsp:cNvSpPr/>
      </dsp:nvSpPr>
      <dsp:spPr>
        <a:xfrm>
          <a:off x="0" y="2718736"/>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D7D4E-A281-441A-81FE-BF1F6D5293D1}">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641414-144E-4572-8910-38B3DCF8162C}">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b="0" i="0" kern="1200" baseline="0" noProof="0" dirty="0"/>
            <a:t>The second ability focuses on using emotions to guide thinking, where emotions support cognitive processes such as decision-making and problem-solving.</a:t>
          </a:r>
          <a:endParaRPr lang="en-GB" sz="1900" kern="1200" noProof="0" dirty="0"/>
        </a:p>
      </dsp:txBody>
      <dsp:txXfrm>
        <a:off x="836323" y="2718736"/>
        <a:ext cx="9679276" cy="724089"/>
      </dsp:txXfrm>
    </dsp:sp>
    <dsp:sp modelId="{95042606-0FF1-4E44-8EBE-1CC6709784CA}">
      <dsp:nvSpPr>
        <dsp:cNvPr id="0" name=""/>
        <dsp:cNvSpPr/>
      </dsp:nvSpPr>
      <dsp:spPr>
        <a:xfrm>
          <a:off x="0" y="3623848"/>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AA533-BEBA-40B6-A60A-0384594BCE39}">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F32A56-86D4-4FDD-A3CC-D91033BC4027}">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b="0" i="0" kern="1200" baseline="0" noProof="0" dirty="0"/>
            <a:t>The final ability emphasises managing emotions effectively to achieve positive outcomes and support effective leadership.</a:t>
          </a:r>
          <a:endParaRPr lang="en-GB" sz="1900" kern="1200" noProof="0" dirty="0"/>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843FA-81A7-46B5-A30B-F261E72A7BE6}">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6A3C36-4C79-49E4-A8A1-8608B1C4A2BF}">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A948D-E001-4DFA-8A0A-2596196C531F}">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noProof="0" dirty="0"/>
            <a:t>• Adobe leadership transformation through emotionally intelligent leadership
(Samson, 2023)</a:t>
          </a:r>
        </a:p>
      </dsp:txBody>
      <dsp:txXfrm>
        <a:off x="1074268" y="4366"/>
        <a:ext cx="5170996" cy="930102"/>
      </dsp:txXfrm>
    </dsp:sp>
    <dsp:sp modelId="{C0923D3D-9A7F-4D32-8465-708313817C58}">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A33A8-800E-4285-8FC0-ED1D2DC3103F}">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4514C-304D-4964-A2BA-14BD194E243B}">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noProof="0" dirty="0"/>
            <a:t>• Shantanu Narayen’s empathy-based management approach
</a:t>
          </a:r>
        </a:p>
      </dsp:txBody>
      <dsp:txXfrm>
        <a:off x="1074268" y="1166994"/>
        <a:ext cx="5170996" cy="930102"/>
      </dsp:txXfrm>
    </dsp:sp>
    <dsp:sp modelId="{D96DF8BB-3039-4678-968A-15601D50B21C}">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7D4854-FBF1-4141-94C6-AD98A2E204E6}">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FDED9-0290-4E6D-92E1-5134D1608CD6}">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noProof="0" dirty="0"/>
            <a:t>• Southwest Airlines employee-centred leadership culture(Htun, </a:t>
          </a:r>
          <a:r>
            <a:rPr lang="en-GB" sz="1400" kern="1200" noProof="0" dirty="0" err="1"/>
            <a:t>Chakkaravarthy</a:t>
          </a:r>
          <a:r>
            <a:rPr lang="en-GB" sz="1400" kern="1200" noProof="0" dirty="0"/>
            <a:t> and Bhaumik, 2025)
</a:t>
          </a:r>
        </a:p>
      </dsp:txBody>
      <dsp:txXfrm>
        <a:off x="1074268" y="2329622"/>
        <a:ext cx="5170996" cy="930102"/>
      </dsp:txXfrm>
    </dsp:sp>
    <dsp:sp modelId="{757A815A-B701-4867-896D-C1777F25D1D6}">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8B284-CBE9-4B6F-A50F-F6BCB470A8E3}">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0361F-02A7-4671-9B9C-64AD0602156D}">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noProof="0" dirty="0"/>
            <a:t>• Emotional intelligence supporting trust, communication and collaboration
</a:t>
          </a:r>
        </a:p>
      </dsp:txBody>
      <dsp:txXfrm>
        <a:off x="1074268" y="3492250"/>
        <a:ext cx="5170996" cy="930102"/>
      </dsp:txXfrm>
    </dsp:sp>
    <dsp:sp modelId="{3DF5E8ED-66E5-40AC-9CE6-4C5951922C62}">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2D5BD6-4D5D-47C0-B1B0-EA41AB45B57A}">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17D624-3080-452D-940E-C9556F81807B}">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100000"/>
            </a:lnSpc>
            <a:spcBef>
              <a:spcPct val="0"/>
            </a:spcBef>
            <a:spcAft>
              <a:spcPct val="35000"/>
            </a:spcAft>
            <a:buNone/>
          </a:pPr>
          <a:r>
            <a:rPr lang="en-GB" sz="1400" kern="1200" noProof="0" dirty="0"/>
            <a:t>• Impact on employee engagement and organisational performance(Abdelwahed and </a:t>
          </a:r>
          <a:r>
            <a:rPr lang="en-GB" sz="1400" kern="1200" noProof="0" dirty="0" err="1"/>
            <a:t>Doghan</a:t>
          </a:r>
          <a:r>
            <a:rPr lang="en-GB" sz="1400" kern="1200" noProof="0" dirty="0"/>
            <a:t>, 2023)</a:t>
          </a:r>
        </a:p>
      </dsp:txBody>
      <dsp:txXfrm>
        <a:off x="1074268" y="4654878"/>
        <a:ext cx="5170996" cy="930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70639-08EC-4EF7-B12F-E9EF3E6D9CCE}">
      <dsp:nvSpPr>
        <dsp:cNvPr id="0" name=""/>
        <dsp:cNvSpPr/>
      </dsp:nvSpPr>
      <dsp:spPr>
        <a:xfrm>
          <a:off x="0" y="4300"/>
          <a:ext cx="6630174"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B7DFE-D2AF-4192-B704-933FA87DA494}">
      <dsp:nvSpPr>
        <dsp:cNvPr id="0" name=""/>
        <dsp:cNvSpPr/>
      </dsp:nvSpPr>
      <dsp:spPr>
        <a:xfrm>
          <a:off x="277094" y="210403"/>
          <a:ext cx="503807" cy="503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A39737-E0F5-4473-AD88-8032E0823A84}">
      <dsp:nvSpPr>
        <dsp:cNvPr id="0" name=""/>
        <dsp:cNvSpPr/>
      </dsp:nvSpPr>
      <dsp:spPr>
        <a:xfrm>
          <a:off x="1057996" y="4300"/>
          <a:ext cx="5572177"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711200">
            <a:lnSpc>
              <a:spcPct val="90000"/>
            </a:lnSpc>
            <a:spcBef>
              <a:spcPct val="0"/>
            </a:spcBef>
            <a:spcAft>
              <a:spcPct val="35000"/>
            </a:spcAft>
            <a:buNone/>
          </a:pPr>
          <a:r>
            <a:rPr lang="en-GB" sz="1600" kern="1200" noProof="0" dirty="0"/>
            <a:t>The Earley and Ang Cultural Intelligence Model explains cultural intelligence as a multi-dimensional capability that enables effective functioning in cross-cultural contexts.</a:t>
          </a:r>
        </a:p>
      </dsp:txBody>
      <dsp:txXfrm>
        <a:off x="1057996" y="4300"/>
        <a:ext cx="5572177" cy="916014"/>
      </dsp:txXfrm>
    </dsp:sp>
    <dsp:sp modelId="{9F531DB1-415F-4AD7-B3F4-AF895D524762}">
      <dsp:nvSpPr>
        <dsp:cNvPr id="0" name=""/>
        <dsp:cNvSpPr/>
      </dsp:nvSpPr>
      <dsp:spPr>
        <a:xfrm>
          <a:off x="0" y="1149318"/>
          <a:ext cx="6630174"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1F6509-0130-44A6-A8C2-215466453A5A}">
      <dsp:nvSpPr>
        <dsp:cNvPr id="0" name=""/>
        <dsp:cNvSpPr/>
      </dsp:nvSpPr>
      <dsp:spPr>
        <a:xfrm>
          <a:off x="277094" y="1355421"/>
          <a:ext cx="503807" cy="503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520857-D514-4E9E-B3E7-7F27678F1516}">
      <dsp:nvSpPr>
        <dsp:cNvPr id="0" name=""/>
        <dsp:cNvSpPr/>
      </dsp:nvSpPr>
      <dsp:spPr>
        <a:xfrm>
          <a:off x="1057996" y="1149318"/>
          <a:ext cx="5572177"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711200">
            <a:lnSpc>
              <a:spcPct val="90000"/>
            </a:lnSpc>
            <a:spcBef>
              <a:spcPct val="0"/>
            </a:spcBef>
            <a:spcAft>
              <a:spcPct val="35000"/>
            </a:spcAft>
            <a:buNone/>
          </a:pPr>
          <a:r>
            <a:rPr lang="en-GB" sz="1600" kern="1200" noProof="0" dirty="0"/>
            <a:t>Metacognitive cultural intelligence refers to an individual’s awareness and strategic thinking during cross-cultural interactions (Paraíso De Campos Serra et al., 2022).</a:t>
          </a:r>
        </a:p>
      </dsp:txBody>
      <dsp:txXfrm>
        <a:off x="1057996" y="1149318"/>
        <a:ext cx="5572177" cy="916014"/>
      </dsp:txXfrm>
    </dsp:sp>
    <dsp:sp modelId="{D66262F4-3ED7-4258-8CF9-9E5629F97721}">
      <dsp:nvSpPr>
        <dsp:cNvPr id="0" name=""/>
        <dsp:cNvSpPr/>
      </dsp:nvSpPr>
      <dsp:spPr>
        <a:xfrm>
          <a:off x="0" y="2294336"/>
          <a:ext cx="6630174"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7F3FA-3325-4371-A395-BE828E04A92A}">
      <dsp:nvSpPr>
        <dsp:cNvPr id="0" name=""/>
        <dsp:cNvSpPr/>
      </dsp:nvSpPr>
      <dsp:spPr>
        <a:xfrm>
          <a:off x="277094" y="2500440"/>
          <a:ext cx="503807" cy="503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19EB8E-84D3-4DF0-8FA9-5FF2099551E0}">
      <dsp:nvSpPr>
        <dsp:cNvPr id="0" name=""/>
        <dsp:cNvSpPr/>
      </dsp:nvSpPr>
      <dsp:spPr>
        <a:xfrm>
          <a:off x="1057996" y="2294336"/>
          <a:ext cx="5572177"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711200">
            <a:lnSpc>
              <a:spcPct val="90000"/>
            </a:lnSpc>
            <a:spcBef>
              <a:spcPct val="0"/>
            </a:spcBef>
            <a:spcAft>
              <a:spcPct val="35000"/>
            </a:spcAft>
            <a:buNone/>
          </a:pPr>
          <a:r>
            <a:rPr lang="en-GB" sz="1600" kern="1200" noProof="0" dirty="0"/>
            <a:t>Cognitive cultural intelligence involves knowledge of cultural norms, values, and social systems across different cultural environments.</a:t>
          </a:r>
        </a:p>
      </dsp:txBody>
      <dsp:txXfrm>
        <a:off x="1057996" y="2294336"/>
        <a:ext cx="5572177" cy="916014"/>
      </dsp:txXfrm>
    </dsp:sp>
    <dsp:sp modelId="{FCC5CBD4-1F17-4AE3-A9DF-4D1D85AD3952}">
      <dsp:nvSpPr>
        <dsp:cNvPr id="0" name=""/>
        <dsp:cNvSpPr/>
      </dsp:nvSpPr>
      <dsp:spPr>
        <a:xfrm>
          <a:off x="0" y="3439354"/>
          <a:ext cx="6630174"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F5F1B-0308-4570-B424-DC78A02B9952}">
      <dsp:nvSpPr>
        <dsp:cNvPr id="0" name=""/>
        <dsp:cNvSpPr/>
      </dsp:nvSpPr>
      <dsp:spPr>
        <a:xfrm>
          <a:off x="277094" y="3645458"/>
          <a:ext cx="503807" cy="503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CC840-5618-4138-80F2-A84163740C17}">
      <dsp:nvSpPr>
        <dsp:cNvPr id="0" name=""/>
        <dsp:cNvSpPr/>
      </dsp:nvSpPr>
      <dsp:spPr>
        <a:xfrm>
          <a:off x="1057996" y="3439354"/>
          <a:ext cx="5572177"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711200">
            <a:lnSpc>
              <a:spcPct val="90000"/>
            </a:lnSpc>
            <a:spcBef>
              <a:spcPct val="0"/>
            </a:spcBef>
            <a:spcAft>
              <a:spcPct val="35000"/>
            </a:spcAft>
            <a:buNone/>
          </a:pPr>
          <a:r>
            <a:rPr lang="en-GB" sz="1600" kern="1200" noProof="0" dirty="0"/>
            <a:t>Motivational cultural intelligence reflects the interest, confidence, and willingness to engage with individuals from diverse cultural backgrounds.</a:t>
          </a:r>
        </a:p>
      </dsp:txBody>
      <dsp:txXfrm>
        <a:off x="1057996" y="3439354"/>
        <a:ext cx="5572177" cy="916014"/>
      </dsp:txXfrm>
    </dsp:sp>
    <dsp:sp modelId="{CD7AC8EC-49C2-40BF-A0DB-AC145249CE92}">
      <dsp:nvSpPr>
        <dsp:cNvPr id="0" name=""/>
        <dsp:cNvSpPr/>
      </dsp:nvSpPr>
      <dsp:spPr>
        <a:xfrm>
          <a:off x="0" y="4584372"/>
          <a:ext cx="6630174"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09759-5193-42D5-8D32-109956B4A2CA}">
      <dsp:nvSpPr>
        <dsp:cNvPr id="0" name=""/>
        <dsp:cNvSpPr/>
      </dsp:nvSpPr>
      <dsp:spPr>
        <a:xfrm>
          <a:off x="277094" y="4790476"/>
          <a:ext cx="503807" cy="503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21DA8-FFE3-44FA-8983-185300B99A82}">
      <dsp:nvSpPr>
        <dsp:cNvPr id="0" name=""/>
        <dsp:cNvSpPr/>
      </dsp:nvSpPr>
      <dsp:spPr>
        <a:xfrm>
          <a:off x="1057996" y="4584372"/>
          <a:ext cx="5572177"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711200">
            <a:lnSpc>
              <a:spcPct val="90000"/>
            </a:lnSpc>
            <a:spcBef>
              <a:spcPct val="0"/>
            </a:spcBef>
            <a:spcAft>
              <a:spcPct val="35000"/>
            </a:spcAft>
            <a:buNone/>
          </a:pPr>
          <a:r>
            <a:rPr lang="en-GB" sz="1600" kern="1200" noProof="0" dirty="0"/>
            <a:t>Behavioural cultural intelligence refers to the ability to adapt verbal and non-verbal behaviours appropriately in different cultural situations.</a:t>
          </a:r>
        </a:p>
      </dsp:txBody>
      <dsp:txXfrm>
        <a:off x="1057996" y="4584372"/>
        <a:ext cx="5572177" cy="9160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7B9F1-B276-490F-B517-FC0ED9218EF2}" type="datetimeFigureOut">
              <a:t>3/18/2026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C24BCF-B408-4F72-B042-66FFA3B8F145}" type="slidenum">
              <a:t>‹#›</a:t>
            </a:fld>
            <a:endParaRPr lang="en-US"/>
          </a:p>
        </p:txBody>
      </p:sp>
    </p:spTree>
    <p:extLst>
      <p:ext uri="{BB962C8B-B14F-4D97-AF65-F5344CB8AC3E}">
        <p14:creationId xmlns:p14="http://schemas.microsoft.com/office/powerpoint/2010/main" val="2657078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The contemporary organisations are globalised and multicultural in their environment where they are operating, and workforce diversity has become a symbol of the modern business activity. As per the latest researches, over 70 per cent of multinational organisations employ a culturally diverse workforce, and cross-cultural leadership becomes a key competency that facilitates effective management (Chua, Sun and Sinha, 2023). Emotional Intelligence (EI) refers to the ability to recognise, understand, and manage one’s own emotions as well as those of the other people, therefore, leaders are able to develop positive interpersonal relations. Cultural Intelligence (CQ), on the other hand, is defined as the capacity to work in a culturally diverse environment that enables individuals to work effectively in diverse environments. It has been mentioned in the research that emotionally intelligent managers can achieve an estimated 20 per cent increment in the interpersonal performance, and cultural intelligence is positively associated with improvements in cross-cultural group. The given presentation will therefore investigate the significance of EI and CQ in leadership, relying on the relevant theoretical ideas, and justified with business examples in mind.</a:t>
            </a:r>
          </a:p>
        </p:txBody>
      </p:sp>
      <p:sp>
        <p:nvSpPr>
          <p:cNvPr id="4" name="Slide Number Placeholder 3"/>
          <p:cNvSpPr>
            <a:spLocks noGrp="1"/>
          </p:cNvSpPr>
          <p:nvPr>
            <p:ph type="sldNum" sz="quarter" idx="5"/>
          </p:nvPr>
        </p:nvSpPr>
        <p:spPr/>
        <p:txBody>
          <a:bodyPr/>
          <a:lstStyle/>
          <a:p>
            <a:fld id="{C7C24BCF-B408-4F72-B042-66FFA3B8F145}" type="slidenum">
              <a:t>2</a:t>
            </a:fld>
            <a:endParaRPr lang="en-US"/>
          </a:p>
        </p:txBody>
      </p:sp>
    </p:spTree>
    <p:extLst>
      <p:ext uri="{BB962C8B-B14F-4D97-AF65-F5344CB8AC3E}">
        <p14:creationId xmlns:p14="http://schemas.microsoft.com/office/powerpoint/2010/main" val="3077872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Emotional Intelligence (EI) is an ability to recognise, perceive, and regulate not only personal emotions, but also those of others (Chung, Cichocki and Chung, 2022). It is perceived as a cognitive-emotional skill that enables people to process emotional data and use it to think, act and make decisions. EI is a relevant aspect of the leadership environment that helps an individual to be understanding, emotionally aware and good interpersonal communicator. The leaders with high emotional intelligence are better placed in terms of building trust, managing conflict, and creating a good working relationship within the workplace. Additionally, the EI is critical in employee motivation and engagement because the emotionally intelligent leaders are prone to create a supportive environment characterised by psychological safety. The researches indicate that employee engagement in an organisation with such leaders is able to increase by about 25-30 per cent. As such, EI has taken precedence in leadership in the context of managing and motivating teams that work collaboratively, and in overall organisational performance through active working conditions (Shah, 2012).</a:t>
            </a:r>
          </a:p>
        </p:txBody>
      </p:sp>
      <p:sp>
        <p:nvSpPr>
          <p:cNvPr id="4" name="Slide Number Placeholder 3"/>
          <p:cNvSpPr>
            <a:spLocks noGrp="1"/>
          </p:cNvSpPr>
          <p:nvPr>
            <p:ph type="sldNum" sz="quarter" idx="5"/>
          </p:nvPr>
        </p:nvSpPr>
        <p:spPr/>
        <p:txBody>
          <a:bodyPr/>
          <a:lstStyle/>
          <a:p>
            <a:fld id="{C7C24BCF-B408-4F72-B042-66FFA3B8F145}" type="slidenum">
              <a:t>3</a:t>
            </a:fld>
            <a:endParaRPr lang="en-US"/>
          </a:p>
        </p:txBody>
      </p:sp>
    </p:spTree>
    <p:extLst>
      <p:ext uri="{BB962C8B-B14F-4D97-AF65-F5344CB8AC3E}">
        <p14:creationId xmlns:p14="http://schemas.microsoft.com/office/powerpoint/2010/main" val="2267849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Mayer and Salovey’s conceptualisation of emotional intelligence has a framework of four emotion-based skills that are interrelated and manifested as a single entity to enhance personal effectiveness. The first skill, perceiving emotions, refers to the ability to identify emotions in oneself and others through facial expressions and tone. The second skill is the ability to use emotions to facilitate thinking, the emotions guide the mental functioning which involves thinking and problem solving. The third, the understanding of emotions, is linked to analysing emotional patterns, causes, and meanings of emotions, and interpretation of what the given emotion means within a particular context (</a:t>
            </a:r>
            <a:r>
              <a:rPr lang="en-GB" sz="1200" kern="1200" noProof="0" dirty="0" err="1">
                <a:solidFill>
                  <a:schemeClr val="tx1"/>
                </a:solidFill>
                <a:effectLst/>
                <a:latin typeface="+mn-lt"/>
                <a:ea typeface="+mn-ea"/>
                <a:cs typeface="+mn-cs"/>
              </a:rPr>
              <a:t>Khotbi</a:t>
            </a:r>
            <a:r>
              <a:rPr lang="en-GB" sz="1200" kern="1200" noProof="0" dirty="0">
                <a:solidFill>
                  <a:schemeClr val="tx1"/>
                </a:solidFill>
                <a:effectLst/>
                <a:latin typeface="+mn-lt"/>
                <a:ea typeface="+mn-ea"/>
                <a:cs typeface="+mn-cs"/>
              </a:rPr>
              <a:t> and </a:t>
            </a:r>
            <a:r>
              <a:rPr lang="en-GB" sz="1200" kern="1200" noProof="0" dirty="0" err="1">
                <a:solidFill>
                  <a:schemeClr val="tx1"/>
                </a:solidFill>
                <a:effectLst/>
                <a:latin typeface="+mn-lt"/>
                <a:ea typeface="+mn-ea"/>
                <a:cs typeface="+mn-cs"/>
              </a:rPr>
              <a:t>Brir</a:t>
            </a:r>
            <a:r>
              <a:rPr lang="en-GB" sz="1200" kern="1200" noProof="0" dirty="0">
                <a:solidFill>
                  <a:schemeClr val="tx1"/>
                </a:solidFill>
                <a:effectLst/>
                <a:latin typeface="+mn-lt"/>
                <a:ea typeface="+mn-ea"/>
                <a:cs typeface="+mn-cs"/>
              </a:rPr>
              <a:t>, 2023). The final skill is emotional management and it is related with the control over self-emotions as well as the influencing the emotions of others to achieve positive and constructive outcomes. This model focuses on the dynamic nature in emotional intelligence as far as leadership is concerned. The findings of the research, which are based on empirical findings, have shown that leaders with high emotional intelligence can enhance team productivity by approximately one-fifth which once again proves its relevance as a strategy. The Mayer and Salovey model therefore provides a viable theoretical platform upon which to understand the contribution of emotional intelligence to the efficient performance of the leadership, and in improving organisational performance and performance.</a:t>
            </a:r>
          </a:p>
        </p:txBody>
      </p:sp>
      <p:sp>
        <p:nvSpPr>
          <p:cNvPr id="4" name="Slide Number Placeholder 3"/>
          <p:cNvSpPr>
            <a:spLocks noGrp="1"/>
          </p:cNvSpPr>
          <p:nvPr>
            <p:ph type="sldNum" sz="quarter" idx="5"/>
          </p:nvPr>
        </p:nvSpPr>
        <p:spPr/>
        <p:txBody>
          <a:bodyPr/>
          <a:lstStyle/>
          <a:p>
            <a:fld id="{C7C24BCF-B408-4F72-B042-66FFA3B8F145}" type="slidenum">
              <a:t>4</a:t>
            </a:fld>
            <a:endParaRPr lang="en-US"/>
          </a:p>
        </p:txBody>
      </p:sp>
    </p:spTree>
    <p:extLst>
      <p:ext uri="{BB962C8B-B14F-4D97-AF65-F5344CB8AC3E}">
        <p14:creationId xmlns:p14="http://schemas.microsoft.com/office/powerpoint/2010/main" val="1896104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The case of Adobe provides an excellent idea of the example of how emotional intelligence can be effectively implemented in the leadership environment. The organisation placed great emphasis on open communication, empathy, and constant feedback through its Check-In performance management tool that was introduced under the leadership of the CEO Shantanu Narayen (Samson, 2023). The given practice relies on the key components of emotional intelligence and particularly on relationship management and emotional awareness, which contributed to increasing employee engagement and collaboration between workers and their general performance. Adobe has fostered a culture of psychological safety and trust when replacing the traditional annual reviews with the continuous and ongoing conversation. Similarly, the organisational culture of employee-focused leadership based on emotional intelligence is evident in Southwest Airlines. Leaders in the organisation are supposed to have empathy, respect and strong interpersonal relationships and it creates satisfaction and loyalty among employees. The consistent quality and high organisational performance have been attributed with the strategy. These examples show that leadership by use of emotional intelligence enhances relationship within the working environment, continuous communication, and trust thereby encouraging culture of better organisation and continued performance outcome in the competitive business environment.</a:t>
            </a:r>
          </a:p>
        </p:txBody>
      </p:sp>
      <p:sp>
        <p:nvSpPr>
          <p:cNvPr id="4" name="Slide Number Placeholder 3"/>
          <p:cNvSpPr>
            <a:spLocks noGrp="1"/>
          </p:cNvSpPr>
          <p:nvPr>
            <p:ph type="sldNum" sz="quarter" idx="5"/>
          </p:nvPr>
        </p:nvSpPr>
        <p:spPr/>
        <p:txBody>
          <a:bodyPr/>
          <a:lstStyle/>
          <a:p>
            <a:fld id="{C7C24BCF-B408-4F72-B042-66FFA3B8F145}" type="slidenum">
              <a:t>5</a:t>
            </a:fld>
            <a:endParaRPr lang="en-US"/>
          </a:p>
        </p:txBody>
      </p:sp>
    </p:spTree>
    <p:extLst>
      <p:ext uri="{BB962C8B-B14F-4D97-AF65-F5344CB8AC3E}">
        <p14:creationId xmlns:p14="http://schemas.microsoft.com/office/powerpoint/2010/main" val="356415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Cultural Intelligence (CQ) refers to the ability to operate effectively in multicultural environments, and respond appropriately to diverse cultural contexts. The presence of a multicultural workforce within the contemporary work environment presents significant leadership challenges, particularly in global firms in which the workforce is represented by different cultural groups (Garamvölgyi and Rudnák, 2023). It has been researched that majority of the international project teams are composed of individuals of more than one culture that exposes leaders to different forms of communications, values and expectations. Leaders who are very culturally intelligent develop a deep understanding of such cultural variations in or among cultures, hence they can adjust their leadership behaviour with respect to the same. It can reduce the risk of misunderstandings, enhance the efficiency of communication, and enhance team cohesion with such flexibility. In addition, leaders with high cultural intelligence may be better disposed to foster inclusion, collaboration and respect in diversified teams. This has led to the recognition of CQ as one of the most critical skills in leadership in multinational organisations and in such ways, its </a:t>
            </a:r>
            <a:r>
              <a:rPr lang="en-GB" sz="1200" b="0" kern="1200" noProof="0" dirty="0">
                <a:solidFill>
                  <a:schemeClr val="tx1"/>
                </a:solidFill>
                <a:effectLst/>
                <a:latin typeface="+mn-lt"/>
                <a:ea typeface="+mn-ea"/>
                <a:cs typeface="+mn-cs"/>
              </a:rPr>
              <a:t>ability to navigate complex cultural dynamics</a:t>
            </a:r>
            <a:r>
              <a:rPr lang="en-GB" sz="1200" kern="1200" noProof="0" dirty="0">
                <a:solidFill>
                  <a:schemeClr val="tx1"/>
                </a:solidFill>
                <a:effectLst/>
                <a:latin typeface="+mn-lt"/>
                <a:ea typeface="+mn-ea"/>
                <a:cs typeface="+mn-cs"/>
              </a:rPr>
              <a:t> and operational success in cross-national and multi-cultural contexts has since become a potent ingredient to the achievement of success in business.</a:t>
            </a:r>
          </a:p>
        </p:txBody>
      </p:sp>
      <p:sp>
        <p:nvSpPr>
          <p:cNvPr id="4" name="Slide Number Placeholder 3"/>
          <p:cNvSpPr>
            <a:spLocks noGrp="1"/>
          </p:cNvSpPr>
          <p:nvPr>
            <p:ph type="sldNum" sz="quarter" idx="5"/>
          </p:nvPr>
        </p:nvSpPr>
        <p:spPr/>
        <p:txBody>
          <a:bodyPr/>
          <a:lstStyle/>
          <a:p>
            <a:fld id="{C7C24BCF-B408-4F72-B042-66FFA3B8F145}" type="slidenum">
              <a:t>6</a:t>
            </a:fld>
            <a:endParaRPr lang="en-US"/>
          </a:p>
        </p:txBody>
      </p:sp>
    </p:spTree>
    <p:extLst>
      <p:ext uri="{BB962C8B-B14F-4D97-AF65-F5344CB8AC3E}">
        <p14:creationId xmlns:p14="http://schemas.microsoft.com/office/powerpoint/2010/main" val="1130331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Cultural intelligence (CQ) is a four-dimensional model proposed by Earley and Ang, which relies on the assumption that the interconnected skills enable appropriate functioning in the cross-cultural context. The first dimension is metacognitive CQ which explains how the person is conscious and tactical in dealing with people of other cultures and through this a leader is able to control and adjust their approach. Awareness of cultural norms, values, practices and social systems in the form of cognitive CQ and enables informed decision-making. Motivational CQ demonstrates the interest, confidence and motivation to engage with people of the other cultural backgrounds. The final aspect is behavioural CQ which consists of the ability to adapt verbal and non-verbal behaviours across cultural settings (Paraíso De Campos Serra et al., 2022). These dimensions collectively form to form a general structure on the effectiveness of the cross-cultural leadership. Empirical studies indicate that a strong positive correlation exists between cultural intelligence and organisational performance exists. More precisely, it is confirmed that the high-CQ leaders tend to enhance cross-cultural team performance by approximately 30 per cent, which is meant to accentuate the practicality and strategic implications of that model in the global leadership context.</a:t>
            </a:r>
          </a:p>
        </p:txBody>
      </p:sp>
      <p:sp>
        <p:nvSpPr>
          <p:cNvPr id="4" name="Slide Number Placeholder 3"/>
          <p:cNvSpPr>
            <a:spLocks noGrp="1"/>
          </p:cNvSpPr>
          <p:nvPr>
            <p:ph type="sldNum" sz="quarter" idx="5"/>
          </p:nvPr>
        </p:nvSpPr>
        <p:spPr/>
        <p:txBody>
          <a:bodyPr/>
          <a:lstStyle/>
          <a:p>
            <a:fld id="{C7C24BCF-B408-4F72-B042-66FFA3B8F145}" type="slidenum">
              <a:t>7</a:t>
            </a:fld>
            <a:endParaRPr lang="en-US"/>
          </a:p>
        </p:txBody>
      </p:sp>
    </p:spTree>
    <p:extLst>
      <p:ext uri="{BB962C8B-B14F-4D97-AF65-F5344CB8AC3E}">
        <p14:creationId xmlns:p14="http://schemas.microsoft.com/office/powerpoint/2010/main" val="1851114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Cultural intelligence is crucial in international organisations, such as Airbnb and HSBC, as leaders must operate across different cultural environments. As an international banking organization, HSBC must ensure that, to facilitate effective decision-making and coordination, its leaders must learn about differences in communication styles, values, and management practices across different countries (Wen, 2024). Leaders do not apply the same approach in all countries, but they adapt their strategies according to regional requirements, which helps them perform their duties more effectively and address cultural differences. Similarly, Airbnb has a highly diverse workforce and customer base as well as it requires its leaders to be increasingly more participative, culturally sensitive, and inclusive in communication. Through this, innovation and customer experience is enhanced at Airbnb by developing a culture of respect to cultural differences. These examples demonstrate that culturally intelligent leadership can aid organisations to work effectively across borders. It boosts the team dynamics, international collaboration as well as organisational performance. Therefore, cultural intelligence is one of the most critical competencies enabling leaders to efficiently address diversity and leverage cultural differences as the source of competitive business advantage in the global business setup.</a:t>
            </a:r>
          </a:p>
        </p:txBody>
      </p:sp>
      <p:sp>
        <p:nvSpPr>
          <p:cNvPr id="4" name="Slide Number Placeholder 3"/>
          <p:cNvSpPr>
            <a:spLocks noGrp="1"/>
          </p:cNvSpPr>
          <p:nvPr>
            <p:ph type="sldNum" sz="quarter" idx="5"/>
          </p:nvPr>
        </p:nvSpPr>
        <p:spPr/>
        <p:txBody>
          <a:bodyPr/>
          <a:lstStyle/>
          <a:p>
            <a:fld id="{C7C24BCF-B408-4F72-B042-66FFA3B8F145}" type="slidenum">
              <a:t>8</a:t>
            </a:fld>
            <a:endParaRPr lang="en-US"/>
          </a:p>
        </p:txBody>
      </p:sp>
    </p:spTree>
    <p:extLst>
      <p:ext uri="{BB962C8B-B14F-4D97-AF65-F5344CB8AC3E}">
        <p14:creationId xmlns:p14="http://schemas.microsoft.com/office/powerpoint/2010/main" val="2771757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Two complementary leadership capabilities in contemporary organisations are in the current organisational context are cultural intelligence and emotional intelligence. The EI enables leaders to manage interpersonal relationships and conflict, create psychologically safe and emotionally supportive work environments (</a:t>
            </a:r>
            <a:r>
              <a:rPr lang="en-GB" sz="1200" kern="1200" noProof="0" dirty="0" err="1">
                <a:solidFill>
                  <a:schemeClr val="tx1"/>
                </a:solidFill>
                <a:effectLst/>
                <a:latin typeface="+mn-lt"/>
                <a:ea typeface="+mn-ea"/>
                <a:cs typeface="+mn-cs"/>
              </a:rPr>
              <a:t>Bratianu</a:t>
            </a:r>
            <a:r>
              <a:rPr lang="en-GB" sz="1200" kern="1200" noProof="0" dirty="0">
                <a:solidFill>
                  <a:schemeClr val="tx1"/>
                </a:solidFill>
                <a:effectLst/>
                <a:latin typeface="+mn-lt"/>
                <a:ea typeface="+mn-ea"/>
                <a:cs typeface="+mn-cs"/>
              </a:rPr>
              <a:t> and </a:t>
            </a:r>
            <a:r>
              <a:rPr lang="en-GB" sz="1200" kern="1200" noProof="0" dirty="0" err="1">
                <a:solidFill>
                  <a:schemeClr val="tx1"/>
                </a:solidFill>
                <a:effectLst/>
                <a:latin typeface="+mn-lt"/>
                <a:ea typeface="+mn-ea"/>
                <a:cs typeface="+mn-cs"/>
              </a:rPr>
              <a:t>Paiuc</a:t>
            </a:r>
            <a:r>
              <a:rPr lang="en-GB" sz="1200" kern="1200" noProof="0" dirty="0">
                <a:solidFill>
                  <a:schemeClr val="tx1"/>
                </a:solidFill>
                <a:effectLst/>
                <a:latin typeface="+mn-lt"/>
                <a:ea typeface="+mn-ea"/>
                <a:cs typeface="+mn-cs"/>
              </a:rPr>
              <a:t>, 2024). It improves the team communication, trust and involvement to employees. In contrast, cultural intelligence helps the leaders to operate effectively in multicultural environments because the leaders can adapt their behaviours, communication patterns and decision-making based on different cultural norms and expectations. According to the studies, collaboration, creativity, and innovations are more successful in most organisations that have culturally adaptive leaders. However, the use of the emotional intelligence or cultural intelligence can limit the overall performance of the leaders. Emotional intelligence alone may not be the solution to cultural complexity as cultural intelligence on its own without emotional intelligence may weaken interpersonal relationships. Therefore to become effective leader of a multiethnic team, the modern leaders must have the integration of both capabilities. Such an integrative process may assist organisations to achieve sustainable organisational performance, get to a state of inclusion and be in a position to respond to the turbulence of business environments that are globalised.</a:t>
            </a:r>
          </a:p>
        </p:txBody>
      </p:sp>
      <p:sp>
        <p:nvSpPr>
          <p:cNvPr id="4" name="Slide Number Placeholder 3"/>
          <p:cNvSpPr>
            <a:spLocks noGrp="1"/>
          </p:cNvSpPr>
          <p:nvPr>
            <p:ph type="sldNum" sz="quarter" idx="5"/>
          </p:nvPr>
        </p:nvSpPr>
        <p:spPr/>
        <p:txBody>
          <a:bodyPr/>
          <a:lstStyle/>
          <a:p>
            <a:fld id="{C7C24BCF-B408-4F72-B042-66FFA3B8F145}" type="slidenum">
              <a:t>9</a:t>
            </a:fld>
            <a:endParaRPr lang="en-US"/>
          </a:p>
        </p:txBody>
      </p:sp>
    </p:spTree>
    <p:extLst>
      <p:ext uri="{BB962C8B-B14F-4D97-AF65-F5344CB8AC3E}">
        <p14:creationId xmlns:p14="http://schemas.microsoft.com/office/powerpoint/2010/main" val="2627480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FB1E8-52F2-7959-7523-A2693FB48E9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4716AB4-9895-A5CF-4A5C-D592EBE5D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5FB98BF-A226-6DDC-EAB7-E60077C6A086}"/>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a:extLst>
              <a:ext uri="{FF2B5EF4-FFF2-40B4-BE49-F238E27FC236}">
                <a16:creationId xmlns:a16="http://schemas.microsoft.com/office/drawing/2014/main" id="{E982596E-AA02-095F-D83A-84811E293B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F98529-B5D7-C4B3-FA68-3CB1CDF032F8}"/>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33341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933D9-38A1-2248-6AD2-71A4489A3D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81E48C6-D60C-3D0D-BA5D-BCDB93C2AF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2C6BBF-1A67-D9B0-13B6-553E8AA6B7F2}"/>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a:extLst>
              <a:ext uri="{FF2B5EF4-FFF2-40B4-BE49-F238E27FC236}">
                <a16:creationId xmlns:a16="http://schemas.microsoft.com/office/drawing/2014/main" id="{91C08B28-6B7E-7141-211E-85B7909FA3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559466-9D87-136A-A406-8336D60FB903}"/>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56062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26C0-3B96-CA89-14AF-36D865850B7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25FC4F-D52B-709D-F611-FD475FCD3A5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E67C94-1B04-92E7-B8BD-76AA43370867}"/>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a:extLst>
              <a:ext uri="{FF2B5EF4-FFF2-40B4-BE49-F238E27FC236}">
                <a16:creationId xmlns:a16="http://schemas.microsoft.com/office/drawing/2014/main" id="{D96D199E-BBC5-822C-8346-685895D36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78430F-FB57-C076-6040-60845B4A2CE0}"/>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22848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A921-DA24-42B5-8A1B-7E52C7C4AE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E50DA05-92AD-1F73-AB34-25048A21265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91C010A-7433-51DF-D824-36872081047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7077802-7975-36DD-4CDC-F9EC0C75A8D5}"/>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6" name="Footer Placeholder 5">
            <a:extLst>
              <a:ext uri="{FF2B5EF4-FFF2-40B4-BE49-F238E27FC236}">
                <a16:creationId xmlns:a16="http://schemas.microsoft.com/office/drawing/2014/main" id="{A851CB44-6546-6A1B-C7D3-0CEAA0EAA2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949786-6D6E-25AA-0DF0-9327230651AD}"/>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76413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BEF19-F808-6800-227E-DDAD39A92A0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E91716F-3845-1707-8D26-6A5971364C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95D1C74-1A30-3806-3B7F-F370519FC39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15DB366-85F4-D746-8062-B57E5CA10E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160E3D-EA70-D636-70AE-91E077D8A4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272B740-8459-4078-C57B-D6F602C9E5C6}"/>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8" name="Footer Placeholder 7">
            <a:extLst>
              <a:ext uri="{FF2B5EF4-FFF2-40B4-BE49-F238E27FC236}">
                <a16:creationId xmlns:a16="http://schemas.microsoft.com/office/drawing/2014/main" id="{722AF7E1-96A1-9DF9-31E7-A3FB19CF72D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4E66D5-8460-AFBF-6FE8-0532676D4DA1}"/>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59927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B4E7-B6CC-1F48-AB6D-4EF7F048716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EF78D2F-26A6-5820-939C-3454F3F28ABC}"/>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4" name="Footer Placeholder 3">
            <a:extLst>
              <a:ext uri="{FF2B5EF4-FFF2-40B4-BE49-F238E27FC236}">
                <a16:creationId xmlns:a16="http://schemas.microsoft.com/office/drawing/2014/main" id="{84D84DBD-D123-E223-3F85-2CC61D6D4F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612C82-6624-2537-93A4-229E24D014B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68769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89D258-507F-6BE9-CE86-33C5C911C5D0}"/>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3" name="Footer Placeholder 2">
            <a:extLst>
              <a:ext uri="{FF2B5EF4-FFF2-40B4-BE49-F238E27FC236}">
                <a16:creationId xmlns:a16="http://schemas.microsoft.com/office/drawing/2014/main" id="{AC9DA391-FEC7-3E24-BD3F-D899C307691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D461CDA-384D-D9BF-4228-650047E5BE1E}"/>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69234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27A6B-ADAB-9BCE-F398-0B63A3059D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2DB3744-A4E2-E803-E0BF-904530731D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4F4B321-2644-00FD-EAEA-C889866D4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0F173-5CE5-0745-8B6B-416BF1CBF57A}"/>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6" name="Footer Placeholder 5">
            <a:extLst>
              <a:ext uri="{FF2B5EF4-FFF2-40B4-BE49-F238E27FC236}">
                <a16:creationId xmlns:a16="http://schemas.microsoft.com/office/drawing/2014/main" id="{DED97F8F-0B56-8C55-F42C-C36307F5F8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4CEACA-C65B-66F3-801B-4FBE10BB5E70}"/>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44609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AF134-7BD9-A0D3-9DD5-73017B447C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9050F8F-4013-E047-89CF-B2E8E1F857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03FAB2-65AF-047A-FDF9-7E5152354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A9611D-3DD7-DD54-4364-09D48D618A98}"/>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6" name="Footer Placeholder 5">
            <a:extLst>
              <a:ext uri="{FF2B5EF4-FFF2-40B4-BE49-F238E27FC236}">
                <a16:creationId xmlns:a16="http://schemas.microsoft.com/office/drawing/2014/main" id="{09321A2E-625E-447C-EDEB-369C0909C9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6D9CC7-ABD9-C72E-D589-6BA5E4AA4423}"/>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28378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9B75-4160-ECFA-1416-5B0493325B7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18B73A9-5F7B-F8EC-749B-9B55A79778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B17921-EBFF-EE63-5DC8-FB535042C6AB}"/>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a:extLst>
              <a:ext uri="{FF2B5EF4-FFF2-40B4-BE49-F238E27FC236}">
                <a16:creationId xmlns:a16="http://schemas.microsoft.com/office/drawing/2014/main" id="{E12D258E-0A81-A972-D7AF-C978B91F93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ED1BEC-4F1D-7341-DEB1-C038573CD4AD}"/>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17334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643747-1DA1-0FD8-B008-EBB1C8DD84A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9CE768-8BE0-C447-299A-469FDAFADE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F43011-3573-8943-176C-70BA05524705}"/>
              </a:ext>
            </a:extLst>
          </p:cNvPr>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a:extLst>
              <a:ext uri="{FF2B5EF4-FFF2-40B4-BE49-F238E27FC236}">
                <a16:creationId xmlns:a16="http://schemas.microsoft.com/office/drawing/2014/main" id="{3AB13E2C-4CDE-6A72-CF16-268209A84F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7F2C66-19E3-6557-AB12-0AEA5B908D91}"/>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64557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A93137-9976-4C58-774F-DB43EE0A85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49B2B2D-A7A6-EB69-1DAA-0AFF4E042E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F9ABC9-3A34-574A-88A2-D410AF483B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3/18/2026</a:t>
            </a:fld>
            <a:endParaRPr lang="en-US"/>
          </a:p>
        </p:txBody>
      </p:sp>
      <p:sp>
        <p:nvSpPr>
          <p:cNvPr id="5" name="Footer Placeholder 4">
            <a:extLst>
              <a:ext uri="{FF2B5EF4-FFF2-40B4-BE49-F238E27FC236}">
                <a16:creationId xmlns:a16="http://schemas.microsoft.com/office/drawing/2014/main" id="{15BC402F-F153-2120-CBF3-8AB55006AA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FE6DE15-88E1-5DC8-22AB-842EE61134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0117971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apers.ssrn.com/sol3/papers.cfm?abstract_id=5247668" TargetMode="External"/><Relationship Id="rId2" Type="http://schemas.openxmlformats.org/officeDocument/2006/relationships/hyperlink" Target="https://dialnet.unirioja.es/servlet/articulo?codigo=9234342"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yellow figures and a red figure on the other side">
            <a:extLst>
              <a:ext uri="{FF2B5EF4-FFF2-40B4-BE49-F238E27FC236}">
                <a16:creationId xmlns:a16="http://schemas.microsoft.com/office/drawing/2014/main" id="{CD0C955C-62BE-C14C-A529-CC053F638378}"/>
              </a:ext>
            </a:extLst>
          </p:cNvPr>
          <p:cNvPicPr>
            <a:picLocks noChangeAspect="1"/>
          </p:cNvPicPr>
          <p:nvPr/>
        </p:nvPicPr>
        <p:blipFill>
          <a:blip r:embed="rId2"/>
          <a:srcRect t="15360" r="3" b="3"/>
          <a:stretch>
            <a:fillRect/>
          </a:stretch>
        </p:blipFill>
        <p:spPr>
          <a:xfrm>
            <a:off x="-3447" y="13251"/>
            <a:ext cx="12195447" cy="6879745"/>
          </a:xfrm>
          <a:prstGeom prst="rect">
            <a:avLst/>
          </a:prstGeom>
        </p:spPr>
      </p:pic>
      <p:sp>
        <p:nvSpPr>
          <p:cNvPr id="2" name="Title 1"/>
          <p:cNvSpPr>
            <a:spLocks noGrp="1"/>
          </p:cNvSpPr>
          <p:nvPr>
            <p:ph type="ctrTitle"/>
          </p:nvPr>
        </p:nvSpPr>
        <p:spPr>
          <a:xfrm>
            <a:off x="859028" y="4121944"/>
            <a:ext cx="7927785" cy="1620665"/>
          </a:xfrm>
        </p:spPr>
        <p:txBody>
          <a:bodyPr>
            <a:normAutofit/>
          </a:bodyPr>
          <a:lstStyle/>
          <a:p>
            <a:r>
              <a:rPr lang="en-GB" sz="4000" b="1" noProof="0" dirty="0">
                <a:solidFill>
                  <a:srgbClr val="FFFFFF"/>
                </a:solidFill>
                <a:latin typeface="Times New Roman" panose="02020603050405020304" pitchFamily="18" charset="0"/>
                <a:ea typeface="+mj-lt"/>
                <a:cs typeface="Times New Roman" panose="02020603050405020304" pitchFamily="18" charset="0"/>
              </a:rPr>
              <a:t>LCBB6022 Leadership and Management Theory and Practice</a:t>
            </a:r>
            <a:endParaRPr lang="en-GB" sz="4000" b="1" noProof="0" dirty="0">
              <a:solidFill>
                <a:srgbClr val="FFFFFF"/>
              </a:solidFill>
              <a:latin typeface="Times New Roman" panose="02020603050405020304" pitchFamily="18" charset="0"/>
              <a:cs typeface="Times New Roman" panose="02020603050405020304" pitchFamily="18" charset="0"/>
            </a:endParaRPr>
          </a:p>
          <a:p>
            <a:endParaRPr lang="en-GB" sz="4000" b="1" noProof="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59DC1D4-6210-3BAE-FF65-235C11F7CA08}"/>
              </a:ext>
            </a:extLst>
          </p:cNvPr>
          <p:cNvSpPr>
            <a:spLocks noGrp="1"/>
          </p:cNvSpPr>
          <p:nvPr>
            <p:ph type="title"/>
          </p:nvPr>
        </p:nvSpPr>
        <p:spPr>
          <a:xfrm>
            <a:off x="836679" y="723898"/>
            <a:ext cx="6002110" cy="1495425"/>
          </a:xfrm>
        </p:spPr>
        <p:txBody>
          <a:bodyPr>
            <a:normAutofit/>
          </a:bodyPr>
          <a:lstStyle/>
          <a:p>
            <a:r>
              <a:rPr lang="en-GB" sz="3400" b="1" noProof="0" dirty="0">
                <a:latin typeface="Times New Roman"/>
                <a:cs typeface="Times New Roman"/>
              </a:rPr>
              <a:t>Introduction: Emotional and Cultural Intelligence in Leadership</a:t>
            </a:r>
            <a:endParaRPr lang="en-GB" sz="3400" noProof="0" dirty="0"/>
          </a:p>
        </p:txBody>
      </p:sp>
      <p:sp>
        <p:nvSpPr>
          <p:cNvPr id="3" name="Content Placeholder 2">
            <a:extLst>
              <a:ext uri="{FF2B5EF4-FFF2-40B4-BE49-F238E27FC236}">
                <a16:creationId xmlns:a16="http://schemas.microsoft.com/office/drawing/2014/main" id="{27954B20-6087-B57B-02F1-8468D3B72FEB}"/>
              </a:ext>
            </a:extLst>
          </p:cNvPr>
          <p:cNvSpPr>
            <a:spLocks noGrp="1"/>
          </p:cNvSpPr>
          <p:nvPr>
            <p:ph idx="1"/>
          </p:nvPr>
        </p:nvSpPr>
        <p:spPr>
          <a:xfrm>
            <a:off x="836680" y="2405067"/>
            <a:ext cx="6002110" cy="3729034"/>
          </a:xfrm>
        </p:spPr>
        <p:txBody>
          <a:bodyPr vert="horz" lIns="91440" tIns="45720" rIns="91440" bIns="45720" rtlCol="0">
            <a:normAutofit/>
          </a:bodyPr>
          <a:lstStyle/>
          <a:p>
            <a:r>
              <a:rPr lang="en-GB" sz="2000" noProof="0" dirty="0">
                <a:latin typeface="Times New Roman"/>
                <a:cs typeface="Times New Roman"/>
              </a:rPr>
              <a:t>Leadership challenges in global and multicultural organisations</a:t>
            </a:r>
            <a:r>
              <a:rPr lang="en-GB" sz="2000" noProof="0" dirty="0">
                <a:ea typeface="+mn-lt"/>
                <a:cs typeface="+mn-lt"/>
              </a:rPr>
              <a:t> </a:t>
            </a:r>
            <a:r>
              <a:rPr lang="en-GB" sz="2000" noProof="0" dirty="0">
                <a:latin typeface="Times New Roman"/>
                <a:cs typeface="Times New Roman"/>
              </a:rPr>
              <a:t>(Chua, Sun and Sinha, 2023)</a:t>
            </a:r>
            <a:endParaRPr lang="en-GB" sz="2000" noProof="0" dirty="0"/>
          </a:p>
          <a:p>
            <a:r>
              <a:rPr lang="en-GB" sz="2000" noProof="0" dirty="0">
                <a:latin typeface="Times New Roman"/>
                <a:cs typeface="Times New Roman"/>
              </a:rPr>
              <a:t>Emotional Intelligence (EI) and Cultural Intelligence (CQ) as key leadership capabilities</a:t>
            </a:r>
            <a:endParaRPr lang="en-GB" sz="2000" noProof="0" dirty="0"/>
          </a:p>
          <a:p>
            <a:r>
              <a:rPr lang="en-GB" sz="2000" noProof="0" dirty="0">
                <a:latin typeface="Times New Roman"/>
                <a:cs typeface="Times New Roman"/>
              </a:rPr>
              <a:t>Increasing workforce diversity and cross-cultural collaboration</a:t>
            </a:r>
            <a:endParaRPr lang="en-GB" sz="2000" noProof="0" dirty="0"/>
          </a:p>
          <a:p>
            <a:r>
              <a:rPr lang="en-GB" sz="2000" noProof="0" dirty="0">
                <a:latin typeface="Times New Roman"/>
                <a:cs typeface="Times New Roman"/>
              </a:rPr>
              <a:t>Importance of EI and CQ for effective leadership outcomes</a:t>
            </a:r>
            <a:endParaRPr lang="en-GB" sz="2000" noProof="0" dirty="0"/>
          </a:p>
        </p:txBody>
      </p:sp>
      <p:pic>
        <p:nvPicPr>
          <p:cNvPr id="5" name="Picture 4" descr="One in a crowd">
            <a:extLst>
              <a:ext uri="{FF2B5EF4-FFF2-40B4-BE49-F238E27FC236}">
                <a16:creationId xmlns:a16="http://schemas.microsoft.com/office/drawing/2014/main" id="{00CDD4EA-D4A9-B504-F899-1B6DAB3529EF}"/>
              </a:ext>
            </a:extLst>
          </p:cNvPr>
          <p:cNvPicPr>
            <a:picLocks noChangeAspect="1"/>
          </p:cNvPicPr>
          <p:nvPr/>
        </p:nvPicPr>
        <p:blipFill>
          <a:blip r:embed="rId3"/>
          <a:srcRect l="27342" r="18059"/>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595475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EC049-4EA2-3978-C4C9-0A4ED3E8383C}"/>
              </a:ext>
            </a:extLst>
          </p:cNvPr>
          <p:cNvSpPr>
            <a:spLocks noGrp="1"/>
          </p:cNvSpPr>
          <p:nvPr>
            <p:ph type="title"/>
          </p:nvPr>
        </p:nvSpPr>
        <p:spPr>
          <a:xfrm>
            <a:off x="586478" y="1683756"/>
            <a:ext cx="3115265" cy="2396359"/>
          </a:xfrm>
        </p:spPr>
        <p:txBody>
          <a:bodyPr anchor="b">
            <a:normAutofit/>
          </a:bodyPr>
          <a:lstStyle/>
          <a:p>
            <a:pPr algn="ctr"/>
            <a:r>
              <a:rPr lang="en-GB" sz="4000" noProof="0" dirty="0">
                <a:latin typeface="Calibri"/>
                <a:ea typeface="Calibri"/>
                <a:cs typeface="Calibri"/>
              </a:rPr>
              <a:t>Emotional Intelligence in Leadership</a:t>
            </a:r>
            <a:endParaRPr lang="en-GB" sz="4000" noProof="0" dirty="0"/>
          </a:p>
        </p:txBody>
      </p:sp>
      <p:graphicFrame>
        <p:nvGraphicFramePr>
          <p:cNvPr id="5" name="Content Placeholder 2">
            <a:extLst>
              <a:ext uri="{FF2B5EF4-FFF2-40B4-BE49-F238E27FC236}">
                <a16:creationId xmlns:a16="http://schemas.microsoft.com/office/drawing/2014/main" id="{3721C85D-6CB8-EC3D-3D45-636D535CEEFA}"/>
              </a:ext>
            </a:extLst>
          </p:cNvPr>
          <p:cNvGraphicFramePr>
            <a:graphicFrameLocks noGrp="1"/>
          </p:cNvGraphicFramePr>
          <p:nvPr>
            <p:ph idx="1"/>
            <p:extLst>
              <p:ext uri="{D42A27DB-BD31-4B8C-83A1-F6EECF244321}">
                <p14:modId xmlns:p14="http://schemas.microsoft.com/office/powerpoint/2010/main" val="15918946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4948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5E3233C-051E-1752-4B27-C029FD0B2ACF}"/>
              </a:ext>
            </a:extLst>
          </p:cNvPr>
          <p:cNvSpPr>
            <a:spLocks noGrp="1"/>
          </p:cNvSpPr>
          <p:nvPr>
            <p:ph type="title"/>
          </p:nvPr>
        </p:nvSpPr>
        <p:spPr>
          <a:xfrm>
            <a:off x="838200" y="556995"/>
            <a:ext cx="10515600" cy="1133693"/>
          </a:xfrm>
        </p:spPr>
        <p:txBody>
          <a:bodyPr>
            <a:normAutofit/>
          </a:bodyPr>
          <a:lstStyle/>
          <a:p>
            <a:r>
              <a:rPr lang="en-GB" sz="3600" b="1" noProof="0" dirty="0">
                <a:latin typeface="Times New Roman" panose="02020603050405020304" pitchFamily="18" charset="0"/>
                <a:cs typeface="Times New Roman" panose="02020603050405020304" pitchFamily="18" charset="0"/>
              </a:rPr>
              <a:t>Mayer and Salovey Ability Model of Emotional Intelligence</a:t>
            </a:r>
          </a:p>
          <a:p>
            <a:endParaRPr lang="en-GB" sz="3600" b="1" noProof="0" dirty="0">
              <a:latin typeface="Times New Roman" panose="02020603050405020304" pitchFamily="18" charset="0"/>
              <a:cs typeface="Times New Roman" panose="02020603050405020304" pitchFamily="18" charset="0"/>
            </a:endParaRPr>
          </a:p>
        </p:txBody>
      </p:sp>
      <p:graphicFrame>
        <p:nvGraphicFramePr>
          <p:cNvPr id="19" name="Rectangle 1">
            <a:extLst>
              <a:ext uri="{FF2B5EF4-FFF2-40B4-BE49-F238E27FC236}">
                <a16:creationId xmlns:a16="http://schemas.microsoft.com/office/drawing/2014/main" id="{31C8B12A-AEDC-4B1C-0083-8CD285AE4E4E}"/>
              </a:ext>
            </a:extLst>
          </p:cNvPr>
          <p:cNvGraphicFramePr>
            <a:graphicFrameLocks noGrp="1"/>
          </p:cNvGraphicFramePr>
          <p:nvPr>
            <p:ph idx="1"/>
            <p:extLst>
              <p:ext uri="{D42A27DB-BD31-4B8C-83A1-F6EECF244321}">
                <p14:modId xmlns:p14="http://schemas.microsoft.com/office/powerpoint/2010/main" val="11174511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106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bg1"/>
              </a:solidFill>
            </a:endParaRPr>
          </a:p>
        </p:txBody>
      </p:sp>
      <p:sp>
        <p:nvSpPr>
          <p:cNvPr id="2" name="Title 1">
            <a:extLst>
              <a:ext uri="{FF2B5EF4-FFF2-40B4-BE49-F238E27FC236}">
                <a16:creationId xmlns:a16="http://schemas.microsoft.com/office/drawing/2014/main" id="{032BBB37-F48C-B913-B5F0-205C8027EBF9}"/>
              </a:ext>
            </a:extLst>
          </p:cNvPr>
          <p:cNvSpPr>
            <a:spLocks noGrp="1"/>
          </p:cNvSpPr>
          <p:nvPr>
            <p:ph type="title"/>
          </p:nvPr>
        </p:nvSpPr>
        <p:spPr>
          <a:xfrm>
            <a:off x="479394" y="1070800"/>
            <a:ext cx="3939688" cy="5583126"/>
          </a:xfrm>
        </p:spPr>
        <p:txBody>
          <a:bodyPr>
            <a:normAutofit/>
          </a:bodyPr>
          <a:lstStyle/>
          <a:p>
            <a:pPr algn="r"/>
            <a:r>
              <a:rPr lang="en-GB" sz="5600" b="1" noProof="0" dirty="0"/>
              <a:t>Emotional Intelligence in Practice: Business Examples</a:t>
            </a:r>
          </a:p>
          <a:p>
            <a:pPr algn="r"/>
            <a:endParaRPr lang="en-GB" sz="5600" b="1" noProof="0" dirty="0"/>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A4EB61-094F-052A-3136-4A9BE8F3827F}"/>
              </a:ext>
            </a:extLst>
          </p:cNvPr>
          <p:cNvGraphicFramePr>
            <a:graphicFrameLocks noGrp="1"/>
          </p:cNvGraphicFramePr>
          <p:nvPr>
            <p:ph idx="1"/>
            <p:extLst>
              <p:ext uri="{D42A27DB-BD31-4B8C-83A1-F6EECF244321}">
                <p14:modId xmlns:p14="http://schemas.microsoft.com/office/powerpoint/2010/main" val="332716899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0117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E9B3370-7C5A-736E-0505-720AA9B834DA}"/>
              </a:ext>
            </a:extLst>
          </p:cNvPr>
          <p:cNvSpPr>
            <a:spLocks noGrp="1"/>
          </p:cNvSpPr>
          <p:nvPr>
            <p:ph type="title"/>
          </p:nvPr>
        </p:nvSpPr>
        <p:spPr>
          <a:xfrm>
            <a:off x="761800" y="762001"/>
            <a:ext cx="5334197" cy="1708242"/>
          </a:xfrm>
        </p:spPr>
        <p:txBody>
          <a:bodyPr anchor="ctr">
            <a:normAutofit/>
          </a:bodyPr>
          <a:lstStyle/>
          <a:p>
            <a:r>
              <a:rPr lang="en-GB" sz="4000" b="1" noProof="0" dirty="0"/>
              <a:t>Cultural Intelligence in Leadership</a:t>
            </a:r>
          </a:p>
          <a:p>
            <a:endParaRPr lang="en-GB" sz="4000" b="1" noProof="0" dirty="0"/>
          </a:p>
        </p:txBody>
      </p:sp>
      <p:sp>
        <p:nvSpPr>
          <p:cNvPr id="3" name="Content Placeholder 2">
            <a:extLst>
              <a:ext uri="{FF2B5EF4-FFF2-40B4-BE49-F238E27FC236}">
                <a16:creationId xmlns:a16="http://schemas.microsoft.com/office/drawing/2014/main" id="{1574E702-FFC5-6860-9BDB-E2B30D5EA2C1}"/>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noProof="0" dirty="0"/>
              <a:t>Cultural Intelligence (CQ) refers to the ability to operate effectively in multicultural environments, and respond appropriately to diverse cultural contexts. </a:t>
            </a:r>
          </a:p>
          <a:p>
            <a:r>
              <a:rPr lang="en-GB" sz="2000" noProof="0" dirty="0"/>
              <a:t>CQ is important to:</a:t>
            </a:r>
          </a:p>
          <a:p>
            <a:pPr lvl="1"/>
            <a:r>
              <a:rPr lang="en-GB" sz="2000" noProof="0" dirty="0"/>
              <a:t>Manage global organisations </a:t>
            </a:r>
          </a:p>
          <a:p>
            <a:pPr lvl="1"/>
            <a:r>
              <a:rPr lang="en-GB" sz="2000" noProof="0" dirty="0"/>
              <a:t>Manage culturally diverse teams </a:t>
            </a:r>
          </a:p>
          <a:p>
            <a:pPr lvl="1"/>
            <a:r>
              <a:rPr lang="en-GB" sz="2000" noProof="0" dirty="0"/>
              <a:t>Support inclusion and collaboration </a:t>
            </a:r>
            <a:r>
              <a:rPr lang="en-GB" sz="2000" noProof="0" dirty="0">
                <a:latin typeface="Times New Roman" panose="02020603050405020304" pitchFamily="18" charset="0"/>
                <a:ea typeface="+mn-lt"/>
                <a:cs typeface="Times New Roman" panose="02020603050405020304" pitchFamily="18" charset="0"/>
              </a:rPr>
              <a:t>(Garamvölgyi and Rudnák, 2023)</a:t>
            </a:r>
            <a:endParaRPr lang="en-GB" sz="2000" noProof="0" dirty="0">
              <a:latin typeface="Times New Roman" panose="02020603050405020304" pitchFamily="18" charset="0"/>
              <a:cs typeface="Times New Roman" panose="02020603050405020304" pitchFamily="18" charset="0"/>
            </a:endParaRPr>
          </a:p>
          <a:p>
            <a:endParaRPr lang="en-GB" sz="2000" noProof="0" dirty="0">
              <a:latin typeface="Times New Roman" panose="02020603050405020304" pitchFamily="18" charset="0"/>
              <a:cs typeface="Times New Roman" panose="02020603050405020304" pitchFamily="18" charset="0"/>
            </a:endParaRPr>
          </a:p>
        </p:txBody>
      </p:sp>
      <p:pic>
        <p:nvPicPr>
          <p:cNvPr id="5" name="Picture 4" descr="Colourful carved figures of humans">
            <a:extLst>
              <a:ext uri="{FF2B5EF4-FFF2-40B4-BE49-F238E27FC236}">
                <a16:creationId xmlns:a16="http://schemas.microsoft.com/office/drawing/2014/main" id="{51A84B64-363B-CA86-EE11-E1BF838F4C92}"/>
              </a:ext>
            </a:extLst>
          </p:cNvPr>
          <p:cNvPicPr>
            <a:picLocks noChangeAspect="1"/>
          </p:cNvPicPr>
          <p:nvPr/>
        </p:nvPicPr>
        <p:blipFill>
          <a:blip r:embed="rId3"/>
          <a:srcRect l="22451" r="222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28498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8B940CB-3B2C-11AC-83B3-7957AFF10D5E}"/>
              </a:ext>
            </a:extLst>
          </p:cNvPr>
          <p:cNvSpPr>
            <a:spLocks noGrp="1"/>
          </p:cNvSpPr>
          <p:nvPr>
            <p:ph type="title"/>
          </p:nvPr>
        </p:nvSpPr>
        <p:spPr>
          <a:xfrm>
            <a:off x="8016084" y="547712"/>
            <a:ext cx="3337715" cy="5577367"/>
          </a:xfrm>
        </p:spPr>
        <p:txBody>
          <a:bodyPr>
            <a:normAutofit/>
          </a:bodyPr>
          <a:lstStyle/>
          <a:p>
            <a:r>
              <a:rPr lang="en-GB" sz="4800" b="1" noProof="0" dirty="0"/>
              <a:t>Earley and Ang Cultural Intelligence Model</a:t>
            </a:r>
          </a:p>
          <a:p>
            <a:endParaRPr lang="en-GB" sz="4800" b="1" noProof="0" dirty="0"/>
          </a:p>
        </p:txBody>
      </p:sp>
      <p:graphicFrame>
        <p:nvGraphicFramePr>
          <p:cNvPr id="5" name="Content Placeholder 2">
            <a:extLst>
              <a:ext uri="{FF2B5EF4-FFF2-40B4-BE49-F238E27FC236}">
                <a16:creationId xmlns:a16="http://schemas.microsoft.com/office/drawing/2014/main" id="{7ACF2E56-5265-E474-71D4-A857388BEEC8}"/>
              </a:ext>
            </a:extLst>
          </p:cNvPr>
          <p:cNvGraphicFramePr>
            <a:graphicFrameLocks noGrp="1"/>
          </p:cNvGraphicFramePr>
          <p:nvPr>
            <p:ph idx="1"/>
            <p:extLst>
              <p:ext uri="{D42A27DB-BD31-4B8C-83A1-F6EECF244321}">
                <p14:modId xmlns:p14="http://schemas.microsoft.com/office/powerpoint/2010/main" val="3318321235"/>
              </p:ext>
            </p:extLst>
          </p:nvPr>
        </p:nvGraphicFramePr>
        <p:xfrm>
          <a:off x="838200" y="620392"/>
          <a:ext cx="6630174"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796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11F4279-45F2-08A8-9577-25E175164639}"/>
              </a:ext>
            </a:extLst>
          </p:cNvPr>
          <p:cNvSpPr>
            <a:spLocks noGrp="1"/>
          </p:cNvSpPr>
          <p:nvPr>
            <p:ph type="title"/>
          </p:nvPr>
        </p:nvSpPr>
        <p:spPr>
          <a:xfrm>
            <a:off x="4572001" y="601744"/>
            <a:ext cx="6781800" cy="1338696"/>
          </a:xfrm>
        </p:spPr>
        <p:txBody>
          <a:bodyPr>
            <a:normAutofit/>
          </a:bodyPr>
          <a:lstStyle/>
          <a:p>
            <a:r>
              <a:rPr lang="en-GB" sz="4100" b="1" noProof="0" dirty="0">
                <a:latin typeface="Times New Roman" panose="02020603050405020304" pitchFamily="18" charset="0"/>
                <a:cs typeface="Times New Roman" panose="02020603050405020304" pitchFamily="18" charset="0"/>
              </a:rPr>
              <a:t>Cultural Intelligence in Practice: Business Examples</a:t>
            </a:r>
          </a:p>
          <a:p>
            <a:endParaRPr lang="en-GB" sz="4100" b="1" noProof="0" dirty="0">
              <a:latin typeface="Times New Roman" panose="02020603050405020304" pitchFamily="18" charset="0"/>
              <a:cs typeface="Times New Roman" panose="02020603050405020304" pitchFamily="18" charset="0"/>
            </a:endParaRPr>
          </a:p>
        </p:txBody>
      </p:sp>
      <p:pic>
        <p:nvPicPr>
          <p:cNvPr id="7" name="Picture 6" descr="Colourful carved figures of humans">
            <a:extLst>
              <a:ext uri="{FF2B5EF4-FFF2-40B4-BE49-F238E27FC236}">
                <a16:creationId xmlns:a16="http://schemas.microsoft.com/office/drawing/2014/main" id="{1055442E-4319-42F8-8369-88501EA9235A}"/>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4" name="Content Placeholder 3"/>
          <p:cNvSpPr>
            <a:spLocks noGrp="1"/>
          </p:cNvSpPr>
          <p:nvPr>
            <p:ph idx="1"/>
          </p:nvPr>
        </p:nvSpPr>
        <p:spPr>
          <a:xfrm>
            <a:off x="4572001" y="2201958"/>
            <a:ext cx="6781800" cy="3900730"/>
          </a:xfrm>
        </p:spPr>
        <p:txBody>
          <a:bodyPr anchor="t">
            <a:normAutofit/>
          </a:bodyPr>
          <a:lstStyle/>
          <a:p>
            <a:r>
              <a:rPr lang="en-GB" sz="2000" noProof="0" dirty="0">
                <a:latin typeface="Times New Roman" panose="02020603050405020304" pitchFamily="18" charset="0"/>
                <a:cs typeface="Times New Roman" panose="02020603050405020304" pitchFamily="18" charset="0"/>
              </a:rPr>
              <a:t>HSBC global leadership in culturally diverse environments(Ren, 2024).</a:t>
            </a:r>
          </a:p>
          <a:p>
            <a:pPr lvl="1"/>
            <a:r>
              <a:rPr lang="en-GB" sz="1600" noProof="0" dirty="0">
                <a:latin typeface="Times New Roman" panose="02020603050405020304" pitchFamily="18" charset="0"/>
                <a:cs typeface="Times New Roman" panose="02020603050405020304" pitchFamily="18" charset="0"/>
              </a:rPr>
              <a:t>Leaders adapting management practices across international markets(Wen, 2024).</a:t>
            </a:r>
          </a:p>
          <a:p>
            <a:r>
              <a:rPr lang="en-GB" sz="2000" noProof="0" dirty="0">
                <a:latin typeface="Times New Roman" panose="02020603050405020304" pitchFamily="18" charset="0"/>
                <a:cs typeface="Times New Roman" panose="02020603050405020304" pitchFamily="18" charset="0"/>
              </a:rPr>
              <a:t>Airbnb multicultural workforce and inclusive leadership approach(Jain, 2025).</a:t>
            </a:r>
          </a:p>
          <a:p>
            <a:pPr lvl="1"/>
            <a:r>
              <a:rPr lang="en-GB" sz="1600" noProof="0" dirty="0">
                <a:latin typeface="Times New Roman" panose="02020603050405020304" pitchFamily="18" charset="0"/>
                <a:cs typeface="Times New Roman" panose="02020603050405020304" pitchFamily="18" charset="0"/>
              </a:rPr>
              <a:t>Cultural intelligence supporting cross-cultural collaboration(Mahadevan and Steinmann, 2023).</a:t>
            </a:r>
          </a:p>
          <a:p>
            <a:pPr lvl="1"/>
            <a:r>
              <a:rPr lang="en-GB" sz="1600" noProof="0" dirty="0">
                <a:latin typeface="Times New Roman" panose="02020603050405020304" pitchFamily="18" charset="0"/>
                <a:cs typeface="Times New Roman" panose="02020603050405020304" pitchFamily="18" charset="0"/>
              </a:rPr>
              <a:t>Impact on global innovation and organisational performance.</a:t>
            </a:r>
          </a:p>
        </p:txBody>
      </p:sp>
    </p:spTree>
    <p:extLst>
      <p:ext uri="{BB962C8B-B14F-4D97-AF65-F5344CB8AC3E}">
        <p14:creationId xmlns:p14="http://schemas.microsoft.com/office/powerpoint/2010/main" val="2846692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2" name="Title 1">
            <a:extLst>
              <a:ext uri="{FF2B5EF4-FFF2-40B4-BE49-F238E27FC236}">
                <a16:creationId xmlns:a16="http://schemas.microsoft.com/office/drawing/2014/main" id="{F301733B-7E33-412E-9BDA-6356CFD41545}"/>
              </a:ext>
            </a:extLst>
          </p:cNvPr>
          <p:cNvSpPr>
            <a:spLocks noGrp="1"/>
          </p:cNvSpPr>
          <p:nvPr>
            <p:ph type="title"/>
          </p:nvPr>
        </p:nvSpPr>
        <p:spPr>
          <a:xfrm>
            <a:off x="838200" y="365125"/>
            <a:ext cx="5387502" cy="1325563"/>
          </a:xfrm>
        </p:spPr>
        <p:txBody>
          <a:bodyPr>
            <a:normAutofit/>
          </a:bodyPr>
          <a:lstStyle/>
          <a:p>
            <a:r>
              <a:rPr lang="en-GB" noProof="0" dirty="0">
                <a:latin typeface="Calibri"/>
                <a:ea typeface="Calibri"/>
                <a:cs typeface="Calibri"/>
              </a:rPr>
              <a:t>Critical Evaluation and Conclusion</a:t>
            </a:r>
            <a:endParaRPr lang="en-GB" noProof="0" dirty="0"/>
          </a:p>
        </p:txBody>
      </p:sp>
      <p:sp>
        <p:nvSpPr>
          <p:cNvPr id="3" name="Content Placeholder 2">
            <a:extLst>
              <a:ext uri="{FF2B5EF4-FFF2-40B4-BE49-F238E27FC236}">
                <a16:creationId xmlns:a16="http://schemas.microsoft.com/office/drawing/2014/main" id="{242AD0FB-200C-C3B8-4CB1-9767870C8A02}"/>
              </a:ext>
            </a:extLst>
          </p:cNvPr>
          <p:cNvSpPr>
            <a:spLocks noGrp="1"/>
          </p:cNvSpPr>
          <p:nvPr>
            <p:ph idx="1"/>
          </p:nvPr>
        </p:nvSpPr>
        <p:spPr>
          <a:xfrm>
            <a:off x="838200" y="1825625"/>
            <a:ext cx="5387502" cy="4351338"/>
          </a:xfrm>
        </p:spPr>
        <p:txBody>
          <a:bodyPr vert="horz" lIns="91440" tIns="45720" rIns="91440" bIns="45720" rtlCol="0">
            <a:normAutofit/>
          </a:bodyPr>
          <a:lstStyle/>
          <a:p>
            <a:r>
              <a:rPr lang="en-GB" noProof="0" dirty="0">
                <a:latin typeface="Times New Roman" panose="02020603050405020304" pitchFamily="18" charset="0"/>
                <a:ea typeface="+mn-lt"/>
                <a:cs typeface="Times New Roman" panose="02020603050405020304" pitchFamily="18" charset="0"/>
              </a:rPr>
              <a:t>Comparison of Emotional Intelligence and Cultural Intelligence</a:t>
            </a:r>
            <a:endParaRPr lang="en-GB" noProof="0" dirty="0">
              <a:latin typeface="Times New Roman" panose="02020603050405020304" pitchFamily="18" charset="0"/>
              <a:cs typeface="Times New Roman" panose="02020603050405020304" pitchFamily="18" charset="0"/>
            </a:endParaRPr>
          </a:p>
          <a:p>
            <a:r>
              <a:rPr lang="en-GB" noProof="0" dirty="0">
                <a:latin typeface="Times New Roman" panose="02020603050405020304" pitchFamily="18" charset="0"/>
                <a:ea typeface="+mn-lt"/>
                <a:cs typeface="Times New Roman" panose="02020603050405020304" pitchFamily="18" charset="0"/>
              </a:rPr>
              <a:t>EI supports interpersonal leadership effectiveness</a:t>
            </a:r>
            <a:endParaRPr lang="en-GB" noProof="0" dirty="0">
              <a:latin typeface="Times New Roman" panose="02020603050405020304" pitchFamily="18" charset="0"/>
              <a:cs typeface="Times New Roman" panose="02020603050405020304" pitchFamily="18" charset="0"/>
            </a:endParaRPr>
          </a:p>
          <a:p>
            <a:r>
              <a:rPr lang="en-GB" noProof="0" dirty="0">
                <a:latin typeface="Times New Roman" panose="02020603050405020304" pitchFamily="18" charset="0"/>
                <a:ea typeface="+mn-lt"/>
                <a:cs typeface="Times New Roman" panose="02020603050405020304" pitchFamily="18" charset="0"/>
              </a:rPr>
              <a:t>CQ supports cross-cultural leadership capability (</a:t>
            </a:r>
            <a:r>
              <a:rPr lang="en-GB" noProof="0" dirty="0" err="1">
                <a:latin typeface="Times New Roman" panose="02020603050405020304" pitchFamily="18" charset="0"/>
                <a:ea typeface="+mn-lt"/>
                <a:cs typeface="Times New Roman" panose="02020603050405020304" pitchFamily="18" charset="0"/>
              </a:rPr>
              <a:t>Bratianu</a:t>
            </a:r>
            <a:r>
              <a:rPr lang="en-GB" noProof="0" dirty="0">
                <a:latin typeface="Times New Roman" panose="02020603050405020304" pitchFamily="18" charset="0"/>
                <a:ea typeface="+mn-lt"/>
                <a:cs typeface="Times New Roman" panose="02020603050405020304" pitchFamily="18" charset="0"/>
              </a:rPr>
              <a:t> and </a:t>
            </a:r>
            <a:r>
              <a:rPr lang="en-GB" noProof="0" dirty="0" err="1">
                <a:latin typeface="Times New Roman" panose="02020603050405020304" pitchFamily="18" charset="0"/>
                <a:ea typeface="+mn-lt"/>
                <a:cs typeface="Times New Roman" panose="02020603050405020304" pitchFamily="18" charset="0"/>
              </a:rPr>
              <a:t>Paiuc</a:t>
            </a:r>
            <a:r>
              <a:rPr lang="en-GB" noProof="0" dirty="0">
                <a:latin typeface="Times New Roman" panose="02020603050405020304" pitchFamily="18" charset="0"/>
                <a:ea typeface="+mn-lt"/>
                <a:cs typeface="Times New Roman" panose="02020603050405020304" pitchFamily="18" charset="0"/>
              </a:rPr>
              <a:t>, 2024)</a:t>
            </a:r>
            <a:endParaRPr lang="en-GB" noProof="0" dirty="0">
              <a:latin typeface="Times New Roman" panose="02020603050405020304" pitchFamily="18" charset="0"/>
              <a:cs typeface="Times New Roman" panose="02020603050405020304" pitchFamily="18" charset="0"/>
            </a:endParaRPr>
          </a:p>
          <a:p>
            <a:r>
              <a:rPr lang="en-GB" noProof="0" dirty="0">
                <a:latin typeface="Times New Roman" panose="02020603050405020304" pitchFamily="18" charset="0"/>
                <a:ea typeface="+mn-lt"/>
                <a:cs typeface="Times New Roman" panose="02020603050405020304" pitchFamily="18" charset="0"/>
              </a:rPr>
              <a:t>Integration of EI and CQ in modern organisations</a:t>
            </a:r>
            <a:endParaRPr lang="en-GB" noProof="0" dirty="0">
              <a:latin typeface="Times New Roman" panose="02020603050405020304" pitchFamily="18" charset="0"/>
              <a:cs typeface="Times New Roman" panose="02020603050405020304" pitchFamily="18" charset="0"/>
            </a:endParaRPr>
          </a:p>
          <a:p>
            <a:pPr marL="0" indent="0">
              <a:buNone/>
            </a:pPr>
            <a:endParaRPr lang="en-GB" noProof="0" dirty="0">
              <a:latin typeface="Times New Roman" panose="02020603050405020304" pitchFamily="18" charset="0"/>
              <a:cs typeface="Times New Roman" panose="02020603050405020304" pitchFamily="18" charset="0"/>
            </a:endParaRPr>
          </a:p>
        </p:txBody>
      </p:sp>
      <p:pic>
        <p:nvPicPr>
          <p:cNvPr id="5" name="Picture 4" descr="3D rendering of game pieces tied together with a rope">
            <a:extLst>
              <a:ext uri="{FF2B5EF4-FFF2-40B4-BE49-F238E27FC236}">
                <a16:creationId xmlns:a16="http://schemas.microsoft.com/office/drawing/2014/main" id="{C87883BC-D514-AF4B-51CC-25F2170F8D98}"/>
              </a:ext>
            </a:extLst>
          </p:cNvPr>
          <p:cNvPicPr>
            <a:picLocks noChangeAspect="1"/>
          </p:cNvPicPr>
          <p:nvPr/>
        </p:nvPicPr>
        <p:blipFill>
          <a:blip r:embed="rId3"/>
          <a:srcRect r="2489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561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a:extLst>
              <a:ext uri="{FF2B5EF4-FFF2-40B4-BE49-F238E27FC236}">
                <a16:creationId xmlns:a16="http://schemas.microsoft.com/office/drawing/2014/main" id="{E4E72326-7B9C-F617-4DDF-D80D78A94399}"/>
              </a:ext>
            </a:extLst>
          </p:cNvPr>
          <p:cNvSpPr>
            <a:spLocks noGrp="1"/>
          </p:cNvSpPr>
          <p:nvPr>
            <p:ph type="title"/>
          </p:nvPr>
        </p:nvSpPr>
        <p:spPr>
          <a:xfrm>
            <a:off x="838200" y="365125"/>
            <a:ext cx="10515600" cy="1325563"/>
          </a:xfrm>
        </p:spPr>
        <p:txBody>
          <a:bodyPr>
            <a:normAutofit/>
          </a:bodyPr>
          <a:lstStyle/>
          <a:p>
            <a:r>
              <a:rPr lang="en-GB" noProof="0" dirty="0">
                <a:latin typeface="Times New Roman"/>
                <a:cs typeface="Times New Roman"/>
              </a:rPr>
              <a:t>References</a:t>
            </a:r>
            <a:endParaRPr lang="en-GB" noProof="0" dirty="0"/>
          </a:p>
          <a:p>
            <a:endParaRPr lang="en-GB" noProof="0"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1C0C2B0E-ABFE-F3B7-C07D-7A57DABB37D5}"/>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sz="1300" noProof="0" dirty="0" err="1">
                <a:latin typeface="Times New Roman" panose="02020603050405020304" pitchFamily="18" charset="0"/>
                <a:cs typeface="Times New Roman" panose="02020603050405020304" pitchFamily="18" charset="0"/>
              </a:rPr>
              <a:t>Bratianu</a:t>
            </a:r>
            <a:r>
              <a:rPr lang="en-GB" sz="1300" noProof="0" dirty="0">
                <a:latin typeface="Times New Roman" panose="02020603050405020304" pitchFamily="18" charset="0"/>
                <a:cs typeface="Times New Roman" panose="02020603050405020304" pitchFamily="18" charset="0"/>
              </a:rPr>
              <a:t>, C. and </a:t>
            </a:r>
            <a:r>
              <a:rPr lang="en-GB" sz="1300" noProof="0" dirty="0" err="1">
                <a:latin typeface="Times New Roman" panose="02020603050405020304" pitchFamily="18" charset="0"/>
                <a:cs typeface="Times New Roman" panose="02020603050405020304" pitchFamily="18" charset="0"/>
              </a:rPr>
              <a:t>Paiuc</a:t>
            </a:r>
            <a:r>
              <a:rPr lang="en-GB" sz="1300" noProof="0" dirty="0">
                <a:latin typeface="Times New Roman" panose="02020603050405020304" pitchFamily="18" charset="0"/>
                <a:cs typeface="Times New Roman" panose="02020603050405020304" pitchFamily="18" charset="0"/>
              </a:rPr>
              <a:t>, D. (2024). Emotional and Cultural Intelligence Impact on Multicultural Leadership. </a:t>
            </a:r>
            <a:r>
              <a:rPr lang="en-GB" sz="1300" i="1" noProof="0" dirty="0">
                <a:latin typeface="Times New Roman" panose="02020603050405020304" pitchFamily="18" charset="0"/>
                <a:cs typeface="Times New Roman" panose="02020603050405020304" pitchFamily="18" charset="0"/>
              </a:rPr>
              <a:t>Contributions to management science</a:t>
            </a:r>
            <a:r>
              <a:rPr lang="en-GB" sz="1300" noProof="0" dirty="0">
                <a:latin typeface="Times New Roman" panose="02020603050405020304" pitchFamily="18" charset="0"/>
                <a:cs typeface="Times New Roman" panose="02020603050405020304" pitchFamily="18" charset="0"/>
              </a:rPr>
              <a:t>, pp.15–34. doi:https://doi.org/10.1007/978-3-031-77543-7_2.</a:t>
            </a:r>
          </a:p>
          <a:p>
            <a:r>
              <a:rPr lang="en-GB" sz="1300" noProof="0" dirty="0">
                <a:latin typeface="Times New Roman" panose="02020603050405020304" pitchFamily="18" charset="0"/>
                <a:cs typeface="Times New Roman" panose="02020603050405020304" pitchFamily="18" charset="0"/>
              </a:rPr>
              <a:t>Chua, S.W.Y., Sun, P.Y. and Sinha, P. (2023). Making Sense of Cultural Diversity’s complexity: Addressing an Emerging Challenge for Leadership. </a:t>
            </a:r>
            <a:r>
              <a:rPr lang="en-GB" sz="1300" i="1" noProof="0" dirty="0">
                <a:latin typeface="Times New Roman" panose="02020603050405020304" pitchFamily="18" charset="0"/>
                <a:cs typeface="Times New Roman" panose="02020603050405020304" pitchFamily="18" charset="0"/>
              </a:rPr>
              <a:t>International Journal of Cross Cultural Management</a:t>
            </a:r>
            <a:r>
              <a:rPr lang="en-GB" sz="1300" noProof="0" dirty="0">
                <a:latin typeface="Times New Roman" panose="02020603050405020304" pitchFamily="18" charset="0"/>
                <a:cs typeface="Times New Roman" panose="02020603050405020304" pitchFamily="18" charset="0"/>
              </a:rPr>
              <a:t>, [online] 23(3), pp.635–659. doi:https://doi.org/10.1177/14705958231214623.</a:t>
            </a:r>
          </a:p>
          <a:p>
            <a:r>
              <a:rPr lang="en-GB" sz="1300" noProof="0" dirty="0">
                <a:latin typeface="Times New Roman" panose="02020603050405020304" pitchFamily="18" charset="0"/>
                <a:cs typeface="Times New Roman" panose="02020603050405020304" pitchFamily="18" charset="0"/>
              </a:rPr>
              <a:t>Chung, S.R., Cichocki, M.N. and Chung, K.C. (2022). Building Emotional Intelligence. </a:t>
            </a:r>
            <a:r>
              <a:rPr lang="en-GB" sz="1300" i="1" noProof="0" dirty="0">
                <a:latin typeface="Times New Roman" panose="02020603050405020304" pitchFamily="18" charset="0"/>
                <a:cs typeface="Times New Roman" panose="02020603050405020304" pitchFamily="18" charset="0"/>
              </a:rPr>
              <a:t>Plastic &amp; Reconstructive Surgery</a:t>
            </a:r>
            <a:r>
              <a:rPr lang="en-GB" sz="1300" noProof="0" dirty="0">
                <a:latin typeface="Times New Roman" panose="02020603050405020304" pitchFamily="18" charset="0"/>
                <a:cs typeface="Times New Roman" panose="02020603050405020304" pitchFamily="18" charset="0"/>
              </a:rPr>
              <a:t>, 151(1), pp.1–5. doi:https://doi.org/10.1097/prs.0000000000009756.</a:t>
            </a:r>
          </a:p>
          <a:p>
            <a:r>
              <a:rPr lang="en-GB" sz="1300" noProof="0" dirty="0">
                <a:latin typeface="Times New Roman" panose="02020603050405020304" pitchFamily="18" charset="0"/>
                <a:cs typeface="Times New Roman" panose="02020603050405020304" pitchFamily="18" charset="0"/>
              </a:rPr>
              <a:t>Garamvölgyi, J. and Rudnák, I. (2023). Exploring the Relationship between Cultural Intelligence (CQ) and Management Competencies (MC). </a:t>
            </a:r>
            <a:r>
              <a:rPr lang="en-GB" sz="1300" i="1" noProof="0" dirty="0">
                <a:latin typeface="Times New Roman" panose="02020603050405020304" pitchFamily="18" charset="0"/>
                <a:cs typeface="Times New Roman" panose="02020603050405020304" pitchFamily="18" charset="0"/>
              </a:rPr>
              <a:t>Sustainability</a:t>
            </a:r>
            <a:r>
              <a:rPr lang="en-GB" sz="1300" noProof="0" dirty="0">
                <a:latin typeface="Times New Roman" panose="02020603050405020304" pitchFamily="18" charset="0"/>
                <a:cs typeface="Times New Roman" panose="02020603050405020304" pitchFamily="18" charset="0"/>
              </a:rPr>
              <a:t>, [online] 15(7), p.5735. doi:https://doi.org/10.3390/su15075735.</a:t>
            </a:r>
          </a:p>
          <a:p>
            <a:r>
              <a:rPr lang="en-GB" sz="1300" noProof="0" dirty="0" err="1">
                <a:latin typeface="Times New Roman" panose="02020603050405020304" pitchFamily="18" charset="0"/>
                <a:cs typeface="Times New Roman" panose="02020603050405020304" pitchFamily="18" charset="0"/>
              </a:rPr>
              <a:t>Khotbi</a:t>
            </a:r>
            <a:r>
              <a:rPr lang="en-GB" sz="1300" noProof="0" dirty="0">
                <a:latin typeface="Times New Roman" panose="02020603050405020304" pitchFamily="18" charset="0"/>
                <a:cs typeface="Times New Roman" panose="02020603050405020304" pitchFamily="18" charset="0"/>
              </a:rPr>
              <a:t>, T. and </a:t>
            </a:r>
            <a:r>
              <a:rPr lang="en-GB" sz="1300" noProof="0" dirty="0" err="1">
                <a:latin typeface="Times New Roman" panose="02020603050405020304" pitchFamily="18" charset="0"/>
                <a:cs typeface="Times New Roman" panose="02020603050405020304" pitchFamily="18" charset="0"/>
              </a:rPr>
              <a:t>Brir</a:t>
            </a:r>
            <a:r>
              <a:rPr lang="en-GB" sz="1300" noProof="0" dirty="0">
                <a:latin typeface="Times New Roman" panose="02020603050405020304" pitchFamily="18" charset="0"/>
                <a:cs typeface="Times New Roman" panose="02020603050405020304" pitchFamily="18" charset="0"/>
              </a:rPr>
              <a:t>, H. (2023). Emotional intelligence in sport-related contexts: Review of literature. </a:t>
            </a:r>
            <a:r>
              <a:rPr lang="en-GB" sz="1300" i="1" noProof="0" dirty="0">
                <a:latin typeface="Times New Roman" panose="02020603050405020304" pitchFamily="18" charset="0"/>
                <a:cs typeface="Times New Roman" panose="02020603050405020304" pitchFamily="18" charset="0"/>
              </a:rPr>
              <a:t>Revista </a:t>
            </a:r>
            <a:r>
              <a:rPr lang="en-GB" sz="1300" i="1" noProof="0" dirty="0" err="1">
                <a:latin typeface="Times New Roman" panose="02020603050405020304" pitchFamily="18" charset="0"/>
                <a:cs typeface="Times New Roman" panose="02020603050405020304" pitchFamily="18" charset="0"/>
              </a:rPr>
              <a:t>iberoamericana</a:t>
            </a:r>
            <a:r>
              <a:rPr lang="en-GB" sz="1300" i="1" noProof="0" dirty="0">
                <a:latin typeface="Times New Roman" panose="02020603050405020304" pitchFamily="18" charset="0"/>
                <a:cs typeface="Times New Roman" panose="02020603050405020304" pitchFamily="18" charset="0"/>
              </a:rPr>
              <a:t> de </a:t>
            </a:r>
            <a:r>
              <a:rPr lang="en-GB" sz="1300" i="1" noProof="0" dirty="0" err="1">
                <a:latin typeface="Times New Roman" panose="02020603050405020304" pitchFamily="18" charset="0"/>
                <a:cs typeface="Times New Roman" panose="02020603050405020304" pitchFamily="18" charset="0"/>
              </a:rPr>
              <a:t>psicología</a:t>
            </a:r>
            <a:r>
              <a:rPr lang="en-GB" sz="1300" i="1" noProof="0" dirty="0">
                <a:latin typeface="Times New Roman" panose="02020603050405020304" pitchFamily="18" charset="0"/>
                <a:cs typeface="Times New Roman" panose="02020603050405020304" pitchFamily="18" charset="0"/>
              </a:rPr>
              <a:t> del </a:t>
            </a:r>
            <a:r>
              <a:rPr lang="en-GB" sz="1300" i="1" noProof="0" dirty="0" err="1">
                <a:latin typeface="Times New Roman" panose="02020603050405020304" pitchFamily="18" charset="0"/>
                <a:cs typeface="Times New Roman" panose="02020603050405020304" pitchFamily="18" charset="0"/>
              </a:rPr>
              <a:t>ejercicio</a:t>
            </a:r>
            <a:r>
              <a:rPr lang="en-GB" sz="1300" i="1" noProof="0" dirty="0">
                <a:latin typeface="Times New Roman" panose="02020603050405020304" pitchFamily="18" charset="0"/>
                <a:cs typeface="Times New Roman" panose="02020603050405020304" pitchFamily="18" charset="0"/>
              </a:rPr>
              <a:t> y el deporte</a:t>
            </a:r>
            <a:r>
              <a:rPr lang="en-GB" sz="1300" noProof="0" dirty="0">
                <a:latin typeface="Times New Roman" panose="02020603050405020304" pitchFamily="18" charset="0"/>
                <a:cs typeface="Times New Roman" panose="02020603050405020304" pitchFamily="18" charset="0"/>
              </a:rPr>
              <a:t>, [online] 18(5), pp.526–529. Available at: </a:t>
            </a:r>
            <a:r>
              <a:rPr lang="en-GB" sz="1300" noProof="0" dirty="0">
                <a:latin typeface="Times New Roman" panose="02020603050405020304" pitchFamily="18" charset="0"/>
                <a:cs typeface="Times New Roman" panose="02020603050405020304" pitchFamily="18" charset="0"/>
                <a:hlinkClick r:id="rId2"/>
              </a:rPr>
              <a:t>https://dialnet.unirioja.es/servlet/articulo?codigo=9234342</a:t>
            </a:r>
            <a:r>
              <a:rPr lang="en-GB" sz="1300" noProof="0" dirty="0">
                <a:latin typeface="Times New Roman" panose="02020603050405020304" pitchFamily="18" charset="0"/>
                <a:cs typeface="Times New Roman" panose="02020603050405020304" pitchFamily="18" charset="0"/>
              </a:rPr>
              <a:t>.</a:t>
            </a:r>
          </a:p>
          <a:p>
            <a:r>
              <a:rPr lang="en-GB" sz="1300" noProof="0" dirty="0">
                <a:latin typeface="Times New Roman" panose="02020603050405020304" pitchFamily="18" charset="0"/>
                <a:cs typeface="Times New Roman" panose="02020603050405020304" pitchFamily="18" charset="0"/>
              </a:rPr>
              <a:t>Paraíso De Campos Serra, B., Tomei, P.A., Serra, F. and Guerrazzi, L.A. de C. (2022). What has been studied in cultural intelligence? Intellectual structure and current research. </a:t>
            </a:r>
            <a:r>
              <a:rPr lang="en-GB" sz="1300" i="1" noProof="0" dirty="0">
                <a:latin typeface="Times New Roman" panose="02020603050405020304" pitchFamily="18" charset="0"/>
                <a:cs typeface="Times New Roman" panose="02020603050405020304" pitchFamily="18" charset="0"/>
              </a:rPr>
              <a:t>Management Research: Journal of the Iberoamerican Academy of Management</a:t>
            </a:r>
            <a:r>
              <a:rPr lang="en-GB" sz="1300" noProof="0" dirty="0">
                <a:latin typeface="Times New Roman" panose="02020603050405020304" pitchFamily="18" charset="0"/>
                <a:cs typeface="Times New Roman" panose="02020603050405020304" pitchFamily="18" charset="0"/>
              </a:rPr>
              <a:t>, 20(3), pp.266–286. doi:https://doi.org/10.1108/mrjiam-09-2021-1228.</a:t>
            </a:r>
          </a:p>
          <a:p>
            <a:r>
              <a:rPr lang="en-GB" sz="1300" noProof="0" dirty="0">
                <a:latin typeface="Times New Roman" panose="02020603050405020304" pitchFamily="18" charset="0"/>
                <a:cs typeface="Times New Roman" panose="02020603050405020304" pitchFamily="18" charset="0"/>
              </a:rPr>
              <a:t>Samson, V. (2023). </a:t>
            </a:r>
            <a:r>
              <a:rPr lang="en-GB" sz="1300" i="1" noProof="0" dirty="0">
                <a:latin typeface="Times New Roman" panose="02020603050405020304" pitchFamily="18" charset="0"/>
                <a:cs typeface="Times New Roman" panose="02020603050405020304" pitchFamily="18" charset="0"/>
              </a:rPr>
              <a:t>Strategic Leadership and Management in Technology Enterprises: A Case Study of Microsoft’s Transformational Approach</a:t>
            </a:r>
            <a:r>
              <a:rPr lang="en-GB" sz="1300" noProof="0" dirty="0">
                <a:latin typeface="Times New Roman" panose="02020603050405020304" pitchFamily="18" charset="0"/>
                <a:cs typeface="Times New Roman" panose="02020603050405020304" pitchFamily="18" charset="0"/>
              </a:rPr>
              <a:t>. [online] Ssrn.com. Available at: </a:t>
            </a:r>
            <a:r>
              <a:rPr lang="en-GB" sz="1300" noProof="0" dirty="0">
                <a:latin typeface="Times New Roman" panose="02020603050405020304" pitchFamily="18" charset="0"/>
                <a:cs typeface="Times New Roman" panose="02020603050405020304" pitchFamily="18" charset="0"/>
                <a:hlinkClick r:id="rId3"/>
              </a:rPr>
              <a:t>https://papers.ssrn.com/sol3/papers.cfm?abstract_id=5247668</a:t>
            </a:r>
            <a:r>
              <a:rPr lang="en-GB" sz="1300" noProof="0" dirty="0">
                <a:latin typeface="Times New Roman" panose="02020603050405020304" pitchFamily="18" charset="0"/>
                <a:cs typeface="Times New Roman" panose="02020603050405020304" pitchFamily="18" charset="0"/>
              </a:rPr>
              <a:t>.</a:t>
            </a:r>
          </a:p>
          <a:p>
            <a:r>
              <a:rPr lang="en-GB" sz="1300" noProof="0" dirty="0">
                <a:latin typeface="Times New Roman" panose="02020603050405020304" pitchFamily="18" charset="0"/>
                <a:cs typeface="Times New Roman" panose="02020603050405020304" pitchFamily="18" charset="0"/>
              </a:rPr>
              <a:t>Wen, H. (2024). Global Leadership and Sustainability. </a:t>
            </a:r>
            <a:r>
              <a:rPr lang="en-GB" sz="1300" i="1" noProof="0" dirty="0">
                <a:latin typeface="Times New Roman" panose="02020603050405020304" pitchFamily="18" charset="0"/>
                <a:cs typeface="Times New Roman" panose="02020603050405020304" pitchFamily="18" charset="0"/>
              </a:rPr>
              <a:t>International Journal of Scientific Research and Management (IJSRM)</a:t>
            </a:r>
            <a:r>
              <a:rPr lang="en-GB" sz="1300" noProof="0" dirty="0">
                <a:latin typeface="Times New Roman" panose="02020603050405020304" pitchFamily="18" charset="0"/>
                <a:cs typeface="Times New Roman" panose="02020603050405020304" pitchFamily="18" charset="0"/>
              </a:rPr>
              <a:t>, [online] 12(08), pp.7015–7026. doi:https://doi.org/10.18535/</a:t>
            </a:r>
            <a:r>
              <a:rPr lang="en-GB" sz="1300" noProof="0" dirty="0" err="1">
                <a:latin typeface="Times New Roman" panose="02020603050405020304" pitchFamily="18" charset="0"/>
                <a:cs typeface="Times New Roman" panose="02020603050405020304" pitchFamily="18" charset="0"/>
              </a:rPr>
              <a:t>ijsrm</a:t>
            </a:r>
            <a:r>
              <a:rPr lang="en-GB" sz="1300" noProof="0" dirty="0">
                <a:latin typeface="Times New Roman" panose="02020603050405020304" pitchFamily="18" charset="0"/>
                <a:cs typeface="Times New Roman" panose="02020603050405020304" pitchFamily="18" charset="0"/>
              </a:rPr>
              <a:t>/v12i08.em03.</a:t>
            </a:r>
          </a:p>
          <a:p>
            <a:endParaRPr lang="en-GB" sz="1300" noProof="0" dirty="0">
              <a:latin typeface="Times New Roman" panose="02020603050405020304" pitchFamily="18" charset="0"/>
              <a:cs typeface="Times New Roman" panose="02020603050405020304" pitchFamily="18" charset="0"/>
            </a:endParaRPr>
          </a:p>
          <a:p>
            <a:endParaRPr lang="en-GB" sz="13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585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E72326-7B9C-F617-4DDF-D80D78A94399}"/>
              </a:ext>
            </a:extLst>
          </p:cNvPr>
          <p:cNvSpPr>
            <a:spLocks noGrp="1"/>
          </p:cNvSpPr>
          <p:nvPr>
            <p:ph type="title"/>
          </p:nvPr>
        </p:nvSpPr>
        <p:spPr>
          <a:xfrm>
            <a:off x="838200" y="365125"/>
            <a:ext cx="10515600" cy="1325563"/>
          </a:xfrm>
        </p:spPr>
        <p:txBody>
          <a:bodyPr>
            <a:normAutofit/>
          </a:bodyPr>
          <a:lstStyle/>
          <a:p>
            <a:r>
              <a:rPr lang="en-GB" noProof="0">
                <a:latin typeface="Times New Roman"/>
                <a:cs typeface="Times New Roman"/>
              </a:rPr>
              <a:t>References</a:t>
            </a:r>
            <a:endParaRPr lang="en-GB" noProof="0"/>
          </a:p>
          <a:p>
            <a:endParaRPr lang="en-GB" noProof="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0C2B0E-ABFE-F3B7-C07D-7A57DABB37D5}"/>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sz="1800" noProof="0" dirty="0">
                <a:latin typeface="Times New Roman" panose="02020603050405020304" pitchFamily="18" charset="0"/>
                <a:cs typeface="Times New Roman" panose="02020603050405020304" pitchFamily="18" charset="0"/>
              </a:rPr>
              <a:t>Abdelwahed, N.A.A. and </a:t>
            </a:r>
            <a:r>
              <a:rPr lang="en-GB" sz="1800" noProof="0" dirty="0" err="1">
                <a:latin typeface="Times New Roman" panose="02020603050405020304" pitchFamily="18" charset="0"/>
                <a:cs typeface="Times New Roman" panose="02020603050405020304" pitchFamily="18" charset="0"/>
              </a:rPr>
              <a:t>Doghan</a:t>
            </a:r>
            <a:r>
              <a:rPr lang="en-GB" sz="1800" noProof="0" dirty="0">
                <a:latin typeface="Times New Roman" panose="02020603050405020304" pitchFamily="18" charset="0"/>
                <a:cs typeface="Times New Roman" panose="02020603050405020304" pitchFamily="18" charset="0"/>
              </a:rPr>
              <a:t>, M.A.A. (2023). Developing Employee Productivity and Performance through Work Engagement and Organizational Factors in an Educational Society. Societies, [online] 13(3), p.65. doi:https://doi.org/10.3390/soc13030065.</a:t>
            </a:r>
            <a:endParaRPr lang="en-GB" sz="1800" noProof="0">
              <a:latin typeface="Times New Roman" panose="02020603050405020304" pitchFamily="18" charset="0"/>
              <a:cs typeface="Times New Roman" panose="02020603050405020304" pitchFamily="18" charset="0"/>
            </a:endParaRPr>
          </a:p>
          <a:p>
            <a:r>
              <a:rPr lang="en-GB" sz="1800" noProof="0" dirty="0">
                <a:latin typeface="Times New Roman" panose="02020603050405020304" pitchFamily="18" charset="0"/>
                <a:cs typeface="Times New Roman" panose="02020603050405020304" pitchFamily="18" charset="0"/>
              </a:rPr>
              <a:t>Htun, S.S., </a:t>
            </a:r>
            <a:r>
              <a:rPr lang="en-GB" sz="1800" noProof="0" dirty="0" err="1">
                <a:latin typeface="Times New Roman" panose="02020603050405020304" pitchFamily="18" charset="0"/>
                <a:cs typeface="Times New Roman" panose="02020603050405020304" pitchFamily="18" charset="0"/>
              </a:rPr>
              <a:t>Chakkaravarthy</a:t>
            </a:r>
            <a:r>
              <a:rPr lang="en-GB" sz="1800" noProof="0" dirty="0">
                <a:latin typeface="Times New Roman" panose="02020603050405020304" pitchFamily="18" charset="0"/>
                <a:cs typeface="Times New Roman" panose="02020603050405020304" pitchFamily="18" charset="0"/>
              </a:rPr>
              <a:t>, M. and Bhaumik, A. (2025). Impact of Emotional Intelligence and Leadership Styles on Employees’ Job Performance: A Review Paper. Journal of Multidisciplinary Research for SMET (JMR-SMET), [online] 1(1), pp.40–57. Available at: https://smetjournal.com/index.php/jmr-smet/article/view/3.</a:t>
            </a:r>
            <a:endParaRPr lang="en-GB" sz="1800" noProof="0">
              <a:latin typeface="Times New Roman" panose="02020603050405020304" pitchFamily="18" charset="0"/>
              <a:cs typeface="Times New Roman" panose="02020603050405020304" pitchFamily="18" charset="0"/>
            </a:endParaRPr>
          </a:p>
          <a:p>
            <a:r>
              <a:rPr lang="en-GB" sz="1800" noProof="0" dirty="0">
                <a:latin typeface="Times New Roman" panose="02020603050405020304" pitchFamily="18" charset="0"/>
                <a:cs typeface="Times New Roman" panose="02020603050405020304" pitchFamily="18" charset="0"/>
              </a:rPr>
              <a:t>Jain, A.K. (2025). Leadership Challenges and Opportunities for Excellence in Tourism. IGI Global eBooks, [online] pp.227–258. doi:https://doi.org/10.4018/979-8-3373-4546-8.ch008.</a:t>
            </a:r>
            <a:endParaRPr lang="en-GB" sz="1800" noProof="0">
              <a:latin typeface="Times New Roman" panose="02020603050405020304" pitchFamily="18" charset="0"/>
              <a:cs typeface="Times New Roman" panose="02020603050405020304" pitchFamily="18" charset="0"/>
            </a:endParaRPr>
          </a:p>
          <a:p>
            <a:r>
              <a:rPr lang="en-GB" sz="1800" noProof="0" dirty="0">
                <a:latin typeface="Times New Roman" panose="02020603050405020304" pitchFamily="18" charset="0"/>
                <a:cs typeface="Times New Roman" panose="02020603050405020304" pitchFamily="18" charset="0"/>
              </a:rPr>
              <a:t>Mahadevan, J. and Steinmann, J. (2023). Cultural intelligence and COVID-induced virtual teams: Towards a conceptual framework for cross-cultural management studies. International Journal of Cross Cultural Management, 23(2). doi:https://doi.org/10.1177/14705958231188621.</a:t>
            </a:r>
            <a:endParaRPr lang="en-GB" sz="1800" noProof="0">
              <a:latin typeface="Times New Roman" panose="02020603050405020304" pitchFamily="18" charset="0"/>
              <a:cs typeface="Times New Roman" panose="02020603050405020304" pitchFamily="18" charset="0"/>
            </a:endParaRPr>
          </a:p>
          <a:p>
            <a:r>
              <a:rPr lang="en-GB" sz="1800" noProof="0" dirty="0">
                <a:latin typeface="Times New Roman" panose="02020603050405020304" pitchFamily="18" charset="0"/>
                <a:cs typeface="Times New Roman" panose="02020603050405020304" pitchFamily="18" charset="0"/>
              </a:rPr>
              <a:t>Ren, Z. (2024). Navigating Global Markets: A Comprehensive Study on Cross-Cultural Communication Management Competence in International Trade. Journal of Interdisciplinary Insights, [online] 2(1), pp.01-10. doi:https://doi.org/10.5281/zenodo.10897765.</a:t>
            </a:r>
            <a:endParaRPr lang="en-GB" sz="1800" noProof="0">
              <a:latin typeface="Times New Roman" panose="02020603050405020304" pitchFamily="18" charset="0"/>
              <a:cs typeface="Times New Roman" panose="02020603050405020304" pitchFamily="18" charset="0"/>
            </a:endParaRPr>
          </a:p>
          <a:p>
            <a:endParaRPr lang="en-GB" sz="18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04673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3064</Words>
  <Application>Microsoft Office PowerPoint</Application>
  <PresentationFormat>Widescreen</PresentationFormat>
  <Paragraphs>78</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LCBB6022 Leadership and Management Theory and Practice </vt:lpstr>
      <vt:lpstr>Introduction: Emotional and Cultural Intelligence in Leadership</vt:lpstr>
      <vt:lpstr>Emotional Intelligence in Leadership</vt:lpstr>
      <vt:lpstr>Mayer and Salovey Ability Model of Emotional Intelligence </vt:lpstr>
      <vt:lpstr>Emotional Intelligence in Practice: Business Examples </vt:lpstr>
      <vt:lpstr>Cultural Intelligence in Leadership </vt:lpstr>
      <vt:lpstr>Earley and Ang Cultural Intelligence Model </vt:lpstr>
      <vt:lpstr>Cultural Intelligence in Practice: Business Examples </vt:lpstr>
      <vt:lpstr>Critical Evaluation and 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LCBB6022 Leadership and Management Theory and Practice</dc:title>
  <dc:creator>andreea</dc:creator>
  <cp:lastModifiedBy>Guest User</cp:lastModifiedBy>
  <cp:revision>49</cp:revision>
  <dcterms:created xsi:type="dcterms:W3CDTF">2026-03-10T16:38:56Z</dcterms:created>
  <dcterms:modified xsi:type="dcterms:W3CDTF">2026-03-18T15:01:58Z</dcterms:modified>
</cp:coreProperties>
</file>