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9" r:id="rId3"/>
    <p:sldId id="279" r:id="rId4"/>
    <p:sldId id="280" r:id="rId5"/>
    <p:sldId id="274" r:id="rId6"/>
    <p:sldId id="278" r:id="rId7"/>
    <p:sldId id="272" r:id="rId8"/>
    <p:sldId id="262" r:id="rId9"/>
    <p:sldId id="277" r:id="rId10"/>
    <p:sldId id="271" r:id="rId11"/>
    <p:sldId id="275" r:id="rId12"/>
    <p:sldId id="273" r:id="rId13"/>
    <p:sldId id="267" r:id="rId14"/>
    <p:sldId id="281" r:id="rId15"/>
    <p:sldId id="263" r:id="rId16"/>
    <p:sldId id="265" r:id="rId17"/>
    <p:sldId id="270" r:id="rId18"/>
    <p:sldId id="269" r:id="rId19"/>
    <p:sldId id="276" r:id="rId20"/>
    <p:sldId id="266" r:id="rId2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4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0BAAD5-6DDB-42CF-8BA6-F8A1F370CF9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2890B2-EBCD-4B7B-AA3A-FE7AE5DF07EB}">
      <dgm:prSet phldrT="[Text]" custT="1"/>
      <dgm:spPr/>
      <dgm:t>
        <a:bodyPr/>
        <a:lstStyle/>
        <a:p>
          <a:r>
            <a:rPr lang="en-GB" sz="2800" dirty="0"/>
            <a:t>Risk Intervention</a:t>
          </a:r>
        </a:p>
        <a:p>
          <a:r>
            <a:rPr lang="en-GB" sz="1400" dirty="0">
              <a:solidFill>
                <a:schemeClr val="bg2">
                  <a:lumMod val="10000"/>
                </a:schemeClr>
              </a:solidFill>
            </a:rPr>
            <a:t>(Coleman, Del Quest 2015)</a:t>
          </a:r>
        </a:p>
      </dgm:t>
    </dgm:pt>
    <dgm:pt modelId="{AC74897B-B786-4F3A-A04C-BC393C79D885}" type="parTrans" cxnId="{88B19615-75E5-45EC-B791-A45786BC99FF}">
      <dgm:prSet/>
      <dgm:spPr/>
      <dgm:t>
        <a:bodyPr/>
        <a:lstStyle/>
        <a:p>
          <a:endParaRPr lang="en-GB"/>
        </a:p>
      </dgm:t>
    </dgm:pt>
    <dgm:pt modelId="{32DE4019-9A96-408C-8C4C-C7BF71D78034}" type="sibTrans" cxnId="{88B19615-75E5-45EC-B791-A45786BC99FF}">
      <dgm:prSet/>
      <dgm:spPr/>
      <dgm:t>
        <a:bodyPr/>
        <a:lstStyle/>
        <a:p>
          <a:endParaRPr lang="en-GB"/>
        </a:p>
      </dgm:t>
    </dgm:pt>
    <dgm:pt modelId="{322FB227-AA4D-42EF-9181-895B1B33A42D}">
      <dgm:prSet phldrT="[Text]"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Social Media</a:t>
          </a:r>
        </a:p>
        <a:p>
          <a:r>
            <a:rPr lang="en-GB" sz="1400" dirty="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(Cheng, et al 2019) </a:t>
          </a:r>
        </a:p>
      </dgm:t>
    </dgm:pt>
    <dgm:pt modelId="{4268425F-07E3-4A35-B211-BAA60B914277}" type="parTrans" cxnId="{2CE2F25B-9EA1-44A1-9BAC-A98F82D12D6B}">
      <dgm:prSet/>
      <dgm:spPr/>
      <dgm:t>
        <a:bodyPr/>
        <a:lstStyle/>
        <a:p>
          <a:endParaRPr lang="en-GB"/>
        </a:p>
      </dgm:t>
    </dgm:pt>
    <dgm:pt modelId="{5B27E4FA-3307-4E20-8C4B-D7DC22681A71}" type="sibTrans" cxnId="{2CE2F25B-9EA1-44A1-9BAC-A98F82D12D6B}">
      <dgm:prSet/>
      <dgm:spPr/>
      <dgm:t>
        <a:bodyPr/>
        <a:lstStyle/>
        <a:p>
          <a:endParaRPr lang="en-GB"/>
        </a:p>
      </dgm:t>
    </dgm:pt>
    <dgm:pt modelId="{C2C3B3E6-E235-4A66-B6FA-A19DE9CC333D}">
      <dgm:prSet phldrT="[Text]" custT="1"/>
      <dgm:spPr/>
      <dgm:t>
        <a:bodyPr/>
        <a:lstStyle/>
        <a:p>
          <a:r>
            <a:rPr lang="en-GB" sz="2400" b="0" dirty="0">
              <a:latin typeface="Times New Roman" panose="02020603050405020304" pitchFamily="18" charset="0"/>
              <a:cs typeface="Times New Roman" panose="02020603050405020304" pitchFamily="18" charset="0"/>
            </a:rPr>
            <a:t>Shout</a:t>
          </a:r>
        </a:p>
        <a:p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(Giveusashout.org 2019)</a:t>
          </a:r>
        </a:p>
        <a:p>
          <a:endParaRPr lang="en-GB" sz="1700" dirty="0"/>
        </a:p>
      </dgm:t>
    </dgm:pt>
    <dgm:pt modelId="{4757CDDF-2895-4CCA-8893-155070D8A425}" type="parTrans" cxnId="{1C23EA21-16B8-4AC3-B0F1-F9703CEACEDF}">
      <dgm:prSet/>
      <dgm:spPr/>
      <dgm:t>
        <a:bodyPr/>
        <a:lstStyle/>
        <a:p>
          <a:endParaRPr lang="en-GB"/>
        </a:p>
      </dgm:t>
    </dgm:pt>
    <dgm:pt modelId="{2A442B70-009B-4D50-8F17-E29DE5ECE6D1}" type="sibTrans" cxnId="{1C23EA21-16B8-4AC3-B0F1-F9703CEACEDF}">
      <dgm:prSet/>
      <dgm:spPr/>
      <dgm:t>
        <a:bodyPr/>
        <a:lstStyle/>
        <a:p>
          <a:endParaRPr lang="en-GB"/>
        </a:p>
      </dgm:t>
    </dgm:pt>
    <dgm:pt modelId="{448F0EE3-6D31-46C1-B887-23989B4B159A}">
      <dgm:prSet phldrT="[Text]"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Samaritans</a:t>
          </a:r>
        </a:p>
        <a:p>
          <a:r>
            <a: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(www.samaritans.org)</a:t>
          </a:r>
        </a:p>
      </dgm:t>
    </dgm:pt>
    <dgm:pt modelId="{463A295A-0F03-428D-A90B-34C4E7A947F2}" type="parTrans" cxnId="{BFC994E2-6973-48B3-8966-DFE53BEC6211}">
      <dgm:prSet/>
      <dgm:spPr/>
      <dgm:t>
        <a:bodyPr/>
        <a:lstStyle/>
        <a:p>
          <a:endParaRPr lang="en-GB"/>
        </a:p>
      </dgm:t>
    </dgm:pt>
    <dgm:pt modelId="{08A0859E-943A-42ED-AD54-8A2943A92B97}" type="sibTrans" cxnId="{BFC994E2-6973-48B3-8966-DFE53BEC6211}">
      <dgm:prSet/>
      <dgm:spPr/>
      <dgm:t>
        <a:bodyPr/>
        <a:lstStyle/>
        <a:p>
          <a:endParaRPr lang="en-GB"/>
        </a:p>
      </dgm:t>
    </dgm:pt>
    <dgm:pt modelId="{F128676D-B5BF-4D9E-A62F-815CF5068926}">
      <dgm:prSet phldrT="[Text]"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Calm</a:t>
          </a:r>
        </a:p>
        <a:p>
          <a:r>
            <a:rPr lang="en-GB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(Thecalmzone.net 2019)</a:t>
          </a:r>
        </a:p>
      </dgm:t>
    </dgm:pt>
    <dgm:pt modelId="{409DE9D4-4903-496E-A5DF-E1FBF9021854}" type="parTrans" cxnId="{590EF472-01FC-46D7-B433-17E82842216B}">
      <dgm:prSet/>
      <dgm:spPr/>
      <dgm:t>
        <a:bodyPr/>
        <a:lstStyle/>
        <a:p>
          <a:endParaRPr lang="en-GB"/>
        </a:p>
      </dgm:t>
    </dgm:pt>
    <dgm:pt modelId="{396DDCA3-E8D9-4BE8-8B52-2ADE1A43E143}" type="sibTrans" cxnId="{590EF472-01FC-46D7-B433-17E82842216B}">
      <dgm:prSet/>
      <dgm:spPr/>
      <dgm:t>
        <a:bodyPr/>
        <a:lstStyle/>
        <a:p>
          <a:endParaRPr lang="en-GB"/>
        </a:p>
      </dgm:t>
    </dgm:pt>
    <dgm:pt modelId="{929E90FB-8D7C-4965-8A18-E57FDA2A3D09}" type="pres">
      <dgm:prSet presAssocID="{5F0BAAD5-6DDB-42CF-8BA6-F8A1F370CF98}" presName="cycle" presStyleCnt="0">
        <dgm:presLayoutVars>
          <dgm:dir/>
          <dgm:resizeHandles val="exact"/>
        </dgm:presLayoutVars>
      </dgm:prSet>
      <dgm:spPr/>
    </dgm:pt>
    <dgm:pt modelId="{DE63C594-800B-4A1A-8A81-2AE839C1DF07}" type="pres">
      <dgm:prSet presAssocID="{232890B2-EBCD-4B7B-AA3A-FE7AE5DF07EB}" presName="node" presStyleLbl="node1" presStyleIdx="0" presStyleCnt="5" custScaleX="318720" custRadScaleRad="97992" custRadScaleInc="-12524">
        <dgm:presLayoutVars>
          <dgm:bulletEnabled val="1"/>
        </dgm:presLayoutVars>
      </dgm:prSet>
      <dgm:spPr/>
    </dgm:pt>
    <dgm:pt modelId="{6F85C3C9-914D-493F-BB2C-BBDF34B16FEA}" type="pres">
      <dgm:prSet presAssocID="{32DE4019-9A96-408C-8C4C-C7BF71D78034}" presName="sibTrans" presStyleLbl="sibTrans2D1" presStyleIdx="0" presStyleCnt="5"/>
      <dgm:spPr/>
    </dgm:pt>
    <dgm:pt modelId="{E7697E56-6D34-4E7B-BF18-0AA4C8FB11F8}" type="pres">
      <dgm:prSet presAssocID="{32DE4019-9A96-408C-8C4C-C7BF71D78034}" presName="connectorText" presStyleLbl="sibTrans2D1" presStyleIdx="0" presStyleCnt="5"/>
      <dgm:spPr/>
    </dgm:pt>
    <dgm:pt modelId="{5665F4EB-7464-4ED8-928C-22DF11923B8F}" type="pres">
      <dgm:prSet presAssocID="{322FB227-AA4D-42EF-9181-895B1B33A42D}" presName="node" presStyleLbl="node1" presStyleIdx="1" presStyleCnt="5" custScaleX="291608" custRadScaleRad="199641" custRadScaleInc="29581">
        <dgm:presLayoutVars>
          <dgm:bulletEnabled val="1"/>
        </dgm:presLayoutVars>
      </dgm:prSet>
      <dgm:spPr/>
    </dgm:pt>
    <dgm:pt modelId="{26161A02-A0A2-4941-AD9D-D50C9383B1FD}" type="pres">
      <dgm:prSet presAssocID="{5B27E4FA-3307-4E20-8C4B-D7DC22681A71}" presName="sibTrans" presStyleLbl="sibTrans2D1" presStyleIdx="1" presStyleCnt="5"/>
      <dgm:spPr/>
    </dgm:pt>
    <dgm:pt modelId="{4D6C8C0E-6C9E-481E-ACC0-52D01BB5A345}" type="pres">
      <dgm:prSet presAssocID="{5B27E4FA-3307-4E20-8C4B-D7DC22681A71}" presName="connectorText" presStyleLbl="sibTrans2D1" presStyleIdx="1" presStyleCnt="5"/>
      <dgm:spPr/>
    </dgm:pt>
    <dgm:pt modelId="{E4EC1DC2-1038-4638-9002-9962C81FDFE8}" type="pres">
      <dgm:prSet presAssocID="{C2C3B3E6-E235-4A66-B6FA-A19DE9CC333D}" presName="node" presStyleLbl="node1" presStyleIdx="2" presStyleCnt="5" custScaleX="178758">
        <dgm:presLayoutVars>
          <dgm:bulletEnabled val="1"/>
        </dgm:presLayoutVars>
      </dgm:prSet>
      <dgm:spPr/>
    </dgm:pt>
    <dgm:pt modelId="{D656F0E4-E568-45AF-AD68-46AB0CB61E65}" type="pres">
      <dgm:prSet presAssocID="{2A442B70-009B-4D50-8F17-E29DE5ECE6D1}" presName="sibTrans" presStyleLbl="sibTrans2D1" presStyleIdx="2" presStyleCnt="5"/>
      <dgm:spPr/>
    </dgm:pt>
    <dgm:pt modelId="{DF4C12EE-E35A-41AB-B6F7-CFF00F6A5C7C}" type="pres">
      <dgm:prSet presAssocID="{2A442B70-009B-4D50-8F17-E29DE5ECE6D1}" presName="connectorText" presStyleLbl="sibTrans2D1" presStyleIdx="2" presStyleCnt="5"/>
      <dgm:spPr/>
    </dgm:pt>
    <dgm:pt modelId="{865A0850-DB45-40FB-A6B3-D97B42EB4817}" type="pres">
      <dgm:prSet presAssocID="{448F0EE3-6D31-46C1-B887-23989B4B159A}" presName="node" presStyleLbl="node1" presStyleIdx="3" presStyleCnt="5" custScaleX="187700" custRadScaleRad="143145" custRadScaleInc="54407">
        <dgm:presLayoutVars>
          <dgm:bulletEnabled val="1"/>
        </dgm:presLayoutVars>
      </dgm:prSet>
      <dgm:spPr/>
    </dgm:pt>
    <dgm:pt modelId="{E70BF5C8-1137-488E-BCB2-8CE7FBE97CBC}" type="pres">
      <dgm:prSet presAssocID="{08A0859E-943A-42ED-AD54-8A2943A92B97}" presName="sibTrans" presStyleLbl="sibTrans2D1" presStyleIdx="3" presStyleCnt="5"/>
      <dgm:spPr/>
    </dgm:pt>
    <dgm:pt modelId="{A8581B50-CB6F-4B16-BD08-D7A6E1AA6023}" type="pres">
      <dgm:prSet presAssocID="{08A0859E-943A-42ED-AD54-8A2943A92B97}" presName="connectorText" presStyleLbl="sibTrans2D1" presStyleIdx="3" presStyleCnt="5"/>
      <dgm:spPr/>
    </dgm:pt>
    <dgm:pt modelId="{C6FBE802-032C-40AB-A8D0-B82AEA4C2641}" type="pres">
      <dgm:prSet presAssocID="{F128676D-B5BF-4D9E-A62F-815CF5068926}" presName="node" presStyleLbl="node1" presStyleIdx="4" presStyleCnt="5" custScaleX="290179" custScaleY="91649" custRadScaleRad="221481" custRadScaleInc="-28523">
        <dgm:presLayoutVars>
          <dgm:bulletEnabled val="1"/>
        </dgm:presLayoutVars>
      </dgm:prSet>
      <dgm:spPr/>
    </dgm:pt>
    <dgm:pt modelId="{4C299F79-15E9-4EAE-9729-E7FE91CFD47D}" type="pres">
      <dgm:prSet presAssocID="{396DDCA3-E8D9-4BE8-8B52-2ADE1A43E143}" presName="sibTrans" presStyleLbl="sibTrans2D1" presStyleIdx="4" presStyleCnt="5"/>
      <dgm:spPr/>
    </dgm:pt>
    <dgm:pt modelId="{FCA757BD-B74F-4CA7-BA1E-D816116F6AC7}" type="pres">
      <dgm:prSet presAssocID="{396DDCA3-E8D9-4BE8-8B52-2ADE1A43E143}" presName="connectorText" presStyleLbl="sibTrans2D1" presStyleIdx="4" presStyleCnt="5"/>
      <dgm:spPr/>
    </dgm:pt>
  </dgm:ptLst>
  <dgm:cxnLst>
    <dgm:cxn modelId="{CEB81611-6A03-4A41-B0AC-C108AC44E7D2}" type="presOf" srcId="{08A0859E-943A-42ED-AD54-8A2943A92B97}" destId="{A8581B50-CB6F-4B16-BD08-D7A6E1AA6023}" srcOrd="1" destOrd="0" presId="urn:microsoft.com/office/officeart/2005/8/layout/cycle2"/>
    <dgm:cxn modelId="{88B19615-75E5-45EC-B791-A45786BC99FF}" srcId="{5F0BAAD5-6DDB-42CF-8BA6-F8A1F370CF98}" destId="{232890B2-EBCD-4B7B-AA3A-FE7AE5DF07EB}" srcOrd="0" destOrd="0" parTransId="{AC74897B-B786-4F3A-A04C-BC393C79D885}" sibTransId="{32DE4019-9A96-408C-8C4C-C7BF71D78034}"/>
    <dgm:cxn modelId="{E2E61E17-40AD-43B0-8488-67374BA8F43A}" type="presOf" srcId="{32DE4019-9A96-408C-8C4C-C7BF71D78034}" destId="{E7697E56-6D34-4E7B-BF18-0AA4C8FB11F8}" srcOrd="1" destOrd="0" presId="urn:microsoft.com/office/officeart/2005/8/layout/cycle2"/>
    <dgm:cxn modelId="{1C23EA21-16B8-4AC3-B0F1-F9703CEACEDF}" srcId="{5F0BAAD5-6DDB-42CF-8BA6-F8A1F370CF98}" destId="{C2C3B3E6-E235-4A66-B6FA-A19DE9CC333D}" srcOrd="2" destOrd="0" parTransId="{4757CDDF-2895-4CCA-8893-155070D8A425}" sibTransId="{2A442B70-009B-4D50-8F17-E29DE5ECE6D1}"/>
    <dgm:cxn modelId="{BD0F322B-1CB3-4A0F-B236-69D0721502AE}" type="presOf" srcId="{322FB227-AA4D-42EF-9181-895B1B33A42D}" destId="{5665F4EB-7464-4ED8-928C-22DF11923B8F}" srcOrd="0" destOrd="0" presId="urn:microsoft.com/office/officeart/2005/8/layout/cycle2"/>
    <dgm:cxn modelId="{84BA0B32-3CF4-442F-8456-1CDD66FDC4C6}" type="presOf" srcId="{5B27E4FA-3307-4E20-8C4B-D7DC22681A71}" destId="{4D6C8C0E-6C9E-481E-ACC0-52D01BB5A345}" srcOrd="1" destOrd="0" presId="urn:microsoft.com/office/officeart/2005/8/layout/cycle2"/>
    <dgm:cxn modelId="{2CE2F25B-9EA1-44A1-9BAC-A98F82D12D6B}" srcId="{5F0BAAD5-6DDB-42CF-8BA6-F8A1F370CF98}" destId="{322FB227-AA4D-42EF-9181-895B1B33A42D}" srcOrd="1" destOrd="0" parTransId="{4268425F-07E3-4A35-B211-BAA60B914277}" sibTransId="{5B27E4FA-3307-4E20-8C4B-D7DC22681A71}"/>
    <dgm:cxn modelId="{A3AFCB48-EEC7-4053-BB64-F9C881302CF8}" type="presOf" srcId="{396DDCA3-E8D9-4BE8-8B52-2ADE1A43E143}" destId="{FCA757BD-B74F-4CA7-BA1E-D816116F6AC7}" srcOrd="1" destOrd="0" presId="urn:microsoft.com/office/officeart/2005/8/layout/cycle2"/>
    <dgm:cxn modelId="{5779A14B-52C0-4A4B-80B9-EBC12A43D692}" type="presOf" srcId="{08A0859E-943A-42ED-AD54-8A2943A92B97}" destId="{E70BF5C8-1137-488E-BCB2-8CE7FBE97CBC}" srcOrd="0" destOrd="0" presId="urn:microsoft.com/office/officeart/2005/8/layout/cycle2"/>
    <dgm:cxn modelId="{3E74B24C-C502-4B0F-8B45-6FC3FA7D017F}" type="presOf" srcId="{F128676D-B5BF-4D9E-A62F-815CF5068926}" destId="{C6FBE802-032C-40AB-A8D0-B82AEA4C2641}" srcOrd="0" destOrd="0" presId="urn:microsoft.com/office/officeart/2005/8/layout/cycle2"/>
    <dgm:cxn modelId="{590EF472-01FC-46D7-B433-17E82842216B}" srcId="{5F0BAAD5-6DDB-42CF-8BA6-F8A1F370CF98}" destId="{F128676D-B5BF-4D9E-A62F-815CF5068926}" srcOrd="4" destOrd="0" parTransId="{409DE9D4-4903-496E-A5DF-E1FBF9021854}" sibTransId="{396DDCA3-E8D9-4BE8-8B52-2ADE1A43E143}"/>
    <dgm:cxn modelId="{B75FE377-DD49-46D4-8CA1-8AF64B902016}" type="presOf" srcId="{2A442B70-009B-4D50-8F17-E29DE5ECE6D1}" destId="{DF4C12EE-E35A-41AB-B6F7-CFF00F6A5C7C}" srcOrd="1" destOrd="0" presId="urn:microsoft.com/office/officeart/2005/8/layout/cycle2"/>
    <dgm:cxn modelId="{1353A159-E745-41A9-804C-5E0019642C28}" type="presOf" srcId="{232890B2-EBCD-4B7B-AA3A-FE7AE5DF07EB}" destId="{DE63C594-800B-4A1A-8A81-2AE839C1DF07}" srcOrd="0" destOrd="0" presId="urn:microsoft.com/office/officeart/2005/8/layout/cycle2"/>
    <dgm:cxn modelId="{7C31E5A4-D8A4-46F7-9EAC-CB1FD991C830}" type="presOf" srcId="{C2C3B3E6-E235-4A66-B6FA-A19DE9CC333D}" destId="{E4EC1DC2-1038-4638-9002-9962C81FDFE8}" srcOrd="0" destOrd="0" presId="urn:microsoft.com/office/officeart/2005/8/layout/cycle2"/>
    <dgm:cxn modelId="{A470E0B8-96EA-4484-973C-EB7DF5B01384}" type="presOf" srcId="{5F0BAAD5-6DDB-42CF-8BA6-F8A1F370CF98}" destId="{929E90FB-8D7C-4965-8A18-E57FDA2A3D09}" srcOrd="0" destOrd="0" presId="urn:microsoft.com/office/officeart/2005/8/layout/cycle2"/>
    <dgm:cxn modelId="{5FA1D1BA-3E8E-46CA-ADCB-88984FBD5755}" type="presOf" srcId="{448F0EE3-6D31-46C1-B887-23989B4B159A}" destId="{865A0850-DB45-40FB-A6B3-D97B42EB4817}" srcOrd="0" destOrd="0" presId="urn:microsoft.com/office/officeart/2005/8/layout/cycle2"/>
    <dgm:cxn modelId="{0EDDB9BC-D1D9-4045-AD83-97B0568D9807}" type="presOf" srcId="{32DE4019-9A96-408C-8C4C-C7BF71D78034}" destId="{6F85C3C9-914D-493F-BB2C-BBDF34B16FEA}" srcOrd="0" destOrd="0" presId="urn:microsoft.com/office/officeart/2005/8/layout/cycle2"/>
    <dgm:cxn modelId="{45B63BBF-5C84-44AE-83B6-3F296A8454FC}" type="presOf" srcId="{396DDCA3-E8D9-4BE8-8B52-2ADE1A43E143}" destId="{4C299F79-15E9-4EAE-9729-E7FE91CFD47D}" srcOrd="0" destOrd="0" presId="urn:microsoft.com/office/officeart/2005/8/layout/cycle2"/>
    <dgm:cxn modelId="{D3A477C1-8767-4743-BA76-E5DFBC27F993}" type="presOf" srcId="{5B27E4FA-3307-4E20-8C4B-D7DC22681A71}" destId="{26161A02-A0A2-4941-AD9D-D50C9383B1FD}" srcOrd="0" destOrd="0" presId="urn:microsoft.com/office/officeart/2005/8/layout/cycle2"/>
    <dgm:cxn modelId="{BFC994E2-6973-48B3-8966-DFE53BEC6211}" srcId="{5F0BAAD5-6DDB-42CF-8BA6-F8A1F370CF98}" destId="{448F0EE3-6D31-46C1-B887-23989B4B159A}" srcOrd="3" destOrd="0" parTransId="{463A295A-0F03-428D-A90B-34C4E7A947F2}" sibTransId="{08A0859E-943A-42ED-AD54-8A2943A92B97}"/>
    <dgm:cxn modelId="{C5425CE4-B55B-4BDF-8334-CEDF41C03D26}" type="presOf" srcId="{2A442B70-009B-4D50-8F17-E29DE5ECE6D1}" destId="{D656F0E4-E568-45AF-AD68-46AB0CB61E65}" srcOrd="0" destOrd="0" presId="urn:microsoft.com/office/officeart/2005/8/layout/cycle2"/>
    <dgm:cxn modelId="{1C283AB5-A56F-4F1A-8B65-D6860E15171E}" type="presParOf" srcId="{929E90FB-8D7C-4965-8A18-E57FDA2A3D09}" destId="{DE63C594-800B-4A1A-8A81-2AE839C1DF07}" srcOrd="0" destOrd="0" presId="urn:microsoft.com/office/officeart/2005/8/layout/cycle2"/>
    <dgm:cxn modelId="{899CAD4E-6019-43C2-A7A9-4BC2CCDB6B4C}" type="presParOf" srcId="{929E90FB-8D7C-4965-8A18-E57FDA2A3D09}" destId="{6F85C3C9-914D-493F-BB2C-BBDF34B16FEA}" srcOrd="1" destOrd="0" presId="urn:microsoft.com/office/officeart/2005/8/layout/cycle2"/>
    <dgm:cxn modelId="{38AA71C1-289E-45EE-90FC-162389F00CAE}" type="presParOf" srcId="{6F85C3C9-914D-493F-BB2C-BBDF34B16FEA}" destId="{E7697E56-6D34-4E7B-BF18-0AA4C8FB11F8}" srcOrd="0" destOrd="0" presId="urn:microsoft.com/office/officeart/2005/8/layout/cycle2"/>
    <dgm:cxn modelId="{09BFD8A5-C3F4-4329-BB94-43710119DF6F}" type="presParOf" srcId="{929E90FB-8D7C-4965-8A18-E57FDA2A3D09}" destId="{5665F4EB-7464-4ED8-928C-22DF11923B8F}" srcOrd="2" destOrd="0" presId="urn:microsoft.com/office/officeart/2005/8/layout/cycle2"/>
    <dgm:cxn modelId="{26C385A5-4EAA-4A6D-9F93-F28EE1BE3442}" type="presParOf" srcId="{929E90FB-8D7C-4965-8A18-E57FDA2A3D09}" destId="{26161A02-A0A2-4941-AD9D-D50C9383B1FD}" srcOrd="3" destOrd="0" presId="urn:microsoft.com/office/officeart/2005/8/layout/cycle2"/>
    <dgm:cxn modelId="{DE9B74EA-4C73-4AF9-AC81-073A9C0F4FB8}" type="presParOf" srcId="{26161A02-A0A2-4941-AD9D-D50C9383B1FD}" destId="{4D6C8C0E-6C9E-481E-ACC0-52D01BB5A345}" srcOrd="0" destOrd="0" presId="urn:microsoft.com/office/officeart/2005/8/layout/cycle2"/>
    <dgm:cxn modelId="{1967BC4E-16B9-4A9E-9B47-154DDAF96AA1}" type="presParOf" srcId="{929E90FB-8D7C-4965-8A18-E57FDA2A3D09}" destId="{E4EC1DC2-1038-4638-9002-9962C81FDFE8}" srcOrd="4" destOrd="0" presId="urn:microsoft.com/office/officeart/2005/8/layout/cycle2"/>
    <dgm:cxn modelId="{EF379E13-0161-4747-8996-721042980335}" type="presParOf" srcId="{929E90FB-8D7C-4965-8A18-E57FDA2A3D09}" destId="{D656F0E4-E568-45AF-AD68-46AB0CB61E65}" srcOrd="5" destOrd="0" presId="urn:microsoft.com/office/officeart/2005/8/layout/cycle2"/>
    <dgm:cxn modelId="{7D02E2C4-07D3-4121-909C-DB0BCAF72D12}" type="presParOf" srcId="{D656F0E4-E568-45AF-AD68-46AB0CB61E65}" destId="{DF4C12EE-E35A-41AB-B6F7-CFF00F6A5C7C}" srcOrd="0" destOrd="0" presId="urn:microsoft.com/office/officeart/2005/8/layout/cycle2"/>
    <dgm:cxn modelId="{B573314A-F5C3-44CC-BCD7-227F911A416E}" type="presParOf" srcId="{929E90FB-8D7C-4965-8A18-E57FDA2A3D09}" destId="{865A0850-DB45-40FB-A6B3-D97B42EB4817}" srcOrd="6" destOrd="0" presId="urn:microsoft.com/office/officeart/2005/8/layout/cycle2"/>
    <dgm:cxn modelId="{EC3FC7BB-D51A-49B9-9848-63DF47B96CC7}" type="presParOf" srcId="{929E90FB-8D7C-4965-8A18-E57FDA2A3D09}" destId="{E70BF5C8-1137-488E-BCB2-8CE7FBE97CBC}" srcOrd="7" destOrd="0" presId="urn:microsoft.com/office/officeart/2005/8/layout/cycle2"/>
    <dgm:cxn modelId="{0394E8D4-9B18-4581-92AD-08E5E059679D}" type="presParOf" srcId="{E70BF5C8-1137-488E-BCB2-8CE7FBE97CBC}" destId="{A8581B50-CB6F-4B16-BD08-D7A6E1AA6023}" srcOrd="0" destOrd="0" presId="urn:microsoft.com/office/officeart/2005/8/layout/cycle2"/>
    <dgm:cxn modelId="{08084FD5-1FF4-496C-A33E-7B1B30ACE275}" type="presParOf" srcId="{929E90FB-8D7C-4965-8A18-E57FDA2A3D09}" destId="{C6FBE802-032C-40AB-A8D0-B82AEA4C2641}" srcOrd="8" destOrd="0" presId="urn:microsoft.com/office/officeart/2005/8/layout/cycle2"/>
    <dgm:cxn modelId="{ECCB3435-B764-4C91-AEAF-C861F82E4DE7}" type="presParOf" srcId="{929E90FB-8D7C-4965-8A18-E57FDA2A3D09}" destId="{4C299F79-15E9-4EAE-9729-E7FE91CFD47D}" srcOrd="9" destOrd="0" presId="urn:microsoft.com/office/officeart/2005/8/layout/cycle2"/>
    <dgm:cxn modelId="{9F9BFC99-4468-4D65-9935-AADFA6D5A2D5}" type="presParOf" srcId="{4C299F79-15E9-4EAE-9729-E7FE91CFD47D}" destId="{FCA757BD-B74F-4CA7-BA1E-D816116F6AC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63C594-800B-4A1A-8A81-2AE839C1DF07}">
      <dsp:nvSpPr>
        <dsp:cNvPr id="0" name=""/>
        <dsp:cNvSpPr/>
      </dsp:nvSpPr>
      <dsp:spPr>
        <a:xfrm>
          <a:off x="3538789" y="40263"/>
          <a:ext cx="4296390" cy="13480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Risk Intervention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</a:rPr>
            <a:t>(Coleman, Del Quest 2015)</a:t>
          </a:r>
        </a:p>
      </dsp:txBody>
      <dsp:txXfrm>
        <a:off x="4167981" y="237675"/>
        <a:ext cx="3038006" cy="953189"/>
      </dsp:txXfrm>
    </dsp:sp>
    <dsp:sp modelId="{6F85C3C9-914D-493F-BB2C-BBDF34B16FEA}">
      <dsp:nvSpPr>
        <dsp:cNvPr id="0" name=""/>
        <dsp:cNvSpPr/>
      </dsp:nvSpPr>
      <dsp:spPr>
        <a:xfrm rot="1159630">
          <a:off x="7268858" y="1113767"/>
          <a:ext cx="411538" cy="4549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7272337" y="1184328"/>
        <a:ext cx="288077" cy="272972"/>
      </dsp:txXfrm>
    </dsp:sp>
    <dsp:sp modelId="{5665F4EB-7464-4ED8-928C-22DF11923B8F}">
      <dsp:nvSpPr>
        <dsp:cNvPr id="0" name=""/>
        <dsp:cNvSpPr/>
      </dsp:nvSpPr>
      <dsp:spPr>
        <a:xfrm>
          <a:off x="7260597" y="1281511"/>
          <a:ext cx="3930916" cy="13480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Social Media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(Cheng, et al 2019) </a:t>
          </a:r>
        </a:p>
      </dsp:txBody>
      <dsp:txXfrm>
        <a:off x="7836266" y="1478923"/>
        <a:ext cx="2779578" cy="953189"/>
      </dsp:txXfrm>
    </dsp:sp>
    <dsp:sp modelId="{26161A02-A0A2-4941-AD9D-D50C9383B1FD}">
      <dsp:nvSpPr>
        <dsp:cNvPr id="0" name=""/>
        <dsp:cNvSpPr/>
      </dsp:nvSpPr>
      <dsp:spPr>
        <a:xfrm rot="8555974">
          <a:off x="7701786" y="2669145"/>
          <a:ext cx="586750" cy="4549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7824242" y="2718686"/>
        <a:ext cx="450264" cy="272972"/>
      </dsp:txXfrm>
    </dsp:sp>
    <dsp:sp modelId="{E4EC1DC2-1038-4638-9002-9962C81FDFE8}">
      <dsp:nvSpPr>
        <dsp:cNvPr id="0" name=""/>
        <dsp:cNvSpPr/>
      </dsp:nvSpPr>
      <dsp:spPr>
        <a:xfrm>
          <a:off x="5625942" y="3112864"/>
          <a:ext cx="2409682" cy="13480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Shout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(Giveusashout.org 2019)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 dirty="0"/>
        </a:p>
      </dsp:txBody>
      <dsp:txXfrm>
        <a:off x="5978832" y="3310276"/>
        <a:ext cx="1703902" cy="953189"/>
      </dsp:txXfrm>
    </dsp:sp>
    <dsp:sp modelId="{D656F0E4-E568-45AF-AD68-46AB0CB61E65}">
      <dsp:nvSpPr>
        <dsp:cNvPr id="0" name=""/>
        <dsp:cNvSpPr/>
      </dsp:nvSpPr>
      <dsp:spPr>
        <a:xfrm rot="10800033">
          <a:off x="5196150" y="3559379"/>
          <a:ext cx="303719" cy="4549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5287266" y="3650370"/>
        <a:ext cx="212603" cy="272972"/>
      </dsp:txXfrm>
    </dsp:sp>
    <dsp:sp modelId="{865A0850-DB45-40FB-A6B3-D97B42EB4817}">
      <dsp:nvSpPr>
        <dsp:cNvPr id="0" name=""/>
        <dsp:cNvSpPr/>
      </dsp:nvSpPr>
      <dsp:spPr>
        <a:xfrm>
          <a:off x="2522665" y="3112834"/>
          <a:ext cx="2530222" cy="13480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Samaritans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(www.samaritans.org)</a:t>
          </a:r>
        </a:p>
      </dsp:txBody>
      <dsp:txXfrm>
        <a:off x="2893207" y="3310246"/>
        <a:ext cx="1789138" cy="953189"/>
      </dsp:txXfrm>
    </dsp:sp>
    <dsp:sp modelId="{E70BF5C8-1137-488E-BCB2-8CE7FBE97CBC}">
      <dsp:nvSpPr>
        <dsp:cNvPr id="0" name=""/>
        <dsp:cNvSpPr/>
      </dsp:nvSpPr>
      <dsp:spPr>
        <a:xfrm rot="13651002">
          <a:off x="2666277" y="2611511"/>
          <a:ext cx="506920" cy="4549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2780610" y="2752829"/>
        <a:ext cx="370434" cy="272972"/>
      </dsp:txXfrm>
    </dsp:sp>
    <dsp:sp modelId="{C6FBE802-032C-40AB-A8D0-B82AEA4C2641}">
      <dsp:nvSpPr>
        <dsp:cNvPr id="0" name=""/>
        <dsp:cNvSpPr/>
      </dsp:nvSpPr>
      <dsp:spPr>
        <a:xfrm>
          <a:off x="87808" y="1264610"/>
          <a:ext cx="3911653" cy="123544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Calm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(Thecalmzone.net 2019)</a:t>
          </a:r>
        </a:p>
      </dsp:txBody>
      <dsp:txXfrm>
        <a:off x="660656" y="1445536"/>
        <a:ext cx="2765957" cy="873589"/>
      </dsp:txXfrm>
    </dsp:sp>
    <dsp:sp modelId="{4C299F79-15E9-4EAE-9729-E7FE91CFD47D}">
      <dsp:nvSpPr>
        <dsp:cNvPr id="0" name=""/>
        <dsp:cNvSpPr/>
      </dsp:nvSpPr>
      <dsp:spPr>
        <a:xfrm rot="20533446">
          <a:off x="3575027" y="1095346"/>
          <a:ext cx="427581" cy="4549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3578089" y="1205918"/>
        <a:ext cx="299307" cy="2729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358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942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812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338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477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150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126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7819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85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756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322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24000">
              <a:schemeClr val="accent1">
                <a:lumMod val="45000"/>
                <a:lumOff val="55000"/>
              </a:schemeClr>
            </a:gs>
            <a:gs pos="16000">
              <a:schemeClr val="accent1">
                <a:lumMod val="45000"/>
                <a:lumOff val="55000"/>
              </a:schemeClr>
            </a:gs>
            <a:gs pos="84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1798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62" r:id="rId5"/>
    <p:sldLayoutId id="2147483756" r:id="rId6"/>
    <p:sldLayoutId id="2147483757" r:id="rId7"/>
    <p:sldLayoutId id="2147483758" r:id="rId8"/>
    <p:sldLayoutId id="2147483761" r:id="rId9"/>
    <p:sldLayoutId id="2147483759" r:id="rId10"/>
    <p:sldLayoutId id="214748376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7/06/relationships/model3d" Target="../media/model3d1.glb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svg"/><Relationship Id="rId2" Type="http://schemas.microsoft.com/office/2017/06/relationships/model3d" Target="../media/model3d2.glb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microsoft.com/office/2017/06/relationships/model3d" Target="../media/model3d3.glb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1.xml"/><Relationship Id="rId7" Type="http://schemas.microsoft.com/office/2017/06/relationships/model3d" Target="../media/model3d3.glb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health-50658007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s4Ilcz_y9w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blogs/dr-funke-baffour/male-suicide-silent-epidemic" TargetMode="External"/><Relationship Id="rId2" Type="http://schemas.openxmlformats.org/officeDocument/2006/relationships/hyperlink" Target="https://blog.udemy.com/life-planning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dhss.alaska.gov/dbh/PublishingImages/SP%20Logo.png" TargetMode="External"/><Relationship Id="rId4" Type="http://schemas.openxmlformats.org/officeDocument/2006/relationships/hyperlink" Target="https://www.thecalmzone.net/2019/11/join-the-movement-against-suicide-this-international-mens-day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-org.ezproxy.uwtsd.ac.uk/10.1016/j.jad.2018.02.028" TargetMode="External"/><Relationship Id="rId7" Type="http://schemas.openxmlformats.org/officeDocument/2006/relationships/hyperlink" Target="https://www.writermag.com/improve-your-writing/nonfiction/whole-life-story/" TargetMode="External"/><Relationship Id="rId2" Type="http://schemas.openxmlformats.org/officeDocument/2006/relationships/hyperlink" Target="https://doi.org/10.1136/bmj.k113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interest.es/pin/324470348151598857/" TargetMode="External"/><Relationship Id="rId5" Type="http://schemas.openxmlformats.org/officeDocument/2006/relationships/hyperlink" Target="https://keyassets-p2.timeincuk.net/wp/prod/wp-content/uploads/sites/50/2018/03/project-84-campaign-main-920x606.jpg" TargetMode="External"/><Relationship Id="rId4" Type="http://schemas.openxmlformats.org/officeDocument/2006/relationships/hyperlink" Target="https://doi.org/10.1016/j.jad.2018.02.028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asp.info/publications.php" TargetMode="External"/><Relationship Id="rId3" Type="http://schemas.openxmlformats.org/officeDocument/2006/relationships/hyperlink" Target="https://www.bma.org.uk/~/asset/4/29411.ashx?format=8|10000" TargetMode="External"/><Relationship Id="rId7" Type="http://schemas.openxmlformats.org/officeDocument/2006/relationships/hyperlink" Target="https://www.pinterest.co.uk/mgutierrez1329/sad-eyes/" TargetMode="External"/><Relationship Id="rId2" Type="http://schemas.openxmlformats.org/officeDocument/2006/relationships/hyperlink" Target="https://www.shutterstock.com/search/young+man+celebrate?image_type=phot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ssolve.com/stock-photo/Group-men-watching-sport-event-television-royalty-free-image/101-D943-186-540" TargetMode="External"/><Relationship Id="rId5" Type="http://schemas.openxmlformats.org/officeDocument/2006/relationships/hyperlink" Target="https://www.123rf.com/photo_97631039_men-fist-bumping-celebrating-on-couch.html" TargetMode="External"/><Relationship Id="rId4" Type="http://schemas.openxmlformats.org/officeDocument/2006/relationships/hyperlink" Target="https://www.shutterstock.com/image-photo/successful-man-looking-sunset-sky-celebrating-377973106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9371918.2014.938397" TargetMode="External"/><Relationship Id="rId2" Type="http://schemas.openxmlformats.org/officeDocument/2006/relationships/hyperlink" Target="http://dx.doi.org.ezproxy.uwtsd.ac.uk/10.1037/sah0000138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samaritans.org/?nation=wales" TargetMode="External"/><Relationship Id="rId4" Type="http://schemas.openxmlformats.org/officeDocument/2006/relationships/hyperlink" Target="https://blog.udemy.com/life-planning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health-5065800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146396-61EA-4CD8-8E96-B5EA3BF066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-3273" y="0"/>
            <a:ext cx="1219198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1E491-B4C7-4A72-BE95-3A6C27C5FB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752907"/>
          </a:xfrm>
        </p:spPr>
        <p:txBody>
          <a:bodyPr anchor="b">
            <a:normAutofit/>
          </a:bodyPr>
          <a:lstStyle/>
          <a:p>
            <a:r>
              <a:rPr lang="en-GB" sz="4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Major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C0F011-08D9-4AD8-811A-E235A024F8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3416" y="2228141"/>
            <a:ext cx="3425116" cy="3154621"/>
          </a:xfrm>
        </p:spPr>
        <p:txBody>
          <a:bodyPr anchor="t">
            <a:normAutofit/>
          </a:bodyPr>
          <a:lstStyle/>
          <a:p>
            <a:r>
              <a:rPr lang="en-GB" sz="3200" b="1" dirty="0"/>
              <a:t>Research Proposal</a:t>
            </a:r>
          </a:p>
          <a:p>
            <a:endParaRPr lang="en-GB" sz="3200" b="1" dirty="0"/>
          </a:p>
          <a:p>
            <a:r>
              <a:rPr lang="en-GB" sz="1800" dirty="0"/>
              <a:t>Marie Lloyd </a:t>
            </a:r>
          </a:p>
          <a:p>
            <a:r>
              <a:rPr lang="en-GB" sz="1800" dirty="0"/>
              <a:t>Id: 1707101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BEDB7021-2CBD-4A31-854E-EC1509BE28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884" y="295421"/>
            <a:ext cx="4286250" cy="14278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FB430BC-92E3-4654-A42A-E5BFDC4042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901" y="2140159"/>
            <a:ext cx="3819315" cy="3677545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3873723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D8C4-4D80-40BA-8FFE-A40DEC8FF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175" y="357809"/>
            <a:ext cx="10721009" cy="1497495"/>
          </a:xfrm>
        </p:spPr>
        <p:txBody>
          <a:bodyPr>
            <a:normAutofit fontScale="90000"/>
          </a:bodyPr>
          <a:lstStyle/>
          <a:p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exploration into Suicide Intervention and Prevention in Adult Males Aged 18 to 45.</a:t>
            </a:r>
            <a:b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5739B-61B8-4715-A382-7921F63C1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3784" y="1762539"/>
            <a:ext cx="10058400" cy="3763618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DD1C19-D383-473C-9515-E2316C538156}"/>
              </a:ext>
            </a:extLst>
          </p:cNvPr>
          <p:cNvSpPr txBox="1"/>
          <p:nvPr/>
        </p:nvSpPr>
        <p:spPr>
          <a:xfrm>
            <a:off x="702364" y="2569146"/>
            <a:ext cx="1072100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800" b="1" dirty="0">
                <a:solidFill>
                  <a:srgbClr val="262626"/>
                </a:solidFill>
                <a:latin typeface="Times New Roman" panose="02020603050405020304" pitchFamily="18" charset="0"/>
              </a:rPr>
              <a:t>        </a:t>
            </a:r>
            <a:r>
              <a:rPr lang="en-GB" sz="3200" b="1" dirty="0">
                <a:solidFill>
                  <a:srgbClr val="262626"/>
                </a:solidFill>
                <a:latin typeface="Times New Roman" panose="02020603050405020304" pitchFamily="18" charset="0"/>
              </a:rPr>
              <a:t>The purpose of this critical literature review is :-</a:t>
            </a:r>
          </a:p>
          <a:p>
            <a:pPr fontAlgn="base"/>
            <a:endParaRPr lang="en-GB" sz="2800" dirty="0">
              <a:solidFill>
                <a:srgbClr val="262626"/>
              </a:solidFill>
              <a:latin typeface="Times New Roman" panose="02020603050405020304" pitchFamily="18" charset="0"/>
            </a:endParaRPr>
          </a:p>
          <a:p>
            <a:pPr marL="457200" indent="-457200" fontAlgn="base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262626"/>
                </a:solidFill>
                <a:latin typeface="Times New Roman" panose="02020603050405020304" pitchFamily="18" charset="0"/>
              </a:rPr>
              <a:t> What circumstances can lead to a person wanting to end their life?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​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457200" indent="-457200" fontAlgn="base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 Why is the rate of suicide in men on the increase ?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​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457200" indent="-457200" fontAlgn="base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000000"/>
                </a:solidFill>
                <a:latin typeface="Times New Roman" panose="02020603050405020304" pitchFamily="18" charset="0"/>
              </a:rPr>
              <a:t> Which intervention and prevention methods work best for men?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9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BE3AE-6F3E-424A-9547-D08B83CDD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887" y="106017"/>
            <a:ext cx="10320793" cy="1631343"/>
          </a:xfrm>
        </p:spPr>
        <p:txBody>
          <a:bodyPr>
            <a:normAutofit fontScale="90000"/>
          </a:bodyPr>
          <a:lstStyle/>
          <a:p>
            <a:pPr lvl="0">
              <a:lnSpc>
                <a:spcPct val="100000"/>
              </a:lnSpc>
              <a:spcBef>
                <a:spcPts val="1200"/>
              </a:spcBef>
              <a:spcAft>
                <a:spcPts val="200"/>
              </a:spcAft>
            </a:pPr>
            <a:r>
              <a:rPr lang="en-GB" sz="3600" b="1" spc="0" dirty="0">
                <a:solidFill>
                  <a:srgbClr val="E8E7E2">
                    <a:lumMod val="10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Methodology : -</a:t>
            </a:r>
            <a:br>
              <a:rPr lang="en-GB" sz="3600" b="1" spc="0" dirty="0">
                <a:solidFill>
                  <a:srgbClr val="E8E7E2">
                    <a:lumMod val="10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r>
              <a:rPr lang="en-GB" sz="3600" spc="0" dirty="0">
                <a:solidFill>
                  <a:schemeClr val="bg2">
                    <a:lumMod val="25000"/>
                  </a:scheme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 critical Literature review – A social constructivism lens</a:t>
            </a:r>
            <a:br>
              <a:rPr lang="en-GB" sz="3000" spc="0" dirty="0">
                <a:solidFill>
                  <a:srgbClr val="E8E7E2">
                    <a:lumMod val="10000"/>
                  </a:srgbClr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</a:br>
            <a:endParaRPr lang="en-GB" dirty="0"/>
          </a:p>
        </p:txBody>
      </p:sp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4" name="Content Placeholder 3" descr="Magnifying glass">
                <a:extLst>
                  <a:ext uri="{FF2B5EF4-FFF2-40B4-BE49-F238E27FC236}">
                    <a16:creationId xmlns:a16="http://schemas.microsoft.com/office/drawing/2014/main" id="{0316849F-F10A-44B4-9302-4A6F0D6360BE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25699612"/>
                  </p:ext>
                </p:extLst>
              </p:nvPr>
            </p:nvGraphicFramePr>
            <p:xfrm>
              <a:off x="10066957" y="2279737"/>
              <a:ext cx="1553958" cy="3469548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553958" cy="3469548"/>
                    </a:xfrm>
                    <a:prstGeom prst="rect">
                      <a:avLst/>
                    </a:prstGeom>
                  </am3d:spPr>
                  <am3d:camera>
                    <am3d:pos x="0" y="0" z="51708359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4172851" d="1000000"/>
                    <am3d:preTrans dx="0" dy="-18000000" dz="0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400049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4" name="Content Placeholder 3" descr="Magnifying glass">
                <a:extLst>
                  <a:ext uri="{FF2B5EF4-FFF2-40B4-BE49-F238E27FC236}">
                    <a16:creationId xmlns:a16="http://schemas.microsoft.com/office/drawing/2014/main" id="{0316849F-F10A-44B4-9302-4A6F0D6360B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066957" y="2279737"/>
                <a:ext cx="1553958" cy="3469548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63B28747-1927-4CE3-847B-3B431885141D}"/>
              </a:ext>
            </a:extLst>
          </p:cNvPr>
          <p:cNvSpPr txBox="1"/>
          <p:nvPr/>
        </p:nvSpPr>
        <p:spPr>
          <a:xfrm>
            <a:off x="1007288" y="2094210"/>
            <a:ext cx="905966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 Peer Reviewed literature from experts in the field of suicide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 Data base such as:- EBSCO; ProQuest Central; Psych Articles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 Government Data and Information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 Nice Guidelines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 World Health Organisation (WHO)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 Peer support groups – (Facebook Groups Suicide Prevention and Awareness)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2">
                    <a:lumMod val="25000"/>
                  </a:schemeClr>
                </a:solidFill>
              </a:rPr>
              <a:t> National Health Service (NHS)</a:t>
            </a:r>
          </a:p>
          <a:p>
            <a:endParaRPr lang="en-GB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3659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BE3AE-6F3E-424A-9547-D08B83CDD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166" y="286603"/>
            <a:ext cx="10705514" cy="1450757"/>
          </a:xfrm>
        </p:spPr>
        <p:txBody>
          <a:bodyPr/>
          <a:lstStyle/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Information</a:t>
            </a:r>
            <a:r>
              <a:rPr lang="en-GB" dirty="0"/>
              <a:t>:-</a:t>
            </a:r>
          </a:p>
        </p:txBody>
      </p:sp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4" name="Content Placeholder 3" descr="Information">
                <a:extLst>
                  <a:ext uri="{FF2B5EF4-FFF2-40B4-BE49-F238E27FC236}">
                    <a16:creationId xmlns:a16="http://schemas.microsoft.com/office/drawing/2014/main" id="{7255147A-E53A-4833-81CD-647A72AA38D9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894607576"/>
                  </p:ext>
                </p:extLst>
              </p:nvPr>
            </p:nvGraphicFramePr>
            <p:xfrm>
              <a:off x="7378908" y="388168"/>
              <a:ext cx="1405328" cy="1343772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405328" cy="1343772"/>
                    </a:xfrm>
                    <a:prstGeom prst="rect">
                      <a:avLst/>
                    </a:prstGeom>
                  </am3d:spPr>
                  <am3d:camera>
                    <am3d:pos x="0" y="0" z="6659261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3008490" d="1000000"/>
                    <am3d:preTrans dx="0" dy="-18000000" dz="-1483"/>
                    <am3d:scale>
                      <am3d:sx n="1000000" d="1000000"/>
                      <am3d:sy n="1000000" d="1000000"/>
                      <am3d:sz n="1000000" d="1000000"/>
                    </am3d:scale>
                    <am3d:rot ax="1064829" ay="1444560" az="-10353685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197505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4" name="Content Placeholder 3" descr="Information">
                <a:extLst>
                  <a:ext uri="{FF2B5EF4-FFF2-40B4-BE49-F238E27FC236}">
                    <a16:creationId xmlns:a16="http://schemas.microsoft.com/office/drawing/2014/main" id="{7255147A-E53A-4833-81CD-647A72AA38D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378908" y="388168"/>
                <a:ext cx="1405328" cy="1343772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54CCF2E6-B67D-46E5-A447-CB605B759BF1}"/>
              </a:ext>
            </a:extLst>
          </p:cNvPr>
          <p:cNvSpPr txBox="1"/>
          <p:nvPr/>
        </p:nvSpPr>
        <p:spPr>
          <a:xfrm>
            <a:off x="309489" y="2135846"/>
            <a:ext cx="11676184" cy="644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" lvl="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E8E7E2">
                    <a:lumMod val="1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</a:t>
            </a:r>
            <a:r>
              <a:rPr lang="en-GB" sz="2400" dirty="0">
                <a:solidFill>
                  <a:srgbClr val="E8E7E2">
                    <a:lumMod val="1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Baffour (2018</a:t>
            </a:r>
            <a:r>
              <a:rPr lang="en-GB" sz="2800" dirty="0">
                <a:solidFill>
                  <a:srgbClr val="E8E7E2">
                    <a:lumMod val="1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male suicide is now a ______ epidemic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rgbClr val="E8E7E2">
                    <a:lumMod val="10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the National Statistics Society </a:t>
            </a:r>
            <a:r>
              <a:rPr lang="en-GB" sz="24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(2019) </a:t>
            </a:r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Suicide in males has risen significantly since 2017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Where do you think the highest suicide rate is in the UK ?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Answer, Scotland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the most common form of suicide in Males ?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bg2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Hanging </a:t>
            </a: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endParaRPr lang="en-GB" sz="2800" dirty="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endParaRPr lang="en-GB" sz="2800" dirty="0">
              <a:solidFill>
                <a:schemeClr val="bg2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endParaRPr lang="en-GB" sz="2800" dirty="0">
              <a:solidFill>
                <a:srgbClr val="E8E7E2">
                  <a:lumMod val="10000"/>
                </a:srgb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" lvl="0" indent="-91440">
              <a:spcBef>
                <a:spcPts val="1200"/>
              </a:spcBef>
              <a:spcAft>
                <a:spcPts val="200"/>
              </a:spcAft>
              <a:buClr>
                <a:srgbClr val="7B8AE1"/>
              </a:buClr>
              <a:buSzPct val="100000"/>
              <a:buFont typeface="Wingdings" panose="05000000000000000000" pitchFamily="2" charset="2"/>
              <a:buChar char="v"/>
            </a:pPr>
            <a:endParaRPr lang="en-GB" sz="2800" dirty="0">
              <a:solidFill>
                <a:srgbClr val="E8E7E2">
                  <a:lumMod val="10000"/>
                </a:srgbClr>
              </a:solidFill>
              <a:highlight>
                <a:srgbClr val="FF00FF"/>
              </a:highligh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4AE02935-0910-4344-B080-6DD7E7ECD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3663" y="1"/>
            <a:ext cx="2912010" cy="1828690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Graphic 7" descr="Crying face with no fill">
            <a:extLst>
              <a:ext uri="{FF2B5EF4-FFF2-40B4-BE49-F238E27FC236}">
                <a16:creationId xmlns:a16="http://schemas.microsoft.com/office/drawing/2014/main" id="{B1D1D40B-DF37-45A9-84E3-D1350FE7153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34209" y="5675244"/>
            <a:ext cx="642730" cy="407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718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D8C4-4D80-40BA-8FFE-A40DEC8FF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31304"/>
            <a:ext cx="9303026" cy="1366300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DYING TO LIVE ? </a:t>
            </a:r>
          </a:p>
        </p:txBody>
      </p:sp>
      <p:pic>
        <p:nvPicPr>
          <p:cNvPr id="1026" name="Picture 2" descr="Image result for celebrating men">
            <a:extLst>
              <a:ext uri="{FF2B5EF4-FFF2-40B4-BE49-F238E27FC236}">
                <a16:creationId xmlns:a16="http://schemas.microsoft.com/office/drawing/2014/main" id="{70D69FD7-F824-49EF-8DBA-53CF6B52E2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8960" y="2000250"/>
            <a:ext cx="5047023" cy="2361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elebrating men">
            <a:extLst>
              <a:ext uri="{FF2B5EF4-FFF2-40B4-BE49-F238E27FC236}">
                <a16:creationId xmlns:a16="http://schemas.microsoft.com/office/drawing/2014/main" id="{7CE8C34D-CB30-4017-B140-07F6E05381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463" y="2000250"/>
            <a:ext cx="4572000" cy="435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celebrating men">
            <a:extLst>
              <a:ext uri="{FF2B5EF4-FFF2-40B4-BE49-F238E27FC236}">
                <a16:creationId xmlns:a16="http://schemas.microsoft.com/office/drawing/2014/main" id="{E211B011-FB56-494D-AEFD-356A6E3F0F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00250"/>
            <a:ext cx="4220309" cy="4358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celebrating men">
            <a:extLst>
              <a:ext uri="{FF2B5EF4-FFF2-40B4-BE49-F238E27FC236}">
                <a16:creationId xmlns:a16="http://schemas.microsoft.com/office/drawing/2014/main" id="{189E72A8-3592-4924-9504-3E933175B5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309" y="3570556"/>
            <a:ext cx="3050343" cy="278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result for laughingy mans face">
            <a:extLst>
              <a:ext uri="{FF2B5EF4-FFF2-40B4-BE49-F238E27FC236}">
                <a16:creationId xmlns:a16="http://schemas.microsoft.com/office/drawing/2014/main" id="{0EF82169-3050-4550-83D6-80093A9C5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5463" y="236729"/>
            <a:ext cx="1964773" cy="1555449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49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60F7F-2024-455E-B47B-1E0A272DA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88" y="1"/>
            <a:ext cx="11741424" cy="1674388"/>
          </a:xfrm>
        </p:spPr>
        <p:txBody>
          <a:bodyPr>
            <a:normAutofit fontScale="90000"/>
          </a:bodyPr>
          <a:lstStyle/>
          <a:p>
            <a:r>
              <a:rPr lang="en-GB" sz="8900" b="1" dirty="0">
                <a:solidFill>
                  <a:srgbClr val="C00000"/>
                </a:solidFill>
              </a:rPr>
              <a:t>NO, LIVING TO DIE!</a:t>
            </a:r>
            <a:r>
              <a:rPr lang="en-GB" sz="8900" b="1" dirty="0"/>
              <a:t> </a:t>
            </a:r>
            <a:br>
              <a:rPr lang="en-GB" sz="8900" b="1" dirty="0"/>
            </a:br>
            <a:r>
              <a:rPr lang="en-GB" sz="3600" b="1" dirty="0"/>
              <a:t>Rationale for exploring this topic?</a:t>
            </a:r>
          </a:p>
        </p:txBody>
      </p:sp>
      <p:pic>
        <p:nvPicPr>
          <p:cNvPr id="2050" name="Picture 2" descr="Image result for celebrities who took their own life">
            <a:extLst>
              <a:ext uri="{FF2B5EF4-FFF2-40B4-BE49-F238E27FC236}">
                <a16:creationId xmlns:a16="http://schemas.microsoft.com/office/drawing/2014/main" id="{55014BC9-6A2B-4A29-A1FF-8452EFEAE4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88" y="1987826"/>
            <a:ext cx="6109252" cy="435996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very sad man">
            <a:extLst>
              <a:ext uri="{FF2B5EF4-FFF2-40B4-BE49-F238E27FC236}">
                <a16:creationId xmlns:a16="http://schemas.microsoft.com/office/drawing/2014/main" id="{8389E7E8-32D4-4EE6-95B4-1DD6B0A0F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5130" y="174787"/>
            <a:ext cx="3405809" cy="1499601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man with sad eyes">
            <a:extLst>
              <a:ext uri="{FF2B5EF4-FFF2-40B4-BE49-F238E27FC236}">
                <a16:creationId xmlns:a16="http://schemas.microsoft.com/office/drawing/2014/main" id="{07FB8062-F4FB-4CB4-A198-70D7F91A0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134" y="2093843"/>
            <a:ext cx="5411577" cy="425394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4287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CCBF551-86E8-4C8A-AEF1-195499FFBC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81FDA32-8B16-4975-A64B-DCF01819A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Image result for life">
            <a:extLst>
              <a:ext uri="{FF2B5EF4-FFF2-40B4-BE49-F238E27FC236}">
                <a16:creationId xmlns:a16="http://schemas.microsoft.com/office/drawing/2014/main" id="{F1325507-BC85-4395-A566-B7D3CB4C8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947" y="0"/>
            <a:ext cx="6123440" cy="634317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life">
            <a:extLst>
              <a:ext uri="{FF2B5EF4-FFF2-40B4-BE49-F238E27FC236}">
                <a16:creationId xmlns:a16="http://schemas.microsoft.com/office/drawing/2014/main" id="{AF6337E6-35CD-4C00-B249-290B2D2BAC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334" y="95534"/>
            <a:ext cx="5551118" cy="6247641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A8EAF770-5E99-4829-A1FB-4C4902EDBA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6733" y="-57624"/>
            <a:ext cx="6283120" cy="640079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>
            <a:extLst>
              <a:ext uri="{FF2B5EF4-FFF2-40B4-BE49-F238E27FC236}">
                <a16:creationId xmlns:a16="http://schemas.microsoft.com/office/drawing/2014/main" id="{1F6D13DF-1A26-4110-BA1B-4DEAFA6042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9334" y="37909"/>
            <a:ext cx="5689152" cy="6305265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399538-DA78-446F-8366-EDFA3412AF2A}"/>
              </a:ext>
            </a:extLst>
          </p:cNvPr>
          <p:cNvSpPr txBox="1"/>
          <p:nvPr/>
        </p:nvSpPr>
        <p:spPr>
          <a:xfrm>
            <a:off x="9812761" y="6004622"/>
            <a:ext cx="26203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(Hunt ,2014; Rowan, 2018)</a:t>
            </a:r>
          </a:p>
        </p:txBody>
      </p:sp>
    </p:spTree>
    <p:extLst>
      <p:ext uri="{BB962C8B-B14F-4D97-AF65-F5344CB8AC3E}">
        <p14:creationId xmlns:p14="http://schemas.microsoft.com/office/powerpoint/2010/main" val="25149280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D8C4-4D80-40BA-8FFE-A40DEC8FF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597" y="286603"/>
            <a:ext cx="10893083" cy="1450757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Aims of the Literature Review  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5739B-61B8-4715-A382-7921F63C1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49" y="2027582"/>
            <a:ext cx="11732454" cy="4387285"/>
          </a:xfrm>
        </p:spPr>
        <p:txBody>
          <a:bodyPr>
            <a:normAutofit/>
          </a:bodyPr>
          <a:lstStyle/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examine the positioning of Counselling and Psychotherapy when working with suicide ideation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Become educated and informed whilst exploring the literature on suicide prevention and intervention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Explore the strengths and weaknesses within the literature review and identify any gaps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Future recommendations to improve therapeutic practice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4" name="Content Placeholder 3" descr="Books">
                <a:extLst>
                  <a:ext uri="{FF2B5EF4-FFF2-40B4-BE49-F238E27FC236}">
                    <a16:creationId xmlns:a16="http://schemas.microsoft.com/office/drawing/2014/main" id="{4913BDE1-C777-495E-B797-814F929CD4F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174407876"/>
                  </p:ext>
                </p:extLst>
              </p:nvPr>
            </p:nvGraphicFramePr>
            <p:xfrm>
              <a:off x="9423233" y="172785"/>
              <a:ext cx="2768767" cy="2195819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2768767" cy="2195819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1943591" ay="3222109" az="1624965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387843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4" name="Content Placeholder 3" descr="Books">
                <a:extLst>
                  <a:ext uri="{FF2B5EF4-FFF2-40B4-BE49-F238E27FC236}">
                    <a16:creationId xmlns:a16="http://schemas.microsoft.com/office/drawing/2014/main" id="{4913BDE1-C777-495E-B797-814F929CD4F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423233" y="172785"/>
                <a:ext cx="2768767" cy="219581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586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F03F8-A5E6-4703-B52C-5BA0301B28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Contributing factors to suicide </a:t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FDDB7B-4F52-4C35-B1D7-1DB78D396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4540570"/>
              </p:ext>
            </p:extLst>
          </p:nvPr>
        </p:nvGraphicFramePr>
        <p:xfrm>
          <a:off x="821636" y="1590262"/>
          <a:ext cx="10334044" cy="4814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38270">
                  <a:extLst>
                    <a:ext uri="{9D8B030D-6E8A-4147-A177-3AD203B41FA5}">
                      <a16:colId xmlns:a16="http://schemas.microsoft.com/office/drawing/2014/main" val="1078276214"/>
                    </a:ext>
                  </a:extLst>
                </a:gridCol>
                <a:gridCol w="3497887">
                  <a:extLst>
                    <a:ext uri="{9D8B030D-6E8A-4147-A177-3AD203B41FA5}">
                      <a16:colId xmlns:a16="http://schemas.microsoft.com/office/drawing/2014/main" val="2309487391"/>
                    </a:ext>
                  </a:extLst>
                </a:gridCol>
                <a:gridCol w="3497887">
                  <a:extLst>
                    <a:ext uri="{9D8B030D-6E8A-4147-A177-3AD203B41FA5}">
                      <a16:colId xmlns:a16="http://schemas.microsoft.com/office/drawing/2014/main" val="1057706581"/>
                    </a:ext>
                  </a:extLst>
                </a:gridCol>
              </a:tblGrid>
              <a:tr h="379376">
                <a:tc>
                  <a:txBody>
                    <a:bodyPr/>
                    <a:lstStyle/>
                    <a:p>
                      <a:r>
                        <a:rPr lang="en-GB" dirty="0"/>
                        <a:t>Social – Environmental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Biological – Body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Psychological - Mind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4571594"/>
                  </a:ext>
                </a:extLst>
              </a:tr>
              <a:tr h="727138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Relationship issues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Genetics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Emotional state  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7490223"/>
                  </a:ext>
                </a:extLst>
              </a:tr>
              <a:tr h="7993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Support networks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Hormones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Cerebral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8580105"/>
                  </a:ext>
                </a:extLst>
              </a:tr>
              <a:tr h="7271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Bullying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Chemical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Depression </a:t>
                      </a:r>
                      <a:endParaRPr lang="en-GB" sz="2000" dirty="0">
                        <a:solidFill>
                          <a:schemeClr val="bg2">
                            <a:lumMod val="10000"/>
                          </a:schemeClr>
                        </a:solidFill>
                        <a:highlight>
                          <a:srgbClr val="FFFF00"/>
                        </a:highlight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503768"/>
                  </a:ext>
                </a:extLst>
              </a:tr>
              <a:tr h="7271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media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Nervous System 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Anxiety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6050680"/>
                  </a:ext>
                </a:extLst>
              </a:tr>
              <a:tr h="727138"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Substance misuse</a:t>
                      </a:r>
                      <a:endParaRPr lang="en-GB" sz="2000" dirty="0">
                        <a:highlight>
                          <a:srgbClr val="FFFF00"/>
                        </a:highligh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Gender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3789628"/>
                  </a:ext>
                </a:extLst>
              </a:tr>
              <a:tr h="72713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Trauma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12293"/>
                  </a:ext>
                </a:extLst>
              </a:tr>
            </a:tbl>
          </a:graphicData>
        </a:graphic>
      </p:graphicFrame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5" name="Content Placeholder 3" descr="Books">
                <a:extLst>
                  <a:ext uri="{FF2B5EF4-FFF2-40B4-BE49-F238E27FC236}">
                    <a16:creationId xmlns:a16="http://schemas.microsoft.com/office/drawing/2014/main" id="{816C171F-A3FE-40FB-A713-AA9BA805AAD4}"/>
                  </a:ext>
                </a:extLst>
              </p:cNvPr>
              <p:cNvGraphicFramePr>
                <a:graphicFrameLocks noGrp="1" noChangeAspect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97002591"/>
                  </p:ext>
                </p:extLst>
              </p:nvPr>
            </p:nvGraphicFramePr>
            <p:xfrm>
              <a:off x="10272519" y="-471549"/>
              <a:ext cx="1824631" cy="2737717"/>
            </p:xfrm>
            <a:graphic>
              <a:graphicData uri="http://schemas.microsoft.com/office/drawing/2017/model3d">
                <am3d:model3d r:embed="rId2">
                  <am3d:spPr>
                    <a:xfrm>
                      <a:off x="0" y="0"/>
                      <a:ext cx="1824631" cy="2737717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2162782" ay="1660819" az="1120786"/>
                    <am3d:postTrans dx="0" dy="0" dz="0"/>
                  </am3d:trans>
                  <am3d:raster rName="Office3DRenderer" rVer="16.0.8326">
                    <am3d:blip r:embed="rId3"/>
                  </am3d:raster>
                  <am3d:objViewport viewportSz="2819884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5" name="Content Placeholder 3" descr="Books">
                <a:extLst>
                  <a:ext uri="{FF2B5EF4-FFF2-40B4-BE49-F238E27FC236}">
                    <a16:creationId xmlns:a16="http://schemas.microsoft.com/office/drawing/2014/main" id="{816C171F-A3FE-40FB-A713-AA9BA805AAD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272519" y="-471549"/>
                <a:ext cx="1824631" cy="2737717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A4B5EB93-C46D-439F-BE81-2F133D85EC5C}"/>
              </a:ext>
            </a:extLst>
          </p:cNvPr>
          <p:cNvSpPr txBox="1"/>
          <p:nvPr/>
        </p:nvSpPr>
        <p:spPr>
          <a:xfrm>
            <a:off x="7596394" y="6035295"/>
            <a:ext cx="3639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(Graziolia et al, 2018; Mirick,et al, 2016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74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D8C4-4D80-40BA-8FFE-A40DEC8FF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Research: What is known?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86A5C66-594D-4B59-B436-FAA8FD9B41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8577331"/>
              </p:ext>
            </p:extLst>
          </p:nvPr>
        </p:nvGraphicFramePr>
        <p:xfrm>
          <a:off x="331304" y="1926171"/>
          <a:ext cx="11648661" cy="4461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mc:AlternateContent xmlns:mc="http://schemas.openxmlformats.org/markup-compatibility/2006" xmlns:am3d="http://schemas.microsoft.com/office/drawing/2017/model3d">
        <mc:Choice Requires="am3d">
          <p:graphicFrame>
            <p:nvGraphicFramePr>
              <p:cNvPr id="6" name="Content Placeholder 3" descr="Books">
                <a:extLst>
                  <a:ext uri="{FF2B5EF4-FFF2-40B4-BE49-F238E27FC236}">
                    <a16:creationId xmlns:a16="http://schemas.microsoft.com/office/drawing/2014/main" id="{AA203DD5-CCD4-4069-A2FF-34784CD7A9D8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50879260"/>
                  </p:ext>
                </p:extLst>
              </p:nvPr>
            </p:nvGraphicFramePr>
            <p:xfrm>
              <a:off x="7829533" y="-269648"/>
              <a:ext cx="2768767" cy="2195819"/>
            </p:xfrm>
            <a:graphic>
              <a:graphicData uri="http://schemas.microsoft.com/office/drawing/2017/model3d">
                <am3d:model3d r:embed="rId7">
                  <am3d:spPr>
                    <a:xfrm>
                      <a:off x="0" y="0"/>
                      <a:ext cx="2768767" cy="2195819"/>
                    </a:xfrm>
                    <a:prstGeom prst="rect">
                      <a:avLst/>
                    </a:prstGeom>
                  </am3d:spPr>
                  <am3d:camera>
                    <am3d:pos x="0" y="0" z="69236153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2964344" d="1000000"/>
                    <am3d:preTrans dx="0" dy="-8821788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1943591" ay="3222109" az="1624965"/>
                    <am3d:postTrans dx="0" dy="0" dz="0"/>
                  </am3d:trans>
                  <am3d:raster rName="Office3DRenderer" rVer="16.0.8326">
                    <am3d:blip r:embed="rId8"/>
                  </am3d:raster>
                  <am3d:objViewport viewportSz="387843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 xmlns="">
          <p:pic>
            <p:nvPicPr>
              <p:cNvPr id="6" name="Content Placeholder 3" descr="Books">
                <a:extLst>
                  <a:ext uri="{FF2B5EF4-FFF2-40B4-BE49-F238E27FC236}">
                    <a16:creationId xmlns:a16="http://schemas.microsoft.com/office/drawing/2014/main" id="{AA203DD5-CCD4-4069-A2FF-34784CD7A9D8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29533" y="-269648"/>
                <a:ext cx="2768767" cy="219581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04098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D8C4-4D80-40BA-8FFE-A40DEC8FF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209" y="260158"/>
            <a:ext cx="10058400" cy="196620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Experts in the field of suicide prevention and intervention.</a:t>
            </a:r>
            <a:br>
              <a:rPr lang="en-GB" sz="3600" b="1" dirty="0"/>
            </a:br>
            <a:r>
              <a:rPr lang="en-GB" sz="3600" b="1" dirty="0"/>
              <a:t> </a:t>
            </a:r>
            <a:br>
              <a:rPr lang="en-GB" sz="3600" b="1" dirty="0"/>
            </a:br>
            <a:r>
              <a:rPr lang="en-GB" sz="3600" dirty="0"/>
              <a:t>Preliminary Research :-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5739B-61B8-4715-A382-7921F63C1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7882" y="1125415"/>
            <a:ext cx="5940338" cy="647114"/>
          </a:xfrm>
        </p:spPr>
        <p:txBody>
          <a:bodyPr>
            <a:normAutofit fontScale="25000" lnSpcReduction="20000"/>
          </a:bodyPr>
          <a:lstStyle/>
          <a:p>
            <a:r>
              <a:rPr lang="fr-FR" sz="9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Association for Suicide Prevention (IASP)</a:t>
            </a:r>
            <a:r>
              <a:rPr lang="fr-FR" b="1" dirty="0"/>
              <a:t> </a:t>
            </a:r>
          </a:p>
          <a:p>
            <a:r>
              <a:rPr lang="en-GB" b="1" dirty="0"/>
              <a:t>                                                   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                          </a:t>
            </a:r>
            <a:endParaRPr lang="en-GB" sz="5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0C7F31-7942-427A-8083-28455D4F285E}"/>
              </a:ext>
            </a:extLst>
          </p:cNvPr>
          <p:cNvSpPr/>
          <p:nvPr/>
        </p:nvSpPr>
        <p:spPr>
          <a:xfrm>
            <a:off x="1192696" y="1974377"/>
            <a:ext cx="2716695" cy="5830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Professor Ella Arensman </a:t>
            </a:r>
          </a:p>
        </p:txBody>
      </p:sp>
      <p:pic>
        <p:nvPicPr>
          <p:cNvPr id="1026" name="Picture 2" descr="Ella Arensman">
            <a:extLst>
              <a:ext uri="{FF2B5EF4-FFF2-40B4-BE49-F238E27FC236}">
                <a16:creationId xmlns:a16="http://schemas.microsoft.com/office/drawing/2014/main" id="{BAF2738C-046D-4426-AC39-C4563EC6F2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78" y="2415619"/>
            <a:ext cx="1406330" cy="1122713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01059EB-DF67-48DA-9CB8-45E1FB8D07D4}"/>
              </a:ext>
            </a:extLst>
          </p:cNvPr>
          <p:cNvSpPr/>
          <p:nvPr/>
        </p:nvSpPr>
        <p:spPr>
          <a:xfrm>
            <a:off x="1116079" y="5971836"/>
            <a:ext cx="23326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da-DK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Hegerl, U. et al 2019)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A1F668-2806-4FD6-B9A2-E95DAA9DE17B}"/>
              </a:ext>
            </a:extLst>
          </p:cNvPr>
          <p:cNvSpPr/>
          <p:nvPr/>
        </p:nvSpPr>
        <p:spPr>
          <a:xfrm>
            <a:off x="4727882" y="1974377"/>
            <a:ext cx="2269266" cy="5830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Lars Mehlum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3C23A92-0824-479C-902B-E2A325369C35}"/>
              </a:ext>
            </a:extLst>
          </p:cNvPr>
          <p:cNvSpPr/>
          <p:nvPr/>
        </p:nvSpPr>
        <p:spPr>
          <a:xfrm>
            <a:off x="8930935" y="1880531"/>
            <a:ext cx="2269266" cy="5830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Brian Mishara</a:t>
            </a:r>
          </a:p>
        </p:txBody>
      </p:sp>
      <p:pic>
        <p:nvPicPr>
          <p:cNvPr id="1028" name="Picture 4" descr="Lars Mehlum">
            <a:extLst>
              <a:ext uri="{FF2B5EF4-FFF2-40B4-BE49-F238E27FC236}">
                <a16:creationId xmlns:a16="http://schemas.microsoft.com/office/drawing/2014/main" id="{3C894193-932A-47A1-9C94-092E64CEA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244" y="2455375"/>
            <a:ext cx="1406330" cy="827853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rian Mishara">
            <a:extLst>
              <a:ext uri="{FF2B5EF4-FFF2-40B4-BE49-F238E27FC236}">
                <a16:creationId xmlns:a16="http://schemas.microsoft.com/office/drawing/2014/main" id="{153ED661-AE5E-4A11-8406-32340353C8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0612" y="2364875"/>
            <a:ext cx="1589821" cy="1101208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croll: Vertical 6">
            <a:extLst>
              <a:ext uri="{FF2B5EF4-FFF2-40B4-BE49-F238E27FC236}">
                <a16:creationId xmlns:a16="http://schemas.microsoft.com/office/drawing/2014/main" id="{CBD92AF6-2339-4C9F-B89E-72EAABBBEA3F}"/>
              </a:ext>
            </a:extLst>
          </p:cNvPr>
          <p:cNvSpPr/>
          <p:nvPr/>
        </p:nvSpPr>
        <p:spPr>
          <a:xfrm>
            <a:off x="556591" y="3670854"/>
            <a:ext cx="3406246" cy="2632091"/>
          </a:xfrm>
          <a:prstGeom prst="verticalScroll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Dutch Psychologist-       Epidemiology   </a:t>
            </a:r>
          </a:p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Improving care –Depression</a:t>
            </a:r>
          </a:p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Gap in health care settings.</a:t>
            </a:r>
          </a:p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Lack of training.</a:t>
            </a:r>
          </a:p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Stigma.</a:t>
            </a:r>
          </a:p>
          <a:p>
            <a:pPr algn="ctr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(Hegerl, et al 2019)</a:t>
            </a:r>
          </a:p>
        </p:txBody>
      </p:sp>
      <p:sp>
        <p:nvSpPr>
          <p:cNvPr id="12" name="Scroll: Vertical 11">
            <a:extLst>
              <a:ext uri="{FF2B5EF4-FFF2-40B4-BE49-F238E27FC236}">
                <a16:creationId xmlns:a16="http://schemas.microsoft.com/office/drawing/2014/main" id="{965E5FE8-06C3-4235-AC0C-F9AEEB18D3A5}"/>
              </a:ext>
            </a:extLst>
          </p:cNvPr>
          <p:cNvSpPr/>
          <p:nvPr/>
        </p:nvSpPr>
        <p:spPr>
          <a:xfrm>
            <a:off x="3768446" y="3429000"/>
            <a:ext cx="4375388" cy="2912168"/>
          </a:xfrm>
          <a:prstGeom prst="verticalScroll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Norwegian Psychiatrist and Psycho – Therapist 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Dialectic Behavioural Therapy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</a:p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Most evidenced based of all psychotherapies.</a:t>
            </a:r>
          </a:p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Hopelessness!</a:t>
            </a:r>
          </a:p>
          <a:p>
            <a:pPr algn="ctr"/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(Kempen; Mehlum, 2019)</a:t>
            </a:r>
          </a:p>
        </p:txBody>
      </p:sp>
      <p:sp>
        <p:nvSpPr>
          <p:cNvPr id="13" name="Scroll: Vertical 12">
            <a:extLst>
              <a:ext uri="{FF2B5EF4-FFF2-40B4-BE49-F238E27FC236}">
                <a16:creationId xmlns:a16="http://schemas.microsoft.com/office/drawing/2014/main" id="{4308E50D-71D2-42F7-BC14-710344CC1EA8}"/>
              </a:ext>
            </a:extLst>
          </p:cNvPr>
          <p:cNvSpPr/>
          <p:nvPr/>
        </p:nvSpPr>
        <p:spPr>
          <a:xfrm>
            <a:off x="7841775" y="3538333"/>
            <a:ext cx="3965911" cy="2782068"/>
          </a:xfrm>
          <a:prstGeom prst="verticalScroll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Canadian Psychologist​</a:t>
            </a:r>
          </a:p>
          <a:p>
            <a:pPr algn="ctr"/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Kinaesthetic-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Learning styles Feelings precede learning. </a:t>
            </a:r>
          </a:p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Education, government initiatives.</a:t>
            </a:r>
          </a:p>
          <a:p>
            <a:pPr algn="ctr"/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sv-SE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(Mörch; Gupta; Mishara, 2019)</a:t>
            </a:r>
            <a:endParaRPr lang="en-GB" sz="16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croll: Vertical 13">
            <a:extLst>
              <a:ext uri="{FF2B5EF4-FFF2-40B4-BE49-F238E27FC236}">
                <a16:creationId xmlns:a16="http://schemas.microsoft.com/office/drawing/2014/main" id="{272E86E6-F529-4C8F-B37F-B69E25E4C64F}"/>
              </a:ext>
            </a:extLst>
          </p:cNvPr>
          <p:cNvSpPr/>
          <p:nvPr/>
        </p:nvSpPr>
        <p:spPr>
          <a:xfrm>
            <a:off x="481214" y="3664225"/>
            <a:ext cx="3531488" cy="2645347"/>
          </a:xfrm>
          <a:prstGeom prst="verticalScroll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algn="ctr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Richard Vautrey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(Chair of the British Medical Association (BMA )</a:t>
            </a:r>
          </a:p>
          <a:p>
            <a:pPr algn="ctr"/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Lack of funding 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Overstretched GP’S </a:t>
            </a:r>
          </a:p>
          <a:p>
            <a:pPr algn="ctr"/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(Iacobucci, 2018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pic>
        <p:nvPicPr>
          <p:cNvPr id="10" name="Picture 9" descr="A person standing on a stage&#10;&#10;Description automatically generated">
            <a:extLst>
              <a:ext uri="{FF2B5EF4-FFF2-40B4-BE49-F238E27FC236}">
                <a16:creationId xmlns:a16="http://schemas.microsoft.com/office/drawing/2014/main" id="{E09BC5BB-4617-4DF9-9E22-2F3B8EEE9C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696" y="1974377"/>
            <a:ext cx="2770141" cy="1630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72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/>
      <p:bldP spid="6" grpId="0" animBg="1"/>
      <p:bldP spid="8" grpId="0" animBg="1"/>
      <p:bldP spid="7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D8C4-4D80-40BA-8FFE-A40DEC8FF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635" y="286603"/>
            <a:ext cx="10334045" cy="1450757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Biases and Ethical implications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5739B-61B8-4715-A382-7921F63C16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61323"/>
            <a:ext cx="10058400" cy="390777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researcher had free choice over the gender and age focus for the project and is aware that there may be a bias due to previous professional work.  Suicide affects all of the population.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professional interest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Lone working- vicarious trauma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participants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Researcher may be selective towards particular methods when exploring the      literature and needs to avoid a one sided viewpoint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775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481A19-487F-47B3-91B6-29477EDC924A}"/>
              </a:ext>
            </a:extLst>
          </p:cNvPr>
          <p:cNvSpPr txBox="1"/>
          <p:nvPr/>
        </p:nvSpPr>
        <p:spPr>
          <a:xfrm>
            <a:off x="1785578" y="559651"/>
            <a:ext cx="7863840" cy="1569660"/>
          </a:xfrm>
          <a:prstGeom prst="rect">
            <a:avLst/>
          </a:prstGeom>
          <a:noFill/>
          <a:effectLst>
            <a:reflection blurRad="6350" stA="50000" endA="300" endPos="38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en-GB" sz="3200" b="1" dirty="0"/>
              <a:t> </a:t>
            </a:r>
            <a:r>
              <a:rPr lang="en-GB" sz="3200" b="1" dirty="0">
                <a:solidFill>
                  <a:schemeClr val="bg2">
                    <a:lumMod val="25000"/>
                  </a:schemeClr>
                </a:solidFill>
              </a:rPr>
              <a:t>Personal Reflection on the Research Process</a:t>
            </a:r>
          </a:p>
          <a:p>
            <a:r>
              <a:rPr lang="en-GB" sz="3200" b="1" dirty="0"/>
              <a:t> </a:t>
            </a:r>
          </a:p>
          <a:p>
            <a:endParaRPr lang="en-GB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9622DE-52C3-43FE-8A7E-B848794832BE}"/>
              </a:ext>
            </a:extLst>
          </p:cNvPr>
          <p:cNvSpPr txBox="1"/>
          <p:nvPr/>
        </p:nvSpPr>
        <p:spPr>
          <a:xfrm>
            <a:off x="993913" y="1934817"/>
            <a:ext cx="1061499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I have learned that suicide is far more complex than I first believed, despite having worked in this are for many years and initiatives to raise awareness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Without researching I would not have gained insight and understanding of the many different areas of prevention and intervention methods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How complex and important funding is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I did not realise the cost of suicide on society, suicide being described as a financial burden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2000" dirty="0"/>
              <a:t>Whilst reading and gaining knowledge has been informative and educational, the personal outcome is that it has fuelled my passion in this field of work</a:t>
            </a:r>
          </a:p>
          <a:p>
            <a:endParaRPr lang="en-GB" sz="2000" dirty="0"/>
          </a:p>
          <a:p>
            <a:r>
              <a:rPr lang="en-GB" sz="2800" b="1" dirty="0"/>
              <a:t>            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84B286-8823-4FEA-8123-9F5618BA6A1F}"/>
              </a:ext>
            </a:extLst>
          </p:cNvPr>
          <p:cNvSpPr/>
          <p:nvPr/>
        </p:nvSpPr>
        <p:spPr>
          <a:xfrm>
            <a:off x="424070" y="4929808"/>
            <a:ext cx="11105321" cy="116619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There is nothing more definitive than life or death!</a:t>
            </a:r>
          </a:p>
        </p:txBody>
      </p:sp>
    </p:spTree>
    <p:extLst>
      <p:ext uri="{BB962C8B-B14F-4D97-AF65-F5344CB8AC3E}">
        <p14:creationId xmlns:p14="http://schemas.microsoft.com/office/powerpoint/2010/main" val="412785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9B832-0764-45D6-A0AF-AB89CDF00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Lengthy waiting times leave vulnerable men in crisis!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DB82E-1BE1-4AAC-9891-62CC1A4050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</a:t>
            </a:r>
            <a:r>
              <a:rPr lang="en-GB" dirty="0">
                <a:hlinkClick r:id="rId2"/>
              </a:rPr>
              <a:t>bbc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.co.uk/news/health-50658007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6659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BD8C4-4D80-40BA-8FFE-A40DEC8FF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5739B-61B8-4715-A382-7921F63C1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Online Media 3" title="Suicide prevention - three men tell their story">
            <a:hlinkClick r:id="" action="ppaction://media"/>
            <a:extLst>
              <a:ext uri="{FF2B5EF4-FFF2-40B4-BE49-F238E27FC236}">
                <a16:creationId xmlns:a16="http://schemas.microsoft.com/office/drawing/2014/main" id="{163B5D69-13FB-468E-9B0C-078BA221FE0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440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51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482506-8F5D-43DE-8FD0-55239F2DEF14}"/>
              </a:ext>
            </a:extLst>
          </p:cNvPr>
          <p:cNvSpPr txBox="1"/>
          <p:nvPr/>
        </p:nvSpPr>
        <p:spPr>
          <a:xfrm>
            <a:off x="251792" y="291552"/>
            <a:ext cx="11940207" cy="10556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 List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Rowan, K. (2014) ‘Life Planning’, Kiri Rowan today [blog].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https://blog.udemy.com/life-planning/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21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Baffour, F. (2018) Male Suicide a silent epidemic.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https://www.bps.org.uk/blogs/dr-funke-baffour/male-suicide-silent-epidemic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19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Campaign Against Living Miserably (CALM) (2019) Join the movement against suicide this International Men’s Day.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https://www.thecalmzone.net/2019/11/join-the-movement-against-suicide-this-international-mens-day/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16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Cheng, Q. Shum, A. Ip, F. Wong, H. Yip, W. Kam, A. Yip, P   (2019) ‘Co-creation and impacts of a suicide prevention video: A case study of a YouTube short film on youth suicide prevention’.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Crisis Intervention and Suicide Prevention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doi: 10.1027/0227-5910/a000593.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Coleman, D. Del Quest, A. (2015) ‘Science from Evaluation’,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Testing Hypotheses about Differential Effects of Three Youth-Focused Suicide Prevention Trainings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’. Social Work in Public Health. Doi: 10.1080/19371918.2014.938397.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Community- Based Suicide Prevention Programme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(2016) 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http://dhss.alaska.gov/dbh/PublishingImages/SP%20Logo.png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 18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October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Mörch, M. Gupta, A.  Mishara, B. (2019)’ Canada Protocol’,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ethical checklist for the use of Artificial Intelligence in Suicide Prevention and Mental Health.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Cornell University Library, arXiv.org, Ithaca.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endParaRPr lang="en-GB" u="sng" dirty="0"/>
          </a:p>
          <a:p>
            <a:endParaRPr lang="en-GB" sz="1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769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482506-8F5D-43DE-8FD0-55239F2DEF14}"/>
              </a:ext>
            </a:extLst>
          </p:cNvPr>
          <p:cNvSpPr txBox="1"/>
          <p:nvPr/>
        </p:nvSpPr>
        <p:spPr>
          <a:xfrm>
            <a:off x="251793" y="291551"/>
            <a:ext cx="11463130" cy="8987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 List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GB" sz="1600" dirty="0"/>
              <a:t>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acobucci, G.(2018).  ‘Exploited doctors are keeping overstretched NHS going says GP leader’,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British Medical Journal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(BMJ) vol. 360.</a:t>
            </a:r>
            <a:r>
              <a:rPr lang="en-GB" dirty="0">
                <a:hlinkClick r:id="rId2"/>
              </a:rPr>
              <a:t> https://doi.org/10.1136/bmj.k1136</a:t>
            </a:r>
            <a:r>
              <a:rPr lang="en-GB" dirty="0"/>
              <a:t> 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Graziolia, V, S. Baggeb, C, L. Studera, J. Bertholeta, N. Rougemont-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Bückinga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Mohler-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Kuoc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Daeppena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J,B.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Gmel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(2018)  ‘Depressive symptoms alcohol use and coping drinking motives’,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Examining various pathways to suicide attempts among young men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 tooltip="Persistent link using digital object identifier"/>
              </a:rPr>
              <a:t> 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 tooltip="Persistent link using digital object identifier"/>
              </a:rPr>
              <a:t>https://doi.org/10.1016/j.jad.2018.02.028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6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Hegerl, U. et al. (2019) ‘Prevention of suicidal behaviour’,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Results of a controlled community-based intervention study in four European countries.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doi: 10.1371/journal.pone.0224602.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Hunt, A. (2018) The striking way ITV and This Morning shone a light on male suicide.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https://keyassets-p2.timeincuk.net/wp/prod/wp-content/uploads/sites/50/2018/03/project-84-campaign-main-920x606.jpg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12th  November 2019).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pinterest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.es/pin/324470348151598857/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2019).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 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https://www.writermag.com/improve-your-writing/nonfiction/whole-life-story/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12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810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482506-8F5D-43DE-8FD0-55239F2DEF14}"/>
              </a:ext>
            </a:extLst>
          </p:cNvPr>
          <p:cNvSpPr txBox="1"/>
          <p:nvPr/>
        </p:nvSpPr>
        <p:spPr>
          <a:xfrm>
            <a:off x="251791" y="291551"/>
            <a:ext cx="11767930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 List</a:t>
            </a:r>
            <a:r>
              <a:rPr lang="en-GB" dirty="0"/>
              <a:t>:</a:t>
            </a:r>
          </a:p>
          <a:p>
            <a:endParaRPr lang="en-GB" dirty="0"/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 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https://www.shutterstock.com/search/young+man+celebrate?image_type=photo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01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https://www.bma.org.uk/~/asset/4/29411.ashx?format=8|10000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05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 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https://www.shutterstock.com/image-photo/successful-man-looking-sunset-sky-celebrating-377973106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01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 [Online] Available at: 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https://www.123rf.com/photo_97631039_men-fist-bumping-celebrating-on-couch.html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01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 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https://dissolve.com/stock-photo/Group-men-watching-sport-event-television-royalty-free-image/101-D943-186-540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01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December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Image. [Online]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https://www.pinterest.co.uk/mgutierrez1329/sad-eyes/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01st December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fr-F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Association for Suicide Prevention (IASP) (2019) </a:t>
            </a:r>
            <a:r>
              <a:rPr lang="fr-F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  <a:r>
              <a:rPr lang="fr-F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at:   </a:t>
            </a:r>
            <a:r>
              <a:rPr lang="fr-FR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https://www.iasp.info/publications.php</a:t>
            </a:r>
            <a:r>
              <a:rPr lang="fr-F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fr-F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Accessed</a:t>
            </a:r>
            <a:r>
              <a:rPr lang="fr-F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27th </a:t>
            </a:r>
            <a:r>
              <a:rPr lang="fr-FR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November</a:t>
            </a:r>
            <a:r>
              <a:rPr lang="fr-FR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2019).</a:t>
            </a:r>
            <a:endParaRPr lang="en-GB" sz="1600"/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3313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482506-8F5D-43DE-8FD0-55239F2DEF14}"/>
              </a:ext>
            </a:extLst>
          </p:cNvPr>
          <p:cNvSpPr txBox="1"/>
          <p:nvPr/>
        </p:nvSpPr>
        <p:spPr>
          <a:xfrm>
            <a:off x="251793" y="291551"/>
            <a:ext cx="1183419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 List</a:t>
            </a:r>
            <a:r>
              <a:rPr lang="en-GB" dirty="0"/>
              <a:t>:</a:t>
            </a:r>
          </a:p>
          <a:p>
            <a:endParaRPr lang="en-GB" dirty="0"/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Kempan, M. Mehlum, L. (2019) In Conversation [Podcast] Suicide and self harm with Professor Lars Mehlum. Available at: https://soundcloud.com/user-664361280/in-conversation-suicide-and-self-harm-with-professor-lars-mehlum (Accessed 8th December 2019).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8A2734-6229-4B4D-AC2D-7CB0F6294E05}"/>
              </a:ext>
            </a:extLst>
          </p:cNvPr>
          <p:cNvSpPr/>
          <p:nvPr/>
        </p:nvSpPr>
        <p:spPr>
          <a:xfrm>
            <a:off x="3048000" y="310583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8F2573-3636-4AAD-8DCA-02E7A66414A1}"/>
              </a:ext>
            </a:extLst>
          </p:cNvPr>
          <p:cNvSpPr/>
          <p:nvPr/>
        </p:nvSpPr>
        <p:spPr>
          <a:xfrm>
            <a:off x="251793" y="1883391"/>
            <a:ext cx="1168841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Mackenzie, C, S. (2019) ‘Age and sex differences in self-stigma and public stigma concerning depression and suicide in men’. Available at: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 tooltip="http://dx.doi.org.ezproxy.uwtsd.ac.uk/10.1037/sah0000138"/>
              </a:rPr>
              <a:t> http://dx.doi.org.ezproxy.uwtsd.ac.uk/10.1037/sah0000138</a:t>
            </a:r>
            <a:r>
              <a:rPr lang="en-GB" sz="16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Mirick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R, G. Bridger, J. McCauley, J. Berkowitz, L. (2016) ‘Continuing Education on Suicide Assessment and Crisis Intervention for Social Workers and Other Mental Health Professionals’, </a:t>
            </a:r>
            <a:r>
              <a:rPr lang="en-GB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Follow-Up Study.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https://doi.org/10.1080/19371918.2014.938397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Rowan, K. (2014) ‘Life Planning’, Kiri Rowan today [blog].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https://blog.udemy.com/life-planning/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21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2019).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Samaritans (2019) We are waiting for your call. Available at: 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https://www.samaritans.org/?nation=wales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</a:t>
            </a:r>
            <a:r>
              <a:rPr lang="en-GB" sz="16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November 2019)</a:t>
            </a: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78155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9E908A-B13A-4C5B-AC32-B2FEE1AE8DA2}"/>
              </a:ext>
            </a:extLst>
          </p:cNvPr>
          <p:cNvSpPr/>
          <p:nvPr/>
        </p:nvSpPr>
        <p:spPr>
          <a:xfrm>
            <a:off x="1073426" y="304799"/>
            <a:ext cx="42505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r>
              <a:rPr lang="en-GB" dirty="0"/>
              <a:t>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A4ACA2F-DB6F-473B-87CC-01317AAF8785}"/>
              </a:ext>
            </a:extLst>
          </p:cNvPr>
          <p:cNvSpPr/>
          <p:nvPr/>
        </p:nvSpPr>
        <p:spPr>
          <a:xfrm>
            <a:off x="1073425" y="730312"/>
            <a:ext cx="1074751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Shout (2019) Support in a crisis. Available at: https://www.giveusashout.org/ (Accessed 15th November 2019).</a:t>
            </a:r>
          </a:p>
          <a:p>
            <a:endParaRPr lang="en-GB" dirty="0"/>
          </a:p>
          <a:p>
            <a:r>
              <a:rPr lang="en-GB" dirty="0"/>
              <a:t>Suicide Prevention – three men tell their story (2018) [Online] Available at: https://www.youtube.com/watch?v=5s4Ilcz_y9w  (Accessed 23rd October 2019).</a:t>
            </a:r>
          </a:p>
          <a:p>
            <a:endParaRPr lang="en-GB" dirty="0"/>
          </a:p>
          <a:p>
            <a:r>
              <a:rPr lang="en-GB" dirty="0"/>
              <a:t>Triggle, N. (2019) ‘Long waits leave mental health patients in limbo’. BBC News. </a:t>
            </a:r>
            <a:r>
              <a:rPr lang="en-GB" i="1" dirty="0"/>
              <a:t>Patients with mental health problems are being left in limbo on "hidden" waiting lists by England's NHS talking therapy service, the BBC can reveal. </a:t>
            </a:r>
            <a:r>
              <a:rPr lang="en-GB" dirty="0"/>
              <a:t>Available at:  </a:t>
            </a:r>
            <a:r>
              <a:rPr lang="en-GB" dirty="0">
                <a:hlinkClick r:id="rId2"/>
              </a:rPr>
              <a:t>https://www.bbc.co.uk/news/health-50658007</a:t>
            </a:r>
            <a:r>
              <a:rPr lang="en-GB" dirty="0"/>
              <a:t> (Accessed 08th  December 2019)</a:t>
            </a:r>
          </a:p>
        </p:txBody>
      </p:sp>
    </p:spTree>
    <p:extLst>
      <p:ext uri="{BB962C8B-B14F-4D97-AF65-F5344CB8AC3E}">
        <p14:creationId xmlns:p14="http://schemas.microsoft.com/office/powerpoint/2010/main" val="356575774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441"/>
      </a:dk2>
      <a:lt2>
        <a:srgbClr val="E8E7E2"/>
      </a:lt2>
      <a:accent1>
        <a:srgbClr val="7B8AE1"/>
      </a:accent1>
      <a:accent2>
        <a:srgbClr val="5EA4DB"/>
      </a:accent2>
      <a:accent3>
        <a:srgbClr val="57B0B2"/>
      </a:accent3>
      <a:accent4>
        <a:srgbClr val="4EB78D"/>
      </a:accent4>
      <a:accent5>
        <a:srgbClr val="4FB762"/>
      </a:accent5>
      <a:accent6>
        <a:srgbClr val="66B64E"/>
      </a:accent6>
      <a:hlink>
        <a:srgbClr val="8B8354"/>
      </a:hlink>
      <a:folHlink>
        <a:srgbClr val="7F7F7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20043</TotalTime>
  <Words>1877</Words>
  <Application>Microsoft Office PowerPoint</Application>
  <PresentationFormat>Widescreen</PresentationFormat>
  <Paragraphs>233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Times New Roman</vt:lpstr>
      <vt:lpstr>Wingdings</vt:lpstr>
      <vt:lpstr>RetrospectVTI</vt:lpstr>
      <vt:lpstr>Major Project</vt:lpstr>
      <vt:lpstr>         An exploration into Suicide Intervention and Prevention in Adult Males Aged 18 to 45. </vt:lpstr>
      <vt:lpstr>Methodology : - A critical Literature review – A social constructivism lens </vt:lpstr>
      <vt:lpstr>Background Information:-</vt:lpstr>
      <vt:lpstr>DYING TO LIVE ? </vt:lpstr>
      <vt:lpstr>NO, LIVING TO DIE!  Rationale for exploring this topic?</vt:lpstr>
      <vt:lpstr>PowerPoint Presentation</vt:lpstr>
      <vt:lpstr>Aims of the Literature Review  </vt:lpstr>
      <vt:lpstr>Contributing factors to suicide  </vt:lpstr>
      <vt:lpstr>Research: What is known?</vt:lpstr>
      <vt:lpstr>Experts in the field of suicide prevention and intervention.   Preliminary Research :- </vt:lpstr>
      <vt:lpstr>Biases and Ethical implications </vt:lpstr>
      <vt:lpstr>PowerPoint Presentation</vt:lpstr>
      <vt:lpstr>Lengthy waiting times leave vulnerable men in crisis!</vt:lpstr>
      <vt:lpstr>Overview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Major Project</dc:title>
  <dc:creator>Marie Lloyd</dc:creator>
  <cp:lastModifiedBy>Marie Lloyd</cp:lastModifiedBy>
  <cp:revision>152</cp:revision>
  <cp:lastPrinted>2019-12-05T15:15:17Z</cp:lastPrinted>
  <dcterms:created xsi:type="dcterms:W3CDTF">2019-11-03T17:00:22Z</dcterms:created>
  <dcterms:modified xsi:type="dcterms:W3CDTF">2019-12-09T22:48:28Z</dcterms:modified>
</cp:coreProperties>
</file>