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13ABBB-ED5B-43FC-8B31-D553AB31FB88}" v="5" dt="2023-10-09T14:54:22.4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6" d="100"/>
          <a:sy n="106" d="100"/>
        </p:scale>
        <p:origin x="79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na Campbell" userId="dfd1cf56d021da5c" providerId="LiveId" clId="{1E13ABBB-ED5B-43FC-8B31-D553AB31FB88}"/>
    <pc:docChg chg="undo redo custSel modSld">
      <pc:chgData name="Nina Campbell" userId="dfd1cf56d021da5c" providerId="LiveId" clId="{1E13ABBB-ED5B-43FC-8B31-D553AB31FB88}" dt="2023-10-15T18:51:10.716" v="3749" actId="20577"/>
      <pc:docMkLst>
        <pc:docMk/>
      </pc:docMkLst>
      <pc:sldChg chg="modSp mod">
        <pc:chgData name="Nina Campbell" userId="dfd1cf56d021da5c" providerId="LiveId" clId="{1E13ABBB-ED5B-43FC-8B31-D553AB31FB88}" dt="2023-10-15T18:51:10.716" v="3749" actId="20577"/>
        <pc:sldMkLst>
          <pc:docMk/>
          <pc:sldMk cId="598098044" sldId="257"/>
        </pc:sldMkLst>
        <pc:spChg chg="mod">
          <ac:chgData name="Nina Campbell" userId="dfd1cf56d021da5c" providerId="LiveId" clId="{1E13ABBB-ED5B-43FC-8B31-D553AB31FB88}" dt="2023-10-09T13:12:55.621" v="14" actId="2711"/>
          <ac:spMkLst>
            <pc:docMk/>
            <pc:sldMk cId="598098044" sldId="257"/>
            <ac:spMk id="2" creationId="{9C4EB937-5CB3-A481-AFC7-871387248316}"/>
          </ac:spMkLst>
        </pc:spChg>
        <pc:spChg chg="mod">
          <ac:chgData name="Nina Campbell" userId="dfd1cf56d021da5c" providerId="LiveId" clId="{1E13ABBB-ED5B-43FC-8B31-D553AB31FB88}" dt="2023-10-15T18:51:10.716" v="3749" actId="20577"/>
          <ac:spMkLst>
            <pc:docMk/>
            <pc:sldMk cId="598098044" sldId="257"/>
            <ac:spMk id="3" creationId="{1199039A-F1C4-0EF5-D162-1DB939BEA42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8FFCF-B55C-DB23-9ECF-465A304F63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56A022-2AE8-FB1D-F73D-6BE3E53B7E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3E10C3F-4720-F968-C84A-336F3F8D6C02}"/>
              </a:ext>
            </a:extLst>
          </p:cNvPr>
          <p:cNvSpPr>
            <a:spLocks noGrp="1"/>
          </p:cNvSpPr>
          <p:nvPr>
            <p:ph type="dt" sz="half" idx="10"/>
          </p:nvPr>
        </p:nvSpPr>
        <p:spPr/>
        <p:txBody>
          <a:bodyPr/>
          <a:lstStyle/>
          <a:p>
            <a:fld id="{4DAF3851-C239-46D3-A5CA-21C19BE9952D}" type="datetimeFigureOut">
              <a:rPr lang="en-GB" smtClean="0"/>
              <a:t>15/10/2023</a:t>
            </a:fld>
            <a:endParaRPr lang="en-GB"/>
          </a:p>
        </p:txBody>
      </p:sp>
      <p:sp>
        <p:nvSpPr>
          <p:cNvPr id="5" name="Footer Placeholder 4">
            <a:extLst>
              <a:ext uri="{FF2B5EF4-FFF2-40B4-BE49-F238E27FC236}">
                <a16:creationId xmlns:a16="http://schemas.microsoft.com/office/drawing/2014/main" id="{62B98AE8-32E8-58F3-B5D2-D49262B402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3BBA-5EAE-13F0-E03B-404DD535A351}"/>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2117659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0AE45-3307-8F73-CACF-DAD3BB6D54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594975-2B99-0031-EA20-CA4B20EB4E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0F237F-AAB7-95AF-CD4C-418A84E4CABA}"/>
              </a:ext>
            </a:extLst>
          </p:cNvPr>
          <p:cNvSpPr>
            <a:spLocks noGrp="1"/>
          </p:cNvSpPr>
          <p:nvPr>
            <p:ph type="dt" sz="half" idx="10"/>
          </p:nvPr>
        </p:nvSpPr>
        <p:spPr/>
        <p:txBody>
          <a:bodyPr/>
          <a:lstStyle/>
          <a:p>
            <a:fld id="{4DAF3851-C239-46D3-A5CA-21C19BE9952D}" type="datetimeFigureOut">
              <a:rPr lang="en-GB" smtClean="0"/>
              <a:t>15/10/2023</a:t>
            </a:fld>
            <a:endParaRPr lang="en-GB"/>
          </a:p>
        </p:txBody>
      </p:sp>
      <p:sp>
        <p:nvSpPr>
          <p:cNvPr id="5" name="Footer Placeholder 4">
            <a:extLst>
              <a:ext uri="{FF2B5EF4-FFF2-40B4-BE49-F238E27FC236}">
                <a16:creationId xmlns:a16="http://schemas.microsoft.com/office/drawing/2014/main" id="{1112FCFF-1366-921A-FD94-230F364EB5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E66AF0-A377-6D36-50F8-58691965BEF6}"/>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391284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97F07-A825-E0AA-38BB-1242A4A1C4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7C8206A-8FA0-4F19-2C55-9544D7F79D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EFEC0C-54D0-8A9E-CE38-048D74C6B20F}"/>
              </a:ext>
            </a:extLst>
          </p:cNvPr>
          <p:cNvSpPr>
            <a:spLocks noGrp="1"/>
          </p:cNvSpPr>
          <p:nvPr>
            <p:ph type="dt" sz="half" idx="10"/>
          </p:nvPr>
        </p:nvSpPr>
        <p:spPr/>
        <p:txBody>
          <a:bodyPr/>
          <a:lstStyle/>
          <a:p>
            <a:fld id="{4DAF3851-C239-46D3-A5CA-21C19BE9952D}" type="datetimeFigureOut">
              <a:rPr lang="en-GB" smtClean="0"/>
              <a:t>15/10/2023</a:t>
            </a:fld>
            <a:endParaRPr lang="en-GB"/>
          </a:p>
        </p:txBody>
      </p:sp>
      <p:sp>
        <p:nvSpPr>
          <p:cNvPr id="5" name="Footer Placeholder 4">
            <a:extLst>
              <a:ext uri="{FF2B5EF4-FFF2-40B4-BE49-F238E27FC236}">
                <a16:creationId xmlns:a16="http://schemas.microsoft.com/office/drawing/2014/main" id="{5E5A2B09-D0BC-8308-5919-97321482BB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7F79F4-8118-378E-EFCC-9877C70054C1}"/>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3824596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E440F-E304-7EDB-CB5A-85AD8519D8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C66076-C134-F5A8-D3DF-073107AE73F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0010C1-40C3-38DF-C54C-11F686A1C9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1FD931-6894-74E6-3425-020B9FD36B9A}"/>
              </a:ext>
            </a:extLst>
          </p:cNvPr>
          <p:cNvSpPr>
            <a:spLocks noGrp="1"/>
          </p:cNvSpPr>
          <p:nvPr>
            <p:ph type="dt" sz="half" idx="10"/>
          </p:nvPr>
        </p:nvSpPr>
        <p:spPr/>
        <p:txBody>
          <a:bodyPr/>
          <a:lstStyle/>
          <a:p>
            <a:fld id="{4DAF3851-C239-46D3-A5CA-21C19BE9952D}" type="datetimeFigureOut">
              <a:rPr lang="en-GB" smtClean="0"/>
              <a:t>15/10/2023</a:t>
            </a:fld>
            <a:endParaRPr lang="en-GB"/>
          </a:p>
        </p:txBody>
      </p:sp>
      <p:sp>
        <p:nvSpPr>
          <p:cNvPr id="6" name="Footer Placeholder 5">
            <a:extLst>
              <a:ext uri="{FF2B5EF4-FFF2-40B4-BE49-F238E27FC236}">
                <a16:creationId xmlns:a16="http://schemas.microsoft.com/office/drawing/2014/main" id="{82AF6335-D407-EAB1-97C9-D4A630916F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FD86B4-759A-8A3C-3F66-6A6104A629C2}"/>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3093826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5BE62-B538-42E8-B90F-EF8D67515AB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2FBE1C-C58C-6AF0-EF2D-FE018B6523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9A16F4-23FF-9D24-7141-DC6A343B09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8A00E1-86BF-205F-6F49-D54F793CB4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0B3CD5-E4F6-A635-AF1E-BF229589229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07540E-365F-161A-0A04-013CDB6525E8}"/>
              </a:ext>
            </a:extLst>
          </p:cNvPr>
          <p:cNvSpPr>
            <a:spLocks noGrp="1"/>
          </p:cNvSpPr>
          <p:nvPr>
            <p:ph type="dt" sz="half" idx="10"/>
          </p:nvPr>
        </p:nvSpPr>
        <p:spPr/>
        <p:txBody>
          <a:bodyPr/>
          <a:lstStyle/>
          <a:p>
            <a:fld id="{4DAF3851-C239-46D3-A5CA-21C19BE9952D}" type="datetimeFigureOut">
              <a:rPr lang="en-GB" smtClean="0"/>
              <a:t>15/10/2023</a:t>
            </a:fld>
            <a:endParaRPr lang="en-GB"/>
          </a:p>
        </p:txBody>
      </p:sp>
      <p:sp>
        <p:nvSpPr>
          <p:cNvPr id="8" name="Footer Placeholder 7">
            <a:extLst>
              <a:ext uri="{FF2B5EF4-FFF2-40B4-BE49-F238E27FC236}">
                <a16:creationId xmlns:a16="http://schemas.microsoft.com/office/drawing/2014/main" id="{F0BB5816-B0FB-F8ED-8111-C2ECDE3B5C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AACA4C-4086-1D4D-3F02-2B47FACE6E45}"/>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3940705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F81EC-2107-5809-79E7-F2AEE357AA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F01615F-E159-4161-24FA-5735EEA9D09E}"/>
              </a:ext>
            </a:extLst>
          </p:cNvPr>
          <p:cNvSpPr>
            <a:spLocks noGrp="1"/>
          </p:cNvSpPr>
          <p:nvPr>
            <p:ph type="dt" sz="half" idx="10"/>
          </p:nvPr>
        </p:nvSpPr>
        <p:spPr/>
        <p:txBody>
          <a:bodyPr/>
          <a:lstStyle/>
          <a:p>
            <a:fld id="{4DAF3851-C239-46D3-A5CA-21C19BE9952D}" type="datetimeFigureOut">
              <a:rPr lang="en-GB" smtClean="0"/>
              <a:t>15/10/2023</a:t>
            </a:fld>
            <a:endParaRPr lang="en-GB"/>
          </a:p>
        </p:txBody>
      </p:sp>
      <p:sp>
        <p:nvSpPr>
          <p:cNvPr id="4" name="Footer Placeholder 3">
            <a:extLst>
              <a:ext uri="{FF2B5EF4-FFF2-40B4-BE49-F238E27FC236}">
                <a16:creationId xmlns:a16="http://schemas.microsoft.com/office/drawing/2014/main" id="{778CC5F5-8B2D-ADD1-F36D-456D43A4D0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C9100F-222F-B313-9549-3D13B5C6E76D}"/>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3828968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CB10AD-446B-7BE1-6E21-C37A76DC5335}"/>
              </a:ext>
            </a:extLst>
          </p:cNvPr>
          <p:cNvSpPr>
            <a:spLocks noGrp="1"/>
          </p:cNvSpPr>
          <p:nvPr>
            <p:ph type="dt" sz="half" idx="10"/>
          </p:nvPr>
        </p:nvSpPr>
        <p:spPr/>
        <p:txBody>
          <a:bodyPr/>
          <a:lstStyle/>
          <a:p>
            <a:fld id="{4DAF3851-C239-46D3-A5CA-21C19BE9952D}" type="datetimeFigureOut">
              <a:rPr lang="en-GB" smtClean="0"/>
              <a:t>15/10/2023</a:t>
            </a:fld>
            <a:endParaRPr lang="en-GB"/>
          </a:p>
        </p:txBody>
      </p:sp>
      <p:sp>
        <p:nvSpPr>
          <p:cNvPr id="3" name="Footer Placeholder 2">
            <a:extLst>
              <a:ext uri="{FF2B5EF4-FFF2-40B4-BE49-F238E27FC236}">
                <a16:creationId xmlns:a16="http://schemas.microsoft.com/office/drawing/2014/main" id="{3C8DEA36-2570-E509-2824-B21475249FF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BE1E409-F217-F635-243A-204C4662FDFA}"/>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4054009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72AE5-63B4-794E-35BD-175B4A9803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E9559C8-1460-95DC-9912-1A3F39BAE5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F0DAF0-A8EE-1209-0710-239E9585AF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2D2412-BAE4-0CC2-F8E1-3E8FA7C3C945}"/>
              </a:ext>
            </a:extLst>
          </p:cNvPr>
          <p:cNvSpPr>
            <a:spLocks noGrp="1"/>
          </p:cNvSpPr>
          <p:nvPr>
            <p:ph type="dt" sz="half" idx="10"/>
          </p:nvPr>
        </p:nvSpPr>
        <p:spPr/>
        <p:txBody>
          <a:bodyPr/>
          <a:lstStyle/>
          <a:p>
            <a:fld id="{4DAF3851-C239-46D3-A5CA-21C19BE9952D}" type="datetimeFigureOut">
              <a:rPr lang="en-GB" smtClean="0"/>
              <a:t>15/10/2023</a:t>
            </a:fld>
            <a:endParaRPr lang="en-GB"/>
          </a:p>
        </p:txBody>
      </p:sp>
      <p:sp>
        <p:nvSpPr>
          <p:cNvPr id="6" name="Footer Placeholder 5">
            <a:extLst>
              <a:ext uri="{FF2B5EF4-FFF2-40B4-BE49-F238E27FC236}">
                <a16:creationId xmlns:a16="http://schemas.microsoft.com/office/drawing/2014/main" id="{9C185876-0813-DC8A-F64A-5176E08F9A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02F4C0-3729-BA88-C7A0-0B902FC58001}"/>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819114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5CD15-5ADC-D427-D64C-339696B71F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B70A82-1B0C-935C-2208-0000FDAD00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86A32F5-5178-E15A-4D54-CD89D0052B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C6407E-8CBF-E916-A47B-E2E8E705CEE5}"/>
              </a:ext>
            </a:extLst>
          </p:cNvPr>
          <p:cNvSpPr>
            <a:spLocks noGrp="1"/>
          </p:cNvSpPr>
          <p:nvPr>
            <p:ph type="dt" sz="half" idx="10"/>
          </p:nvPr>
        </p:nvSpPr>
        <p:spPr/>
        <p:txBody>
          <a:bodyPr/>
          <a:lstStyle/>
          <a:p>
            <a:fld id="{4DAF3851-C239-46D3-A5CA-21C19BE9952D}" type="datetimeFigureOut">
              <a:rPr lang="en-GB" smtClean="0"/>
              <a:t>15/10/2023</a:t>
            </a:fld>
            <a:endParaRPr lang="en-GB"/>
          </a:p>
        </p:txBody>
      </p:sp>
      <p:sp>
        <p:nvSpPr>
          <p:cNvPr id="6" name="Footer Placeholder 5">
            <a:extLst>
              <a:ext uri="{FF2B5EF4-FFF2-40B4-BE49-F238E27FC236}">
                <a16:creationId xmlns:a16="http://schemas.microsoft.com/office/drawing/2014/main" id="{83F6DD9E-530D-79CB-E654-ACC23CA03B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76E90C-4FF0-9499-BD1B-3AF872A5D935}"/>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2944559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8D264-AE71-1EB1-B630-CBB30FE45D9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2F1738-4D83-EBD8-74DA-75DBEC763C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0DAF3C-59A0-9291-DE3C-34F1154AA555}"/>
              </a:ext>
            </a:extLst>
          </p:cNvPr>
          <p:cNvSpPr>
            <a:spLocks noGrp="1"/>
          </p:cNvSpPr>
          <p:nvPr>
            <p:ph type="dt" sz="half" idx="10"/>
          </p:nvPr>
        </p:nvSpPr>
        <p:spPr/>
        <p:txBody>
          <a:bodyPr/>
          <a:lstStyle/>
          <a:p>
            <a:fld id="{4DAF3851-C239-46D3-A5CA-21C19BE9952D}" type="datetimeFigureOut">
              <a:rPr lang="en-GB" smtClean="0"/>
              <a:t>15/10/2023</a:t>
            </a:fld>
            <a:endParaRPr lang="en-GB"/>
          </a:p>
        </p:txBody>
      </p:sp>
      <p:sp>
        <p:nvSpPr>
          <p:cNvPr id="5" name="Footer Placeholder 4">
            <a:extLst>
              <a:ext uri="{FF2B5EF4-FFF2-40B4-BE49-F238E27FC236}">
                <a16:creationId xmlns:a16="http://schemas.microsoft.com/office/drawing/2014/main" id="{5FFC6F1D-426B-1053-3493-8C12B46AA1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3DCBCF-6D6E-3DDE-4084-D45D85A82A50}"/>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30034169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0E3D05-1ED7-1902-3FAA-A95B3CC60D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B3DB46-921C-792D-A563-59F73978F00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2E698C-6E8A-7895-6760-A800177773F4}"/>
              </a:ext>
            </a:extLst>
          </p:cNvPr>
          <p:cNvSpPr>
            <a:spLocks noGrp="1"/>
          </p:cNvSpPr>
          <p:nvPr>
            <p:ph type="dt" sz="half" idx="10"/>
          </p:nvPr>
        </p:nvSpPr>
        <p:spPr/>
        <p:txBody>
          <a:bodyPr/>
          <a:lstStyle/>
          <a:p>
            <a:fld id="{4DAF3851-C239-46D3-A5CA-21C19BE9952D}" type="datetimeFigureOut">
              <a:rPr lang="en-GB" smtClean="0"/>
              <a:t>15/10/2023</a:t>
            </a:fld>
            <a:endParaRPr lang="en-GB"/>
          </a:p>
        </p:txBody>
      </p:sp>
      <p:sp>
        <p:nvSpPr>
          <p:cNvPr id="5" name="Footer Placeholder 4">
            <a:extLst>
              <a:ext uri="{FF2B5EF4-FFF2-40B4-BE49-F238E27FC236}">
                <a16:creationId xmlns:a16="http://schemas.microsoft.com/office/drawing/2014/main" id="{5FF35484-E2EA-012B-AFA8-AC385C91C0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0EBBFE-CA94-F014-F9DD-FD2C3DB28920}"/>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4009657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87E00E-8D1B-2F6A-F20D-888A8FB569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B44465-3CFB-AAF5-08A4-0CB8E382D5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7B7138-84CF-CE1E-EF98-10046111F3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AF3851-C239-46D3-A5CA-21C19BE9952D}" type="datetimeFigureOut">
              <a:rPr lang="en-GB" smtClean="0"/>
              <a:t>15/10/2023</a:t>
            </a:fld>
            <a:endParaRPr lang="en-GB"/>
          </a:p>
        </p:txBody>
      </p:sp>
      <p:sp>
        <p:nvSpPr>
          <p:cNvPr id="5" name="Footer Placeholder 4">
            <a:extLst>
              <a:ext uri="{FF2B5EF4-FFF2-40B4-BE49-F238E27FC236}">
                <a16:creationId xmlns:a16="http://schemas.microsoft.com/office/drawing/2014/main" id="{B77CAF2F-EA99-21C3-F6A1-F2CBDE1D95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8472ADE-FC45-5516-C1CF-38FED4A72F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D3619B-27D1-4F75-837A-DB6647F9B12C}" type="slidenum">
              <a:rPr lang="en-GB" smtClean="0"/>
              <a:t>‹#›</a:t>
            </a:fld>
            <a:endParaRPr lang="en-GB"/>
          </a:p>
        </p:txBody>
      </p:sp>
    </p:spTree>
    <p:extLst>
      <p:ext uri="{BB962C8B-B14F-4D97-AF65-F5344CB8AC3E}">
        <p14:creationId xmlns:p14="http://schemas.microsoft.com/office/powerpoint/2010/main" val="4189447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7C2FD69A-EFDD-976A-19D9-6A4A8CC07376}"/>
              </a:ext>
            </a:extLst>
          </p:cNvPr>
          <p:cNvSpPr>
            <a:spLocks noGrp="1"/>
          </p:cNvSpPr>
          <p:nvPr>
            <p:ph type="ctrTitle"/>
          </p:nvPr>
        </p:nvSpPr>
        <p:spPr>
          <a:xfrm>
            <a:off x="3215729" y="1764407"/>
            <a:ext cx="5760846" cy="2310312"/>
          </a:xfrm>
        </p:spPr>
        <p:txBody>
          <a:bodyPr>
            <a:normAutofit/>
          </a:bodyPr>
          <a:lstStyle/>
          <a:p>
            <a:r>
              <a:rPr lang="en-GB" sz="5200" dirty="0">
                <a:solidFill>
                  <a:schemeClr val="tx2"/>
                </a:solidFill>
                <a:latin typeface="Georgia Pro Cond Black" panose="02040A06050405020203" pitchFamily="18" charset="0"/>
              </a:rPr>
              <a:t>Digital skills</a:t>
            </a:r>
            <a:br>
              <a:rPr lang="en-GB" sz="5200" dirty="0">
                <a:solidFill>
                  <a:schemeClr val="tx2"/>
                </a:solidFill>
                <a:latin typeface="Georgia Pro Cond Black" panose="02040A06050405020203" pitchFamily="18" charset="0"/>
              </a:rPr>
            </a:br>
            <a:r>
              <a:rPr lang="en-GB" sz="5200" dirty="0">
                <a:solidFill>
                  <a:schemeClr val="tx2"/>
                </a:solidFill>
                <a:latin typeface="Georgia Pro Cond Black" panose="02040A06050405020203" pitchFamily="18" charset="0"/>
              </a:rPr>
              <a:t>Mondays</a:t>
            </a:r>
          </a:p>
        </p:txBody>
      </p:sp>
      <p:sp>
        <p:nvSpPr>
          <p:cNvPr id="3" name="Subtitle 2">
            <a:extLst>
              <a:ext uri="{FF2B5EF4-FFF2-40B4-BE49-F238E27FC236}">
                <a16:creationId xmlns:a16="http://schemas.microsoft.com/office/drawing/2014/main" id="{590157F6-A1DB-A662-F449-371D975794EB}"/>
              </a:ext>
            </a:extLst>
          </p:cNvPr>
          <p:cNvSpPr>
            <a:spLocks noGrp="1"/>
          </p:cNvSpPr>
          <p:nvPr>
            <p:ph type="subTitle" idx="1"/>
          </p:nvPr>
        </p:nvSpPr>
        <p:spPr>
          <a:xfrm>
            <a:off x="3215729" y="4165152"/>
            <a:ext cx="5760846" cy="682079"/>
          </a:xfrm>
        </p:spPr>
        <p:txBody>
          <a:bodyPr>
            <a:normAutofit/>
          </a:bodyPr>
          <a:lstStyle/>
          <a:p>
            <a:r>
              <a:rPr lang="en-GB">
                <a:solidFill>
                  <a:schemeClr val="tx2"/>
                </a:solidFill>
              </a:rPr>
              <a:t>Nina Campbell</a:t>
            </a:r>
          </a:p>
        </p:txBody>
      </p:sp>
    </p:spTree>
    <p:extLst>
      <p:ext uri="{BB962C8B-B14F-4D97-AF65-F5344CB8AC3E}">
        <p14:creationId xmlns:p14="http://schemas.microsoft.com/office/powerpoint/2010/main" val="6050048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EB937-5CB3-A481-AFC7-871387248316}"/>
              </a:ext>
            </a:extLst>
          </p:cNvPr>
          <p:cNvSpPr>
            <a:spLocks noGrp="1"/>
          </p:cNvSpPr>
          <p:nvPr>
            <p:ph type="title"/>
          </p:nvPr>
        </p:nvSpPr>
        <p:spPr/>
        <p:txBody>
          <a:bodyPr/>
          <a:lstStyle/>
          <a:p>
            <a:r>
              <a:rPr lang="en-GB" dirty="0">
                <a:latin typeface="Georgia Pro Cond Black" panose="02040A06050405020203" pitchFamily="18" charset="0"/>
              </a:rPr>
              <a:t>Session 2</a:t>
            </a:r>
          </a:p>
        </p:txBody>
      </p:sp>
      <p:sp>
        <p:nvSpPr>
          <p:cNvPr id="3" name="Content Placeholder 2">
            <a:extLst>
              <a:ext uri="{FF2B5EF4-FFF2-40B4-BE49-F238E27FC236}">
                <a16:creationId xmlns:a16="http://schemas.microsoft.com/office/drawing/2014/main" id="{1199039A-F1C4-0EF5-D162-1DB939BEA429}"/>
              </a:ext>
            </a:extLst>
          </p:cNvPr>
          <p:cNvSpPr>
            <a:spLocks noGrp="1"/>
          </p:cNvSpPr>
          <p:nvPr>
            <p:ph idx="1"/>
          </p:nvPr>
        </p:nvSpPr>
        <p:spPr/>
        <p:txBody>
          <a:bodyPr>
            <a:normAutofit fontScale="92500" lnSpcReduction="10000"/>
          </a:bodyPr>
          <a:lstStyle/>
          <a:p>
            <a:pPr marL="0" indent="0">
              <a:buNone/>
            </a:pPr>
            <a:r>
              <a:rPr lang="en-GB" sz="1200" dirty="0"/>
              <a:t>(300-word report on what skills you need to work better in your area) – due 20/10/23</a:t>
            </a:r>
          </a:p>
          <a:p>
            <a:pPr marL="0" indent="0">
              <a:buNone/>
            </a:pPr>
            <a:endParaRPr lang="en-GB" sz="1200" dirty="0"/>
          </a:p>
          <a:p>
            <a:pPr marL="0" indent="0">
              <a:buNone/>
            </a:pPr>
            <a:r>
              <a:rPr lang="en-GB" sz="1200" dirty="0"/>
              <a:t>Many skills are needed to become a successful set designer, from the mundane and common, to the more unusual and specialised. “an experienced designer may use his stored-up knowledge and create his own colour scheme for a design, or he may patten it from a painting, an illustration, a poster, a photograph, or some other work he finds appropriate and interesting.” (Pecktal, 1975, p25). Many skills have transferable elements that can be used to the advantage of the designer, the more skills that a designer knows – even having just a vague knowledge of these skills – the higher the chances of being chosen to work on new and upcoming projects. Now just because an aspiring designer is specialised in model making or set construction does not mean thy are limited to just these career paths. The skills needed for these areas can be used on different scales and to different objectives, making work easier and more interesting. “ although design in the theatre may branch off into many various areas of specialisation, its primarily seen in terms of four basic forms; first, as an environmental background, or scenery; then as costumes for the actor within that setting; third as stage lighting visually enhancing and unifying the first two forms; and finally, as sound” (Parker, Wolf and Block, 2005, p2). Having the ability to adapt to new roles and areas in design gives a person an upper hand and advantage on the rest of an applicant group as it shows a persons’ ability to change and willingness to learn how to best perform in their role. “ theatre designers have to deal with space and, however challenging that space may be, relish it” (Pavelka, 2015, p80). A designer looking t emerge into a digital age still needs to work with physical objects the have the best understanding of the design they are creating and keep the job of others as simple as possible. Whether that means building models, creating many sketches and technical drawings or simply helping build sets. Being able to communicate with others and work as a team allows you to form bonds with others in the industry and develop connections for opportunities later on, it also allows you to ask for help freely and gain knowledge about other areas of work. Knowing how separate roles perform their jobs effectively allows a designer to create work that benefits the entire team, not just themselves. “Fresh from college, a designer can expect to be an assistant with tasks including the necessary evils of tea making and photocopying, but perseverance and a bulky portfolio will help you climb the ranks.” (Bradley, 2014) another very key skill you would need is to be able to reflect on your own work and take criticism over it meaning you can better it through iterations in order to produce a high quality and appropriate work. </a:t>
            </a:r>
          </a:p>
          <a:p>
            <a:pPr marL="0" indent="0">
              <a:buNone/>
            </a:pPr>
            <a:endParaRPr lang="en-GB" sz="1200" dirty="0"/>
          </a:p>
          <a:p>
            <a:pPr marL="0" indent="0">
              <a:buNone/>
            </a:pPr>
            <a:r>
              <a:rPr lang="en-GB" sz="1200" dirty="0"/>
              <a:t>Pecktal, L. (1975) </a:t>
            </a:r>
            <a:r>
              <a:rPr lang="en-GB" sz="1200" i="1" dirty="0"/>
              <a:t>designing and painting for the theatre, </a:t>
            </a:r>
            <a:r>
              <a:rPr lang="en-GB" sz="1200" dirty="0"/>
              <a:t>Florida: Harcourt Brace College Publications</a:t>
            </a:r>
          </a:p>
          <a:p>
            <a:pPr marL="0" indent="0">
              <a:buNone/>
            </a:pPr>
            <a:r>
              <a:rPr lang="en-GB" sz="1200" dirty="0"/>
              <a:t>Parker, W.O, Wolf, R.C. and Block, D. (2005) </a:t>
            </a:r>
            <a:r>
              <a:rPr lang="en-GB" sz="1200" i="1" dirty="0"/>
              <a:t>scene design and stage lighting,</a:t>
            </a:r>
            <a:r>
              <a:rPr lang="en-GB" sz="1200" dirty="0"/>
              <a:t> 9</a:t>
            </a:r>
            <a:r>
              <a:rPr lang="en-GB" sz="1200" baseline="30000" dirty="0"/>
              <a:t>th</a:t>
            </a:r>
            <a:r>
              <a:rPr lang="en-GB" sz="1200" dirty="0"/>
              <a:t> edn, Canada: Micheal Rosenburg</a:t>
            </a:r>
          </a:p>
          <a:p>
            <a:pPr marL="0" indent="0">
              <a:buNone/>
            </a:pPr>
            <a:r>
              <a:rPr lang="en-GB" sz="1200" dirty="0"/>
              <a:t>Pavelka, M. (2015) </a:t>
            </a:r>
            <a:r>
              <a:rPr lang="en-GB" sz="1200" i="1" dirty="0"/>
              <a:t>so you want to become a theatre designer?, </a:t>
            </a:r>
            <a:r>
              <a:rPr lang="en-GB" sz="1200" dirty="0"/>
              <a:t>London: Nick Hern Books</a:t>
            </a:r>
          </a:p>
          <a:p>
            <a:pPr marL="0" indent="0">
              <a:buNone/>
            </a:pPr>
            <a:r>
              <a:rPr lang="en-GB" sz="1200" dirty="0"/>
              <a:t>Bradley, G. (2014) </a:t>
            </a:r>
            <a:r>
              <a:rPr lang="en-GB" sz="1200" i="1" dirty="0"/>
              <a:t>‘How do I become … a set designer’ </a:t>
            </a:r>
            <a:r>
              <a:rPr lang="en-GB" sz="1200" dirty="0"/>
              <a:t>the Guardian, 6</a:t>
            </a:r>
            <a:r>
              <a:rPr lang="en-GB" sz="1200" baseline="30000" dirty="0"/>
              <a:t>th</a:t>
            </a:r>
            <a:r>
              <a:rPr lang="en-GB" sz="1200" dirty="0"/>
              <a:t> March, available at: https://www.theguardian.com/money/2014/mar/06/how-become-set-designer</a:t>
            </a:r>
          </a:p>
        </p:txBody>
      </p:sp>
    </p:spTree>
    <p:extLst>
      <p:ext uri="{BB962C8B-B14F-4D97-AF65-F5344CB8AC3E}">
        <p14:creationId xmlns:p14="http://schemas.microsoft.com/office/powerpoint/2010/main" val="5980980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106</TotalTime>
  <Words>681</Words>
  <Application>Microsoft Office PowerPoint</Application>
  <PresentationFormat>Widescreen</PresentationFormat>
  <Paragraphs>11</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Georgia Pro Cond Black</vt:lpstr>
      <vt:lpstr>Office Theme</vt:lpstr>
      <vt:lpstr>Digital skills Mondays</vt:lpstr>
      <vt:lpstr>Session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Mondays</dc:title>
  <dc:creator>Nina Campbell (2300752)</dc:creator>
  <cp:lastModifiedBy>Nina Campbell</cp:lastModifiedBy>
  <cp:revision>1</cp:revision>
  <dcterms:created xsi:type="dcterms:W3CDTF">2023-10-09T11:04:51Z</dcterms:created>
  <dcterms:modified xsi:type="dcterms:W3CDTF">2023-10-15T18:51:19Z</dcterms:modified>
</cp:coreProperties>
</file>