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0" r:id="rId2"/>
    <p:sldId id="257" r:id="rId3"/>
    <p:sldId id="258" r:id="rId4"/>
    <p:sldId id="259" r:id="rId5"/>
  </p:sldIdLst>
  <p:sldSz cx="7556500" cy="10693400"/>
  <p:notesSz cx="6858000" cy="9144000"/>
  <p:embeddedFontLst>
    <p:embeddedFont>
      <p:font typeface="Calibri" panose="020F0502020204030204" pitchFamily="34" charset="0"/>
      <p:regular r:id="rId6"/>
      <p:bold r:id="rId7"/>
      <p:italic r:id="rId8"/>
      <p:boldItalic r:id="rId9"/>
    </p:embeddedFont>
    <p:embeddedFont>
      <p:font typeface="Cardo Bold" panose="02020804080000020003" pitchFamily="18" charset="-79"/>
      <p:regular r:id="rId10"/>
    </p:embeddedFont>
    <p:embeddedFont>
      <p:font typeface="Times Neue Roman" pitchFamily="2" charset="0"/>
      <p:regular r:id="rId11"/>
    </p:embeddedFont>
    <p:embeddedFont>
      <p:font typeface="Times Neue Roman Bold" pitchFamily="2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60" d="100"/>
          <a:sy n="60" d="100"/>
        </p:scale>
        <p:origin x="-255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font" Target="fonts/font2.fntdata" /><Relationship Id="rId12" Type="http://schemas.openxmlformats.org/officeDocument/2006/relationships/font" Target="fonts/font7.fntdata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font" Target="fonts/font1.fntdata" /><Relationship Id="rId11" Type="http://schemas.openxmlformats.org/officeDocument/2006/relationships/font" Target="fonts/font6.fntdata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font" Target="fonts/font5.fntdata" /><Relationship Id="rId4" Type="http://schemas.openxmlformats.org/officeDocument/2006/relationships/slide" Target="slides/slide3.xml" /><Relationship Id="rId9" Type="http://schemas.openxmlformats.org/officeDocument/2006/relationships/font" Target="fonts/font4.fntdata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3.sv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4.png" /><Relationship Id="rId4" Type="http://schemas.openxmlformats.org/officeDocument/2006/relationships/image" Target="../media/image3.svg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NULL" TargetMode="External" /><Relationship Id="rId3" Type="http://schemas.openxmlformats.org/officeDocument/2006/relationships/hyperlink" Target="NULL" TargetMode="External" /><Relationship Id="rId7" Type="http://schemas.openxmlformats.org/officeDocument/2006/relationships/hyperlink" Target="NULL" TargetMode="External" /><Relationship Id="rId12" Type="http://schemas.openxmlformats.org/officeDocument/2006/relationships/hyperlink" Target="https://pos.toasttab.com/blog/5-tips-for-designing-a-restaurant-menu-that-sells" TargetMode="External" /><Relationship Id="rId2" Type="http://schemas.openxmlformats.org/officeDocument/2006/relationships/hyperlink" Target="NULL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NULL" TargetMode="External" /><Relationship Id="rId11" Type="http://schemas.openxmlformats.org/officeDocument/2006/relationships/hyperlink" Target="NULL" TargetMode="External" /><Relationship Id="rId5" Type="http://schemas.openxmlformats.org/officeDocument/2006/relationships/hyperlink" Target="NULL" TargetMode="External" /><Relationship Id="rId10" Type="http://schemas.openxmlformats.org/officeDocument/2006/relationships/hyperlink" Target="NULL" TargetMode="External" /><Relationship Id="rId4" Type="http://schemas.openxmlformats.org/officeDocument/2006/relationships/hyperlink" Target="NULL" TargetMode="External" /><Relationship Id="rId9" Type="http://schemas.openxmlformats.org/officeDocument/2006/relationships/hyperlink" Target="NULL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C23B6F16-8A35-67BB-49F8-5A657372FF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16200000">
            <a:off x="-1532719" y="1532720"/>
            <a:ext cx="10693402" cy="762796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5618423-37A0-AB70-DE1E-2B60F1C67992}"/>
              </a:ext>
            </a:extLst>
          </p:cNvPr>
          <p:cNvSpPr txBox="1"/>
          <p:nvPr/>
        </p:nvSpPr>
        <p:spPr>
          <a:xfrm>
            <a:off x="1602768" y="540324"/>
            <a:ext cx="463679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Student Name: Sakiba Islam</a:t>
            </a:r>
          </a:p>
          <a:p>
            <a:r>
              <a:rPr lang="en-US" sz="2000" b="1" dirty="0"/>
              <a:t> Student number: 2210233</a:t>
            </a:r>
            <a:endParaRPr lang="en-US" sz="2000" b="1" dirty="0">
              <a:cs typeface="Calibri"/>
            </a:endParaRPr>
          </a:p>
          <a:p>
            <a:r>
              <a:rPr lang="en-US" sz="2000" b="1" dirty="0"/>
              <a:t> Module name: Food &amp; Beverage  Operations   (BMIH4002)</a:t>
            </a:r>
            <a:endParaRPr lang="en-US" sz="2000" b="1" dirty="0">
              <a:cs typeface="Calibri"/>
            </a:endParaRPr>
          </a:p>
          <a:p>
            <a:r>
              <a:rPr lang="en-US" sz="2000" b="1" dirty="0"/>
              <a:t> Name of lecturer: Rohan Dubrey</a:t>
            </a:r>
            <a:endParaRPr lang="en-US" sz="2000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08637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C23B6F16-8A35-67BB-49F8-5A657372FF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16200000">
            <a:off x="-1532719" y="1532720"/>
            <a:ext cx="10693402" cy="762796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2284740" y="756000"/>
            <a:ext cx="3024000" cy="304685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149986" y="8723486"/>
            <a:ext cx="5917577" cy="1890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76"/>
              </a:lnSpc>
            </a:pPr>
            <a:r>
              <a:rPr lang="en-US" sz="11126">
                <a:solidFill>
                  <a:srgbClr val="FFF8EA"/>
                </a:solidFill>
                <a:latin typeface="Times Neue Roman Bold"/>
              </a:rPr>
              <a:t>30%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07253" y="2502607"/>
            <a:ext cx="3545494" cy="456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35"/>
              </a:lnSpc>
              <a:spcBef>
                <a:spcPct val="0"/>
              </a:spcBef>
            </a:pPr>
            <a:r>
              <a:rPr lang="en-US" sz="2667">
                <a:solidFill>
                  <a:srgbClr val="171411"/>
                </a:solidFill>
                <a:latin typeface="Times Neue Roman"/>
              </a:rPr>
              <a:t>HOTEL TRINITY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651933" y="5171206"/>
            <a:ext cx="4256134" cy="1377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3"/>
              </a:lnSpc>
            </a:pPr>
            <a:r>
              <a:rPr lang="en-US" sz="8002">
                <a:solidFill>
                  <a:srgbClr val="70512E"/>
                </a:solidFill>
                <a:latin typeface="Times Neue Roman Bold"/>
              </a:rPr>
              <a:t>MENU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03403" y="4496977"/>
            <a:ext cx="5353193" cy="872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18"/>
              </a:lnSpc>
            </a:pPr>
            <a:r>
              <a:rPr lang="en-US" sz="2513" spc="578">
                <a:solidFill>
                  <a:srgbClr val="70512E"/>
                </a:solidFill>
                <a:latin typeface="Times Neue Roman Bold"/>
              </a:rPr>
              <a:t>TRINITY VALENTINE'S DAY SPECIAL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89127" y="9112900"/>
            <a:ext cx="1728140" cy="5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48"/>
              </a:lnSpc>
            </a:pPr>
            <a:r>
              <a:rPr lang="en-US" sz="3249">
                <a:solidFill>
                  <a:srgbClr val="FFF8EA"/>
                </a:solidFill>
                <a:latin typeface="Times Neue Roman Bold"/>
              </a:rPr>
              <a:t>OFF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149986" y="8723486"/>
            <a:ext cx="5917577" cy="1890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76"/>
              </a:lnSpc>
            </a:pPr>
            <a:r>
              <a:rPr lang="en-US" sz="11126">
                <a:solidFill>
                  <a:srgbClr val="FFF8EA"/>
                </a:solidFill>
                <a:latin typeface="Times Neue Roman Bold"/>
              </a:rPr>
              <a:t>30%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149986" y="8720797"/>
            <a:ext cx="5917577" cy="1890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76"/>
              </a:lnSpc>
            </a:pPr>
            <a:r>
              <a:rPr lang="en-US" sz="11126">
                <a:solidFill>
                  <a:srgbClr val="FFF8EA"/>
                </a:solidFill>
                <a:latin typeface="Times Neue Roman Bold"/>
              </a:rPr>
              <a:t>30%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16200000">
            <a:off x="-2191260" y="2459259"/>
            <a:ext cx="15786100" cy="1126075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282476" y="2222939"/>
            <a:ext cx="1276157" cy="12858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571821" y="347500"/>
            <a:ext cx="4497710" cy="1789714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165374" y="2965092"/>
            <a:ext cx="1496232" cy="187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6"/>
              </a:lnSpc>
              <a:spcBef>
                <a:spcPct val="0"/>
              </a:spcBef>
            </a:pPr>
            <a:r>
              <a:rPr lang="en-US" sz="1125">
                <a:solidFill>
                  <a:srgbClr val="171411"/>
                </a:solidFill>
                <a:latin typeface="Times Neue Roman"/>
              </a:rPr>
              <a:t>HOTEL TRINITY</a:t>
            </a:r>
          </a:p>
        </p:txBody>
      </p:sp>
      <p:sp>
        <p:nvSpPr>
          <p:cNvPr id="6" name="AutoShape 6"/>
          <p:cNvSpPr/>
          <p:nvPr/>
        </p:nvSpPr>
        <p:spPr>
          <a:xfrm>
            <a:off x="749588" y="3823065"/>
            <a:ext cx="2141160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>
            <a:off x="4762192" y="3823065"/>
            <a:ext cx="2159692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AutoShape 8"/>
          <p:cNvSpPr/>
          <p:nvPr/>
        </p:nvSpPr>
        <p:spPr>
          <a:xfrm>
            <a:off x="718766" y="5877246"/>
            <a:ext cx="2315942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AutoShape 9"/>
          <p:cNvSpPr/>
          <p:nvPr/>
        </p:nvSpPr>
        <p:spPr>
          <a:xfrm>
            <a:off x="724765" y="8203780"/>
            <a:ext cx="2147062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AutoShape 10"/>
          <p:cNvSpPr/>
          <p:nvPr/>
        </p:nvSpPr>
        <p:spPr>
          <a:xfrm>
            <a:off x="4584138" y="5877246"/>
            <a:ext cx="2337737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1" name="AutoShape 11"/>
          <p:cNvSpPr/>
          <p:nvPr/>
        </p:nvSpPr>
        <p:spPr>
          <a:xfrm>
            <a:off x="4748429" y="8191656"/>
            <a:ext cx="2165645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2" name="TextBox 12"/>
          <p:cNvSpPr txBox="1"/>
          <p:nvPr/>
        </p:nvSpPr>
        <p:spPr>
          <a:xfrm>
            <a:off x="3330657" y="2965241"/>
            <a:ext cx="4215637" cy="2712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205"/>
              </a:lnSpc>
            </a:pPr>
            <a:r>
              <a:rPr lang="en-US" sz="1550" spc="311" dirty="0">
                <a:latin typeface="Cardo Bold"/>
              </a:rPr>
              <a:t>3 COURSE £30.00pp</a:t>
            </a:r>
            <a:endParaRPr lang="en-US" sz="1550" spc="311" dirty="0">
              <a:latin typeface="Cardo Bold"/>
              <a:ea typeface="Cardo Bold"/>
              <a:cs typeface="Cardo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3123724" y="3656014"/>
            <a:ext cx="1393904" cy="297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94"/>
              </a:lnSpc>
            </a:pPr>
            <a:r>
              <a:rPr lang="en-US" sz="1781">
                <a:solidFill>
                  <a:srgbClr val="333333"/>
                </a:solidFill>
                <a:latin typeface="Times Neue Roman"/>
              </a:rPr>
              <a:t>STARTER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246513" y="5689248"/>
            <a:ext cx="1148327" cy="313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70"/>
              </a:lnSpc>
            </a:pPr>
            <a:r>
              <a:rPr lang="en-US" sz="1835">
                <a:solidFill>
                  <a:srgbClr val="333333"/>
                </a:solidFill>
                <a:latin typeface="Times Neue Roman"/>
              </a:rPr>
              <a:t>MAINS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123724" y="7920727"/>
            <a:ext cx="1393904" cy="313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70"/>
              </a:lnSpc>
            </a:pPr>
            <a:r>
              <a:rPr lang="en-US" sz="1835">
                <a:solidFill>
                  <a:srgbClr val="333333"/>
                </a:solidFill>
                <a:latin typeface="Times Neue Roman"/>
              </a:rPr>
              <a:t>DESSERT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89222" y="4311307"/>
            <a:ext cx="2613280" cy="166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 dirty="0">
                <a:solidFill>
                  <a:srgbClr val="7B7878"/>
                </a:solidFill>
                <a:latin typeface="Times Neue Roman"/>
              </a:rPr>
              <a:t>sourdough (371kcal)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9222" y="4049300"/>
            <a:ext cx="2694155" cy="199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 Bold"/>
              </a:rPr>
              <a:t>CAULIFLOWER SOUP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61584" y="6436862"/>
            <a:ext cx="2613280" cy="565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50" dirty="0">
                <a:solidFill>
                  <a:srgbClr val="7B7878"/>
                </a:solidFill>
                <a:latin typeface="Times Neue Roman"/>
              </a:rPr>
              <a:t>beer onions, cheese, iceberg, pickles, ketchup, mayo, fries (1166Kcal)</a:t>
            </a:r>
          </a:p>
          <a:p>
            <a:pPr algn="ctr">
              <a:lnSpc>
                <a:spcPts val="1741"/>
              </a:lnSpc>
            </a:pPr>
            <a:endParaRPr lang="en-US" sz="1200" dirty="0">
              <a:solidFill>
                <a:srgbClr val="7B7878"/>
              </a:solidFill>
              <a:latin typeface="Times Neue Roman Bold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561584" y="6174855"/>
            <a:ext cx="2694155" cy="199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 Bold"/>
              </a:rPr>
              <a:t>THE BEEF BURGER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3781" y="8620847"/>
            <a:ext cx="2613280" cy="386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50" dirty="0">
                <a:solidFill>
                  <a:srgbClr val="7B7878"/>
                </a:solidFill>
                <a:latin typeface="Times Neue Roman"/>
              </a:rPr>
              <a:t>vegan vanilla ice cream (844 kcal)</a:t>
            </a:r>
          </a:p>
          <a:p>
            <a:pPr algn="ctr">
              <a:lnSpc>
                <a:spcPts val="1741"/>
              </a:lnSpc>
            </a:pPr>
            <a:endParaRPr lang="en-US" sz="1200" dirty="0">
              <a:solidFill>
                <a:srgbClr val="7B7878"/>
              </a:solidFill>
              <a:latin typeface="Times Neue Roman Bol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553781" y="8358840"/>
            <a:ext cx="2694155" cy="199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 Bold"/>
              </a:rPr>
              <a:t>APPLE CRUMBLE (VG)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70097" y="7347378"/>
            <a:ext cx="2613280" cy="565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50" dirty="0">
                <a:solidFill>
                  <a:srgbClr val="7B7878"/>
                </a:solidFill>
                <a:latin typeface="Times Neue Roman"/>
              </a:rPr>
              <a:t>paprika and lime, skinny fries, coleslaw, sourdough (v) (1272 kcal)</a:t>
            </a:r>
          </a:p>
          <a:p>
            <a:pPr algn="ctr">
              <a:lnSpc>
                <a:spcPts val="1741"/>
              </a:lnSpc>
            </a:pPr>
            <a:endParaRPr lang="en-US" sz="1200" dirty="0">
              <a:solidFill>
                <a:srgbClr val="7B7878"/>
              </a:solidFill>
              <a:latin typeface="Times Neue Roman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570097" y="7085371"/>
            <a:ext cx="2694155" cy="199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 Bold"/>
              </a:rPr>
              <a:t>HALF FRIED CHICKEN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70097" y="5131679"/>
            <a:ext cx="2613280" cy="386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50" dirty="0">
                <a:solidFill>
                  <a:srgbClr val="7B7878"/>
                </a:solidFill>
                <a:latin typeface="Times Neue Roman"/>
              </a:rPr>
              <a:t>Tartar sauce, lemon (370 Kcal)</a:t>
            </a:r>
          </a:p>
          <a:p>
            <a:pPr algn="ctr">
              <a:lnSpc>
                <a:spcPts val="1741"/>
              </a:lnSpc>
            </a:pPr>
            <a:endParaRPr lang="en-US" sz="1200" dirty="0">
              <a:solidFill>
                <a:srgbClr val="7B7878"/>
              </a:solidFill>
              <a:latin typeface="Times Neue Roman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570097" y="4869672"/>
            <a:ext cx="2694155" cy="202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"/>
              </a:rPr>
              <a:t>BREADED CALAMARI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01823" y="4311307"/>
            <a:ext cx="2613280" cy="386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50" dirty="0">
                <a:solidFill>
                  <a:srgbClr val="7B7878"/>
                </a:solidFill>
                <a:latin typeface="Times Neue Roman"/>
              </a:rPr>
              <a:t>tartar sauce (418Kcal)</a:t>
            </a:r>
          </a:p>
          <a:p>
            <a:pPr algn="ctr">
              <a:lnSpc>
                <a:spcPts val="1741"/>
              </a:lnSpc>
            </a:pPr>
            <a:endParaRPr lang="en-US" sz="1200" dirty="0">
              <a:solidFill>
                <a:srgbClr val="7B7878"/>
              </a:solidFill>
              <a:latin typeface="Times Neue Roman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4393309" y="4049300"/>
            <a:ext cx="2621794" cy="199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 Bold"/>
              </a:rPr>
              <a:t>SOUTH COAST PEA CAKES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863427" y="6436862"/>
            <a:ext cx="1834794" cy="565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50" dirty="0">
                <a:solidFill>
                  <a:srgbClr val="7B7878"/>
                </a:solidFill>
                <a:latin typeface="Times Neue Roman"/>
              </a:rPr>
              <a:t>croutons, soft boiled egg (v) Add Chicken (£4) (428 kcal/ 609 kcal)</a:t>
            </a:r>
          </a:p>
          <a:p>
            <a:pPr algn="ctr">
              <a:lnSpc>
                <a:spcPts val="1726"/>
              </a:lnSpc>
            </a:pPr>
            <a:endParaRPr lang="en-US" sz="1200" dirty="0">
              <a:solidFill>
                <a:srgbClr val="7B7878"/>
              </a:solidFill>
              <a:latin typeface="Times Neue Roman Bold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465670" y="6174855"/>
            <a:ext cx="2621794" cy="199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 Bold"/>
              </a:rPr>
              <a:t>CLASSIC CAESAR SALAD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66381" y="8620847"/>
            <a:ext cx="2613280" cy="168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50" dirty="0">
                <a:solidFill>
                  <a:srgbClr val="7B7878"/>
                </a:solidFill>
                <a:latin typeface="Times Neue Roman"/>
              </a:rPr>
              <a:t>vegan vanilla ice cream (660Kcal</a:t>
            </a:r>
            <a:endParaRPr lang="en-US" sz="950" dirty="0"/>
          </a:p>
        </p:txBody>
      </p:sp>
      <p:sp>
        <p:nvSpPr>
          <p:cNvPr id="31" name="TextBox 31"/>
          <p:cNvSpPr txBox="1"/>
          <p:nvPr/>
        </p:nvSpPr>
        <p:spPr>
          <a:xfrm>
            <a:off x="4457867" y="8358840"/>
            <a:ext cx="2621794" cy="199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 Bold"/>
              </a:rPr>
              <a:t> CHOCOLATE BROWNIE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2698" y="7347378"/>
            <a:ext cx="2613280" cy="565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50" dirty="0">
                <a:solidFill>
                  <a:srgbClr val="7B7878"/>
                </a:solidFill>
                <a:latin typeface="Times Neue Roman"/>
              </a:rPr>
              <a:t>triple cooked chips, tomato &amp; onion salad, peppercorn sauce (1014Kcal)</a:t>
            </a:r>
          </a:p>
          <a:p>
            <a:pPr algn="ctr">
              <a:lnSpc>
                <a:spcPts val="1741"/>
              </a:lnSpc>
            </a:pPr>
            <a:endParaRPr lang="en-US" sz="1200" dirty="0">
              <a:solidFill>
                <a:srgbClr val="7B7878"/>
              </a:solidFill>
              <a:latin typeface="Times Neue Roman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74184" y="7085371"/>
            <a:ext cx="2621794" cy="199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 Bold"/>
              </a:rPr>
              <a:t>BAVETTE STEAK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2698" y="5335344"/>
            <a:ext cx="2613280" cy="386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50" dirty="0">
                <a:solidFill>
                  <a:srgbClr val="7B7878"/>
                </a:solidFill>
                <a:latin typeface="Times Neue Roman"/>
              </a:rPr>
              <a:t>English mustard (275Kcal)</a:t>
            </a:r>
          </a:p>
          <a:p>
            <a:pPr algn="ctr">
              <a:lnSpc>
                <a:spcPts val="1741"/>
              </a:lnSpc>
            </a:pPr>
            <a:endParaRPr lang="en-US" sz="1200" dirty="0">
              <a:solidFill>
                <a:srgbClr val="7B7878"/>
              </a:solidFill>
              <a:latin typeface="Times Neue Roman Bold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4474184" y="4869672"/>
            <a:ext cx="2621794" cy="406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</a:pPr>
            <a:r>
              <a:rPr lang="en-US" sz="1154" spc="93">
                <a:solidFill>
                  <a:srgbClr val="000000"/>
                </a:solidFill>
                <a:latin typeface="Times Neue Roman"/>
              </a:rPr>
              <a:t>PORK, APPLE &amp; </a:t>
            </a:r>
          </a:p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"/>
              </a:rPr>
              <a:t>LEEK SAUSAGE ROLL</a:t>
            </a:r>
          </a:p>
        </p:txBody>
      </p:sp>
      <p:sp>
        <p:nvSpPr>
          <p:cNvPr id="36" name="AutoShape 36"/>
          <p:cNvSpPr/>
          <p:nvPr/>
        </p:nvSpPr>
        <p:spPr>
          <a:xfrm>
            <a:off x="734180" y="9371187"/>
            <a:ext cx="2147062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7" name="AutoShape 37"/>
          <p:cNvSpPr/>
          <p:nvPr/>
        </p:nvSpPr>
        <p:spPr>
          <a:xfrm>
            <a:off x="4757844" y="9359063"/>
            <a:ext cx="2165645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8" name="TextBox 38"/>
          <p:cNvSpPr txBox="1"/>
          <p:nvPr/>
        </p:nvSpPr>
        <p:spPr>
          <a:xfrm>
            <a:off x="3123724" y="9117075"/>
            <a:ext cx="1393904" cy="313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70"/>
              </a:lnSpc>
            </a:pPr>
            <a:r>
              <a:rPr lang="en-US" sz="1835">
                <a:solidFill>
                  <a:srgbClr val="333333"/>
                </a:solidFill>
                <a:latin typeface="Times Neue Roman"/>
              </a:rPr>
              <a:t>DRINKS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64022" y="9835896"/>
            <a:ext cx="2613280" cy="387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50" dirty="0">
                <a:solidFill>
                  <a:srgbClr val="7B7878"/>
                </a:solidFill>
                <a:latin typeface="Times Neue Roman"/>
              </a:rPr>
              <a:t>Freshly brewed espresso mixed with rum and l</a:t>
            </a:r>
            <a:endParaRPr lang="en-US" sz="976" dirty="0">
              <a:solidFill>
                <a:srgbClr val="7B7878"/>
              </a:solidFill>
              <a:latin typeface="Times Neue Roman"/>
            </a:endParaRPr>
          </a:p>
          <a:p>
            <a:pPr algn="ctr">
              <a:lnSpc>
                <a:spcPts val="1741"/>
              </a:lnSpc>
            </a:pPr>
            <a:r>
              <a:rPr lang="en-US" sz="1200" dirty="0">
                <a:solidFill>
                  <a:srgbClr val="7B7878"/>
                </a:solidFill>
                <a:latin typeface="Times Neue Roman Bold"/>
              </a:rPr>
              <a:t>10£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64022" y="9573889"/>
            <a:ext cx="2694155" cy="199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 Bold"/>
              </a:rPr>
              <a:t>ROYAL MARTINI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450624" y="9835896"/>
            <a:ext cx="2613280" cy="386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50" dirty="0">
                <a:solidFill>
                  <a:srgbClr val="7B7878"/>
                </a:solidFill>
                <a:latin typeface="Times Neue Roman"/>
              </a:rPr>
              <a:t>Tequila, lime juice, rum with pinch of salt.</a:t>
            </a:r>
          </a:p>
          <a:p>
            <a:pPr algn="ctr">
              <a:lnSpc>
                <a:spcPts val="1741"/>
              </a:lnSpc>
            </a:pPr>
            <a:r>
              <a:rPr lang="en-US" sz="1200" dirty="0">
                <a:solidFill>
                  <a:srgbClr val="7B7878"/>
                </a:solidFill>
                <a:latin typeface="Times Neue Roman Bold"/>
              </a:rPr>
              <a:t>12£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42110" y="9573889"/>
            <a:ext cx="2621794" cy="199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imes Neue Roman Bold"/>
              </a:rPr>
              <a:t>RETRO MARGARITA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56000" y="979539"/>
            <a:ext cx="3819882" cy="4190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26"/>
              </a:lnSpc>
            </a:pPr>
            <a:r>
              <a:rPr lang="en-US" sz="2376" spc="235">
                <a:solidFill>
                  <a:srgbClr val="000000"/>
                </a:solidFill>
                <a:latin typeface="Times Neue Roman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052" y="1478788"/>
            <a:ext cx="6048000" cy="6742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680"/>
              </a:lnSpc>
            </a:pPr>
            <a:endParaRPr lang="en-US" dirty="0">
              <a:cs typeface="Calibri"/>
            </a:endParaRPr>
          </a:p>
          <a:p>
            <a:pPr algn="just">
              <a:lnSpc>
                <a:spcPts val="1680"/>
              </a:lnSpc>
            </a:pPr>
            <a:r>
              <a:rPr lang="en-US" sz="1200" dirty="0">
                <a:latin typeface="Times Neue Roman"/>
              </a:rPr>
              <a:t>Dobos, O. (2022). Menu Marketing Tips: How to Promote New Menu Items Online &amp; Offline. [online] </a:t>
            </a:r>
            <a:r>
              <a:rPr lang="en-US" sz="1200" dirty="0" err="1">
                <a:latin typeface="Times Neue Roman"/>
              </a:rPr>
              <a:t>GloriaFood</a:t>
            </a:r>
            <a:r>
              <a:rPr lang="en-US" sz="1200" dirty="0">
                <a:latin typeface="Times Neue Roman"/>
              </a:rPr>
              <a:t>. Available at: https://www.restaurant-website-builder.com/menu-marketing-tips [Accessed 9 Feb. 2023].</a:t>
            </a:r>
          </a:p>
          <a:p>
            <a:pPr algn="just">
              <a:lnSpc>
                <a:spcPts val="1680"/>
              </a:lnSpc>
            </a:pPr>
            <a:endParaRPr lang="en-US" sz="1200" dirty="0">
              <a:latin typeface="Times Neue Roman"/>
            </a:endParaRPr>
          </a:p>
          <a:p>
            <a:pPr algn="just">
              <a:lnSpc>
                <a:spcPts val="1680"/>
              </a:lnSpc>
            </a:pPr>
            <a:r>
              <a:rPr lang="en-US" sz="1200" dirty="0" err="1">
                <a:latin typeface="Times Neue Roman"/>
              </a:rPr>
              <a:t>imenupro</a:t>
            </a:r>
            <a:r>
              <a:rPr lang="en-US" sz="1200" dirty="0">
                <a:latin typeface="Times Neue Roman"/>
              </a:rPr>
              <a:t> (2021). </a:t>
            </a:r>
            <a:r>
              <a:rPr lang="en-US" sz="1200" dirty="0" err="1">
                <a:latin typeface="Times Neue Roman"/>
              </a:rPr>
              <a:t>iMenuPro</a:t>
            </a:r>
            <a:r>
              <a:rPr lang="en-US" sz="1200" dirty="0">
                <a:latin typeface="Times Neue Roman"/>
              </a:rPr>
              <a:t> · How to make a Restaurant Menu for online or printing. [online] imenupro.com. Available at: https://imenupro.com/design.</a:t>
            </a:r>
          </a:p>
          <a:p>
            <a:pPr algn="just">
              <a:lnSpc>
                <a:spcPts val="1680"/>
              </a:lnSpc>
            </a:pPr>
            <a:endParaRPr lang="en-US" sz="1200" dirty="0">
              <a:latin typeface="Times Neue Roman"/>
            </a:endParaRPr>
          </a:p>
          <a:p>
            <a:pPr algn="just">
              <a:lnSpc>
                <a:spcPts val="1680"/>
              </a:lnSpc>
            </a:pPr>
            <a:r>
              <a:rPr lang="en-US" sz="1200" dirty="0">
                <a:latin typeface="Times Neue Roman"/>
              </a:rPr>
              <a:t>Johnson, B. (2016). Marketing Your Restaurant with Menus: What You Need to Know. Restaurant Insider. </a:t>
            </a:r>
            <a:r>
              <a:rPr lang="en-US" sz="1200" dirty="0">
                <a:latin typeface="Times Neue Roman"/>
                <a:hlinkClick r:id="rId2" invalidUrl="http:/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https://restaurantinsider.com/marketing-your-restaurant-with-menus/</a:t>
            </a:r>
            <a:endParaRPr lang="en-US" sz="1200">
              <a:latin typeface="Times Neue Roman"/>
            </a:endParaRPr>
          </a:p>
          <a:p>
            <a:pPr algn="just">
              <a:lnSpc>
                <a:spcPts val="1680"/>
              </a:lnSpc>
            </a:pPr>
            <a:endParaRPr lang="en-US" sz="1200" dirty="0">
              <a:latin typeface="Times Neue Roman"/>
              <a:hlinkClick r:id="rId3" invalidUrl="http://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just">
              <a:lnSpc>
                <a:spcPts val="1680"/>
              </a:lnSpc>
            </a:pPr>
            <a:r>
              <a:rPr lang="en-US" sz="1200" dirty="0">
                <a:latin typeface="Times Neue Roman"/>
              </a:rPr>
              <a:t>Kaltwasser, J. (2017). The Importance of Menu Design in Restaurant Marketing. Toast POS. </a:t>
            </a:r>
            <a:r>
              <a:rPr lang="en-US" sz="1200" dirty="0">
                <a:latin typeface="Times Neue Roman"/>
                <a:hlinkClick r:id="rId4" invalidUrl="http:/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https://pos.toasttab.com/blog/the-importance-of-menu-design-in-restaurant-marketing</a:t>
            </a:r>
            <a:endParaRPr lang="en-US" sz="1200">
              <a:latin typeface="Times Neue Roman"/>
            </a:endParaRPr>
          </a:p>
          <a:p>
            <a:pPr algn="just">
              <a:lnSpc>
                <a:spcPts val="1680"/>
              </a:lnSpc>
            </a:pPr>
            <a:endParaRPr lang="en-US" sz="1200" dirty="0">
              <a:latin typeface="Times Neue Roman"/>
              <a:hlinkClick r:id="rId5" invalidUrl="http://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just">
              <a:lnSpc>
                <a:spcPts val="1680"/>
              </a:lnSpc>
            </a:pPr>
            <a:r>
              <a:rPr lang="en-US" sz="1200" dirty="0">
                <a:latin typeface="Times Neue Roman"/>
              </a:rPr>
              <a:t>Kaltwasser, J. (2018). How to Use Menu Design to Drive Sales. Toast POS. </a:t>
            </a:r>
            <a:r>
              <a:rPr lang="en-US" sz="1200" dirty="0">
                <a:latin typeface="Times Neue Roman"/>
                <a:hlinkClick r:id="rId6" invalidUrl="http:/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https://pos.toasttab.com/blog/how-to-use-menu-design-to-drive-sales</a:t>
            </a:r>
            <a:endParaRPr lang="en-US" sz="1200">
              <a:latin typeface="Times Neue Roman"/>
            </a:endParaRPr>
          </a:p>
          <a:p>
            <a:pPr algn="just">
              <a:lnSpc>
                <a:spcPts val="1680"/>
              </a:lnSpc>
            </a:pPr>
            <a:endParaRPr lang="en-US" sz="1200" dirty="0">
              <a:latin typeface="Times Neue Roman"/>
              <a:hlinkClick r:id="rId7" invalidUrl="http://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just">
              <a:lnSpc>
                <a:spcPts val="1680"/>
              </a:lnSpc>
            </a:pPr>
            <a:r>
              <a:rPr lang="en-US" sz="1200" dirty="0">
                <a:latin typeface="Times Neue Roman"/>
              </a:rPr>
              <a:t>Kramer, M. (2015). How Menu Design Affects Your Restaurant's Bottom Line. The Manager's Resource Handbook. </a:t>
            </a:r>
            <a:r>
              <a:rPr lang="en-US" sz="1200" dirty="0">
                <a:latin typeface="Times Neue Roman"/>
                <a:hlinkClick r:id="rId8" invalidUrl="http:/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https://themanagersresourcehandbook.com/how-menu-design-affects-your-restaurants-bottom-line/</a:t>
            </a:r>
            <a:endParaRPr lang="en-US" sz="1200">
              <a:latin typeface="Times Neue Roman"/>
            </a:endParaRPr>
          </a:p>
          <a:p>
            <a:pPr algn="just">
              <a:lnSpc>
                <a:spcPts val="1680"/>
              </a:lnSpc>
            </a:pPr>
            <a:endParaRPr lang="en-US" sz="1200" dirty="0">
              <a:latin typeface="Times Neue Roman"/>
              <a:hlinkClick r:id="rId9" invalidUrl="http://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just">
              <a:lnSpc>
                <a:spcPts val="1680"/>
              </a:lnSpc>
            </a:pPr>
            <a:r>
              <a:rPr lang="en-US" sz="1200" dirty="0" err="1">
                <a:latin typeface="Times Neue Roman"/>
              </a:rPr>
              <a:t>Popmenu</a:t>
            </a:r>
            <a:r>
              <a:rPr lang="en-US" sz="1200" dirty="0">
                <a:latin typeface="Times Neue Roman"/>
              </a:rPr>
              <a:t> (2023). Restaurant Menu Ideas: 9 of the Best Menus to Inspire You. [online] get.popmenu.com. Available at: https://get.popmenu.com/post/restaurant-menu-ideas [Accessed 9 Feb. 2023].</a:t>
            </a:r>
          </a:p>
          <a:p>
            <a:pPr algn="just">
              <a:lnSpc>
                <a:spcPts val="1680"/>
              </a:lnSpc>
            </a:pPr>
            <a:endParaRPr lang="en-US" sz="1200" dirty="0">
              <a:latin typeface="Times Neue Roman"/>
            </a:endParaRPr>
          </a:p>
          <a:p>
            <a:pPr algn="just">
              <a:lnSpc>
                <a:spcPts val="1680"/>
              </a:lnSpc>
            </a:pPr>
            <a:r>
              <a:rPr lang="en-US" sz="1200" dirty="0">
                <a:latin typeface="Times Neue Roman"/>
              </a:rPr>
              <a:t>Richards, B. (2018). The Power of Menu Design: How to Drive Sales and Boost Profits. </a:t>
            </a:r>
            <a:r>
              <a:rPr lang="en-US" sz="1200" err="1">
                <a:latin typeface="Times Neue Roman"/>
              </a:rPr>
              <a:t>Upserve</a:t>
            </a:r>
            <a:r>
              <a:rPr lang="en-US" sz="1200" dirty="0">
                <a:latin typeface="Times Neue Roman"/>
              </a:rPr>
              <a:t>. </a:t>
            </a:r>
            <a:r>
              <a:rPr lang="en-US" sz="1200" dirty="0">
                <a:latin typeface="Times Neue Roman"/>
                <a:hlinkClick r:id="rId10" invalidUrl="http:/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https://upserve.com/restaurant-insider/power-menu-design-drive-sales-boost-profits</a:t>
            </a:r>
            <a:endParaRPr lang="en-US" sz="1200">
              <a:latin typeface="Times Neue Roman"/>
            </a:endParaRPr>
          </a:p>
          <a:p>
            <a:pPr algn="just">
              <a:lnSpc>
                <a:spcPts val="1680"/>
              </a:lnSpc>
            </a:pPr>
            <a:endParaRPr lang="en-US" sz="1200" dirty="0">
              <a:latin typeface="Times Neue Roman"/>
              <a:hlinkClick r:id="rId11" invalidUrl="http://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just">
              <a:lnSpc>
                <a:spcPts val="1680"/>
              </a:lnSpc>
            </a:pPr>
            <a:r>
              <a:rPr lang="en-US" sz="1200" dirty="0">
                <a:latin typeface="Times Neue Roman"/>
              </a:rPr>
              <a:t>Schlosser, S. (2019). 5 Tips for Designing a Restaurant Menu That Sells. Toast POS. </a:t>
            </a:r>
            <a:r>
              <a:rPr lang="en-US" sz="1200" dirty="0">
                <a:latin typeface="Times Neue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https://pos.toasttab.com/blog/5-tips-for-designing-a-restaurant-menu-that-sells</a:t>
            </a:r>
            <a:endParaRPr lang="en-US" sz="1200">
              <a:latin typeface="Times Neue Roman"/>
            </a:endParaRPr>
          </a:p>
          <a:p>
            <a:pPr algn="just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Times Neue Roman"/>
              <a:hlinkClick r:id="rId12" tooltip="https://pos.toasttab.com/blog/5-tips-for-designing-a-restaurant-menu-that-sell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447</Words>
  <Application>Microsoft Office PowerPoint</Application>
  <PresentationFormat>Custom</PresentationFormat>
  <Paragraphs>63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trinity</dc:title>
  <dc:creator>Proteeti's Device</dc:creator>
  <cp:lastModifiedBy>sakibaislam13@yahoo.com</cp:lastModifiedBy>
  <cp:revision>77</cp:revision>
  <dcterms:created xsi:type="dcterms:W3CDTF">2006-08-16T00:00:00Z</dcterms:created>
  <dcterms:modified xsi:type="dcterms:W3CDTF">2023-02-17T16:30:35Z</dcterms:modified>
  <dc:identifier>DAFaGwOcR7k</dc:identifier>
</cp:coreProperties>
</file>