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301" r:id="rId25"/>
    <p:sldId id="484" r:id="rId26"/>
    <p:sldId id="536" r:id="rId27"/>
    <p:sldId id="537" r:id="rId28"/>
    <p:sldId id="538" r:id="rId29"/>
    <p:sldId id="539" r:id="rId30"/>
    <p:sldId id="541" r:id="rId31"/>
    <p:sldId id="540" r:id="rId32"/>
    <p:sldId id="542" r:id="rId33"/>
    <p:sldId id="543" r:id="rId34"/>
    <p:sldId id="492" r:id="rId35"/>
    <p:sldId id="506" r:id="rId36"/>
    <p:sldId id="548" r:id="rId37"/>
    <p:sldId id="546" r:id="rId38"/>
    <p:sldId id="547" r:id="rId39"/>
    <p:sldId id="549" r:id="rId40"/>
    <p:sldId id="592" r:id="rId41"/>
    <p:sldId id="550" r:id="rId42"/>
    <p:sldId id="591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79ECB-E0A9-4C95-A2B4-77FC76B1977F}" v="3" dt="2023-06-09T10:23:15.1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352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2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406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29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322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49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44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4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56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053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358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411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F4DB95-55B4-43CD-822A-44B38FC54971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8219-DBEB-4486-BC2D-10C1B63CC5D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CDEA07-0BA6-4AAA-BD77-161C916B3CDC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F7B442-452A-419B-9E67-D34CB0CDCE5C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36C1-6C48-4704-8F8C-9EC2119ABE37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D0074F-329A-4269-8A2E-6AF706B6BC29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C9B513-1413-4D58-B213-FC1D9F3C14B3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A00150-17FC-4E1B-A247-D3A9F9BE7223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3A657-9767-464B-9357-47A38BCE3D58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7E9C66-0105-485B-B146-71B0A9A21E8E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A27DC6-C737-4740-B9C6-08636AA9CA4B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7C8F7BD-3785-473C-AF76-0074F5840AD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084E-0D30-4881-80D0-0558CBB625BA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FE05F9C-5C32-417A-8C1C-45963CFAD2B4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E07FA-597F-4265-B38E-E5EA45BDBBFA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D290ECE-F9B7-45B4-976D-1E271D9C742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3046F-1089-42C5-9C2D-25F9E249616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979447-B70A-4C93-BF19-C7F839927D66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8DC19E9-6816-4EB5-A993-89AA70A296BD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CE11F9-03C1-4AB4-A80E-8005C0D676B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ABB88-3E40-42EF-8F09-71494A5564E7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8F57909-FEA2-4871-B2F1-CE391A59D2B9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44CF4CD-FF19-4A55-B948-4826669EB478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B59ADCC-B271-4CE6-BE80-041314747040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DEBE-D954-4608-B3C8-AEF9D313C0D5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DE68E4-2E14-4B56-ACB8-5B39BF668BEB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EF6780A-BFF3-4C59-BC49-65B153FB0523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FE46C55-0EC1-4BEC-BDB5-96995358558B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78B28-3B1C-40BA-917B-F55FE24454D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203E215-563A-4E44-9236-040E04433AA7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8AB41B-1081-424C-8BFE-D43BFD9D99A5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EE7DD20-BD9A-46F8-A0A1-1544DE9555FB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D9C40-ABF4-4375-9F54-E7DB6B4B49D4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B86BD75-5A98-492A-BA85-789AF397E47C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FAFD6D7-C360-48CC-B62C-FA5E1ED5C208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514E4A-AC44-45EB-8642-48E879F841AF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BF9E5-447E-472A-8401-1D33FFF8646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2531E0-30E5-45CE-8CAD-B062D61DF4F8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Energy Band</a:t>
            </a:r>
          </a:p>
          <a:p>
            <a:pPr marL="536575" indent="-536575" algn="just"/>
            <a:r>
              <a:rPr lang="en-IN" sz="4300" b="1" dirty="0"/>
              <a:t>Semiconductors</a:t>
            </a:r>
          </a:p>
          <a:p>
            <a:pPr marL="536575" indent="-536575" algn="just"/>
            <a:r>
              <a:rPr lang="en-IN" sz="4300" b="1" dirty="0"/>
              <a:t>Intrinsic</a:t>
            </a:r>
          </a:p>
          <a:p>
            <a:pPr marL="536575" indent="-536575" algn="just"/>
            <a:r>
              <a:rPr lang="en-IN" sz="4300" b="1" dirty="0"/>
              <a:t>Extrinsic</a:t>
            </a:r>
          </a:p>
          <a:p>
            <a:pPr marL="536575" indent="-536575" algn="just"/>
            <a:r>
              <a:rPr lang="en-IN" sz="4300" b="1" dirty="0"/>
              <a:t>P-type</a:t>
            </a:r>
          </a:p>
          <a:p>
            <a:pPr marL="536575" indent="-536575" algn="just"/>
            <a:r>
              <a:rPr lang="en-IN" sz="4300" b="1" dirty="0"/>
              <a:t>N-Type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474" y="208740"/>
            <a:ext cx="8800333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Classification of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713" y="1924521"/>
            <a:ext cx="8922094" cy="39229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699604" y="209313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Matter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359905" y="392010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Non- Crystalline</a:t>
            </a:r>
          </a:p>
        </p:txBody>
      </p:sp>
      <p:sp>
        <p:nvSpPr>
          <p:cNvPr id="8" name="Rectangle 7"/>
          <p:cNvSpPr/>
          <p:nvPr/>
        </p:nvSpPr>
        <p:spPr>
          <a:xfrm>
            <a:off x="1419290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Insulator</a:t>
            </a:r>
          </a:p>
        </p:txBody>
      </p:sp>
      <p:sp>
        <p:nvSpPr>
          <p:cNvPr id="9" name="Rectangle 8"/>
          <p:cNvSpPr/>
          <p:nvPr/>
        </p:nvSpPr>
        <p:spPr>
          <a:xfrm>
            <a:off x="5059527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Semiconductor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16404" y="471595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Conductor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3868" y="3916396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Crystalline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498944" y="291067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GAS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699605" y="2897941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Liquid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92555" y="2905648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Solid</a:t>
            </a:r>
          </a:p>
        </p:txBody>
      </p:sp>
      <p:cxnSp>
        <p:nvCxnSpPr>
          <p:cNvPr id="16" name="Elbow Connector 15"/>
          <p:cNvCxnSpPr>
            <a:stCxn id="6" idx="2"/>
            <a:endCxn id="14" idx="0"/>
          </p:cNvCxnSpPr>
          <p:nvPr/>
        </p:nvCxnSpPr>
        <p:spPr>
          <a:xfrm rot="16200000" flipH="1">
            <a:off x="7364030" y="1110209"/>
            <a:ext cx="397925" cy="3192951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/>
          <p:cNvCxnSpPr>
            <a:stCxn id="6" idx="2"/>
            <a:endCxn id="12" idx="0"/>
          </p:cNvCxnSpPr>
          <p:nvPr/>
        </p:nvCxnSpPr>
        <p:spPr>
          <a:xfrm rot="5400000">
            <a:off x="4164712" y="1108869"/>
            <a:ext cx="402952" cy="3200660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2"/>
            <a:endCxn id="13" idx="0"/>
          </p:cNvCxnSpPr>
          <p:nvPr/>
        </p:nvCxnSpPr>
        <p:spPr>
          <a:xfrm>
            <a:off x="5966517" y="2507723"/>
            <a:ext cx="1" cy="3902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14" idx="2"/>
            <a:endCxn id="7" idx="0"/>
          </p:cNvCxnSpPr>
          <p:nvPr/>
        </p:nvCxnSpPr>
        <p:spPr>
          <a:xfrm rot="5400000">
            <a:off x="6593211" y="1353846"/>
            <a:ext cx="599866" cy="4532649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4" idx="2"/>
            <a:endCxn id="11" idx="0"/>
          </p:cNvCxnSpPr>
          <p:nvPr/>
        </p:nvCxnSpPr>
        <p:spPr>
          <a:xfrm rot="5400000">
            <a:off x="8387046" y="3143973"/>
            <a:ext cx="596158" cy="94868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1" idx="2"/>
            <a:endCxn id="10" idx="0"/>
          </p:cNvCxnSpPr>
          <p:nvPr/>
        </p:nvCxnSpPr>
        <p:spPr>
          <a:xfrm rot="16200000" flipH="1">
            <a:off x="8704564" y="3837202"/>
            <a:ext cx="384970" cy="137253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1" idx="2"/>
            <a:endCxn id="8" idx="0"/>
          </p:cNvCxnSpPr>
          <p:nvPr/>
        </p:nvCxnSpPr>
        <p:spPr>
          <a:xfrm rot="5400000">
            <a:off x="5243052" y="1774136"/>
            <a:ext cx="410882" cy="5524578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1" idx="2"/>
            <a:endCxn id="9" idx="0"/>
          </p:cNvCxnSpPr>
          <p:nvPr/>
        </p:nvCxnSpPr>
        <p:spPr>
          <a:xfrm rot="5400000">
            <a:off x="7063171" y="3594254"/>
            <a:ext cx="410882" cy="1884342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26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0" y="76835"/>
            <a:ext cx="633848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454" y="1599636"/>
            <a:ext cx="9571032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types of energy bands  in solids are</a:t>
            </a:r>
          </a:p>
          <a:p>
            <a:r>
              <a:rPr lang="en-IN" dirty="0"/>
              <a:t>Valance Band</a:t>
            </a:r>
          </a:p>
          <a:p>
            <a:r>
              <a:rPr lang="en-IN" dirty="0"/>
              <a:t>Conduction band</a:t>
            </a:r>
          </a:p>
          <a:p>
            <a:r>
              <a:rPr lang="en-IN" dirty="0"/>
              <a:t>Forbidden band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2" name="Picture 4" descr="Image result for Energy bands in soli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84" y="2530723"/>
            <a:ext cx="4068159" cy="331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804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8" y="0"/>
            <a:ext cx="7357211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99636"/>
            <a:ext cx="1002516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Valance Band</a:t>
            </a:r>
          </a:p>
          <a:p>
            <a:r>
              <a:rPr lang="en-IN" dirty="0"/>
              <a:t>Electrons occupying the </a:t>
            </a:r>
            <a:r>
              <a:rPr lang="en-IN" b="1" dirty="0"/>
              <a:t>outermost orbit </a:t>
            </a:r>
            <a:r>
              <a:rPr lang="en-IN" dirty="0"/>
              <a:t>or shell of an atom are called </a:t>
            </a:r>
            <a:r>
              <a:rPr lang="en-IN" b="1" dirty="0"/>
              <a:t>Valance electron</a:t>
            </a:r>
            <a:r>
              <a:rPr lang="en-IN" dirty="0"/>
              <a:t>. Valance band has the electrons of higher energy.</a:t>
            </a:r>
          </a:p>
          <a:p>
            <a:r>
              <a:rPr lang="en-IN" dirty="0"/>
              <a:t>This band may </a:t>
            </a:r>
            <a:r>
              <a:rPr lang="en-IN" b="1" dirty="0"/>
              <a:t>completely or partially filled</a:t>
            </a:r>
            <a:r>
              <a:rPr lang="en-IN" dirty="0"/>
              <a:t>. Valance electrons are responsible for forming </a:t>
            </a:r>
            <a:r>
              <a:rPr lang="en-IN" b="1" dirty="0"/>
              <a:t>atomic bonds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b="1" dirty="0"/>
              <a:t>Conduction band</a:t>
            </a:r>
          </a:p>
          <a:p>
            <a:r>
              <a:rPr lang="en-IN" dirty="0"/>
              <a:t>The </a:t>
            </a:r>
            <a:r>
              <a:rPr lang="en-IN" b="1" dirty="0"/>
              <a:t>free electron </a:t>
            </a:r>
            <a:r>
              <a:rPr lang="en-IN" dirty="0"/>
              <a:t>which are responsible for the </a:t>
            </a:r>
            <a:r>
              <a:rPr lang="en-IN" b="1" dirty="0"/>
              <a:t>conduction</a:t>
            </a:r>
            <a:r>
              <a:rPr lang="en-IN" dirty="0"/>
              <a:t> of current is known as </a:t>
            </a:r>
            <a:r>
              <a:rPr lang="en-IN" b="1" dirty="0"/>
              <a:t>conduction electrons.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726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8279" y="169984"/>
            <a:ext cx="6135965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209" y="1599636"/>
            <a:ext cx="9761277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Forbidden band</a:t>
            </a:r>
          </a:p>
          <a:p>
            <a:r>
              <a:rPr lang="en-IN" dirty="0"/>
              <a:t>The </a:t>
            </a:r>
            <a:r>
              <a:rPr lang="en-IN" b="1" dirty="0"/>
              <a:t>gap</a:t>
            </a:r>
            <a:r>
              <a:rPr lang="en-IN" dirty="0"/>
              <a:t> between the </a:t>
            </a:r>
            <a:r>
              <a:rPr lang="en-IN" b="1" dirty="0"/>
              <a:t>valance band </a:t>
            </a:r>
            <a:r>
              <a:rPr lang="en-IN" dirty="0"/>
              <a:t>and the </a:t>
            </a:r>
            <a:r>
              <a:rPr lang="en-IN" b="1" dirty="0"/>
              <a:t>conduction band </a:t>
            </a:r>
            <a:r>
              <a:rPr lang="en-IN" dirty="0"/>
              <a:t>is called as </a:t>
            </a:r>
            <a:r>
              <a:rPr lang="en-IN" b="1" dirty="0"/>
              <a:t>forbidden band or forbidden energy gap</a:t>
            </a:r>
            <a:r>
              <a:rPr lang="en-IN" dirty="0"/>
              <a:t>. </a:t>
            </a:r>
          </a:p>
          <a:p>
            <a:r>
              <a:rPr lang="en-IN" b="1" dirty="0"/>
              <a:t>Greater</a:t>
            </a:r>
            <a:r>
              <a:rPr lang="en-IN" dirty="0"/>
              <a:t> the energy gap, more </a:t>
            </a:r>
            <a:r>
              <a:rPr lang="en-IN" b="1" dirty="0"/>
              <a:t>tightly the valance electrons are bounded to the nucleus.</a:t>
            </a:r>
          </a:p>
          <a:p>
            <a:r>
              <a:rPr lang="en-IN" dirty="0"/>
              <a:t>To </a:t>
            </a:r>
            <a:r>
              <a:rPr lang="en-IN" b="1" dirty="0"/>
              <a:t>push electron </a:t>
            </a:r>
            <a:r>
              <a:rPr lang="en-IN" dirty="0"/>
              <a:t>from the valance to the conduction band, </a:t>
            </a:r>
            <a:r>
              <a:rPr lang="en-IN" b="1" dirty="0"/>
              <a:t>external energy </a:t>
            </a:r>
            <a:r>
              <a:rPr lang="en-IN" dirty="0"/>
              <a:t>equal to the </a:t>
            </a:r>
            <a:r>
              <a:rPr lang="en-IN" b="1" dirty="0"/>
              <a:t>forbidden gap must be supplied.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23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7298" y="347716"/>
            <a:ext cx="9133301" cy="1325563"/>
          </a:xfrm>
        </p:spPr>
        <p:txBody>
          <a:bodyPr>
            <a:normAutofit/>
          </a:bodyPr>
          <a:lstStyle/>
          <a:p>
            <a:pPr algn="l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599636"/>
            <a:ext cx="963853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Solids are classified as </a:t>
            </a:r>
          </a:p>
          <a:p>
            <a:r>
              <a:rPr lang="en-IN" dirty="0"/>
              <a:t>Insulators</a:t>
            </a:r>
          </a:p>
          <a:p>
            <a:r>
              <a:rPr lang="en-IN" dirty="0"/>
              <a:t>Conductors</a:t>
            </a:r>
          </a:p>
          <a:p>
            <a:r>
              <a:rPr lang="en-IN" dirty="0"/>
              <a:t>Semiconductors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9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72" y="33990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467662"/>
            <a:ext cx="10962868" cy="50078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Insulators</a:t>
            </a:r>
          </a:p>
          <a:p>
            <a:r>
              <a:rPr lang="en-IN" dirty="0"/>
              <a:t>Insulators are materials in which the </a:t>
            </a:r>
            <a:r>
              <a:rPr lang="en-IN" b="1" dirty="0"/>
              <a:t>valance electrons are bound very tightly to the parent atom. </a:t>
            </a:r>
          </a:p>
          <a:p>
            <a:r>
              <a:rPr lang="en-IN" dirty="0"/>
              <a:t>It </a:t>
            </a:r>
            <a:r>
              <a:rPr lang="en-IN" b="1" dirty="0"/>
              <a:t>requires large electric field </a:t>
            </a:r>
            <a:r>
              <a:rPr lang="en-IN" dirty="0"/>
              <a:t>to </a:t>
            </a:r>
            <a:r>
              <a:rPr lang="en-IN" b="1" dirty="0"/>
              <a:t>remove valance electron </a:t>
            </a:r>
            <a:r>
              <a:rPr lang="en-IN" dirty="0"/>
              <a:t>from the attraction of their nucleus.</a:t>
            </a:r>
          </a:p>
          <a:p>
            <a:r>
              <a:rPr lang="en-IN" dirty="0"/>
              <a:t>Insulator have</a:t>
            </a:r>
          </a:p>
          <a:p>
            <a:pPr lvl="1"/>
            <a:r>
              <a:rPr lang="en-IN" b="1" dirty="0"/>
              <a:t>Full valance band</a:t>
            </a:r>
          </a:p>
          <a:p>
            <a:pPr lvl="1"/>
            <a:r>
              <a:rPr lang="en-IN" b="1" dirty="0"/>
              <a:t>Empty conduction band</a:t>
            </a:r>
          </a:p>
          <a:p>
            <a:pPr lvl="1"/>
            <a:r>
              <a:rPr lang="en-IN" b="1" dirty="0"/>
              <a:t>Large forbidden gap</a:t>
            </a:r>
          </a:p>
          <a:p>
            <a:r>
              <a:rPr lang="en-IN" dirty="0"/>
              <a:t>At room temperature, electron wont jump from valance to conduction band.</a:t>
            </a:r>
          </a:p>
          <a:p>
            <a:r>
              <a:rPr lang="en-IN" dirty="0"/>
              <a:t>If temperature is increased, valance electrons may acquire energy and move from conduction to the valance band.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65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353" y="2740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599636"/>
            <a:ext cx="1101575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Conductors</a:t>
            </a:r>
            <a:endParaRPr lang="en-IN" dirty="0"/>
          </a:p>
          <a:p>
            <a:r>
              <a:rPr lang="en-IN" b="1" dirty="0"/>
              <a:t>Conducts current easily</a:t>
            </a:r>
            <a:r>
              <a:rPr lang="en-IN" dirty="0"/>
              <a:t>.</a:t>
            </a:r>
          </a:p>
          <a:p>
            <a:r>
              <a:rPr lang="en-IN" b="1" dirty="0"/>
              <a:t>Plenty of free electrons </a:t>
            </a:r>
            <a:r>
              <a:rPr lang="en-IN" dirty="0"/>
              <a:t>are available for electric conduction.</a:t>
            </a:r>
          </a:p>
          <a:p>
            <a:r>
              <a:rPr lang="en-IN" b="1" dirty="0"/>
              <a:t>Electrons are loosely bound </a:t>
            </a:r>
            <a:r>
              <a:rPr lang="en-IN" dirty="0"/>
              <a:t>with the nuclei. So, it can easily break away from the atom.</a:t>
            </a:r>
          </a:p>
          <a:p>
            <a:r>
              <a:rPr lang="en-IN" dirty="0"/>
              <a:t>Conduction band and valance bands are </a:t>
            </a:r>
            <a:r>
              <a:rPr lang="en-IN" b="1" dirty="0"/>
              <a:t>overlapped</a:t>
            </a:r>
            <a:r>
              <a:rPr lang="en-IN" dirty="0"/>
              <a:t>. </a:t>
            </a:r>
          </a:p>
          <a:p>
            <a:r>
              <a:rPr lang="en-IN" b="1" dirty="0"/>
              <a:t>No forbidden energy gap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Copper, Aluminium, iron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635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073"/>
            <a:ext cx="10701025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83" y="1599636"/>
            <a:ext cx="9749003" cy="475805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IN" b="1" dirty="0"/>
              <a:t>Semiconductors</a:t>
            </a:r>
            <a:endParaRPr lang="en-IN" dirty="0"/>
          </a:p>
          <a:p>
            <a:r>
              <a:rPr lang="en-IN" dirty="0"/>
              <a:t>Electrical properties </a:t>
            </a:r>
            <a:r>
              <a:rPr lang="en-IN" b="1" dirty="0"/>
              <a:t>lies between the insulator and good conductor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partially filled valance band and partially filled conduction band </a:t>
            </a:r>
            <a:r>
              <a:rPr lang="en-IN" dirty="0"/>
              <a:t>and a very narrow </a:t>
            </a:r>
            <a:r>
              <a:rPr lang="en-IN" b="1" dirty="0"/>
              <a:t>energy gap 1eV </a:t>
            </a:r>
            <a:r>
              <a:rPr lang="en-IN" dirty="0"/>
              <a:t>at room temperature.</a:t>
            </a:r>
          </a:p>
          <a:p>
            <a:r>
              <a:rPr lang="en-IN" dirty="0"/>
              <a:t>At low temperature, the </a:t>
            </a:r>
            <a:r>
              <a:rPr lang="en-IN" b="1" dirty="0"/>
              <a:t>valance band is completely filled and the conduction band is completely empty</a:t>
            </a:r>
            <a:r>
              <a:rPr lang="en-IN" dirty="0"/>
              <a:t>. So, a semiconductor virtually behaves as an insulator at low temperature.</a:t>
            </a:r>
          </a:p>
          <a:p>
            <a:r>
              <a:rPr lang="en-IN" dirty="0"/>
              <a:t>when </a:t>
            </a:r>
            <a:r>
              <a:rPr lang="en-IN" b="1" dirty="0"/>
              <a:t>temperature is increased</a:t>
            </a:r>
            <a:r>
              <a:rPr lang="en-IN" dirty="0"/>
              <a:t>, </a:t>
            </a:r>
            <a:r>
              <a:rPr lang="en-IN" b="1" dirty="0"/>
              <a:t>Valance electrons cross over to the conduction band and the conductivity increases </a:t>
            </a:r>
            <a:r>
              <a:rPr lang="en-IN" dirty="0"/>
              <a:t>(</a:t>
            </a:r>
            <a:r>
              <a:rPr lang="en-IN" dirty="0" err="1"/>
              <a:t>i.e</a:t>
            </a:r>
            <a:r>
              <a:rPr lang="en-IN" dirty="0"/>
              <a:t>) Conductivity increases with rise in temperature.</a:t>
            </a:r>
          </a:p>
          <a:p>
            <a:r>
              <a:rPr lang="en-IN" dirty="0" err="1"/>
              <a:t>Eg</a:t>
            </a:r>
            <a:r>
              <a:rPr lang="en-IN" dirty="0"/>
              <a:t>) Germanium and Silicon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93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897" y="274073"/>
            <a:ext cx="1101481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1" y="2254330"/>
            <a:ext cx="7707502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1505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Types of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Intrinsic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Extrinsic Semiconductor</a:t>
            </a:r>
          </a:p>
          <a:p>
            <a:pPr marL="827469" lvl="2" indent="0">
              <a:buNone/>
            </a:pPr>
            <a:r>
              <a:rPr lang="en-IN" dirty="0"/>
              <a:t>P- Type semiconductor</a:t>
            </a:r>
          </a:p>
          <a:p>
            <a:pPr marL="827469" lvl="2" indent="0">
              <a:buNone/>
            </a:pPr>
            <a:r>
              <a:rPr lang="en-IN" dirty="0"/>
              <a:t>N-Type semiconductor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903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964" y="-58070"/>
            <a:ext cx="722833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Pure form of semiconductor </a:t>
            </a:r>
            <a:r>
              <a:rPr lang="en-IN" dirty="0"/>
              <a:t>is called intrinsic semiconductor.</a:t>
            </a:r>
          </a:p>
          <a:p>
            <a:r>
              <a:rPr lang="en-IN" dirty="0"/>
              <a:t>There is </a:t>
            </a:r>
            <a:r>
              <a:rPr lang="en-IN" b="1" dirty="0"/>
              <a:t>no free charge carrier</a:t>
            </a:r>
            <a:r>
              <a:rPr lang="en-IN" dirty="0"/>
              <a:t> at room temperature.</a:t>
            </a:r>
          </a:p>
          <a:p>
            <a:r>
              <a:rPr lang="en-IN" dirty="0"/>
              <a:t>It does not </a:t>
            </a:r>
            <a:r>
              <a:rPr lang="en-IN" b="1" dirty="0"/>
              <a:t>conduct current in room temperature</a:t>
            </a:r>
            <a:r>
              <a:rPr lang="en-IN" dirty="0"/>
              <a:t>. It conducts current when the temperature is increased</a:t>
            </a:r>
          </a:p>
          <a:p>
            <a:r>
              <a:rPr lang="en-IN" dirty="0" err="1"/>
              <a:t>Eg</a:t>
            </a:r>
            <a:r>
              <a:rPr lang="en-IN" dirty="0"/>
              <a:t>: </a:t>
            </a:r>
            <a:r>
              <a:rPr lang="en-IN" b="1" dirty="0"/>
              <a:t>Pure Germanium, Pure Silica</a:t>
            </a:r>
          </a:p>
          <a:p>
            <a:pPr marL="0" indent="0">
              <a:buNone/>
            </a:pPr>
            <a:r>
              <a:rPr lang="en-IN" b="1" dirty="0"/>
              <a:t>Extrinsic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impure form of semiconductor </a:t>
            </a:r>
            <a:r>
              <a:rPr lang="en-IN" dirty="0"/>
              <a:t>is called as the extrinsic semiconductor.</a:t>
            </a:r>
          </a:p>
          <a:p>
            <a:r>
              <a:rPr lang="en-IN" dirty="0" err="1"/>
              <a:t>Eg</a:t>
            </a:r>
            <a:r>
              <a:rPr lang="en-IN" dirty="0"/>
              <a:t>: Impure form of germanium, Impure form of silica.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86519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8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Doping:</a:t>
            </a:r>
          </a:p>
          <a:p>
            <a:pPr marL="0" indent="0">
              <a:buNone/>
            </a:pPr>
            <a:r>
              <a:rPr lang="en-IN" dirty="0"/>
              <a:t>Doping is the process of </a:t>
            </a:r>
            <a:r>
              <a:rPr lang="en-IN" b="1" dirty="0"/>
              <a:t>adding impurity </a:t>
            </a:r>
            <a:r>
              <a:rPr lang="en-IN" dirty="0"/>
              <a:t>to the semiconductor</a:t>
            </a:r>
          </a:p>
          <a:p>
            <a:pPr marL="0" indent="0">
              <a:buNone/>
            </a:pPr>
            <a:r>
              <a:rPr lang="en-IN" b="1" dirty="0"/>
              <a:t>Procedure:</a:t>
            </a:r>
          </a:p>
          <a:p>
            <a:r>
              <a:rPr lang="en-IN" dirty="0"/>
              <a:t>Melt the semiconductor (Molten semiconductor will be melted to liquid form)</a:t>
            </a:r>
          </a:p>
          <a:p>
            <a:r>
              <a:rPr lang="en-IN" dirty="0"/>
              <a:t>Add </a:t>
            </a:r>
            <a:r>
              <a:rPr lang="en-IN" dirty="0" err="1"/>
              <a:t>pentavalent</a:t>
            </a:r>
            <a:r>
              <a:rPr lang="en-IN" dirty="0"/>
              <a:t> impurity to increase the free electrons</a:t>
            </a:r>
          </a:p>
          <a:p>
            <a:r>
              <a:rPr lang="en-IN" dirty="0"/>
              <a:t>Add trivalent electron to increase the holes (Positive charge).</a:t>
            </a:r>
          </a:p>
          <a:p>
            <a:r>
              <a:rPr lang="en-IN" dirty="0"/>
              <a:t>Cool the silicon to reform its solid crystal structure. </a:t>
            </a:r>
          </a:p>
        </p:txBody>
      </p:sp>
    </p:spTree>
    <p:extLst>
      <p:ext uri="{BB962C8B-B14F-4D97-AF65-F5344CB8AC3E}">
        <p14:creationId xmlns:p14="http://schemas.microsoft.com/office/powerpoint/2010/main" val="6909889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363" y="31094"/>
            <a:ext cx="741857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00201"/>
            <a:ext cx="676313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trivalent impurity </a:t>
            </a:r>
            <a:r>
              <a:rPr lang="en-IN" dirty="0"/>
              <a:t>(</a:t>
            </a:r>
            <a:r>
              <a:rPr lang="en-IN" b="1" dirty="0"/>
              <a:t>Boron(B), Aluminium(Al) etc..) is called P- Type semiconductor.</a:t>
            </a:r>
          </a:p>
          <a:p>
            <a:r>
              <a:rPr lang="en-IN" dirty="0"/>
              <a:t>In P- Type  semiconductor the majority charge carriers are </a:t>
            </a:r>
            <a:r>
              <a:rPr lang="en-IN" b="1" dirty="0"/>
              <a:t>Holes (+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electrons (-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58" y="2599821"/>
            <a:ext cx="2988499" cy="1988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778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661" y="31094"/>
            <a:ext cx="8019997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37138" y="1600201"/>
            <a:ext cx="664812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N-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pentavalent impurities </a:t>
            </a:r>
            <a:r>
              <a:rPr lang="en-IN" dirty="0"/>
              <a:t>(</a:t>
            </a:r>
            <a:r>
              <a:rPr lang="en-IN" b="1" dirty="0"/>
              <a:t>Phosphorus (P), Antimony(</a:t>
            </a:r>
            <a:r>
              <a:rPr lang="en-IN" b="1" dirty="0" err="1"/>
              <a:t>sb</a:t>
            </a:r>
            <a:r>
              <a:rPr lang="en-IN" b="1" dirty="0"/>
              <a:t>) (etc..) is called N- Type semiconductor.</a:t>
            </a:r>
          </a:p>
          <a:p>
            <a:r>
              <a:rPr lang="en-IN" dirty="0"/>
              <a:t>In N- Type  semiconductor the majority charge carriers are </a:t>
            </a:r>
            <a:r>
              <a:rPr lang="en-IN" b="1" dirty="0"/>
              <a:t>Electrons (-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Holes (+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54" y="3055483"/>
            <a:ext cx="2694831" cy="182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672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06" y="11990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N type semiconductor</a:t>
            </a:r>
          </a:p>
          <a:p>
            <a:r>
              <a:rPr lang="en-IN" dirty="0"/>
              <a:t>When </a:t>
            </a:r>
            <a:r>
              <a:rPr lang="en-IN" b="1" dirty="0"/>
              <a:t>voltage</a:t>
            </a:r>
            <a:r>
              <a:rPr lang="en-IN" dirty="0"/>
              <a:t> is given to the N- type semiconductor, </a:t>
            </a:r>
            <a:r>
              <a:rPr lang="en-IN" b="1" dirty="0"/>
              <a:t>free electron</a:t>
            </a:r>
            <a:r>
              <a:rPr lang="en-IN" dirty="0"/>
              <a:t> which are available due to the added impurity, move in a direction, </a:t>
            </a:r>
            <a:r>
              <a:rPr lang="en-IN" b="1" dirty="0"/>
              <a:t>towards the positive terminal </a:t>
            </a:r>
            <a:r>
              <a:rPr lang="en-IN" dirty="0"/>
              <a:t>of applied voltage. This movement leads to the flow of current.</a:t>
            </a:r>
          </a:p>
          <a:p>
            <a:r>
              <a:rPr lang="en-IN" dirty="0"/>
              <a:t>In this semiconductor, </a:t>
            </a:r>
            <a:r>
              <a:rPr lang="en-IN" b="1" dirty="0"/>
              <a:t>holes are less in number and Electrons are large in number.</a:t>
            </a:r>
            <a:r>
              <a:rPr lang="en-IN" dirty="0"/>
              <a:t> Hence </a:t>
            </a:r>
            <a:r>
              <a:rPr lang="en-IN" b="1" dirty="0"/>
              <a:t>electron current</a:t>
            </a:r>
            <a:r>
              <a:rPr lang="en-IN" dirty="0"/>
              <a:t> dominated over the hole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520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5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2052" name="Picture 4" descr="Image result for conduction in n type semicondu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35" y="1548487"/>
            <a:ext cx="6716330" cy="457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454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21809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P type semiconductor</a:t>
            </a:r>
          </a:p>
          <a:p>
            <a:pPr algn="just"/>
            <a:r>
              <a:rPr lang="en-IN" dirty="0"/>
              <a:t>When voltage is given to the P- type semiconductor, </a:t>
            </a:r>
            <a:r>
              <a:rPr lang="en-IN" b="1" dirty="0"/>
              <a:t>Holes </a:t>
            </a:r>
            <a:r>
              <a:rPr lang="en-IN" dirty="0"/>
              <a:t>moves towards the </a:t>
            </a:r>
            <a:r>
              <a:rPr lang="en-IN" b="1" dirty="0"/>
              <a:t>negative side of the battery</a:t>
            </a:r>
            <a:r>
              <a:rPr lang="en-IN" dirty="0"/>
              <a:t>, the </a:t>
            </a:r>
            <a:r>
              <a:rPr lang="en-IN" b="1" dirty="0"/>
              <a:t>electrons</a:t>
            </a:r>
            <a:r>
              <a:rPr lang="en-IN" dirty="0"/>
              <a:t> move towards the </a:t>
            </a:r>
            <a:r>
              <a:rPr lang="en-IN" b="1" dirty="0"/>
              <a:t>positive side of the battery</a:t>
            </a:r>
          </a:p>
          <a:p>
            <a:pPr algn="just"/>
            <a:r>
              <a:rPr lang="en-IN" dirty="0"/>
              <a:t>In this semiconductor, holes are large in number and Electrons are few in number. Hence </a:t>
            </a:r>
            <a:r>
              <a:rPr lang="en-IN" b="1" dirty="0"/>
              <a:t>hole current</a:t>
            </a:r>
            <a:r>
              <a:rPr lang="en-IN" dirty="0"/>
              <a:t> dominated over the electron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16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7694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026" name="Picture 2" descr="Image result for conduction in n type semiconduc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694889"/>
            <a:ext cx="6233590" cy="4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200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1116</Words>
  <Application>Microsoft Office PowerPoint</Application>
  <PresentationFormat>Widescreen</PresentationFormat>
  <Paragraphs>198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4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Classification of matters</vt:lpstr>
      <vt:lpstr>Energy band in solids</vt:lpstr>
      <vt:lpstr>Energy band in solids</vt:lpstr>
      <vt:lpstr>Energy band in solids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2023-12-04T05:51:14Z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