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033" autoAdjust="0"/>
  </p:normalViewPr>
  <p:slideViewPr>
    <p:cSldViewPr snapToGrid="0" showGuides="1">
      <p:cViewPr varScale="1">
        <p:scale>
          <a:sx n="63" d="100"/>
          <a:sy n="63" d="100"/>
        </p:scale>
        <p:origin x="780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A2094-912A-4039-A81E-5721C661B3DA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33B42F-7EC4-461A-8B2F-91DAAC3AC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864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lvl="1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2912-021-00684-2" TargetMode="External"/><Relationship Id="rId3" Type="http://schemas.openxmlformats.org/officeDocument/2006/relationships/hyperlink" Target="https://doi.org/10.1177/2374373521997733" TargetMode="External"/><Relationship Id="rId7" Type="http://schemas.openxmlformats.org/officeDocument/2006/relationships/hyperlink" Target="https://doi.org/10.3390/ijerph19159174" TargetMode="External"/><Relationship Id="rId2" Type="http://schemas.openxmlformats.org/officeDocument/2006/relationships/hyperlink" Target="https://doi.org/10.1016/j.bja.2021.05.0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open-2024-085312" TargetMode="External"/><Relationship Id="rId11" Type="http://schemas.openxmlformats.org/officeDocument/2006/relationships/hyperlink" Target="https://doi.org/10.3389/fcomm.2021.606445" TargetMode="External"/><Relationship Id="rId5" Type="http://schemas.openxmlformats.org/officeDocument/2006/relationships/hyperlink" Target="https://doi.org/10.1111/jan.15548" TargetMode="External"/><Relationship Id="rId10" Type="http://schemas.openxmlformats.org/officeDocument/2006/relationships/hyperlink" Target="https://doi.org/10.3389/fpubh.2023.1148277" TargetMode="External"/><Relationship Id="rId4" Type="http://schemas.openxmlformats.org/officeDocument/2006/relationships/hyperlink" Target="https://doi.org/10.3390/e23010009" TargetMode="External"/><Relationship Id="rId9" Type="http://schemas.openxmlformats.org/officeDocument/2006/relationships/hyperlink" Target="https://doi.org/10.1186/s12913-023-09869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700000"/>
            <a:ext cx="8800000" cy="4950000"/>
          </a:xfrm>
        </p:spPr>
        <p:txBody>
          <a:bodyPr>
            <a:normAutofit/>
          </a:bodyPr>
          <a:lstStyle/>
          <a:p>
            <a:r>
              <a:rPr lang="en-GB" altLang="en-US" sz="1400" b="1" dirty="0"/>
              <a:t>Module Title: </a:t>
            </a:r>
            <a:r>
              <a:rPr lang="en-GB" altLang="en-US" sz="1400" dirty="0"/>
              <a:t>Professional Career Development within H&amp;SC</a:t>
            </a:r>
          </a:p>
          <a:p>
            <a:r>
              <a:rPr lang="en-GB" altLang="en-US" sz="1400" b="1" u="sng" dirty="0"/>
              <a:t>Module Number</a:t>
            </a:r>
            <a:r>
              <a:rPr lang="en-GB" altLang="en-US" sz="1400" b="1" dirty="0"/>
              <a:t>: </a:t>
            </a:r>
            <a:r>
              <a:rPr lang="en-GB" altLang="en-US" sz="1400" dirty="0"/>
              <a:t>LCHS 4009 (LON)</a:t>
            </a:r>
          </a:p>
          <a:p>
            <a:r>
              <a:rPr lang="en-GB" altLang="en-US" sz="1400" b="1" u="sng" dirty="0"/>
              <a:t>Assignment No</a:t>
            </a:r>
            <a:r>
              <a:rPr lang="en-GB" altLang="en-US" sz="1400" b="1" dirty="0"/>
              <a:t>: </a:t>
            </a:r>
            <a:r>
              <a:rPr lang="en-GB" altLang="en-US" sz="1400" dirty="0"/>
              <a:t>ASSIGNMENT 1</a:t>
            </a:r>
          </a:p>
          <a:p>
            <a:r>
              <a:rPr lang="en-GB" altLang="en-US" sz="1400" b="1" u="sng" dirty="0"/>
              <a:t>Title</a:t>
            </a:r>
            <a:r>
              <a:rPr lang="en-GB" altLang="en-US" sz="1400" b="1" dirty="0"/>
              <a:t>: </a:t>
            </a:r>
            <a:r>
              <a:rPr lang="en-GB" altLang="en-US" sz="1400" dirty="0"/>
              <a:t>Communication in Health and Social Care</a:t>
            </a:r>
          </a:p>
          <a:p>
            <a:r>
              <a:rPr lang="en-GB" altLang="en-US" sz="1400" b="1" u="sng" dirty="0"/>
              <a:t>Student Name</a:t>
            </a:r>
            <a:r>
              <a:rPr lang="en-GB" altLang="en-US" sz="1400" b="1" dirty="0"/>
              <a:t>: </a:t>
            </a:r>
            <a:r>
              <a:rPr lang="en-GB" altLang="en-US" sz="1400" dirty="0"/>
              <a:t>Esther Okunuga</a:t>
            </a:r>
          </a:p>
          <a:p>
            <a:r>
              <a:rPr lang="en-GB" altLang="en-US" sz="1400" b="1" u="sng" dirty="0"/>
              <a:t>Student ID:  </a:t>
            </a:r>
            <a:r>
              <a:rPr lang="en-GB" altLang="en-US" sz="1400" dirty="0"/>
              <a:t>2509873</a:t>
            </a:r>
          </a:p>
          <a:p>
            <a:r>
              <a:rPr lang="en-GB" altLang="en-US" sz="1400" b="1" u="sng" dirty="0"/>
              <a:t>Lecturer’s Name</a:t>
            </a:r>
            <a:r>
              <a:rPr lang="en-GB" altLang="en-US" sz="1400" b="1" dirty="0"/>
              <a:t>: </a:t>
            </a:r>
            <a:r>
              <a:rPr lang="en-GB" altLang="en-US" sz="1400" dirty="0"/>
              <a:t>Christopher </a:t>
            </a:r>
            <a:r>
              <a:rPr lang="en-GB" altLang="en-US" sz="1400" dirty="0" err="1"/>
              <a:t>Mafuva</a:t>
            </a:r>
            <a:endParaRPr lang="en-GB" alt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1400" dirty="0"/>
              <a:t>I have not used AI to generate the content of this presentation. AI has only been used for proofreading and grammar checking in line with module guidance.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019" y="1470818"/>
            <a:ext cx="5510981" cy="39163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400" b="1" i="1" dirty="0"/>
              <a:t>About Me</a:t>
            </a:r>
          </a:p>
          <a:p>
            <a:pPr>
              <a:defRPr/>
            </a:pPr>
            <a:r>
              <a:rPr lang="en-US" sz="1400" dirty="0"/>
              <a:t>Health and Social Care student with a career interest in becoming a care assistant</a:t>
            </a:r>
            <a:endParaRPr lang="en-GB" sz="1400" dirty="0"/>
          </a:p>
          <a:p>
            <a:pPr marL="0" indent="0">
              <a:buNone/>
              <a:defRPr/>
            </a:pPr>
            <a:r>
              <a:rPr lang="en-GB" sz="1400" b="1" i="1" dirty="0"/>
              <a:t>Presentation Objectives</a:t>
            </a:r>
          </a:p>
          <a:p>
            <a:pPr>
              <a:defRPr/>
            </a:pPr>
            <a:r>
              <a:rPr lang="en-US" altLang="en-US" sz="1400" dirty="0"/>
              <a:t>Provide the definition of communication, and its significance in health and social care.</a:t>
            </a:r>
          </a:p>
          <a:p>
            <a:pPr>
              <a:defRPr/>
            </a:pPr>
            <a:r>
              <a:rPr lang="en-US" altLang="en-US" sz="1400" dirty="0"/>
              <a:t>Talk about the Shannon and Weaver model of communication.</a:t>
            </a:r>
          </a:p>
          <a:p>
            <a:pPr>
              <a:defRPr/>
            </a:pPr>
            <a:r>
              <a:rPr lang="en-US" altLang="en-US" sz="1400" dirty="0"/>
              <a:t>Practically implement communication in a care environment.</a:t>
            </a:r>
          </a:p>
          <a:p>
            <a:pPr>
              <a:defRPr/>
            </a:pPr>
            <a:r>
              <a:rPr lang="en-US" altLang="en-US" sz="1400" dirty="0"/>
              <a:t>Discuss how communication will help me in my future profession.</a:t>
            </a:r>
            <a:endParaRPr lang="en-GB" altLang="en-US" sz="1400" dirty="0"/>
          </a:p>
        </p:txBody>
      </p:sp>
      <p:pic>
        <p:nvPicPr>
          <p:cNvPr id="3" name="Picture 2" descr="Why Becoming a Healthcare Assistant Could Be Your Next Career Move | WCC -  Western Community College">
            <a:extLst>
              <a:ext uri="{FF2B5EF4-FFF2-40B4-BE49-F238E27FC236}">
                <a16:creationId xmlns:a16="http://schemas.microsoft.com/office/drawing/2014/main" id="{6D6CA740-3709-87FF-DFEA-CBFC05894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4765" y="1614389"/>
            <a:ext cx="5122216" cy="341481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Communication?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6800000" cy="57600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r>
              <a:rPr lang="en-GB" sz="1400" b="1" dirty="0"/>
              <a:t>Definition</a:t>
            </a:r>
          </a:p>
          <a:p>
            <a:pPr marL="0" indent="0">
              <a:buNone/>
            </a:pPr>
            <a:r>
              <a:rPr lang="en-US" sz="1400" dirty="0"/>
              <a:t>Communication is a two-way process involving the exchange of information, ideas and feelings through verbal, non-verbal and written methods to achieve mutual understanding between individuals(</a:t>
            </a:r>
            <a:r>
              <a:rPr lang="en-US" sz="1400" dirty="0" err="1"/>
              <a:t>Höglander</a:t>
            </a:r>
            <a:r>
              <a:rPr lang="en-US" sz="1400" dirty="0"/>
              <a:t> et al., 2022).</a:t>
            </a:r>
            <a:endParaRPr lang="en-GB" sz="1400" dirty="0"/>
          </a:p>
          <a:p>
            <a:r>
              <a:rPr lang="en-GB" sz="1400" b="1" dirty="0"/>
              <a:t>Everyday Practice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Listening and speaking effectively.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Maintaining accurate documentation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Dissemination of information to coworkers.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Working with patients and families.</a:t>
            </a:r>
            <a:endParaRPr lang="en-GB" sz="1400" dirty="0"/>
          </a:p>
          <a:p>
            <a:r>
              <a:rPr lang="en-GB" sz="1400" b="1" dirty="0"/>
              <a:t>Personal Development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Presentation and group work at university.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Customer service and work experience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 dirty="0"/>
              <a:t>Daily experiences in placements and study.</a:t>
            </a:r>
            <a:endParaRPr lang="en-GB" sz="1400" dirty="0"/>
          </a:p>
        </p:txBody>
      </p:sp>
      <p:sp>
        <p:nvSpPr>
          <p:cNvPr id="20" name="Speech Bubble 1"/>
          <p:cNvSpPr/>
          <p:nvPr/>
        </p:nvSpPr>
        <p:spPr>
          <a:xfrm>
            <a:off x="7550000" y="1450000"/>
            <a:ext cx="3100000" cy="1850000"/>
          </a:xfrm>
          <a:prstGeom prst="roundRect">
            <a:avLst>
              <a:gd name="adj" fmla="val 16667"/>
            </a:avLst>
          </a:prstGeom>
          <a:solidFill>
            <a:srgbClr val="1F497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Speech Bubble Tail 1"/>
          <p:cNvSpPr/>
          <p:nvPr/>
        </p:nvSpPr>
        <p:spPr>
          <a:xfrm rot="10800000">
            <a:off x="7750000" y="3150000"/>
            <a:ext cx="500000" cy="450000"/>
          </a:xfrm>
          <a:prstGeom prst="triangle">
            <a:avLst/>
          </a:prstGeom>
          <a:solidFill>
            <a:srgbClr val="1F497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Dot 1"/>
          <p:cNvSpPr/>
          <p:nvPr/>
        </p:nvSpPr>
        <p:spPr>
          <a:xfrm>
            <a:off x="8350000" y="2230000"/>
            <a:ext cx="280000" cy="2800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Dot 2"/>
          <p:cNvSpPr/>
          <p:nvPr/>
        </p:nvSpPr>
        <p:spPr>
          <a:xfrm>
            <a:off x="8870000" y="2230000"/>
            <a:ext cx="280000" cy="2800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Dot 3"/>
          <p:cNvSpPr/>
          <p:nvPr/>
        </p:nvSpPr>
        <p:spPr>
          <a:xfrm>
            <a:off x="9390000" y="2230000"/>
            <a:ext cx="280000" cy="2800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Speech Bubble 2"/>
          <p:cNvSpPr/>
          <p:nvPr/>
        </p:nvSpPr>
        <p:spPr>
          <a:xfrm>
            <a:off x="8650000" y="3450000"/>
            <a:ext cx="2700000" cy="1650000"/>
          </a:xfrm>
          <a:prstGeom prst="roundRect">
            <a:avLst>
              <a:gd name="adj" fmla="val 16667"/>
            </a:avLst>
          </a:prstGeom>
          <a:solidFill>
            <a:srgbClr val="00B0F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Speech Bubble Tail 2"/>
          <p:cNvSpPr/>
          <p:nvPr/>
        </p:nvSpPr>
        <p:spPr>
          <a:xfrm>
            <a:off x="10550000" y="4900000"/>
            <a:ext cx="450000" cy="400000"/>
          </a:xfrm>
          <a:prstGeom prst="triangle">
            <a:avLst/>
          </a:prstGeom>
          <a:solidFill>
            <a:srgbClr val="00B0F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Dot 4"/>
          <p:cNvSpPr/>
          <p:nvPr/>
        </p:nvSpPr>
        <p:spPr>
          <a:xfrm>
            <a:off x="9300000" y="4170000"/>
            <a:ext cx="280000" cy="280000"/>
          </a:xfrm>
          <a:prstGeom prst="ellipse">
            <a:avLst/>
          </a:prstGeom>
          <a:solidFill>
            <a:srgbClr val="1F497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Dot 5"/>
          <p:cNvSpPr/>
          <p:nvPr/>
        </p:nvSpPr>
        <p:spPr>
          <a:xfrm>
            <a:off x="9820000" y="4170000"/>
            <a:ext cx="280000" cy="280000"/>
          </a:xfrm>
          <a:prstGeom prst="ellipse">
            <a:avLst/>
          </a:prstGeom>
          <a:solidFill>
            <a:srgbClr val="1F497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Dot 6"/>
          <p:cNvSpPr/>
          <p:nvPr/>
        </p:nvSpPr>
        <p:spPr>
          <a:xfrm>
            <a:off x="10340000" y="4170000"/>
            <a:ext cx="280000" cy="280000"/>
          </a:xfrm>
          <a:prstGeom prst="ellipse">
            <a:avLst/>
          </a:prstGeom>
          <a:solidFill>
            <a:srgbClr val="1F497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0" name="Image Caption"/>
          <p:cNvSpPr txBox="1"/>
          <p:nvPr/>
        </p:nvSpPr>
        <p:spPr>
          <a:xfrm>
            <a:off x="7100000" y="5250000"/>
            <a:ext cx="4500000" cy="43000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ctr"/>
            <a:r>
              <a:rPr lang="en-GB" sz="1400" i="1" dirty="0"/>
              <a:t>Two-way communication between professionals and patients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Communication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368731" y="1137319"/>
            <a:ext cx="639596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Benefits of Effective Communication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400" dirty="0"/>
              <a:t>Patients: Promotes better understanding, build trust, and improves satisfaction.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400" dirty="0"/>
              <a:t>Staff: </a:t>
            </a:r>
            <a:r>
              <a:rPr lang="en-GB" sz="1400" dirty="0"/>
              <a:t>Supports effective teamwork and reduces the risk of misunderstandings.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400" dirty="0"/>
              <a:t>Organisation: Leads to higher-quality care and improves patient outcomes.</a:t>
            </a:r>
          </a:p>
          <a:p>
            <a:endParaRPr lang="en-GB" sz="1400" dirty="0"/>
          </a:p>
          <a:p>
            <a:r>
              <a:rPr lang="en-GB" sz="1400" b="1" dirty="0"/>
              <a:t>Consequences of Poor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Can contribute to medication errors and other clinical mistakes.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May cause delays in treatment and put patient safety at risk.</a:t>
            </a:r>
          </a:p>
          <a:p>
            <a:endParaRPr lang="en-GB" sz="1400" dirty="0"/>
          </a:p>
          <a:p>
            <a:r>
              <a:rPr lang="en-US" sz="1400" dirty="0"/>
              <a:t>Evidence: Research by Douglas et al. (2021) found that 43% of patient injury claims in anesthesia malpractice were associated with communication failure. In addition, Howick et al. (2024) reported that poor communication is a common factor contributing to patient safety incidents across healthcare settings</a:t>
            </a:r>
            <a:r>
              <a:rPr lang="en-US" sz="1600" dirty="0"/>
              <a:t>.</a:t>
            </a:r>
            <a:endParaRPr lang="en-GB" sz="1600" dirty="0"/>
          </a:p>
        </p:txBody>
      </p:sp>
      <p:pic>
        <p:nvPicPr>
          <p:cNvPr id="3" name="Picture 2" descr="What does a Care Assistant do and Earn? - Peterborough College">
            <a:extLst>
              <a:ext uri="{FF2B5EF4-FFF2-40B4-BE49-F238E27FC236}">
                <a16:creationId xmlns:a16="http://schemas.microsoft.com/office/drawing/2014/main" id="{B6595054-7E4C-C635-187A-39594563F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4694" y="1463040"/>
            <a:ext cx="5347408" cy="356667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Communication Model: Shannon and Weaver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2550000"/>
          </a:xfrm>
        </p:spPr>
        <p:txBody>
          <a:bodyPr/>
          <a:lstStyle/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r>
              <a:rPr lang="en-US" sz="1400" b="1" dirty="0"/>
              <a:t>Healthcare example: </a:t>
            </a:r>
            <a:r>
              <a:rPr lang="en-US" sz="1400" dirty="0"/>
              <a:t>a nurse (sender) explains to a patient (receiver) verbally (channel) how to take medicine (message), the patient replies that they have understood (feedback); noise can be anxiety or distractions.</a:t>
            </a:r>
          </a:p>
          <a:p>
            <a:pPr marL="0" indent="0">
              <a:buNone/>
            </a:pPr>
            <a:r>
              <a:rPr lang="en-US" sz="1400" b="1" dirty="0"/>
              <a:t>Why this model </a:t>
            </a:r>
            <a:r>
              <a:rPr lang="en-US" sz="1400" dirty="0"/>
              <a:t>is useful in healthcare: promotes clear information exchange, checks understanding through feedback, reduces communication errors and improves patient safety.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40" name="Box Sender"/>
          <p:cNvSpPr/>
          <p:nvPr/>
        </p:nvSpPr>
        <p:spPr>
          <a:xfrm>
            <a:off x="943363" y="2262899"/>
            <a:ext cx="1700000" cy="900000"/>
          </a:xfrm>
          <a:prstGeom prst="roundRect">
            <a:avLst>
              <a:gd name="adj" fmla="val 12000"/>
            </a:avLst>
          </a:prstGeom>
          <a:solidFill>
            <a:srgbClr val="1F497D"/>
          </a:solidFill>
          <a:ln>
            <a:noFill/>
          </a:ln>
        </p:spPr>
        <p:txBody>
          <a:bodyPr anchor="ctr"/>
          <a:lstStyle/>
          <a:p>
            <a:pPr algn="ctr"/>
            <a:r>
              <a:rPr lang="en-GB" sz="1400" b="1" dirty="0">
                <a:solidFill>
                  <a:srgbClr val="FFFFFF"/>
                </a:solidFill>
              </a:rPr>
              <a:t>Sender</a:t>
            </a:r>
          </a:p>
        </p:txBody>
      </p:sp>
      <p:sp>
        <p:nvSpPr>
          <p:cNvPr id="41" name="Arrow1"/>
          <p:cNvSpPr/>
          <p:nvPr/>
        </p:nvSpPr>
        <p:spPr>
          <a:xfrm>
            <a:off x="2643363" y="2462899"/>
            <a:ext cx="400000" cy="500000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2" name="Box Message"/>
          <p:cNvSpPr/>
          <p:nvPr/>
        </p:nvSpPr>
        <p:spPr>
          <a:xfrm>
            <a:off x="3043363" y="2262899"/>
            <a:ext cx="1700000" cy="900000"/>
          </a:xfrm>
          <a:prstGeom prst="roundRect">
            <a:avLst>
              <a:gd name="adj" fmla="val 12000"/>
            </a:avLst>
          </a:prstGeom>
          <a:solidFill>
            <a:srgbClr val="1F497D"/>
          </a:solidFill>
          <a:ln>
            <a:noFill/>
          </a:ln>
        </p:spPr>
        <p:txBody>
          <a:bodyPr anchor="ctr"/>
          <a:lstStyle/>
          <a:p>
            <a:pPr algn="ctr"/>
            <a:r>
              <a:rPr lang="en-GB" sz="1400" b="1" dirty="0">
                <a:solidFill>
                  <a:srgbClr val="FFFFFF"/>
                </a:solidFill>
              </a:rPr>
              <a:t>Message</a:t>
            </a:r>
          </a:p>
        </p:txBody>
      </p:sp>
      <p:sp>
        <p:nvSpPr>
          <p:cNvPr id="43" name="Arrow2"/>
          <p:cNvSpPr/>
          <p:nvPr/>
        </p:nvSpPr>
        <p:spPr>
          <a:xfrm>
            <a:off x="4743363" y="2462899"/>
            <a:ext cx="400000" cy="500000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4" name="Box Channel"/>
          <p:cNvSpPr/>
          <p:nvPr/>
        </p:nvSpPr>
        <p:spPr>
          <a:xfrm>
            <a:off x="5143363" y="2262899"/>
            <a:ext cx="1700000" cy="900000"/>
          </a:xfrm>
          <a:prstGeom prst="roundRect">
            <a:avLst>
              <a:gd name="adj" fmla="val 12000"/>
            </a:avLst>
          </a:prstGeom>
          <a:solidFill>
            <a:srgbClr val="1F497D"/>
          </a:solidFill>
          <a:ln>
            <a:noFill/>
          </a:ln>
        </p:spPr>
        <p:txBody>
          <a:bodyPr anchor="ctr"/>
          <a:lstStyle/>
          <a:p>
            <a:pPr algn="ctr"/>
            <a:r>
              <a:rPr lang="en-GB" sz="1400" b="1" dirty="0">
                <a:solidFill>
                  <a:srgbClr val="FFFFFF"/>
                </a:solidFill>
              </a:rPr>
              <a:t>Channel</a:t>
            </a:r>
          </a:p>
        </p:txBody>
      </p:sp>
      <p:sp>
        <p:nvSpPr>
          <p:cNvPr id="45" name="Arrow3"/>
          <p:cNvSpPr/>
          <p:nvPr/>
        </p:nvSpPr>
        <p:spPr>
          <a:xfrm>
            <a:off x="6843363" y="2462899"/>
            <a:ext cx="400000" cy="500000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6" name="Box Receiver"/>
          <p:cNvSpPr/>
          <p:nvPr/>
        </p:nvSpPr>
        <p:spPr>
          <a:xfrm>
            <a:off x="7243363" y="2262899"/>
            <a:ext cx="1700000" cy="900000"/>
          </a:xfrm>
          <a:prstGeom prst="roundRect">
            <a:avLst>
              <a:gd name="adj" fmla="val 12000"/>
            </a:avLst>
          </a:prstGeom>
          <a:solidFill>
            <a:srgbClr val="1F497D"/>
          </a:solidFill>
          <a:ln>
            <a:noFill/>
          </a:ln>
        </p:spPr>
        <p:txBody>
          <a:bodyPr anchor="ctr"/>
          <a:lstStyle/>
          <a:p>
            <a:pPr algn="ctr"/>
            <a:r>
              <a:rPr lang="en-GB" sz="1400" b="1" dirty="0">
                <a:solidFill>
                  <a:srgbClr val="FFFFFF"/>
                </a:solidFill>
              </a:rPr>
              <a:t>Receiver</a:t>
            </a:r>
          </a:p>
        </p:txBody>
      </p:sp>
      <p:sp>
        <p:nvSpPr>
          <p:cNvPr id="47" name="Arrow4"/>
          <p:cNvSpPr/>
          <p:nvPr/>
        </p:nvSpPr>
        <p:spPr>
          <a:xfrm>
            <a:off x="8943363" y="2462899"/>
            <a:ext cx="400000" cy="500000"/>
          </a:xfrm>
          <a:prstGeom prst="rightArrow">
            <a:avLst/>
          </a:prstGeom>
          <a:solidFill>
            <a:srgbClr val="00B0F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8" name="Box Feedback"/>
          <p:cNvSpPr/>
          <p:nvPr/>
        </p:nvSpPr>
        <p:spPr>
          <a:xfrm>
            <a:off x="9343363" y="2262899"/>
            <a:ext cx="1700000" cy="900000"/>
          </a:xfrm>
          <a:prstGeom prst="roundRect">
            <a:avLst>
              <a:gd name="adj" fmla="val 12000"/>
            </a:avLst>
          </a:prstGeom>
          <a:solidFill>
            <a:srgbClr val="1F497D"/>
          </a:solidFill>
          <a:ln>
            <a:noFill/>
          </a:ln>
        </p:spPr>
        <p:txBody>
          <a:bodyPr anchor="ctr"/>
          <a:lstStyle/>
          <a:p>
            <a:pPr algn="ctr"/>
            <a:r>
              <a:rPr lang="en-GB" sz="1400" b="1" dirty="0">
                <a:solidFill>
                  <a:srgbClr val="FFFFFF"/>
                </a:solidFill>
              </a:rPr>
              <a:t>Feedback</a:t>
            </a:r>
          </a:p>
        </p:txBody>
      </p:sp>
      <p:sp>
        <p:nvSpPr>
          <p:cNvPr id="49" name="Box Noise"/>
          <p:cNvSpPr/>
          <p:nvPr/>
        </p:nvSpPr>
        <p:spPr>
          <a:xfrm>
            <a:off x="5293363" y="1662899"/>
            <a:ext cx="1400000" cy="450000"/>
          </a:xfrm>
          <a:prstGeom prst="roundRect">
            <a:avLst>
              <a:gd name="adj" fmla="val 12000"/>
            </a:avLst>
          </a:prstGeom>
          <a:solidFill>
            <a:srgbClr val="808080"/>
          </a:solidFill>
          <a:ln>
            <a:noFill/>
          </a:ln>
        </p:spPr>
        <p:txBody>
          <a:bodyPr anchor="ctr"/>
          <a:lstStyle/>
          <a:p>
            <a:pPr algn="ctr"/>
            <a:r>
              <a:rPr lang="en-GB" sz="1200" b="1" dirty="0">
                <a:solidFill>
                  <a:srgbClr val="FFFFFF"/>
                </a:solidFill>
              </a:rPr>
              <a:t>Noise</a:t>
            </a:r>
          </a:p>
        </p:txBody>
      </p:sp>
      <p:sp>
        <p:nvSpPr>
          <p:cNvPr id="50" name="NoiseArrow"/>
          <p:cNvSpPr/>
          <p:nvPr/>
        </p:nvSpPr>
        <p:spPr>
          <a:xfrm>
            <a:off x="5843363" y="2112899"/>
            <a:ext cx="300000" cy="150000"/>
          </a:xfrm>
          <a:prstGeom prst="downArrow">
            <a:avLst/>
          </a:prstGeom>
          <a:solidFill>
            <a:srgbClr val="80808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Applying Communication in Practice</a:t>
            </a:r>
            <a:br>
              <a:rPr lang="en-GB" sz="3700" dirty="0"/>
            </a:br>
            <a:endParaRPr lang="en-GB" sz="3700" b="1" dirty="0"/>
          </a:p>
        </p:txBody>
      </p:sp>
      <p:pic>
        <p:nvPicPr>
          <p:cNvPr id="6" name="Picture 5" descr="The Importance of Asking Open-Ended Questions in Consultations">
            <a:extLst>
              <a:ext uri="{FF2B5EF4-FFF2-40B4-BE49-F238E27FC236}">
                <a16:creationId xmlns:a16="http://schemas.microsoft.com/office/drawing/2014/main" id="{2ED03A64-78D7-7E0E-36F6-7E39702ECE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893" b="-2"/>
          <a:stretch>
            <a:fillRect/>
          </a:stretch>
        </p:blipFill>
        <p:spPr>
          <a:xfrm>
            <a:off x="257175" y="1600201"/>
            <a:ext cx="3998770" cy="296227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4050" y="1417638"/>
            <a:ext cx="3908425" cy="3989040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Job Role: </a:t>
            </a:r>
            <a:r>
              <a:rPr lang="en-GB" sz="1500" dirty="0"/>
              <a:t>Care Assistant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Setting: </a:t>
            </a:r>
            <a:r>
              <a:rPr lang="en-GB" sz="1500" dirty="0"/>
              <a:t>Residential Care Home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Situation: </a:t>
            </a:r>
            <a:r>
              <a:rPr lang="en-GB" sz="1500" dirty="0"/>
              <a:t>An elderly resident reports severe pain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Communication Actions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Active listening and asking open questions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Observing body language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Recording information accurately and reporting concerns to the nurse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Impact</a:t>
            </a:r>
            <a:endParaRPr lang="en-GB" sz="1500" dirty="0"/>
          </a:p>
          <a:p>
            <a:pPr lvl="1">
              <a:lnSpc>
                <a:spcPct val="90000"/>
              </a:lnSpc>
            </a:pPr>
            <a:r>
              <a:rPr lang="en-GB" sz="1500" dirty="0"/>
              <a:t>Patient: feels respected, receives quicker treatment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Staff: better teamwork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Organisation: safer, higher quality care delivery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i="1" dirty="0"/>
              <a:t>(</a:t>
            </a:r>
            <a:r>
              <a:rPr lang="en-GB" sz="1500" i="1" dirty="0" err="1"/>
              <a:t>Sharkiya</a:t>
            </a:r>
            <a:r>
              <a:rPr lang="en-GB" sz="1500" i="1" dirty="0"/>
              <a:t>, 2023; Ghosh, Ramamoorthy and </a:t>
            </a:r>
            <a:r>
              <a:rPr lang="en-GB" sz="1500" i="1" dirty="0" err="1"/>
              <a:t>Pottakat</a:t>
            </a:r>
            <a:r>
              <a:rPr lang="en-GB" sz="1500" i="1" dirty="0"/>
              <a:t>, 2021; Kwame and </a:t>
            </a:r>
            <a:r>
              <a:rPr lang="en-GB" sz="1500" i="1" dirty="0" err="1"/>
              <a:t>Petrucka</a:t>
            </a:r>
            <a:r>
              <a:rPr lang="en-GB" sz="1500" i="1" dirty="0"/>
              <a:t>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18AA59-9866-25DA-1851-FC3D850AD2B6}"/>
              </a:ext>
            </a:extLst>
          </p:cNvPr>
          <p:cNvSpPr txBox="1"/>
          <p:nvPr/>
        </p:nvSpPr>
        <p:spPr>
          <a:xfrm>
            <a:off x="8580580" y="1781176"/>
            <a:ext cx="3267075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Sender = Care Assistant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Message = Resident's symptoms and pain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Channel = Verbal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Receiver = Nurse or healthcare professional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Feedback = Confirmation of understanding and response from the nurse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Noise = Anxiety, hearing difficulties or environmental distractions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dirty="0"/>
              <a:t>How does Communication support my future career?</a:t>
            </a:r>
            <a:br>
              <a:rPr lang="en-GB" sz="3400" dirty="0"/>
            </a:br>
            <a:endParaRPr lang="en-GB" altLang="en-US" sz="3400" b="1" dirty="0"/>
          </a:p>
        </p:txBody>
      </p:sp>
      <p:pic>
        <p:nvPicPr>
          <p:cNvPr id="2" name="Picture 1" descr="How to Communicate with Patients' Families | WCU">
            <a:extLst>
              <a:ext uri="{FF2B5EF4-FFF2-40B4-BE49-F238E27FC236}">
                <a16:creationId xmlns:a16="http://schemas.microsoft.com/office/drawing/2014/main" id="{ECBA2EE6-4A63-F375-4B71-F2470E6DB3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80" r="2" b="2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Employability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Collaborating with families and patients.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Working with healthcare teams.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Professional problem solving and establishing trust.</a:t>
            </a: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Personal Reflection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Strengths: amiable, good listener, respectful.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Areas of development: speaking in front of the crowd, courage to have a conversation about something challenging.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Future Goal: to be a competent healthcare professional, a clear and caring communicator(Zajac et al., 2021; Yu et al., 2023)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8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10/07/2026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0000" y="2057401"/>
            <a:ext cx="9200000" cy="2937272"/>
          </a:xfrm>
        </p:spPr>
        <p:txBody>
          <a:bodyPr/>
          <a:lstStyle/>
          <a:p>
            <a:r>
              <a:rPr lang="en-GB" sz="1400" dirty="0"/>
              <a:t>Communication is a fundamental skill within health and social care.</a:t>
            </a:r>
            <a:r>
              <a:rPr lang="en-US" altLang="en-US" sz="1400" dirty="0"/>
              <a:t> It facilitates patient safety, teamwork and good patient outcomes. </a:t>
            </a:r>
          </a:p>
          <a:p>
            <a:r>
              <a:rPr lang="en-US" altLang="en-US" sz="1400" dirty="0"/>
              <a:t>Shannon and Weaver model assists in understanding how professionals may communicate effectively and minimize mistakes whereas the practical example of a care home proves its practical significance. </a:t>
            </a:r>
          </a:p>
          <a:p>
            <a:r>
              <a:rPr lang="en-US" altLang="en-US" sz="1400" dirty="0"/>
              <a:t>Further development of this skill will facilitate my career growth and development in the future in health and social 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200" y="0"/>
            <a:ext cx="109728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062376"/>
            <a:ext cx="11610295" cy="5400000"/>
          </a:xfrm>
        </p:spPr>
        <p:txBody>
          <a:bodyPr>
            <a:normAutofit/>
          </a:bodyPr>
          <a:lstStyle/>
          <a:p>
            <a:r>
              <a:rPr lang="en-GB" sz="1400" dirty="0"/>
              <a:t>Douglas, R.N., Stephens, L.S., Posner, K.L., Davies, J.M., Mincer, S.L. and Burden, A.R. (2021) Communication failures contributing to patient injury in anaesthesia malpractice claims. </a:t>
            </a:r>
            <a:r>
              <a:rPr lang="en-GB" sz="1400" i="1" dirty="0"/>
              <a:t>British Journal of Anaesthesia</a:t>
            </a:r>
            <a:r>
              <a:rPr lang="en-GB" sz="1400" dirty="0"/>
              <a:t>, 127(3), pp.470–478. </a:t>
            </a:r>
            <a:r>
              <a:rPr lang="en-GB" sz="1400" dirty="0">
                <a:hlinkClick r:id="rId2"/>
              </a:rPr>
              <a:t>https://doi.org/10.1016/j.bja.2021.05.030</a:t>
            </a:r>
            <a:r>
              <a:rPr lang="en-GB" sz="1400" dirty="0"/>
              <a:t> </a:t>
            </a:r>
          </a:p>
          <a:p>
            <a:r>
              <a:rPr lang="en-GB" sz="1400" dirty="0"/>
              <a:t>Ghosh, S., Ramamoorthy, L. and </a:t>
            </a:r>
            <a:r>
              <a:rPr lang="en-GB" sz="1400" dirty="0" err="1"/>
              <a:t>Pottakat</a:t>
            </a:r>
            <a:r>
              <a:rPr lang="en-GB" sz="1400" dirty="0"/>
              <a:t>, B. (2021) Impact of structured clinical handover protocol on communication and patient satisfaction. </a:t>
            </a:r>
            <a:r>
              <a:rPr lang="en-GB" sz="1400" i="1" dirty="0"/>
              <a:t>Journal of Patient Experience</a:t>
            </a:r>
            <a:r>
              <a:rPr lang="en-GB" sz="1400" dirty="0"/>
              <a:t>, 8. </a:t>
            </a:r>
            <a:r>
              <a:rPr lang="en-GB" sz="1400" dirty="0">
                <a:hlinkClick r:id="rId3"/>
              </a:rPr>
              <a:t>https://doi.org/10.1177/2374373521997733</a:t>
            </a:r>
            <a:r>
              <a:rPr lang="en-GB" sz="1400" dirty="0"/>
              <a:t> </a:t>
            </a:r>
          </a:p>
          <a:p>
            <a:r>
              <a:rPr lang="en-GB" sz="1400" dirty="0"/>
              <a:t>Hilbert, M. (2021) Information theory for human and social processes. </a:t>
            </a:r>
            <a:r>
              <a:rPr lang="en-GB" sz="1400" i="1" dirty="0"/>
              <a:t>Entropy</a:t>
            </a:r>
            <a:r>
              <a:rPr lang="en-GB" sz="1400" dirty="0"/>
              <a:t>, 23(1). </a:t>
            </a:r>
            <a:r>
              <a:rPr lang="en-GB" sz="1400" dirty="0">
                <a:hlinkClick r:id="rId4"/>
              </a:rPr>
              <a:t>https://doi.org/10.3390/e23010009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Höglander</a:t>
            </a:r>
            <a:r>
              <a:rPr lang="en-GB" sz="1400" dirty="0"/>
              <a:t>, J., Holmström, I., </a:t>
            </a:r>
            <a:r>
              <a:rPr lang="en-GB" sz="1400" dirty="0" err="1"/>
              <a:t>Lövenmark</a:t>
            </a:r>
            <a:r>
              <a:rPr lang="en-GB" sz="1400" dirty="0"/>
              <a:t>, A., van </a:t>
            </a:r>
            <a:r>
              <a:rPr lang="en-GB" sz="1400" dirty="0" err="1"/>
              <a:t>Dulmen</a:t>
            </a:r>
            <a:r>
              <a:rPr lang="en-GB" sz="1400" dirty="0"/>
              <a:t>, S., Eide, H. and Johansson </a:t>
            </a:r>
            <a:r>
              <a:rPr lang="en-GB" sz="1400" dirty="0" err="1"/>
              <a:t>Sundler</a:t>
            </a:r>
            <a:r>
              <a:rPr lang="en-GB" sz="1400" dirty="0"/>
              <a:t>, A. (2022) Registered nurse-patient communication research: An integrative review. </a:t>
            </a:r>
            <a:r>
              <a:rPr lang="en-GB" sz="1400" i="1" dirty="0"/>
              <a:t>Journal of Advanced Nursing</a:t>
            </a:r>
            <a:r>
              <a:rPr lang="en-GB" sz="1400" dirty="0"/>
              <a:t>, 79(2), pp.539–562. </a:t>
            </a:r>
            <a:r>
              <a:rPr lang="en-GB" sz="1400" dirty="0">
                <a:hlinkClick r:id="rId5"/>
              </a:rPr>
              <a:t>https://doi.org/10.1111/jan.15548</a:t>
            </a:r>
            <a:r>
              <a:rPr lang="en-GB" sz="1400" dirty="0"/>
              <a:t> </a:t>
            </a:r>
          </a:p>
          <a:p>
            <a:r>
              <a:rPr lang="en-GB" sz="1400" dirty="0"/>
              <a:t>Howick, J., Bennett-Weston, A., Solomon, J., Nockels, K., Bostock, J. and </a:t>
            </a:r>
            <a:r>
              <a:rPr lang="en-GB" sz="1400" dirty="0" err="1"/>
              <a:t>Keshtkar</a:t>
            </a:r>
            <a:r>
              <a:rPr lang="en-GB" sz="1400" dirty="0"/>
              <a:t>, L. (2024) How does communication affect patient safety? </a:t>
            </a:r>
            <a:r>
              <a:rPr lang="en-GB" sz="1400" i="1" dirty="0"/>
              <a:t>BMJ Open</a:t>
            </a:r>
            <a:r>
              <a:rPr lang="en-GB" sz="1400" dirty="0"/>
              <a:t>, 14(5). </a:t>
            </a:r>
            <a:r>
              <a:rPr lang="en-GB" sz="1400" dirty="0">
                <a:hlinkClick r:id="rId6"/>
              </a:rPr>
              <a:t>https://doi.org/10.1136/bmjopen-2024-085312</a:t>
            </a:r>
            <a:r>
              <a:rPr lang="en-GB" sz="1400" dirty="0"/>
              <a:t> </a:t>
            </a:r>
          </a:p>
          <a:p>
            <a:r>
              <a:rPr lang="en-GB" sz="1400" dirty="0"/>
              <a:t>Kulińska, J., </a:t>
            </a:r>
            <a:r>
              <a:rPr lang="en-GB" sz="1400" dirty="0" err="1"/>
              <a:t>Rypicz</a:t>
            </a:r>
            <a:r>
              <a:rPr lang="en-GB" sz="1400" dirty="0"/>
              <a:t>, Ł. and </a:t>
            </a:r>
            <a:r>
              <a:rPr lang="en-GB" sz="1400" dirty="0" err="1"/>
              <a:t>Zatońska</a:t>
            </a:r>
            <a:r>
              <a:rPr lang="en-GB" sz="1400" dirty="0"/>
              <a:t>, K. (2022) The impact of effective communication on perceptions of patient safety. </a:t>
            </a:r>
            <a:r>
              <a:rPr lang="en-GB" sz="1400" i="1" dirty="0"/>
              <a:t>International Journal of Environmental Research and Public Health</a:t>
            </a:r>
            <a:r>
              <a:rPr lang="en-GB" sz="1400" dirty="0"/>
              <a:t>, 19(15), 9174. </a:t>
            </a:r>
            <a:r>
              <a:rPr lang="en-GB" sz="1400" dirty="0">
                <a:hlinkClick r:id="rId7"/>
              </a:rPr>
              <a:t>https://doi.org/10.3390/ijerph19159174</a:t>
            </a:r>
            <a:r>
              <a:rPr lang="en-GB" sz="1400" dirty="0"/>
              <a:t> </a:t>
            </a:r>
          </a:p>
          <a:p>
            <a:r>
              <a:rPr lang="en-GB" sz="1400" dirty="0"/>
              <a:t>Kwame, A. and </a:t>
            </a:r>
            <a:r>
              <a:rPr lang="en-GB" sz="1400" dirty="0" err="1"/>
              <a:t>Petrucka</a:t>
            </a:r>
            <a:r>
              <a:rPr lang="en-GB" sz="1400" dirty="0"/>
              <a:t>, P.M. (2021) A literature-based study of patient-</a:t>
            </a:r>
            <a:r>
              <a:rPr lang="en-GB" sz="1400" dirty="0" err="1"/>
              <a:t>centered</a:t>
            </a:r>
            <a:r>
              <a:rPr lang="en-GB" sz="1400" dirty="0"/>
              <a:t> care and communication in nurse-patient interactions. </a:t>
            </a:r>
            <a:r>
              <a:rPr lang="en-GB" sz="1400" i="1" dirty="0"/>
              <a:t>BMC Nursing</a:t>
            </a:r>
            <a:r>
              <a:rPr lang="en-GB" sz="1400" dirty="0"/>
              <a:t>, 20(158). </a:t>
            </a:r>
            <a:r>
              <a:rPr lang="en-GB" sz="1400" dirty="0">
                <a:hlinkClick r:id="rId8"/>
              </a:rPr>
              <a:t>https://doi.org/10.1186/s12912-021-00684-2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Sharkiya</a:t>
            </a:r>
            <a:r>
              <a:rPr lang="en-GB" sz="1400" dirty="0"/>
              <a:t>, S.H. (2023) Quality communication can improve patient-centred health outcomes among older patients: A rapid review. </a:t>
            </a:r>
            <a:r>
              <a:rPr lang="en-GB" sz="1400" i="1" dirty="0"/>
              <a:t>BMC Health Services Research</a:t>
            </a:r>
            <a:r>
              <a:rPr lang="en-GB" sz="1400" dirty="0"/>
              <a:t>, 23, 886. </a:t>
            </a:r>
            <a:r>
              <a:rPr lang="en-GB" sz="1400" dirty="0">
                <a:hlinkClick r:id="rId9"/>
              </a:rPr>
              <a:t>https://doi.org/10.1186/s12913-023-09869-8</a:t>
            </a:r>
            <a:r>
              <a:rPr lang="en-GB" sz="1400" dirty="0"/>
              <a:t> </a:t>
            </a:r>
          </a:p>
          <a:p>
            <a:r>
              <a:rPr lang="en-GB" sz="1400" dirty="0"/>
              <a:t>Yu, C., Xian, Y., Jing, T., Bai, M., Li, X. and Zhang, Z. (2023) More patient-centred care, better healthcare outcomes. </a:t>
            </a:r>
            <a:r>
              <a:rPr lang="en-GB" sz="1400" i="1" dirty="0"/>
              <a:t>Frontiers in Public Health</a:t>
            </a:r>
            <a:r>
              <a:rPr lang="en-GB" sz="1400" dirty="0"/>
              <a:t>, 11. </a:t>
            </a:r>
            <a:r>
              <a:rPr lang="en-GB" sz="1400" dirty="0">
                <a:hlinkClick r:id="rId10"/>
              </a:rPr>
              <a:t>https://doi.org/10.3389/fpubh.2023.1148277</a:t>
            </a:r>
            <a:r>
              <a:rPr lang="en-GB" sz="1400" dirty="0"/>
              <a:t> </a:t>
            </a:r>
          </a:p>
          <a:p>
            <a:r>
              <a:rPr lang="en-GB" sz="1400" dirty="0"/>
              <a:t>Zajac, S., Woods, A.L., Tannenbaum, S.I., Salas, E. and Holladay, C.L. (2021) Overcoming challenges to teamwork in healthcare. </a:t>
            </a:r>
            <a:r>
              <a:rPr lang="en-GB" sz="1400" i="1" dirty="0"/>
              <a:t>Frontiers in Communication</a:t>
            </a:r>
            <a:r>
              <a:rPr lang="en-GB" sz="1400" dirty="0"/>
              <a:t>, 6. </a:t>
            </a:r>
            <a:r>
              <a:rPr lang="en-GB" sz="1400" dirty="0">
                <a:hlinkClick r:id="rId11"/>
              </a:rPr>
              <a:t>https://doi.org/10.3389/fcomm.2021.606445</a:t>
            </a:r>
            <a:endParaRPr lang="en-GB" alt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4957</TotalTime>
  <Words>1234</Words>
  <Application>Microsoft Office PowerPoint</Application>
  <PresentationFormat>Widescreen</PresentationFormat>
  <Paragraphs>121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What is Communication? </vt:lpstr>
      <vt:lpstr>Importance of Communication in professional practice</vt:lpstr>
      <vt:lpstr>Communication Model: Shannon and Weaver</vt:lpstr>
      <vt:lpstr>Applying Communication in Practice </vt:lpstr>
      <vt:lpstr>How does Communication support my future career?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44757</dc:creator>
  <cp:lastModifiedBy>Esther Okunuga (2509873)</cp:lastModifiedBy>
  <cp:revision>2</cp:revision>
  <dcterms:created xsi:type="dcterms:W3CDTF">2025-02-21T18:28:54Z</dcterms:created>
  <dcterms:modified xsi:type="dcterms:W3CDTF">2026-07-10T00:49:48Z</dcterms:modified>
</cp:coreProperties>
</file>