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7E7"/>
    <a:srgbClr val="FF1C0D"/>
    <a:srgbClr val="B24CFF"/>
    <a:srgbClr val="FFA490"/>
    <a:srgbClr val="FF65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19"/>
    <p:restoredTop sz="95846"/>
  </p:normalViewPr>
  <p:slideViewPr>
    <p:cSldViewPr snapToGrid="0" snapToObjects="1">
      <p:cViewPr>
        <p:scale>
          <a:sx n="84" d="100"/>
          <a:sy n="84" d="100"/>
        </p:scale>
        <p:origin x="400" y="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9F55FA-61F1-F249-B61A-816EA89D7582}" type="datetimeFigureOut">
              <a:rPr lang="en-US" smtClean="0"/>
              <a:t>1/18/23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4B275-A940-CB41-A3B7-4D69A0156001}" type="slidenum">
              <a:rPr lang="en-US" smtClean="0"/>
              <a:t>‹#›</a:t>
            </a:fld>
            <a:endParaRPr lang="en-US" dirty="0"/>
          </a:p>
        </p:txBody>
      </p:sp>
    </p:spTree>
    <p:extLst>
      <p:ext uri="{BB962C8B-B14F-4D97-AF65-F5344CB8AC3E}">
        <p14:creationId xmlns:p14="http://schemas.microsoft.com/office/powerpoint/2010/main" val="3537382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5C4B275-A940-CB41-A3B7-4D69A0156001}" type="slidenum">
              <a:rPr lang="en-US" smtClean="0"/>
              <a:t>1</a:t>
            </a:fld>
            <a:endParaRPr lang="en-US" dirty="0"/>
          </a:p>
        </p:txBody>
      </p:sp>
    </p:spTree>
    <p:extLst>
      <p:ext uri="{BB962C8B-B14F-4D97-AF65-F5344CB8AC3E}">
        <p14:creationId xmlns:p14="http://schemas.microsoft.com/office/powerpoint/2010/main" val="1005930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6E81-BED8-A54B-A637-9228C75A07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C0C7D8C-2660-CB4D-9A8F-015B451E6C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625C5-F367-A342-9A72-F857AE904D5C}"/>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86C2B8A0-04E2-164E-A8CF-8B06E2BE1E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9FE286-6F4B-8C44-866C-B67119378767}"/>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3341525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44F0-7C99-924A-9B5F-A75CAB8D8C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9F1AAB-295F-2F4A-8B01-6DB2FCB486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DACD83-D8C1-F544-8FF9-D2FE75B7CE11}"/>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7D165652-7ACE-2E4E-AABF-4FB6DF3E9A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869F26-6D07-B34B-8AEA-AF03504EDB90}"/>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2250111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6D9A-4054-C04C-9241-B124954C1D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3B434D-E7A4-7849-97A5-99A941637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44CD72-2E86-AF4B-B83E-3D5D78ACB135}"/>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37715A50-B05F-E143-8DA7-F5B287DCD9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627ED2D-DDA7-AA4E-AB29-725CD562528F}"/>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1677779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C140-7EA0-1643-9ABB-3EDCE7D67AD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DE49AE-FE01-2845-B281-EB6A6F60CA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949378-34AE-0A41-8C68-AF0AFF9D793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85186A-CA0D-2D44-82E0-9EECBBF59F7A}"/>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6" name="Footer Placeholder 5">
            <a:extLst>
              <a:ext uri="{FF2B5EF4-FFF2-40B4-BE49-F238E27FC236}">
                <a16:creationId xmlns:a16="http://schemas.microsoft.com/office/drawing/2014/main" id="{9FD4133A-6E5F-344A-9AF3-192CE7807C1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C432CA7-9AD6-C24C-80BA-D8A85171422E}"/>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1012440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7F72-B12B-4449-A294-042BCC027FF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741C69-DFAA-BB46-9D51-C25C33C44A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443AAF-C577-1E47-9499-B3954B94F1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9278809-9667-9940-86F6-6F7F03855A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2EAD42-3149-854B-B2B1-954A0D28FB9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1B5A02B-883E-A24E-9A38-CE0C1CAB454E}"/>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8" name="Footer Placeholder 7">
            <a:extLst>
              <a:ext uri="{FF2B5EF4-FFF2-40B4-BE49-F238E27FC236}">
                <a16:creationId xmlns:a16="http://schemas.microsoft.com/office/drawing/2014/main" id="{42EA4C50-D6AE-7644-A0D4-3A2BEB84E2D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EBF6CD6-CBFB-9E48-B7DA-FBE730B4C1E3}"/>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622595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DFF1-DD29-0E46-894B-22DAF7B3C9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AFC36D-1657-B145-9584-56207A8174C7}"/>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4" name="Footer Placeholder 3">
            <a:extLst>
              <a:ext uri="{FF2B5EF4-FFF2-40B4-BE49-F238E27FC236}">
                <a16:creationId xmlns:a16="http://schemas.microsoft.com/office/drawing/2014/main" id="{FF3E8148-7582-BB44-9A84-592DC5E8D9B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E3D24C1-D0FE-674A-89A6-B97F8C1F657D}"/>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1000783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1CBA59-5C16-B44B-887A-1E032F41C98F}"/>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3" name="Footer Placeholder 2">
            <a:extLst>
              <a:ext uri="{FF2B5EF4-FFF2-40B4-BE49-F238E27FC236}">
                <a16:creationId xmlns:a16="http://schemas.microsoft.com/office/drawing/2014/main" id="{42D68AB7-D2B4-6144-92A7-36CB1E5F620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E0B68F4-CAC1-DC44-83BC-BA4367EE829C}"/>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1310201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BFDF-745F-B04A-8A0B-807C1833C7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6FD3CE-9FC7-3841-A186-D129F184E1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56982FD-DA68-3443-882C-CBB84693BD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BC0F93-1B0C-724C-98E0-DD5261D90F66}"/>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6" name="Footer Placeholder 5">
            <a:extLst>
              <a:ext uri="{FF2B5EF4-FFF2-40B4-BE49-F238E27FC236}">
                <a16:creationId xmlns:a16="http://schemas.microsoft.com/office/drawing/2014/main" id="{B64C6BB0-8B7C-5844-8119-4D325C02540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A47B1E-628D-6B40-802E-067E914A6672}"/>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2779019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157A-70E4-314D-A52C-D7FD6F10B0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36CDD85-5410-5040-88C2-03E10BB67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25F32639-AA4D-BC4F-BFC6-6CBD00104E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FE883-9FFA-ED43-A7CF-310FC9F2FA57}"/>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6" name="Footer Placeholder 5">
            <a:extLst>
              <a:ext uri="{FF2B5EF4-FFF2-40B4-BE49-F238E27FC236}">
                <a16:creationId xmlns:a16="http://schemas.microsoft.com/office/drawing/2014/main" id="{C9B137CC-EE74-4C4E-8E05-8BEC6C51EA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669546F-C5FF-D44A-813A-4C9948D29141}"/>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1388552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37D1-1043-EF43-B48C-D8BB9629068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11FF04-7779-964D-9C11-72179FE7DD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3D04C4-E029-EF47-A594-909C165AEF6A}"/>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2A07BB9E-7596-664E-8B81-1241CA8CF8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B121BD-6D89-F54B-9611-110190058A21}"/>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640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23FBAF-DCD1-9548-AC00-998FA2F4803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829967-A6FD-8644-BF79-32FB24713C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0DB446-8A59-2C4A-B60D-AD19E409565E}"/>
              </a:ext>
            </a:extLst>
          </p:cNvPr>
          <p:cNvSpPr>
            <a:spLocks noGrp="1"/>
          </p:cNvSpPr>
          <p:nvPr>
            <p:ph type="dt" sz="half" idx="10"/>
          </p:nvPr>
        </p:nvSpPr>
        <p:spPr/>
        <p:txBody>
          <a:body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502D3E31-8A63-DD41-84ED-D32919AE8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263E70-7E28-9C46-BDAE-1AFE2177796F}"/>
              </a:ext>
            </a:extLst>
          </p:cNvPr>
          <p:cNvSpPr>
            <a:spLocks noGrp="1"/>
          </p:cNvSpPr>
          <p:nvPr>
            <p:ph type="sldNum" sz="quarter" idx="12"/>
          </p:nvPr>
        </p:nvSpPr>
        <p:spPr/>
        <p:txBody>
          <a:bodyPr/>
          <a:lstStyle/>
          <a:p>
            <a:fld id="{699A13E7-46AF-E040-92BA-B4433C12D28C}" type="slidenum">
              <a:rPr lang="en-US" smtClean="0"/>
              <a:t>‹#›</a:t>
            </a:fld>
            <a:endParaRPr lang="en-US" dirty="0"/>
          </a:p>
        </p:txBody>
      </p:sp>
    </p:spTree>
    <p:extLst>
      <p:ext uri="{BB962C8B-B14F-4D97-AF65-F5344CB8AC3E}">
        <p14:creationId xmlns:p14="http://schemas.microsoft.com/office/powerpoint/2010/main" val="266968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E6A4A4-E320-2A47-A0AB-E92200CF62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F9AF13-9589-3140-95E0-5D00634508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F4C480-A9DB-7D46-A49A-1191069EC8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8161F5-13B9-2D41-9B67-B5E71F239680}" type="datetimeFigureOut">
              <a:rPr lang="en-US" smtClean="0"/>
              <a:t>1/18/23</a:t>
            </a:fld>
            <a:endParaRPr lang="en-US" dirty="0"/>
          </a:p>
        </p:txBody>
      </p:sp>
      <p:sp>
        <p:nvSpPr>
          <p:cNvPr id="5" name="Footer Placeholder 4">
            <a:extLst>
              <a:ext uri="{FF2B5EF4-FFF2-40B4-BE49-F238E27FC236}">
                <a16:creationId xmlns:a16="http://schemas.microsoft.com/office/drawing/2014/main" id="{C6828E5C-C54E-A244-A779-618F10C72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3845AAE-9C20-4B41-A051-970D00AA4B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A13E7-46AF-E040-92BA-B4433C12D28C}" type="slidenum">
              <a:rPr lang="en-US" smtClean="0"/>
              <a:t>‹#›</a:t>
            </a:fld>
            <a:endParaRPr lang="en-US" dirty="0"/>
          </a:p>
        </p:txBody>
      </p:sp>
    </p:spTree>
    <p:extLst>
      <p:ext uri="{BB962C8B-B14F-4D97-AF65-F5344CB8AC3E}">
        <p14:creationId xmlns:p14="http://schemas.microsoft.com/office/powerpoint/2010/main" val="1555208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07/BF02289806" TargetMode="External"/><Relationship Id="rId3" Type="http://schemas.openxmlformats.org/officeDocument/2006/relationships/hyperlink" Target="https://adhdclinic.co.uk/adhd-in-social-situations/" TargetMode="External"/><Relationship Id="rId7" Type="http://schemas.openxmlformats.org/officeDocument/2006/relationships/hyperlink" Target="https://www.autism.org.uk/advice-and-guidance/professional-practice/lego-pilot" TargetMode="External"/><Relationship Id="rId2" Type="http://schemas.openxmlformats.org/officeDocument/2006/relationships/hyperlink" Target="https://www.adhdcoaching.org/adhdfacts" TargetMode="External"/><Relationship Id="rId1" Type="http://schemas.openxmlformats.org/officeDocument/2006/relationships/slideLayout" Target="../slideLayouts/slideLayout2.xml"/><Relationship Id="rId6" Type="http://schemas.openxmlformats.org/officeDocument/2006/relationships/hyperlink" Target="https://childmind.org/article/side-effects-of-adhd-medication/" TargetMode="External"/><Relationship Id="rId5" Type="http://schemas.openxmlformats.org/officeDocument/2006/relationships/hyperlink" Target="https://adhduk.co.uk/adhd-incidence/" TargetMode="External"/><Relationship Id="rId10" Type="http://schemas.openxmlformats.org/officeDocument/2006/relationships/hyperlink" Target="https://www.cdc.gov/ncbddd/adhd/diagnosis.html" TargetMode="External"/><Relationship Id="rId4" Type="http://schemas.openxmlformats.org/officeDocument/2006/relationships/hyperlink" Target="https://www.healthychildren.org/English/health-issues/conditions/adhd/Pages/Diagnosing-ADHD-in-Children-Guidelines-Information-for-Parents.aspx" TargetMode="External"/><Relationship Id="rId9" Type="http://schemas.openxmlformats.org/officeDocument/2006/relationships/hyperlink" Target="https://www.cadabamshospitals.com/paying-attention-to-attention-deficit-hyperactivity-disorder/"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attention-deficit-hyperactivity-disorder-adhd/symptoms/" TargetMode="External"/><Relationship Id="rId3" Type="http://schemas.openxmlformats.org/officeDocument/2006/relationships/hyperlink" Target="https://chadd.org/for-professionals/diagnosis-in-children/" TargetMode="External"/><Relationship Id="rId7" Type="http://schemas.openxmlformats.org/officeDocument/2006/relationships/hyperlink" Target="https://www.healthline.com/health/adhd/treatment-overview#1" TargetMode="External"/><Relationship Id="rId2" Type="http://schemas.openxmlformats.org/officeDocument/2006/relationships/hyperlink" Target="https://www.cdc.gov/ncbddd/adhd/treatment.html" TargetMode="External"/><Relationship Id="rId1" Type="http://schemas.openxmlformats.org/officeDocument/2006/relationships/slideLayout" Target="../slideLayouts/slideLayout2.xml"/><Relationship Id="rId6" Type="http://schemas.openxmlformats.org/officeDocument/2006/relationships/hyperlink" Target="https://www.foothillsacademy.org/community/articles/adhd-social-skills" TargetMode="External"/><Relationship Id="rId5" Type="http://schemas.openxmlformats.org/officeDocument/2006/relationships/hyperlink" Target="https://challengingbehavioursupport.org.uk/programme/lego-based-therapy/" TargetMode="External"/><Relationship Id="rId4" Type="http://schemas.openxmlformats.org/officeDocument/2006/relationships/hyperlink" Target="https://chadd.org/adhd-news/adhd-news-adults/emotions-feel-like-too-much-it-could-be-a-symptom-of-adhd/" TargetMode="External"/><Relationship Id="rId9" Type="http://schemas.openxmlformats.org/officeDocument/2006/relationships/hyperlink" Target="https://www.nhs.uk/conditions/attention-deficit-hyperactivity-disorder-adhd/diagnosi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akraworldhospital.com/blogs/why-early-detection-of-adhd-is-a-must-for-better-diagnosis/155" TargetMode="External"/><Relationship Id="rId2" Type="http://schemas.openxmlformats.org/officeDocument/2006/relationships/hyperlink" Target="https://www.webmd.com/add-adhd/childhood-adhd/adhd-drugs-handle-side-effects-kids" TargetMode="External"/><Relationship Id="rId1" Type="http://schemas.openxmlformats.org/officeDocument/2006/relationships/slideLayout" Target="../slideLayouts/slideLayout2.xml"/><Relationship Id="rId4" Type="http://schemas.openxmlformats.org/officeDocument/2006/relationships/hyperlink" Target="https://therapyfocus.org.au/on-the-blog/what-is-lego-therap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a:extLst>
              <a:ext uri="{FF2B5EF4-FFF2-40B4-BE49-F238E27FC236}">
                <a16:creationId xmlns:a16="http://schemas.microsoft.com/office/drawing/2014/main" id="{1851A248-32F0-F04D-8AB6-3D42A9D06CB1}"/>
              </a:ext>
            </a:extLst>
          </p:cNvPr>
          <p:cNvSpPr/>
          <p:nvPr/>
        </p:nvSpPr>
        <p:spPr>
          <a:xfrm>
            <a:off x="143720" y="310081"/>
            <a:ext cx="4767488" cy="1271583"/>
          </a:xfrm>
          <a:prstGeom prst="roundRect">
            <a:avLst>
              <a:gd name="adj" fmla="val 16251"/>
            </a:avLst>
          </a:prstGeom>
          <a:solidFill>
            <a:srgbClr val="FFB7E7">
              <a:alpha val="38039"/>
            </a:srgb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1100" b="1" u="sng" dirty="0">
                <a:solidFill>
                  <a:schemeClr val="tx1"/>
                </a:solidFill>
                <a:latin typeface="Arial" panose="020B0604020202020204" pitchFamily="34" charset="0"/>
                <a:cs typeface="Arial" panose="020B0604020202020204" pitchFamily="34" charset="0"/>
              </a:rPr>
              <a:t>Introduction</a:t>
            </a:r>
          </a:p>
          <a:p>
            <a:pPr algn="just">
              <a:lnSpc>
                <a:spcPct val="150000"/>
              </a:lnSpc>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Furman (2005) states that attention deficit hyperactivity disorder, known as ADHD, is the most common additional learning needs within the early stages of childhood. ADHD Coaching (2023) believes that between 2-5% of children within schools have been diagnosed with ADHD within the UK. </a:t>
            </a:r>
          </a:p>
          <a:p>
            <a:pPr algn="ctr"/>
            <a:endParaRPr lang="en-US" sz="1050" u="sng" dirty="0">
              <a:solidFill>
                <a:schemeClr val="tx1"/>
              </a:solidFill>
              <a:latin typeface="Arial" panose="020B0604020202020204" pitchFamily="34" charset="0"/>
              <a:cs typeface="Arial" panose="020B0604020202020204" pitchFamily="34" charset="0"/>
            </a:endParaRPr>
          </a:p>
        </p:txBody>
      </p:sp>
      <p:sp>
        <p:nvSpPr>
          <p:cNvPr id="40" name="Rounded Rectangle 39">
            <a:extLst>
              <a:ext uri="{FF2B5EF4-FFF2-40B4-BE49-F238E27FC236}">
                <a16:creationId xmlns:a16="http://schemas.microsoft.com/office/drawing/2014/main" id="{5A7C071B-B8B5-E042-8BD2-DDDFC6C311F7}"/>
              </a:ext>
            </a:extLst>
          </p:cNvPr>
          <p:cNvSpPr/>
          <p:nvPr/>
        </p:nvSpPr>
        <p:spPr>
          <a:xfrm>
            <a:off x="130978" y="1675018"/>
            <a:ext cx="4721147" cy="5117889"/>
          </a:xfrm>
          <a:prstGeom prst="roundRect">
            <a:avLst>
              <a:gd name="adj" fmla="val 4059"/>
            </a:avLst>
          </a:prstGeom>
          <a:solidFill>
            <a:schemeClr val="accent4">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1100" b="1" u="sng" dirty="0">
                <a:solidFill>
                  <a:schemeClr val="tx1"/>
                </a:solidFill>
                <a:latin typeface="Arial" panose="020B0604020202020204" pitchFamily="34" charset="0"/>
                <a:cs typeface="Arial" panose="020B0604020202020204" pitchFamily="34" charset="0"/>
              </a:rPr>
              <a:t>Identification and Diagnosis</a:t>
            </a:r>
          </a:p>
          <a:p>
            <a:pPr algn="just">
              <a:lnSpc>
                <a:spcPct val="150000"/>
              </a:lnSpc>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ADHD can be split into two categories of behaviour, inattentiveness and hyperactivity and impulsiveness. Both have many symptoms within young children, for example;</a:t>
            </a:r>
          </a:p>
          <a:p>
            <a:pPr algn="just">
              <a:lnSpc>
                <a:spcPct val="150000"/>
              </a:lnSpc>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Inattentiveness</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Can be distracted easily.</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Unable to stick to a task, changing activities continuously especially those that take time. </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Struggles to organise activities or tasks. </a:t>
            </a:r>
          </a:p>
          <a:p>
            <a:pPr algn="just">
              <a:lnSpc>
                <a:spcPct val="150000"/>
              </a:lnSpc>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Hyperactivity and impulsiveness</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Unable to understand the dangers they may expose themselves to.</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Fidgeting and cannot sit still.</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Talking too much and interruptive when someone else is talking. </a:t>
            </a:r>
          </a:p>
          <a:p>
            <a:pPr marL="342900" lvl="0" indent="-342900" algn="just">
              <a:lnSpc>
                <a:spcPct val="150000"/>
              </a:lnSpc>
              <a:buFont typeface="Arial" panose="020B0604020202020204" pitchFamily="34" charset="0"/>
              <a:buChar char="-"/>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Lack of concentration when completing tasks (NHS, 2021). </a:t>
            </a:r>
          </a:p>
          <a:p>
            <a:pPr lvl="0" algn="just">
              <a:lnSpc>
                <a:spcPct val="150000"/>
              </a:lnSpc>
            </a:pPr>
            <a:r>
              <a:rPr lang="en-GB" sz="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Kinman</a:t>
            </a: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 and </a:t>
            </a:r>
            <a:r>
              <a:rPr lang="en-GB" sz="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Centers</a:t>
            </a: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 for Disease Control and Prevention (CDC) believes that a boy is more likely to receive an ADHD diagnosis over a girl. This is because the ADHD symptoms within a girl are different to those symptoms in a boy. The girl’s symptoms are not as obvious and are hidden well, which are then sometimes overlooked and an assessment for a diagnosis does not take place. </a:t>
            </a:r>
          </a:p>
          <a:p>
            <a:pPr algn="just">
              <a:lnSpc>
                <a:spcPct val="150000"/>
              </a:lnSpc>
            </a:pPr>
            <a:r>
              <a:rPr lang="en-GB" sz="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Sonuga-Barke</a:t>
            </a: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 et al (2011) and </a:t>
            </a:r>
            <a:r>
              <a:rPr lang="en-GB" sz="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Sakra</a:t>
            </a: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 World Hospital (2020) states how important an early diagnosis is with regards to support and treatment within ADHD. </a:t>
            </a:r>
          </a:p>
          <a:p>
            <a:pPr algn="just">
              <a:lnSpc>
                <a:spcPct val="150000"/>
              </a:lnSpc>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An ADHD diagnosis within children can be a strict protocol to follow which can take several months to be completed (NHS, 2021a). a child must display 6 or more symptoms of inattentiveness or hyperactivity and impulsiveness for a minimum of 6 months. They also must show these symptoms within 2 different settings. They will be asked if the symptoms cause issues to every area of the child’s life, for example socially or academically (CDC, 2022).</a:t>
            </a:r>
          </a:p>
          <a:p>
            <a:pPr algn="just">
              <a:lnSpc>
                <a:spcPct val="150000"/>
              </a:lnSpc>
            </a:pPr>
            <a:r>
              <a:rPr lang="en-GB" sz="800" dirty="0">
                <a:solidFill>
                  <a:schemeClr val="tx1"/>
                </a:solidFill>
                <a:effectLst/>
                <a:latin typeface="Arial" panose="020B0604020202020204" pitchFamily="34" charset="0"/>
                <a:ea typeface="Calibri" panose="020F0502020204030204" pitchFamily="34" charset="0"/>
                <a:cs typeface="Arial" panose="020B0604020202020204" pitchFamily="34" charset="0"/>
              </a:rPr>
              <a:t>Once the professional believes the child needs an evaluation, they will then follow several other steps, such as a diagnostic interview, information from family members, symptom checklists, behaviour ratings specifically for ADHD along with any other learning disabilities (CHADD, 2023).</a:t>
            </a:r>
          </a:p>
        </p:txBody>
      </p:sp>
      <p:sp>
        <p:nvSpPr>
          <p:cNvPr id="57" name="Rounded Rectangle 56">
            <a:extLst>
              <a:ext uri="{FF2B5EF4-FFF2-40B4-BE49-F238E27FC236}">
                <a16:creationId xmlns:a16="http://schemas.microsoft.com/office/drawing/2014/main" id="{D62C49C3-A454-B94A-9036-AC2F65B68A79}"/>
              </a:ext>
            </a:extLst>
          </p:cNvPr>
          <p:cNvSpPr/>
          <p:nvPr/>
        </p:nvSpPr>
        <p:spPr>
          <a:xfrm>
            <a:off x="9577725" y="65093"/>
            <a:ext cx="2470555" cy="5900278"/>
          </a:xfrm>
          <a:prstGeom prst="roundRect">
            <a:avLst>
              <a:gd name="adj" fmla="val 9212"/>
            </a:avLst>
          </a:prstGeom>
          <a:solidFill>
            <a:schemeClr val="accent5">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1100" b="1" u="sng" dirty="0">
                <a:solidFill>
                  <a:schemeClr val="tx1"/>
                </a:solidFill>
                <a:latin typeface="Arial" panose="020B0604020202020204" pitchFamily="34" charset="0"/>
                <a:cs typeface="Arial" panose="020B0604020202020204" pitchFamily="34" charset="0"/>
              </a:rPr>
              <a:t>Strategies </a:t>
            </a:r>
          </a:p>
          <a:p>
            <a:pPr algn="just">
              <a:lnSpc>
                <a:spcPct val="150000"/>
              </a:lnSpc>
            </a:pPr>
            <a:r>
              <a:rPr lang="en-US" sz="770" dirty="0">
                <a:solidFill>
                  <a:schemeClr val="tx1"/>
                </a:solidFill>
                <a:latin typeface="Arial" panose="020B0604020202020204" pitchFamily="34" charset="0"/>
                <a:cs typeface="Arial" panose="020B0604020202020204" pitchFamily="34" charset="0"/>
              </a:rPr>
              <a:t>Lego therapy is a play-based intervention which was created in order to help children with additional learning needs, such as ADHD, it should help develop a variation of skills within a safe environment, for example; </a:t>
            </a:r>
          </a:p>
          <a:p>
            <a:pPr marL="171450" indent="-171450" algn="just">
              <a:lnSpc>
                <a:spcPct val="150000"/>
              </a:lnSpc>
              <a:buFont typeface="System Font Regular"/>
              <a:buChar char="-"/>
            </a:pPr>
            <a:r>
              <a:rPr lang="en-US" sz="770" dirty="0">
                <a:solidFill>
                  <a:schemeClr val="tx1"/>
                </a:solidFill>
                <a:latin typeface="Arial" panose="020B0604020202020204" pitchFamily="34" charset="0"/>
                <a:cs typeface="Arial" panose="020B0604020202020204" pitchFamily="34" charset="0"/>
              </a:rPr>
              <a:t>Communication skills</a:t>
            </a:r>
          </a:p>
          <a:p>
            <a:pPr marL="171450" indent="-171450" algn="just">
              <a:lnSpc>
                <a:spcPct val="150000"/>
              </a:lnSpc>
              <a:buFontTx/>
              <a:buChar char="-"/>
            </a:pPr>
            <a:r>
              <a:rPr lang="en-US" sz="770" dirty="0">
                <a:solidFill>
                  <a:schemeClr val="tx1"/>
                </a:solidFill>
                <a:latin typeface="Arial" panose="020B0604020202020204" pitchFamily="34" charset="0"/>
                <a:cs typeface="Arial" panose="020B0604020202020204" pitchFamily="34" charset="0"/>
              </a:rPr>
              <a:t>Problem solving skills</a:t>
            </a:r>
          </a:p>
          <a:p>
            <a:pPr algn="just">
              <a:lnSpc>
                <a:spcPct val="150000"/>
              </a:lnSpc>
            </a:pPr>
            <a:r>
              <a:rPr lang="en-US" sz="770" dirty="0">
                <a:solidFill>
                  <a:schemeClr val="tx1"/>
                </a:solidFill>
                <a:latin typeface="Arial" panose="020B0604020202020204" pitchFamily="34" charset="0"/>
                <a:cs typeface="Arial" panose="020B0604020202020204" pitchFamily="34" charset="0"/>
              </a:rPr>
              <a:t>(</a:t>
            </a:r>
            <a:r>
              <a:rPr lang="en-US" sz="770" dirty="0" err="1">
                <a:solidFill>
                  <a:schemeClr val="tx1"/>
                </a:solidFill>
                <a:latin typeface="Arial" panose="020B0604020202020204" pitchFamily="34" charset="0"/>
                <a:cs typeface="Arial" panose="020B0604020202020204" pitchFamily="34" charset="0"/>
              </a:rPr>
              <a:t>LeGoff</a:t>
            </a:r>
            <a:r>
              <a:rPr lang="en-US" sz="770" dirty="0">
                <a:solidFill>
                  <a:schemeClr val="tx1"/>
                </a:solidFill>
                <a:latin typeface="Arial" panose="020B0604020202020204" pitchFamily="34" charset="0"/>
                <a:cs typeface="Arial" panose="020B0604020202020204" pitchFamily="34" charset="0"/>
              </a:rPr>
              <a:t> et al, 2014). </a:t>
            </a:r>
          </a:p>
          <a:p>
            <a:pPr algn="just">
              <a:lnSpc>
                <a:spcPct val="150000"/>
              </a:lnSpc>
            </a:pPr>
            <a:r>
              <a:rPr lang="en-US" sz="770" dirty="0">
                <a:solidFill>
                  <a:schemeClr val="tx1"/>
                </a:solidFill>
                <a:latin typeface="Arial" panose="020B0604020202020204" pitchFamily="34" charset="0"/>
                <a:cs typeface="Arial" panose="020B0604020202020204" pitchFamily="34" charset="0"/>
              </a:rPr>
              <a:t>Lego therapy has the opportunity to develop children with ADHD social skills, they would provide the children with roles for example the builder, the engineer, and the supplier. They would be in charge of certain things in each role in order to create a Lego set together. </a:t>
            </a:r>
          </a:p>
          <a:p>
            <a:pPr algn="just">
              <a:lnSpc>
                <a:spcPct val="150000"/>
              </a:lnSpc>
            </a:pPr>
            <a:r>
              <a:rPr lang="en-US" sz="770" dirty="0">
                <a:solidFill>
                  <a:schemeClr val="tx1"/>
                </a:solidFill>
                <a:latin typeface="Arial" panose="020B0604020202020204" pitchFamily="34" charset="0"/>
                <a:cs typeface="Arial" panose="020B0604020202020204" pitchFamily="34" charset="0"/>
              </a:rPr>
              <a:t>Challenging </a:t>
            </a:r>
            <a:r>
              <a:rPr lang="en-US" sz="770" dirty="0" err="1">
                <a:solidFill>
                  <a:schemeClr val="tx1"/>
                </a:solidFill>
                <a:latin typeface="Arial" panose="020B0604020202020204" pitchFamily="34" charset="0"/>
                <a:cs typeface="Arial" panose="020B0604020202020204" pitchFamily="34" charset="0"/>
              </a:rPr>
              <a:t>Behaviour</a:t>
            </a:r>
            <a:r>
              <a:rPr lang="en-US" sz="770" dirty="0">
                <a:solidFill>
                  <a:schemeClr val="tx1"/>
                </a:solidFill>
                <a:latin typeface="Arial" panose="020B0604020202020204" pitchFamily="34" charset="0"/>
                <a:cs typeface="Arial" panose="020B0604020202020204" pitchFamily="34" charset="0"/>
              </a:rPr>
              <a:t> Support (2023) states that the Lego therapy must be facilitated by a practitioner who is trained, and it is their role to encourage the children in the group to problem solve, to communicate with their peers, ensure that each child is acting in the role they were allocated. Practitioners should also encourage curiosity, for example asking the children questions about the </a:t>
            </a:r>
            <a:r>
              <a:rPr lang="en-US" sz="770" dirty="0" err="1">
                <a:solidFill>
                  <a:schemeClr val="tx1"/>
                </a:solidFill>
                <a:latin typeface="Arial" panose="020B0604020202020204" pitchFamily="34" charset="0"/>
                <a:cs typeface="Arial" panose="020B0604020202020204" pitchFamily="34" charset="0"/>
              </a:rPr>
              <a:t>colour</a:t>
            </a:r>
            <a:r>
              <a:rPr lang="en-US" sz="770" dirty="0">
                <a:solidFill>
                  <a:schemeClr val="tx1"/>
                </a:solidFill>
                <a:latin typeface="Arial" panose="020B0604020202020204" pitchFamily="34" charset="0"/>
                <a:cs typeface="Arial" panose="020B0604020202020204" pitchFamily="34" charset="0"/>
              </a:rPr>
              <a:t>, shape, size of the Lego bricks (</a:t>
            </a:r>
            <a:r>
              <a:rPr lang="en-US" sz="770" dirty="0" err="1">
                <a:solidFill>
                  <a:schemeClr val="tx1"/>
                </a:solidFill>
                <a:latin typeface="Arial" panose="020B0604020202020204" pitchFamily="34" charset="0"/>
                <a:cs typeface="Arial" panose="020B0604020202020204" pitchFamily="34" charset="0"/>
              </a:rPr>
              <a:t>Seath</a:t>
            </a:r>
            <a:r>
              <a:rPr lang="en-US" sz="770" dirty="0">
                <a:solidFill>
                  <a:schemeClr val="tx1"/>
                </a:solidFill>
                <a:latin typeface="Arial" panose="020B0604020202020204" pitchFamily="34" charset="0"/>
                <a:cs typeface="Arial" panose="020B0604020202020204" pitchFamily="34" charset="0"/>
              </a:rPr>
              <a:t>, 2023). </a:t>
            </a:r>
          </a:p>
          <a:p>
            <a:pPr algn="just">
              <a:lnSpc>
                <a:spcPct val="150000"/>
              </a:lnSpc>
            </a:pPr>
            <a:r>
              <a:rPr lang="en-US" sz="770" dirty="0">
                <a:solidFill>
                  <a:schemeClr val="tx1"/>
                </a:solidFill>
                <a:latin typeface="Arial" panose="020B0604020202020204" pitchFamily="34" charset="0"/>
                <a:cs typeface="Arial" panose="020B0604020202020204" pitchFamily="34" charset="0"/>
              </a:rPr>
              <a:t>However, CHADD (2023) states children who have ADHD can often feel overwhelmed quickly as they do not understand how to deal with their emotions, therefore they may not enjoy aspects of the therapy. For example, following the rules, having to talk to their peers, being asked a question by a practitioner. </a:t>
            </a:r>
          </a:p>
          <a:p>
            <a:pPr algn="just">
              <a:lnSpc>
                <a:spcPct val="150000"/>
              </a:lnSpc>
            </a:pPr>
            <a:endParaRPr lang="en-US" sz="770" dirty="0">
              <a:solidFill>
                <a:schemeClr val="tx1"/>
              </a:solidFill>
              <a:latin typeface="Arial" panose="020B0604020202020204" pitchFamily="34" charset="0"/>
              <a:cs typeface="Arial" panose="020B0604020202020204" pitchFamily="34" charset="0"/>
            </a:endParaRPr>
          </a:p>
          <a:p>
            <a:pPr algn="just">
              <a:lnSpc>
                <a:spcPct val="150000"/>
              </a:lnSpc>
            </a:pPr>
            <a:endParaRPr lang="en-US" sz="770" dirty="0">
              <a:solidFill>
                <a:schemeClr val="tx1"/>
              </a:solidFill>
              <a:latin typeface="Arial" panose="020B0604020202020204" pitchFamily="34" charset="0"/>
              <a:cs typeface="Arial" panose="020B0604020202020204" pitchFamily="34" charset="0"/>
            </a:endParaRPr>
          </a:p>
          <a:p>
            <a:pPr algn="ctr"/>
            <a:endParaRPr lang="en-US" sz="1050" dirty="0">
              <a:solidFill>
                <a:schemeClr val="tx1"/>
              </a:solidFill>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3517D78F-5F5E-3B47-92F8-EAA45316911A}"/>
              </a:ext>
            </a:extLst>
          </p:cNvPr>
          <p:cNvSpPr/>
          <p:nvPr/>
        </p:nvSpPr>
        <p:spPr>
          <a:xfrm>
            <a:off x="4968438" y="5114213"/>
            <a:ext cx="4492974" cy="1693148"/>
          </a:xfrm>
          <a:prstGeom prst="roundRect">
            <a:avLst>
              <a:gd name="adj" fmla="val 13571"/>
            </a:avLst>
          </a:prstGeom>
          <a:solidFill>
            <a:srgbClr val="B24CFF">
              <a:alpha val="23137"/>
            </a:srgb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1100" b="1" u="sng" dirty="0">
                <a:solidFill>
                  <a:schemeClr val="tx1"/>
                </a:solidFill>
                <a:latin typeface="Arial" panose="020B0604020202020204" pitchFamily="34" charset="0"/>
                <a:cs typeface="Arial" panose="020B0604020202020204" pitchFamily="34" charset="0"/>
              </a:rPr>
              <a:t>Conclusion</a:t>
            </a:r>
          </a:p>
          <a:p>
            <a:pPr algn="just">
              <a:lnSpc>
                <a:spcPct val="150000"/>
              </a:lnSpc>
            </a:pPr>
            <a:r>
              <a:rPr lang="en-US" sz="770" dirty="0">
                <a:solidFill>
                  <a:schemeClr val="tx1"/>
                </a:solidFill>
                <a:latin typeface="Arial" panose="020B0604020202020204" pitchFamily="34" charset="0"/>
                <a:cs typeface="Arial" panose="020B0604020202020204" pitchFamily="34" charset="0"/>
              </a:rPr>
              <a:t>Symptoms of ADHD are found through inattentiveness or hyperactivity and impulsiveness </a:t>
            </a:r>
            <a:r>
              <a:rPr lang="en-US" sz="770" dirty="0" err="1">
                <a:solidFill>
                  <a:schemeClr val="tx1"/>
                </a:solidFill>
                <a:latin typeface="Arial" panose="020B0604020202020204" pitchFamily="34" charset="0"/>
                <a:cs typeface="Arial" panose="020B0604020202020204" pitchFamily="34" charset="0"/>
              </a:rPr>
              <a:t>behaviours</a:t>
            </a:r>
            <a:r>
              <a:rPr lang="en-US" sz="770" dirty="0">
                <a:solidFill>
                  <a:schemeClr val="tx1"/>
                </a:solidFill>
                <a:latin typeface="Arial" panose="020B0604020202020204" pitchFamily="34" charset="0"/>
                <a:cs typeface="Arial" panose="020B0604020202020204" pitchFamily="34" charset="0"/>
              </a:rPr>
              <a:t>. A diagnosis can sometimes take up to several months just to get an assessment, however once diagnosed children can be provided with the correct support they need, such as medication, which can sometimes be a barrier due to the side effects that the medication comes with. Another barrier is children with ADHD struggle with their social skills, however the Lego therapy is useful tool to allow children to get the support and developmental help they need. Whilst it has received its limitations of children with ALN can find the therapy hard at times as they are uncomfortable or overwhelmed. </a:t>
            </a:r>
            <a:endParaRPr lang="en-US" sz="1050" dirty="0">
              <a:solidFill>
                <a:schemeClr val="tx1"/>
              </a:solidFill>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A4B0E679-D002-1849-4920-E774AA3DE4D2}"/>
              </a:ext>
            </a:extLst>
          </p:cNvPr>
          <p:cNvSpPr/>
          <p:nvPr/>
        </p:nvSpPr>
        <p:spPr>
          <a:xfrm>
            <a:off x="5044363" y="65094"/>
            <a:ext cx="4400207" cy="880963"/>
          </a:xfrm>
          <a:prstGeom prst="roundRect">
            <a:avLst/>
          </a:prstGeom>
          <a:solidFill>
            <a:srgbClr val="FF1C0D">
              <a:alpha val="36078"/>
            </a:srgb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lnSpc>
                <a:spcPct val="150000"/>
              </a:lnSpc>
            </a:pPr>
            <a:r>
              <a:rPr lang="en-US" sz="1400" b="1" dirty="0">
                <a:solidFill>
                  <a:schemeClr val="tx1"/>
                </a:solidFill>
                <a:latin typeface="Arial" panose="020B0604020202020204" pitchFamily="34" charset="0"/>
                <a:cs typeface="Arial" panose="020B0604020202020204" pitchFamily="34" charset="0"/>
              </a:rPr>
              <a:t>ECEY6006 Supporting Children with Additional Learning Needs (ADHD) </a:t>
            </a:r>
          </a:p>
        </p:txBody>
      </p:sp>
      <p:grpSp>
        <p:nvGrpSpPr>
          <p:cNvPr id="16" name="Group 15">
            <a:extLst>
              <a:ext uri="{FF2B5EF4-FFF2-40B4-BE49-F238E27FC236}">
                <a16:creationId xmlns:a16="http://schemas.microsoft.com/office/drawing/2014/main" id="{2890B44C-ED90-9C91-122F-9C29E4DB1C99}"/>
              </a:ext>
            </a:extLst>
          </p:cNvPr>
          <p:cNvGrpSpPr/>
          <p:nvPr/>
        </p:nvGrpSpPr>
        <p:grpSpPr>
          <a:xfrm>
            <a:off x="5001279" y="1054784"/>
            <a:ext cx="4443291" cy="3995261"/>
            <a:chOff x="5001279" y="1118952"/>
            <a:chExt cx="4443291" cy="3995261"/>
          </a:xfrm>
        </p:grpSpPr>
        <p:sp>
          <p:nvSpPr>
            <p:cNvPr id="51" name="Rounded Rectangle 50">
              <a:extLst>
                <a:ext uri="{FF2B5EF4-FFF2-40B4-BE49-F238E27FC236}">
                  <a16:creationId xmlns:a16="http://schemas.microsoft.com/office/drawing/2014/main" id="{0A5BBF1A-7563-2446-AEF2-CB5F47DFCE03}"/>
                </a:ext>
              </a:extLst>
            </p:cNvPr>
            <p:cNvSpPr/>
            <p:nvPr/>
          </p:nvSpPr>
          <p:spPr>
            <a:xfrm>
              <a:off x="5001279" y="1118952"/>
              <a:ext cx="4443291" cy="3930601"/>
            </a:xfrm>
            <a:prstGeom prst="roundRect">
              <a:avLst>
                <a:gd name="adj" fmla="val 6026"/>
              </a:avLst>
            </a:prstGeom>
            <a:solidFill>
              <a:schemeClr val="accent2">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t"/>
            <a:lstStyle/>
            <a:p>
              <a:pPr algn="just">
                <a:lnSpc>
                  <a:spcPct val="150000"/>
                </a:lnSpc>
              </a:pPr>
              <a:r>
                <a:rPr lang="en-US" sz="1100" b="1" u="sng" dirty="0">
                  <a:solidFill>
                    <a:schemeClr val="tx1"/>
                  </a:solidFill>
                  <a:latin typeface="Arial" panose="020B0604020202020204" pitchFamily="34" charset="0"/>
                  <a:cs typeface="Arial" panose="020B0604020202020204" pitchFamily="34" charset="0"/>
                </a:rPr>
                <a:t>Barriers </a:t>
              </a:r>
              <a:endParaRPr lang="en-US" sz="1100" dirty="0">
                <a:solidFill>
                  <a:schemeClr val="tx1"/>
                </a:solidFill>
                <a:latin typeface="Arial" panose="020B0604020202020204" pitchFamily="34" charset="0"/>
                <a:cs typeface="Arial" panose="020B0604020202020204" pitchFamily="34" charset="0"/>
              </a:endParaRPr>
            </a:p>
            <a:p>
              <a:pPr algn="just">
                <a:lnSpc>
                  <a:spcPct val="150000"/>
                </a:lnSpc>
              </a:pPr>
              <a:r>
                <a:rPr lang="en-US" sz="800" dirty="0">
                  <a:solidFill>
                    <a:schemeClr val="tx1"/>
                  </a:solidFill>
                  <a:latin typeface="Arial" panose="020B0604020202020204" pitchFamily="34" charset="0"/>
                  <a:cs typeface="Arial" panose="020B0604020202020204" pitchFamily="34" charset="0"/>
                </a:rPr>
                <a:t>Children who have ADHD can often struggle to develop their social skills. They will lack the ability to develop relationships with most people they have contact with and will struggle to hold a conversation without getting bored easily or interrupting the person they are talking to (Adult ADHD Clinic, 2023). </a:t>
              </a:r>
            </a:p>
            <a:p>
              <a:pPr algn="just">
                <a:lnSpc>
                  <a:spcPct val="150000"/>
                </a:lnSpc>
              </a:pPr>
              <a:r>
                <a:rPr lang="en-US" sz="800" dirty="0">
                  <a:solidFill>
                    <a:schemeClr val="tx1"/>
                  </a:solidFill>
                  <a:latin typeface="Arial" panose="020B0604020202020204" pitchFamily="34" charset="0"/>
                  <a:cs typeface="Arial" panose="020B0604020202020204" pitchFamily="34" charset="0"/>
                </a:rPr>
                <a:t>Gill (2021) suggests that children who have ADHD within school settings may also struggle to share, take turns, respond to social cues and follow instructions. Having a negative social experience could affect a child’s </a:t>
              </a:r>
              <a:r>
                <a:rPr lang="en-US" sz="800" dirty="0" err="1">
                  <a:solidFill>
                    <a:schemeClr val="tx1"/>
                  </a:solidFill>
                  <a:latin typeface="Arial" panose="020B0604020202020204" pitchFamily="34" charset="0"/>
                  <a:cs typeface="Arial" panose="020B0604020202020204" pitchFamily="34" charset="0"/>
                </a:rPr>
                <a:t>behaviour</a:t>
              </a:r>
              <a:r>
                <a:rPr lang="en-US" sz="800" dirty="0">
                  <a:solidFill>
                    <a:schemeClr val="tx1"/>
                  </a:solidFill>
                  <a:latin typeface="Arial" panose="020B0604020202020204" pitchFamily="34" charset="0"/>
                  <a:cs typeface="Arial" panose="020B0604020202020204" pitchFamily="34" charset="0"/>
                </a:rPr>
                <a:t> to become worse over time. It will also have an impact on a child’s overall wellbeing and academic development. </a:t>
              </a:r>
            </a:p>
            <a:p>
              <a:pPr algn="just">
                <a:lnSpc>
                  <a:spcPct val="150000"/>
                </a:lnSpc>
              </a:pPr>
              <a:r>
                <a:rPr lang="en-US" sz="800" dirty="0">
                  <a:solidFill>
                    <a:schemeClr val="tx1"/>
                  </a:solidFill>
                  <a:latin typeface="Arial" panose="020B0604020202020204" pitchFamily="34" charset="0"/>
                  <a:cs typeface="Arial" panose="020B0604020202020204" pitchFamily="34" charset="0"/>
                </a:rPr>
                <a:t>ADHD can be treated with medication; this can help reduce a person’s symptoms and can improve their social skills and academic development. 70-80% of children have found that their ADHD symptoms are a lot more manageable when taking stimulants (CDC, 2022a).</a:t>
              </a:r>
            </a:p>
            <a:p>
              <a:pPr algn="just">
                <a:lnSpc>
                  <a:spcPct val="150000"/>
                </a:lnSpc>
              </a:pPr>
              <a:r>
                <a:rPr lang="en-US" sz="800" dirty="0">
                  <a:solidFill>
                    <a:schemeClr val="tx1"/>
                  </a:solidFill>
                  <a:latin typeface="Arial" panose="020B0604020202020204" pitchFamily="34" charset="0"/>
                  <a:cs typeface="Arial" panose="020B0604020202020204" pitchFamily="34" charset="0"/>
                </a:rPr>
                <a:t>However, the medications can give side effects and children sometimes will have to go through different medications to find the right dose (Alli, 2021).</a:t>
              </a:r>
              <a:endParaRPr lang="en-US" sz="800" b="1" dirty="0">
                <a:solidFill>
                  <a:schemeClr val="tx1"/>
                </a:solidFill>
                <a:latin typeface="Arial" panose="020B0604020202020204" pitchFamily="34" charset="0"/>
                <a:cs typeface="Arial" panose="020B0604020202020204" pitchFamily="34" charset="0"/>
              </a:endParaRPr>
            </a:p>
            <a:p>
              <a:pPr algn="just">
                <a:lnSpc>
                  <a:spcPct val="150000"/>
                </a:lnSpc>
              </a:pPr>
              <a:r>
                <a:rPr lang="en-US" sz="800" b="1" dirty="0">
                  <a:solidFill>
                    <a:schemeClr val="tx1"/>
                  </a:solidFill>
                  <a:latin typeface="Arial" panose="020B0604020202020204" pitchFamily="34" charset="0"/>
                  <a:cs typeface="Arial" panose="020B0604020202020204" pitchFamily="34" charset="0"/>
                </a:rPr>
                <a:t>Possible side effects are;</a:t>
              </a:r>
            </a:p>
            <a:p>
              <a:pPr marL="171450" indent="-171450" algn="just">
                <a:lnSpc>
                  <a:spcPct val="150000"/>
                </a:lnSpc>
                <a:buFontTx/>
                <a:buChar char="-"/>
              </a:pPr>
              <a:r>
                <a:rPr lang="en-US" sz="800" dirty="0">
                  <a:solidFill>
                    <a:schemeClr val="tx1"/>
                  </a:solidFill>
                  <a:latin typeface="Arial" panose="020B0604020202020204" pitchFamily="34" charset="0"/>
                  <a:cs typeface="Arial" panose="020B0604020202020204" pitchFamily="34" charset="0"/>
                </a:rPr>
                <a:t>Headaches </a:t>
              </a:r>
            </a:p>
            <a:p>
              <a:pPr marL="171450" indent="-171450" algn="just">
                <a:lnSpc>
                  <a:spcPct val="150000"/>
                </a:lnSpc>
                <a:buFontTx/>
                <a:buChar char="-"/>
              </a:pPr>
              <a:r>
                <a:rPr lang="en-US" sz="800" dirty="0">
                  <a:solidFill>
                    <a:schemeClr val="tx1"/>
                  </a:solidFill>
                  <a:latin typeface="Arial" panose="020B0604020202020204" pitchFamily="34" charset="0"/>
                  <a:cs typeface="Arial" panose="020B0604020202020204" pitchFamily="34" charset="0"/>
                </a:rPr>
                <a:t>Lack of sleep</a:t>
              </a:r>
            </a:p>
            <a:p>
              <a:pPr marL="171450" indent="-171450" algn="just">
                <a:lnSpc>
                  <a:spcPct val="150000"/>
                </a:lnSpc>
                <a:buFontTx/>
                <a:buChar char="-"/>
              </a:pPr>
              <a:r>
                <a:rPr lang="en-US" sz="800" dirty="0">
                  <a:solidFill>
                    <a:schemeClr val="tx1"/>
                  </a:solidFill>
                  <a:latin typeface="Arial" panose="020B0604020202020204" pitchFamily="34" charset="0"/>
                  <a:cs typeface="Arial" panose="020B0604020202020204" pitchFamily="34" charset="0"/>
                </a:rPr>
                <a:t>Stomach pains</a:t>
              </a:r>
              <a:endParaRPr lang="en-US" sz="770" dirty="0">
                <a:solidFill>
                  <a:schemeClr val="tx1"/>
                </a:solidFill>
                <a:latin typeface="Arial" panose="020B0604020202020204" pitchFamily="34" charset="0"/>
                <a:cs typeface="Arial" panose="020B0604020202020204" pitchFamily="34" charset="0"/>
              </a:endParaRPr>
            </a:p>
            <a:p>
              <a:pPr algn="just">
                <a:lnSpc>
                  <a:spcPct val="150000"/>
                </a:lnSpc>
              </a:pPr>
              <a:r>
                <a:rPr lang="en-US" sz="770" dirty="0">
                  <a:solidFill>
                    <a:schemeClr val="tx1"/>
                  </a:solidFill>
                  <a:latin typeface="Arial" panose="020B0604020202020204" pitchFamily="34" charset="0"/>
                  <a:cs typeface="Arial" panose="020B0604020202020204" pitchFamily="34" charset="0"/>
                </a:rPr>
                <a:t>These side effects can have a negative effect on a child’s wellbeing which will then affect their academic development (</a:t>
              </a:r>
              <a:r>
                <a:rPr lang="en-US" sz="770" dirty="0" err="1">
                  <a:solidFill>
                    <a:schemeClr val="tx1"/>
                  </a:solidFill>
                  <a:latin typeface="Arial" panose="020B0604020202020204" pitchFamily="34" charset="0"/>
                  <a:cs typeface="Arial" panose="020B0604020202020204" pitchFamily="34" charset="0"/>
                </a:rPr>
                <a:t>Boorady</a:t>
              </a:r>
              <a:r>
                <a:rPr lang="en-US" sz="770" dirty="0">
                  <a:solidFill>
                    <a:schemeClr val="tx1"/>
                  </a:solidFill>
                  <a:latin typeface="Arial" panose="020B0604020202020204" pitchFamily="34" charset="0"/>
                  <a:cs typeface="Arial" panose="020B0604020202020204" pitchFamily="34" charset="0"/>
                </a:rPr>
                <a:t>, 2022). </a:t>
              </a:r>
            </a:p>
            <a:p>
              <a:pPr algn="ctr">
                <a:lnSpc>
                  <a:spcPct val="150000"/>
                </a:lnSpc>
              </a:pPr>
              <a:endParaRPr lang="en-US" sz="1050" u="sng" dirty="0">
                <a:solidFill>
                  <a:schemeClr val="tx1"/>
                </a:solidFill>
                <a:latin typeface="Arial" panose="020B0604020202020204" pitchFamily="34" charset="0"/>
                <a:cs typeface="Arial" panose="020B0604020202020204" pitchFamily="34" charset="0"/>
              </a:endParaRPr>
            </a:p>
            <a:p>
              <a:pPr algn="ctr"/>
              <a:endParaRPr lang="en-US" sz="1050" u="sng" dirty="0">
                <a:solidFill>
                  <a:schemeClr val="tx1"/>
                </a:solidFill>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0F93AE59-F6E9-49DF-3ADC-34CF93A50FB7}"/>
                </a:ext>
              </a:extLst>
            </p:cNvPr>
            <p:cNvGrpSpPr/>
            <p:nvPr/>
          </p:nvGrpSpPr>
          <p:grpSpPr>
            <a:xfrm>
              <a:off x="6024995" y="3856946"/>
              <a:ext cx="3295078" cy="1257267"/>
              <a:chOff x="6024995" y="3856946"/>
              <a:chExt cx="3295078" cy="1257267"/>
            </a:xfrm>
          </p:grpSpPr>
          <p:sp>
            <p:nvSpPr>
              <p:cNvPr id="2" name="TextBox 1">
                <a:extLst>
                  <a:ext uri="{FF2B5EF4-FFF2-40B4-BE49-F238E27FC236}">
                    <a16:creationId xmlns:a16="http://schemas.microsoft.com/office/drawing/2014/main" id="{850F3AC0-B481-73B2-0ABB-A9FC3A8CF656}"/>
                  </a:ext>
                </a:extLst>
              </p:cNvPr>
              <p:cNvSpPr txBox="1"/>
              <p:nvPr/>
            </p:nvSpPr>
            <p:spPr>
              <a:xfrm>
                <a:off x="7182755" y="3856946"/>
                <a:ext cx="2137318" cy="1257267"/>
              </a:xfrm>
              <a:prstGeom prst="rect">
                <a:avLst/>
              </a:prstGeom>
              <a:noFill/>
            </p:spPr>
            <p:txBody>
              <a:bodyPr wrap="square" rtlCol="0">
                <a:spAutoFit/>
              </a:bodyPr>
              <a:lstStyle/>
              <a:p>
                <a:pPr>
                  <a:lnSpc>
                    <a:spcPct val="150000"/>
                  </a:lnSpc>
                </a:pPr>
                <a:r>
                  <a:rPr lang="en-US" sz="800" b="1" dirty="0">
                    <a:latin typeface="Arial" panose="020B0604020202020204" pitchFamily="34" charset="0"/>
                    <a:cs typeface="Arial" panose="020B0604020202020204" pitchFamily="34" charset="0"/>
                  </a:rPr>
                  <a:t>More serious side effects can include;</a:t>
                </a:r>
              </a:p>
              <a:p>
                <a:pPr marL="171450" indent="-171450">
                  <a:lnSpc>
                    <a:spcPct val="150000"/>
                  </a:lnSpc>
                  <a:buFontTx/>
                  <a:buChar char="-"/>
                </a:pPr>
                <a:r>
                  <a:rPr lang="en-US" sz="800" dirty="0">
                    <a:latin typeface="Arial" panose="020B0604020202020204" pitchFamily="34" charset="0"/>
                    <a:cs typeface="Arial" panose="020B0604020202020204" pitchFamily="34" charset="0"/>
                  </a:rPr>
                  <a:t>Allergic reactions </a:t>
                </a:r>
              </a:p>
              <a:p>
                <a:pPr marL="171450" indent="-171450">
                  <a:lnSpc>
                    <a:spcPct val="150000"/>
                  </a:lnSpc>
                  <a:buFontTx/>
                  <a:buChar char="-"/>
                </a:pPr>
                <a:r>
                  <a:rPr lang="en-US" sz="800" dirty="0">
                    <a:latin typeface="Arial" panose="020B0604020202020204" pitchFamily="34" charset="0"/>
                    <a:cs typeface="Arial" panose="020B0604020202020204" pitchFamily="34" charset="0"/>
                  </a:rPr>
                  <a:t>Higher Blood pressure</a:t>
                </a:r>
              </a:p>
              <a:p>
                <a:pPr marL="171450" indent="-171450">
                  <a:lnSpc>
                    <a:spcPct val="150000"/>
                  </a:lnSpc>
                  <a:buFontTx/>
                  <a:buChar char="-"/>
                </a:pPr>
                <a:r>
                  <a:rPr lang="en-US" sz="800" dirty="0">
                    <a:latin typeface="Arial" panose="020B0604020202020204" pitchFamily="34" charset="0"/>
                    <a:cs typeface="Arial" panose="020B0604020202020204" pitchFamily="34" charset="0"/>
                  </a:rPr>
                  <a:t>Hallucinations  (</a:t>
                </a:r>
                <a:r>
                  <a:rPr lang="en-US" sz="800" dirty="0" err="1">
                    <a:latin typeface="Arial" panose="020B0604020202020204" pitchFamily="34" charset="0"/>
                    <a:cs typeface="Arial" panose="020B0604020202020204" pitchFamily="34" charset="0"/>
                  </a:rPr>
                  <a:t>Lener</a:t>
                </a:r>
                <a:r>
                  <a:rPr lang="en-US" sz="800" dirty="0">
                    <a:latin typeface="Arial" panose="020B0604020202020204" pitchFamily="34" charset="0"/>
                    <a:cs typeface="Arial" panose="020B0604020202020204" pitchFamily="34" charset="0"/>
                  </a:rPr>
                  <a:t>, 2021).</a:t>
                </a:r>
              </a:p>
              <a:p>
                <a:pPr>
                  <a:lnSpc>
                    <a:spcPct val="150000"/>
                  </a:lnSpc>
                </a:pPr>
                <a:r>
                  <a:rPr lang="en-US" sz="800" dirty="0">
                    <a:latin typeface="Arial" panose="020B0604020202020204" pitchFamily="34" charset="0"/>
                    <a:cs typeface="Arial" panose="020B0604020202020204" pitchFamily="34" charset="0"/>
                  </a:rPr>
                  <a:t> </a:t>
                </a:r>
              </a:p>
              <a:p>
                <a:endParaRPr lang="en-US" sz="77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1918505-EECE-8D48-FE57-F40CC463B62A}"/>
                  </a:ext>
                </a:extLst>
              </p:cNvPr>
              <p:cNvSpPr txBox="1"/>
              <p:nvPr/>
            </p:nvSpPr>
            <p:spPr>
              <a:xfrm>
                <a:off x="6024995" y="4055025"/>
                <a:ext cx="1362152" cy="738664"/>
              </a:xfrm>
              <a:prstGeom prst="rect">
                <a:avLst/>
              </a:prstGeom>
              <a:noFill/>
            </p:spPr>
            <p:txBody>
              <a:bodyPr wrap="square" rtlCol="0">
                <a:spAutoFit/>
              </a:bodyPr>
              <a:lstStyle/>
              <a:p>
                <a:pPr marL="171450" indent="-171450">
                  <a:lnSpc>
                    <a:spcPct val="150000"/>
                  </a:lnSpc>
                  <a:buFontTx/>
                  <a:buChar char="-"/>
                </a:pPr>
                <a:r>
                  <a:rPr lang="en-US" sz="800" dirty="0">
                    <a:latin typeface="Arial" panose="020B0604020202020204" pitchFamily="34" charset="0"/>
                    <a:cs typeface="Arial" panose="020B0604020202020204" pitchFamily="34" charset="0"/>
                  </a:rPr>
                  <a:t>Easily irritated </a:t>
                </a:r>
              </a:p>
              <a:p>
                <a:pPr marL="171450" indent="-171450">
                  <a:lnSpc>
                    <a:spcPct val="150000"/>
                  </a:lnSpc>
                  <a:buFontTx/>
                  <a:buChar char="-"/>
                </a:pPr>
                <a:r>
                  <a:rPr lang="en-US" sz="800" dirty="0">
                    <a:latin typeface="Arial" panose="020B0604020202020204" pitchFamily="34" charset="0"/>
                    <a:cs typeface="Arial" panose="020B0604020202020204" pitchFamily="34" charset="0"/>
                  </a:rPr>
                  <a:t>Lack of appetite</a:t>
                </a:r>
              </a:p>
              <a:p>
                <a:endParaRPr lang="en-US" dirty="0"/>
              </a:p>
            </p:txBody>
          </p:sp>
        </p:grpSp>
      </p:grpSp>
      <p:grpSp>
        <p:nvGrpSpPr>
          <p:cNvPr id="22" name="Group 21">
            <a:extLst>
              <a:ext uri="{FF2B5EF4-FFF2-40B4-BE49-F238E27FC236}">
                <a16:creationId xmlns:a16="http://schemas.microsoft.com/office/drawing/2014/main" id="{DAA87E46-1C4C-509E-BB74-802F35DA4174}"/>
              </a:ext>
            </a:extLst>
          </p:cNvPr>
          <p:cNvGrpSpPr/>
          <p:nvPr/>
        </p:nvGrpSpPr>
        <p:grpSpPr>
          <a:xfrm>
            <a:off x="9419322" y="5965371"/>
            <a:ext cx="2772678" cy="927364"/>
            <a:chOff x="4848222" y="4296976"/>
            <a:chExt cx="3746601" cy="2640355"/>
          </a:xfrm>
        </p:grpSpPr>
        <p:pic>
          <p:nvPicPr>
            <p:cNvPr id="18" name="Picture 17">
              <a:extLst>
                <a:ext uri="{FF2B5EF4-FFF2-40B4-BE49-F238E27FC236}">
                  <a16:creationId xmlns:a16="http://schemas.microsoft.com/office/drawing/2014/main" id="{DA592B57-90CF-2A32-B361-A7723B20D362}"/>
                </a:ext>
              </a:extLst>
            </p:cNvPr>
            <p:cNvPicPr>
              <a:picLocks noChangeAspect="1"/>
            </p:cNvPicPr>
            <p:nvPr/>
          </p:nvPicPr>
          <p:blipFill rotWithShape="1">
            <a:blip r:embed="rId3">
              <a:clrChange>
                <a:clrFrom>
                  <a:srgbClr val="FFFFFF"/>
                </a:clrFrom>
                <a:clrTo>
                  <a:srgbClr val="FFFFFF">
                    <a:alpha val="0"/>
                  </a:srgbClr>
                </a:clrTo>
              </a:clrChange>
            </a:blip>
            <a:srcRect l="13000" r="14334"/>
            <a:stretch/>
          </p:blipFill>
          <p:spPr>
            <a:xfrm>
              <a:off x="4905097" y="4296976"/>
              <a:ext cx="3689726" cy="2640355"/>
            </a:xfrm>
            <a:prstGeom prst="rect">
              <a:avLst/>
            </a:prstGeom>
          </p:spPr>
        </p:pic>
        <p:sp>
          <p:nvSpPr>
            <p:cNvPr id="20" name="TextBox 19">
              <a:extLst>
                <a:ext uri="{FF2B5EF4-FFF2-40B4-BE49-F238E27FC236}">
                  <a16:creationId xmlns:a16="http://schemas.microsoft.com/office/drawing/2014/main" id="{A4598E9F-B40A-68ED-4AF2-19E90EA7E830}"/>
                </a:ext>
              </a:extLst>
            </p:cNvPr>
            <p:cNvSpPr txBox="1"/>
            <p:nvPr/>
          </p:nvSpPr>
          <p:spPr>
            <a:xfrm>
              <a:off x="4848222" y="5986557"/>
              <a:ext cx="1459923" cy="215443"/>
            </a:xfrm>
            <a:prstGeom prst="rect">
              <a:avLst/>
            </a:prstGeom>
            <a:noFill/>
          </p:spPr>
          <p:txBody>
            <a:bodyPr wrap="square">
              <a:spAutoFit/>
            </a:bodyPr>
            <a:lstStyle/>
            <a:p>
              <a:r>
                <a:rPr lang="en-GB" sz="800" dirty="0" err="1">
                  <a:effectLst/>
                  <a:latin typeface="Arial" panose="020B0604020202020204" pitchFamily="34" charset="0"/>
                  <a:ea typeface="Calibri" panose="020F0502020204030204" pitchFamily="34" charset="0"/>
                </a:rPr>
                <a:t>Cadabams</a:t>
              </a:r>
              <a:r>
                <a:rPr lang="en-GB" sz="800" dirty="0">
                  <a:effectLst/>
                  <a:latin typeface="Arial" panose="020B0604020202020204" pitchFamily="34" charset="0"/>
                  <a:ea typeface="Calibri" panose="020F0502020204030204" pitchFamily="34" charset="0"/>
                </a:rPr>
                <a:t> Hospitals (2022) </a:t>
              </a:r>
              <a:endParaRPr lang="en-US" sz="800" dirty="0"/>
            </a:p>
          </p:txBody>
        </p:sp>
      </p:grpSp>
      <p:sp>
        <p:nvSpPr>
          <p:cNvPr id="30" name="TextBox 29">
            <a:extLst>
              <a:ext uri="{FF2B5EF4-FFF2-40B4-BE49-F238E27FC236}">
                <a16:creationId xmlns:a16="http://schemas.microsoft.com/office/drawing/2014/main" id="{74C1A8FF-AE16-58EC-018A-D0369FAFC8DE}"/>
              </a:ext>
            </a:extLst>
          </p:cNvPr>
          <p:cNvSpPr txBox="1"/>
          <p:nvPr/>
        </p:nvSpPr>
        <p:spPr>
          <a:xfrm>
            <a:off x="10955935" y="1310294"/>
            <a:ext cx="1127413" cy="438838"/>
          </a:xfrm>
          <a:prstGeom prst="rect">
            <a:avLst/>
          </a:prstGeom>
          <a:noFill/>
        </p:spPr>
        <p:txBody>
          <a:bodyPr wrap="square">
            <a:spAutoFit/>
          </a:bodyPr>
          <a:lstStyle/>
          <a:p>
            <a:pPr marL="171450" indent="-171450" algn="just">
              <a:lnSpc>
                <a:spcPct val="150000"/>
              </a:lnSpc>
              <a:buFontTx/>
              <a:buChar char="-"/>
            </a:pPr>
            <a:r>
              <a:rPr lang="en-US" sz="770" dirty="0">
                <a:solidFill>
                  <a:schemeClr val="tx1"/>
                </a:solidFill>
                <a:latin typeface="Arial" panose="020B0604020202020204" pitchFamily="34" charset="0"/>
                <a:cs typeface="Arial" panose="020B0604020202020204" pitchFamily="34" charset="0"/>
              </a:rPr>
              <a:t>Language skills </a:t>
            </a:r>
          </a:p>
          <a:p>
            <a:pPr marL="171450" indent="-171450" algn="just">
              <a:lnSpc>
                <a:spcPct val="150000"/>
              </a:lnSpc>
              <a:buFontTx/>
              <a:buChar char="-"/>
            </a:pPr>
            <a:r>
              <a:rPr lang="en-US" sz="770" dirty="0">
                <a:solidFill>
                  <a:schemeClr val="tx1"/>
                </a:solidFill>
                <a:latin typeface="Arial" panose="020B0604020202020204" pitchFamily="34" charset="0"/>
                <a:cs typeface="Arial" panose="020B0604020202020204" pitchFamily="34" charset="0"/>
              </a:rPr>
              <a:t>Motor skills </a:t>
            </a:r>
          </a:p>
        </p:txBody>
      </p:sp>
      <p:sp>
        <p:nvSpPr>
          <p:cNvPr id="33" name="TextBox 32">
            <a:extLst>
              <a:ext uri="{FF2B5EF4-FFF2-40B4-BE49-F238E27FC236}">
                <a16:creationId xmlns:a16="http://schemas.microsoft.com/office/drawing/2014/main" id="{8C491E6B-070B-0AE2-BAC7-EEE2871565DF}"/>
              </a:ext>
            </a:extLst>
          </p:cNvPr>
          <p:cNvSpPr txBox="1"/>
          <p:nvPr/>
        </p:nvSpPr>
        <p:spPr>
          <a:xfrm>
            <a:off x="142683" y="-109320"/>
            <a:ext cx="4617205" cy="456472"/>
          </a:xfrm>
          <a:prstGeom prst="rect">
            <a:avLst/>
          </a:prstGeom>
          <a:noFill/>
        </p:spPr>
        <p:txBody>
          <a:bodyPr wrap="square">
            <a:spAutoFit/>
          </a:bodyPr>
          <a:lstStyle/>
          <a:p>
            <a:pPr algn="ctr">
              <a:lnSpc>
                <a:spcPct val="150000"/>
              </a:lnSpc>
            </a:pPr>
            <a:r>
              <a:rPr lang="en-US" sz="1800" dirty="0">
                <a:solidFill>
                  <a:schemeClr val="tx1"/>
                </a:solidFill>
                <a:latin typeface="Arial" panose="020B0604020202020204" pitchFamily="34" charset="0"/>
                <a:cs typeface="Arial" panose="020B0604020202020204" pitchFamily="34" charset="0"/>
              </a:rPr>
              <a:t>2004559                          Word Count: </a:t>
            </a:r>
            <a:r>
              <a:rPr lang="en-US" dirty="0">
                <a:latin typeface="Arial" panose="020B0604020202020204" pitchFamily="34" charset="0"/>
                <a:cs typeface="Arial" panose="020B0604020202020204" pitchFamily="34" charset="0"/>
              </a:rPr>
              <a:t>909</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3013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290D0-2FC3-744E-A37E-75436D07475A}"/>
              </a:ext>
            </a:extLst>
          </p:cNvPr>
          <p:cNvSpPr>
            <a:spLocks noGrp="1"/>
          </p:cNvSpPr>
          <p:nvPr>
            <p:ph idx="1"/>
          </p:nvPr>
        </p:nvSpPr>
        <p:spPr>
          <a:xfrm>
            <a:off x="0" y="758306"/>
            <a:ext cx="12192001" cy="6099694"/>
          </a:xfrm>
        </p:spPr>
        <p:txBody>
          <a:bodyPr vert="horz">
            <a:normAutofit fontScale="85000" lnSpcReduction="20000"/>
          </a:bodyPr>
          <a:lstStyle/>
          <a:p>
            <a:pPr marL="0" indent="0">
              <a:lnSpc>
                <a:spcPct val="170000"/>
              </a:lnSpc>
              <a:buNone/>
            </a:pPr>
            <a:r>
              <a:rPr lang="en-GB" sz="1600" spc="40" dirty="0">
                <a:solidFill>
                  <a:srgbClr val="000000"/>
                </a:solidFill>
                <a:effectLst/>
                <a:latin typeface="Arial" panose="020B0604020202020204" pitchFamily="34" charset="0"/>
                <a:ea typeface="Calibri" panose="020F0502020204030204" pitchFamily="34" charset="0"/>
                <a:cs typeface="Arial" panose="020B0604020202020204" pitchFamily="34" charset="0"/>
              </a:rPr>
              <a:t>ADHD Coaching</a:t>
            </a:r>
            <a:r>
              <a:rPr lang="en-GB" sz="1600" dirty="0">
                <a:effectLst/>
                <a:latin typeface="Arial" panose="020B0604020202020204" pitchFamily="34" charset="0"/>
                <a:ea typeface="Calibri" panose="020F0502020204030204" pitchFamily="34" charset="0"/>
                <a:cs typeface="Arial" panose="020B0604020202020204" pitchFamily="34" charset="0"/>
              </a:rPr>
              <a:t> (2023) </a:t>
            </a:r>
            <a:r>
              <a:rPr lang="en-GB" sz="1600" i="1" dirty="0">
                <a:effectLst/>
                <a:latin typeface="Arial" panose="020B0604020202020204" pitchFamily="34" charset="0"/>
                <a:ea typeface="Calibri" panose="020F0502020204030204" pitchFamily="34" charset="0"/>
                <a:cs typeface="Arial" panose="020B0604020202020204" pitchFamily="34" charset="0"/>
              </a:rPr>
              <a:t>ADHD facts.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6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https://www.adhdcoaching.org/adhdfacts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12th December 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Adult ADHD Clinic (2023)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Attention deficit symptoms.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6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https://adhdclinic.co.uk/adhd-in-social-situations/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10th January 2023)</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American Academy of </a:t>
            </a: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Pediatrics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(2023)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Diagnosing ADHD in Children: Guidelines &amp; Information for Parents.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6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https://www.healthychildren.org/English/health-issues/conditions/adhd/Pages/Diagnosing-ADHD-in-Children-Guidelines-Information-for-Parents.aspx</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9th January 2023)</a:t>
            </a:r>
          </a:p>
          <a:p>
            <a:pPr marL="0" indent="0">
              <a:lnSpc>
                <a:spcPct val="170000"/>
              </a:lnSpc>
              <a:buNone/>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ADHD UK (2023)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ADHD Incidence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https://adhduk.co.uk/adhd-incidence/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11th January 2023)</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Boorady</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 (2022)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Side Effects of ADHD Medication.</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a:t>
            </a:r>
            <a:r>
              <a:rPr lang="en-GB" sz="1600" spc="-2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6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https://childmind.org/article/side-effects-of-adhd-medication/</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9th January 2023)</a:t>
            </a:r>
          </a:p>
          <a:p>
            <a:pPr marL="0" indent="0">
              <a:lnSpc>
                <a:spcPct val="170000"/>
              </a:lnSpc>
              <a:buNone/>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Brodie, C. Mather, V. (2017)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Using Lego therapy with autistic pupils.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a:t>
            </a:r>
            <a:r>
              <a:rPr lang="en-GB" sz="1600" spc="-2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600" u="none" strike="noStrike" spc="-2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https://www.autism.org.uk/advice-and-guidance/professional-practice/lego-pilot</a:t>
            </a:r>
            <a:r>
              <a:rPr lang="en-GB" sz="1600" spc="-2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(Accessed: 10th January 2023)</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Bussing, R., Zima, B.T., Gary, F.</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 et al.</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Barriers to detection, help-seeking, and service use for children with ADHD symptoms.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Journal of </a:t>
            </a:r>
            <a:r>
              <a:rPr lang="en-GB" sz="16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Behavioral</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Health Services &amp; Research</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30, 176–189 (2003). </a:t>
            </a:r>
            <a:r>
              <a:rPr lang="en-GB" sz="16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https://doi.org/10.1007/BF02289806</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0" indent="0">
              <a:lnSpc>
                <a:spcPct val="170000"/>
              </a:lnSpc>
              <a:buNone/>
            </a:pP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Cadabams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Hospitals (2022) </a:t>
            </a:r>
            <a:r>
              <a:rPr lang="en-GB"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Paying Attention to Attention-Deficit/ Hyperactivity Disorder.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https://www.cadabamshospitals.com/paying-attention-to-attention-deficit-hyperactivity-disorder/</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12th December 2022)</a:t>
            </a:r>
          </a:p>
          <a:p>
            <a:pPr marL="0" indent="0">
              <a:lnSpc>
                <a:spcPct val="110000"/>
              </a:lnSpc>
              <a:buNone/>
            </a:pPr>
            <a:r>
              <a:rPr lang="en-GB" sz="1600" dirty="0">
                <a:latin typeface="Arial" panose="020B0604020202020204" pitchFamily="34" charset="0"/>
                <a:cs typeface="Arial" panose="020B0604020202020204" pitchFamily="34" charset="0"/>
              </a:rPr>
              <a:t>CDC (2022) Symptoms and Diagnosis of ADHD. Available at: </a:t>
            </a:r>
            <a:r>
              <a:rPr lang="en-GB" sz="1600" dirty="0">
                <a:latin typeface="Arial" panose="020B0604020202020204" pitchFamily="34" charset="0"/>
                <a:cs typeface="Arial" panose="020B0604020202020204" pitchFamily="34" charset="0"/>
                <a:hlinkClick r:id="rId10"/>
              </a:rPr>
              <a:t>https://www.cdc.gov/ncbddd/adhd/diagnosis.html</a:t>
            </a:r>
            <a:r>
              <a:rPr lang="en-GB" sz="1600" dirty="0">
                <a:latin typeface="Arial" panose="020B0604020202020204" pitchFamily="34" charset="0"/>
                <a:cs typeface="Arial" panose="020B0604020202020204" pitchFamily="34" charset="0"/>
              </a:rPr>
              <a:t> (Accessed: 9th January 2023)</a:t>
            </a:r>
          </a:p>
          <a:p>
            <a:pPr marL="0" indent="0" algn="just">
              <a:lnSpc>
                <a:spcPct val="110000"/>
              </a:lnSpc>
              <a:buNone/>
            </a:pPr>
            <a:endParaRPr lang="en-GB" sz="1600" dirty="0">
              <a:latin typeface="Arial" panose="020B0604020202020204" pitchFamily="34" charset="0"/>
              <a:cs typeface="Arial" panose="020B0604020202020204" pitchFamily="34" charset="0"/>
            </a:endParaRPr>
          </a:p>
          <a:p>
            <a:pPr marL="0" indent="0" algn="just">
              <a:lnSpc>
                <a:spcPct val="110000"/>
              </a:lnSpc>
              <a:buNone/>
            </a:pPr>
            <a:endParaRPr lang="en-GB" sz="1600" dirty="0">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320262D6-A2EF-974D-881F-F281130D0AC1}"/>
              </a:ext>
            </a:extLst>
          </p:cNvPr>
          <p:cNvSpPr/>
          <p:nvPr/>
        </p:nvSpPr>
        <p:spPr>
          <a:xfrm>
            <a:off x="59312" y="57105"/>
            <a:ext cx="2099325" cy="701201"/>
          </a:xfrm>
          <a:prstGeom prst="roundRect">
            <a:avLst/>
          </a:prstGeom>
          <a:solidFill>
            <a:srgbClr val="FF1C0D">
              <a:alpha val="36078"/>
            </a:srgb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chemeClr val="tx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767990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E1F5F6-F976-A300-69E9-843A7E92F2A0}"/>
              </a:ext>
            </a:extLst>
          </p:cNvPr>
          <p:cNvSpPr>
            <a:spLocks noGrp="1"/>
          </p:cNvSpPr>
          <p:nvPr>
            <p:ph idx="1"/>
          </p:nvPr>
        </p:nvSpPr>
        <p:spPr>
          <a:xfrm>
            <a:off x="0" y="0"/>
            <a:ext cx="12192000" cy="6979920"/>
          </a:xfrm>
        </p:spPr>
        <p:txBody>
          <a:bodyPr>
            <a:normAutofit fontScale="55000" lnSpcReduction="20000"/>
          </a:bodyPr>
          <a:lstStyle/>
          <a:p>
            <a:pPr marL="0" indent="0">
              <a:lnSpc>
                <a:spcPct val="170000"/>
              </a:lnSpc>
              <a:buNone/>
            </a:pPr>
            <a:r>
              <a:rPr lang="en-GB" sz="2400" dirty="0">
                <a:latin typeface="Arial" panose="020B0604020202020204" pitchFamily="34" charset="0"/>
                <a:cs typeface="Arial" panose="020B0604020202020204" pitchFamily="34" charset="0"/>
              </a:rPr>
              <a:t>CDC (2022a) Treatment. Available at:  </a:t>
            </a:r>
            <a:r>
              <a:rPr lang="en-GB" sz="2400" dirty="0">
                <a:latin typeface="Arial" panose="020B0604020202020204" pitchFamily="34" charset="0"/>
                <a:cs typeface="Arial" panose="020B0604020202020204" pitchFamily="34" charset="0"/>
                <a:hlinkClick r:id="rId2"/>
              </a:rPr>
              <a:t>https://www.cdc.gov/ncbddd/adhd/treatment.html</a:t>
            </a:r>
            <a:r>
              <a:rPr lang="en-GB" sz="2400" dirty="0">
                <a:latin typeface="Arial" panose="020B0604020202020204" pitchFamily="34" charset="0"/>
                <a:cs typeface="Arial" panose="020B0604020202020204" pitchFamily="34" charset="0"/>
              </a:rPr>
              <a:t> (Accessed: 10th January 2023)</a:t>
            </a:r>
          </a:p>
          <a:p>
            <a:pPr marL="0" indent="0">
              <a:lnSpc>
                <a:spcPct val="170000"/>
              </a:lnSpc>
              <a:buNone/>
            </a:pPr>
            <a:r>
              <a:rPr lang="en-US" sz="2400" dirty="0">
                <a:latin typeface="Arial" panose="020B0604020202020204" pitchFamily="34" charset="0"/>
                <a:cs typeface="Arial" panose="020B0604020202020204" pitchFamily="34" charset="0"/>
              </a:rPr>
              <a:t>CHADD (2023) Diagnosis in Children. Available at: </a:t>
            </a:r>
            <a:r>
              <a:rPr lang="en-US" sz="2400" dirty="0">
                <a:latin typeface="Arial" panose="020B0604020202020204" pitchFamily="34" charset="0"/>
                <a:cs typeface="Arial" panose="020B0604020202020204" pitchFamily="34" charset="0"/>
                <a:hlinkClick r:id="rId3"/>
              </a:rPr>
              <a:t>https://chadd.org/for-professionals/diagnosis-in-children/</a:t>
            </a:r>
            <a:r>
              <a:rPr lang="en-US" sz="2400" dirty="0">
                <a:latin typeface="Arial" panose="020B0604020202020204" pitchFamily="34" charset="0"/>
                <a:cs typeface="Arial" panose="020B0604020202020204" pitchFamily="34" charset="0"/>
              </a:rPr>
              <a:t> (Accessed: 10th January 2023)</a:t>
            </a:r>
          </a:p>
          <a:p>
            <a:pPr marL="0" indent="0">
              <a:lnSpc>
                <a:spcPct val="170000"/>
              </a:lnSpc>
              <a:buNone/>
            </a:pPr>
            <a:r>
              <a:rPr lang="en-US" sz="2400" dirty="0">
                <a:latin typeface="Arial" panose="020B0604020202020204" pitchFamily="34" charset="0"/>
                <a:cs typeface="Arial" panose="020B0604020202020204" pitchFamily="34" charset="0"/>
              </a:rPr>
              <a:t>CHADD (2023a) Emotions Feel Like Too Much? It Could Be a Symptom of ADHD. Available at: </a:t>
            </a:r>
            <a:r>
              <a:rPr lang="en-US" sz="2400" dirty="0">
                <a:latin typeface="Arial" panose="020B0604020202020204" pitchFamily="34" charset="0"/>
                <a:cs typeface="Arial" panose="020B0604020202020204" pitchFamily="34" charset="0"/>
                <a:hlinkClick r:id="rId4"/>
              </a:rPr>
              <a:t>https://chadd.org/adhd-news/adhd-news-adults/emotions-feel-like-too-much-it-could-be-a-symptom-of-adhd/</a:t>
            </a:r>
            <a:r>
              <a:rPr lang="en-US" sz="2400" dirty="0">
                <a:latin typeface="Arial" panose="020B0604020202020204" pitchFamily="34" charset="0"/>
                <a:cs typeface="Arial" panose="020B0604020202020204" pitchFamily="34" charset="0"/>
              </a:rPr>
              <a:t> (Accessed: 9th January 2023)</a:t>
            </a:r>
          </a:p>
          <a:p>
            <a:pPr marL="0" indent="0">
              <a:lnSpc>
                <a:spcPct val="170000"/>
              </a:lnSpc>
              <a:buNone/>
            </a:pPr>
            <a:r>
              <a:rPr lang="en-US" sz="2400" dirty="0">
                <a:latin typeface="Arial" panose="020B0604020202020204" pitchFamily="34" charset="0"/>
                <a:cs typeface="Arial" panose="020B0604020202020204" pitchFamily="34" charset="0"/>
              </a:rPr>
              <a:t>Challenging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Support (2023) Lego Based Therapy. Available at: </a:t>
            </a:r>
            <a:r>
              <a:rPr lang="en-US" sz="2400" dirty="0">
                <a:latin typeface="Arial" panose="020B0604020202020204" pitchFamily="34" charset="0"/>
                <a:cs typeface="Arial" panose="020B0604020202020204" pitchFamily="34" charset="0"/>
                <a:hlinkClick r:id="rId5"/>
              </a:rPr>
              <a:t>https://challengingbehavioursupport.org.uk/programme/lego-based-therapy/</a:t>
            </a:r>
            <a:r>
              <a:rPr lang="en-US" sz="2400" dirty="0">
                <a:latin typeface="Arial" panose="020B0604020202020204" pitchFamily="34" charset="0"/>
                <a:cs typeface="Arial" panose="020B0604020202020204" pitchFamily="34" charset="0"/>
              </a:rPr>
              <a:t> (Accessed: 11th January 2023)</a:t>
            </a:r>
          </a:p>
          <a:p>
            <a:pPr marL="0" indent="0">
              <a:lnSpc>
                <a:spcPct val="170000"/>
              </a:lnSpc>
              <a:buNone/>
            </a:pPr>
            <a:r>
              <a:rPr lang="en-US" sz="2400" dirty="0">
                <a:latin typeface="Arial" panose="020B0604020202020204" pitchFamily="34" charset="0"/>
                <a:cs typeface="Arial" panose="020B0604020202020204" pitchFamily="34" charset="0"/>
              </a:rPr>
              <a:t>Furman, L., 2005. What is attention-deficit hyperactivity disorder (ADHD)? Journal of child neurology, 20(12), pp.994-1002.</a:t>
            </a:r>
          </a:p>
          <a:p>
            <a:pPr marL="0" indent="0">
              <a:lnSpc>
                <a:spcPct val="170000"/>
              </a:lnSpc>
              <a:buNone/>
            </a:pPr>
            <a:r>
              <a:rPr lang="en-US" sz="2400" dirty="0">
                <a:latin typeface="Arial" panose="020B0604020202020204" pitchFamily="34" charset="0"/>
                <a:cs typeface="Arial" panose="020B0604020202020204" pitchFamily="34" charset="0"/>
              </a:rPr>
              <a:t>Gill, T. </a:t>
            </a:r>
            <a:r>
              <a:rPr lang="en-US" sz="2400" dirty="0" err="1">
                <a:latin typeface="Arial" panose="020B0604020202020204" pitchFamily="34" charset="0"/>
                <a:cs typeface="Arial" panose="020B0604020202020204" pitchFamily="34" charset="0"/>
              </a:rPr>
              <a:t>Hosker</a:t>
            </a:r>
            <a:r>
              <a:rPr lang="en-US" sz="2400" dirty="0">
                <a:latin typeface="Arial" panose="020B0604020202020204" pitchFamily="34" charset="0"/>
                <a:cs typeface="Arial" panose="020B0604020202020204" pitchFamily="34" charset="0"/>
              </a:rPr>
              <a:t>, T. (2021) How ADHD May Be Impacting Your Child's Social Skills and What You Can Do to Help. Available at: </a:t>
            </a:r>
            <a:r>
              <a:rPr lang="en-US" sz="2400" dirty="0">
                <a:latin typeface="Arial" panose="020B0604020202020204" pitchFamily="34" charset="0"/>
                <a:cs typeface="Arial" panose="020B0604020202020204" pitchFamily="34" charset="0"/>
                <a:hlinkClick r:id="rId6"/>
              </a:rPr>
              <a:t>https://www.foothillsacademy.org/community/articles/adhd-social-skills</a:t>
            </a:r>
            <a:r>
              <a:rPr lang="en-US" sz="2400" dirty="0">
                <a:latin typeface="Arial" panose="020B0604020202020204" pitchFamily="34" charset="0"/>
                <a:cs typeface="Arial" panose="020B0604020202020204" pitchFamily="34" charset="0"/>
              </a:rPr>
              <a:t> (Accessed: 11th January 2023)</a:t>
            </a:r>
          </a:p>
          <a:p>
            <a:pPr marL="0" indent="0">
              <a:lnSpc>
                <a:spcPct val="170000"/>
              </a:lnSpc>
              <a:buNone/>
            </a:pPr>
            <a:r>
              <a:rPr lang="en-US" sz="2400" dirty="0" err="1">
                <a:latin typeface="Arial" panose="020B0604020202020204" pitchFamily="34" charset="0"/>
                <a:cs typeface="Arial" panose="020B0604020202020204" pitchFamily="34" charset="0"/>
              </a:rPr>
              <a:t>LeGoff</a:t>
            </a:r>
            <a:r>
              <a:rPr lang="en-US" sz="2400" dirty="0">
                <a:latin typeface="Arial" panose="020B0604020202020204" pitchFamily="34" charset="0"/>
                <a:cs typeface="Arial" panose="020B0604020202020204" pitchFamily="34" charset="0"/>
              </a:rPr>
              <a:t>, D.B. Cuesta, G. Krauss, G.W. &amp; Cohen, S. (2014), LEGO® Based Therapy: how to build social competence through LEGO® based Clubs for children with autism and related conditions, Jessica Kingsley Publishers. </a:t>
            </a:r>
          </a:p>
          <a:p>
            <a:pPr marL="0" indent="0">
              <a:lnSpc>
                <a:spcPct val="170000"/>
              </a:lnSpc>
              <a:buNone/>
            </a:pPr>
            <a:r>
              <a:rPr lang="en-US" sz="2400" dirty="0" err="1">
                <a:latin typeface="Arial" panose="020B0604020202020204" pitchFamily="34" charset="0"/>
                <a:cs typeface="Arial" panose="020B0604020202020204" pitchFamily="34" charset="0"/>
              </a:rPr>
              <a:t>Lener</a:t>
            </a:r>
            <a:r>
              <a:rPr lang="en-US" sz="2400" dirty="0">
                <a:latin typeface="Arial" panose="020B0604020202020204" pitchFamily="34" charset="0"/>
                <a:cs typeface="Arial" panose="020B0604020202020204" pitchFamily="34" charset="0"/>
              </a:rPr>
              <a:t>, M. (2021) ADHD Treatment Options: Therapy, Medication, and More Available at: </a:t>
            </a:r>
            <a:r>
              <a:rPr lang="en-US" sz="2400" dirty="0">
                <a:latin typeface="Arial" panose="020B0604020202020204" pitchFamily="34" charset="0"/>
                <a:cs typeface="Arial" panose="020B0604020202020204" pitchFamily="34" charset="0"/>
                <a:hlinkClick r:id="rId7"/>
              </a:rPr>
              <a:t>https://www.healthline.com/health/adhd/treatment-overview#1</a:t>
            </a:r>
            <a:r>
              <a:rPr lang="en-US" sz="2400" dirty="0">
                <a:latin typeface="Arial" panose="020B0604020202020204" pitchFamily="34" charset="0"/>
                <a:cs typeface="Arial" panose="020B0604020202020204" pitchFamily="34" charset="0"/>
              </a:rPr>
              <a:t> (Accessed: 11th January 2023)</a:t>
            </a:r>
          </a:p>
          <a:p>
            <a:pPr marL="0" indent="0">
              <a:lnSpc>
                <a:spcPct val="170000"/>
              </a:lnSpc>
              <a:buNone/>
            </a:pPr>
            <a:r>
              <a:rPr lang="en-US" sz="2400" dirty="0">
                <a:latin typeface="Arial" panose="020B0604020202020204" pitchFamily="34" charset="0"/>
                <a:cs typeface="Arial" panose="020B0604020202020204" pitchFamily="34" charset="0"/>
              </a:rPr>
              <a:t>NHS (2021) Symptoms. Attention Deficit Hyperactivity Disorder (ADHD). Available at: </a:t>
            </a:r>
            <a:r>
              <a:rPr lang="en-US" sz="2400" dirty="0">
                <a:latin typeface="Arial" panose="020B0604020202020204" pitchFamily="34" charset="0"/>
                <a:cs typeface="Arial" panose="020B0604020202020204" pitchFamily="34" charset="0"/>
                <a:hlinkClick r:id="rId8"/>
              </a:rPr>
              <a:t>https://www.nhs.uk/conditions/attention-deficit-hyperactivity-disorder-adhd/symptoms/</a:t>
            </a:r>
            <a:r>
              <a:rPr lang="en-US" sz="2400" dirty="0">
                <a:latin typeface="Arial" panose="020B0604020202020204" pitchFamily="34" charset="0"/>
                <a:cs typeface="Arial" panose="020B0604020202020204" pitchFamily="34" charset="0"/>
              </a:rPr>
              <a:t> (Accessed: 12th December 2022) </a:t>
            </a:r>
          </a:p>
          <a:p>
            <a:pPr marL="0" indent="0">
              <a:lnSpc>
                <a:spcPct val="170000"/>
              </a:lnSpc>
              <a:buNone/>
            </a:pPr>
            <a:r>
              <a:rPr lang="en-US" sz="2400" dirty="0">
                <a:latin typeface="Arial" panose="020B0604020202020204" pitchFamily="34" charset="0"/>
                <a:cs typeface="Arial" panose="020B0604020202020204" pitchFamily="34" charset="0"/>
              </a:rPr>
              <a:t>NHS (2021a) Diagnosis. Attention Deficit Hyperactivity Disorder (ADHD). Available at: </a:t>
            </a:r>
            <a:r>
              <a:rPr lang="en-US" sz="2400" dirty="0">
                <a:latin typeface="Arial" panose="020B0604020202020204" pitchFamily="34" charset="0"/>
                <a:cs typeface="Arial" panose="020B0604020202020204" pitchFamily="34" charset="0"/>
                <a:hlinkClick r:id="rId9"/>
              </a:rPr>
              <a:t>https://www.nhs.uk/conditions/attention-deficit-hyperactivity-disorder-adhd/diagnosis/</a:t>
            </a:r>
            <a:r>
              <a:rPr lang="en-US" sz="2400" dirty="0">
                <a:latin typeface="Arial" panose="020B0604020202020204" pitchFamily="34" charset="0"/>
                <a:cs typeface="Arial" panose="020B0604020202020204" pitchFamily="34" charset="0"/>
              </a:rPr>
              <a:t> (Accessed: 13th December 2022) </a:t>
            </a:r>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699413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3C5B7D-341F-5054-DC37-2241F6BA32C2}"/>
              </a:ext>
            </a:extLst>
          </p:cNvPr>
          <p:cNvSpPr>
            <a:spLocks noGrp="1"/>
          </p:cNvSpPr>
          <p:nvPr>
            <p:ph idx="1"/>
          </p:nvPr>
        </p:nvSpPr>
        <p:spPr>
          <a:xfrm>
            <a:off x="0" y="0"/>
            <a:ext cx="12192000" cy="3429000"/>
          </a:xfrm>
        </p:spPr>
        <p:txBody>
          <a:bodyPr>
            <a:normAutofit fontScale="47500" lnSpcReduction="20000"/>
          </a:bodyPr>
          <a:lstStyle/>
          <a:p>
            <a:pPr marL="0" indent="0" algn="just">
              <a:lnSpc>
                <a:spcPct val="170000"/>
              </a:lnSpc>
              <a:buNone/>
            </a:pPr>
            <a:r>
              <a:rPr lang="en-US" sz="2900" dirty="0">
                <a:latin typeface="Arial" panose="020B0604020202020204" pitchFamily="34" charset="0"/>
                <a:cs typeface="Arial" panose="020B0604020202020204" pitchFamily="34" charset="0"/>
              </a:rPr>
              <a:t>Renee A. Alli (2021) ADHD Drugs: How to Handle Side Effects in Kids. Available at: </a:t>
            </a:r>
            <a:r>
              <a:rPr lang="en-US" sz="2900" dirty="0">
                <a:latin typeface="Arial" panose="020B0604020202020204" pitchFamily="34" charset="0"/>
                <a:cs typeface="Arial" panose="020B0604020202020204" pitchFamily="34" charset="0"/>
                <a:hlinkClick r:id="rId2"/>
              </a:rPr>
              <a:t>https://www.webmd.com/add-adhd/childhood-adhd/adhd-drugs-handle-side-effects-kids</a:t>
            </a:r>
            <a:r>
              <a:rPr lang="en-US" sz="2900" dirty="0">
                <a:latin typeface="Arial" panose="020B0604020202020204" pitchFamily="34" charset="0"/>
                <a:cs typeface="Arial" panose="020B0604020202020204" pitchFamily="34" charset="0"/>
              </a:rPr>
              <a:t> (Accessed: 10th January 2023)</a:t>
            </a:r>
          </a:p>
          <a:p>
            <a:pPr marL="0" indent="0" algn="just">
              <a:lnSpc>
                <a:spcPct val="170000"/>
              </a:lnSpc>
              <a:buNone/>
            </a:pPr>
            <a:r>
              <a:rPr lang="en-US" sz="2900" dirty="0" err="1">
                <a:latin typeface="Arial" panose="020B0604020202020204" pitchFamily="34" charset="0"/>
                <a:cs typeface="Arial" panose="020B0604020202020204" pitchFamily="34" charset="0"/>
              </a:rPr>
              <a:t>Sakra</a:t>
            </a:r>
            <a:r>
              <a:rPr lang="en-US" sz="2900" dirty="0">
                <a:latin typeface="Arial" panose="020B0604020202020204" pitchFamily="34" charset="0"/>
                <a:cs typeface="Arial" panose="020B0604020202020204" pitchFamily="34" charset="0"/>
              </a:rPr>
              <a:t> World Hospital (2020) Why Early Detection of ADHD Is a Must For Better Diagnosis? Available at: </a:t>
            </a:r>
            <a:r>
              <a:rPr lang="en-US" sz="2900" dirty="0">
                <a:latin typeface="Arial" panose="020B0604020202020204" pitchFamily="34" charset="0"/>
                <a:cs typeface="Arial" panose="020B0604020202020204" pitchFamily="34" charset="0"/>
                <a:hlinkClick r:id="rId3"/>
              </a:rPr>
              <a:t>https://www.sakraworldhospital.com/blogs/why-early-detection-of-adhd-is-a-must-for-better-diagnosis/155</a:t>
            </a:r>
            <a:r>
              <a:rPr lang="en-US" sz="2900" dirty="0">
                <a:latin typeface="Arial" panose="020B0604020202020204" pitchFamily="34" charset="0"/>
                <a:cs typeface="Arial" panose="020B0604020202020204" pitchFamily="34" charset="0"/>
              </a:rPr>
              <a:t> (Accessed: 9th January 2023)</a:t>
            </a:r>
          </a:p>
          <a:p>
            <a:pPr marL="0" indent="0" algn="just">
              <a:lnSpc>
                <a:spcPct val="170000"/>
              </a:lnSpc>
              <a:buNone/>
            </a:pPr>
            <a:r>
              <a:rPr lang="en-US" sz="2900" dirty="0" err="1">
                <a:latin typeface="Arial" panose="020B0604020202020204" pitchFamily="34" charset="0"/>
                <a:cs typeface="Arial" panose="020B0604020202020204" pitchFamily="34" charset="0"/>
              </a:rPr>
              <a:t>Seath</a:t>
            </a:r>
            <a:r>
              <a:rPr lang="en-US" sz="2900" dirty="0">
                <a:latin typeface="Arial" panose="020B0604020202020204" pitchFamily="34" charset="0"/>
                <a:cs typeface="Arial" panose="020B0604020202020204" pitchFamily="34" charset="0"/>
              </a:rPr>
              <a:t>, N. (2023) What is LEGO-based therapy? Available at: </a:t>
            </a:r>
            <a:r>
              <a:rPr lang="en-US" sz="2900" dirty="0">
                <a:latin typeface="Arial" panose="020B0604020202020204" pitchFamily="34" charset="0"/>
                <a:cs typeface="Arial" panose="020B0604020202020204" pitchFamily="34" charset="0"/>
                <a:hlinkClick r:id="rId4"/>
              </a:rPr>
              <a:t>https://therapyfocus.org.au/on-the-blog/what-is-lego-therapy/</a:t>
            </a:r>
            <a:r>
              <a:rPr lang="en-US" sz="2900" dirty="0">
                <a:latin typeface="Arial" panose="020B0604020202020204" pitchFamily="34" charset="0"/>
                <a:cs typeface="Arial" panose="020B0604020202020204" pitchFamily="34" charset="0"/>
              </a:rPr>
              <a:t> (Accessed: 10th January 2023)</a:t>
            </a:r>
          </a:p>
          <a:p>
            <a:pPr marL="0" indent="0" algn="just">
              <a:lnSpc>
                <a:spcPct val="170000"/>
              </a:lnSpc>
              <a:buNone/>
            </a:pPr>
            <a:r>
              <a:rPr lang="en-US" sz="2900" dirty="0" err="1">
                <a:latin typeface="Arial" panose="020B0604020202020204" pitchFamily="34" charset="0"/>
                <a:cs typeface="Arial" panose="020B0604020202020204" pitchFamily="34" charset="0"/>
              </a:rPr>
              <a:t>Sonuga-Barke</a:t>
            </a:r>
            <a:r>
              <a:rPr lang="en-US" sz="2900" dirty="0">
                <a:latin typeface="Arial" panose="020B0604020202020204" pitchFamily="34" charset="0"/>
                <a:cs typeface="Arial" panose="020B0604020202020204" pitchFamily="34" charset="0"/>
              </a:rPr>
              <a:t> EJ, </a:t>
            </a:r>
            <a:r>
              <a:rPr lang="en-US" sz="2900" dirty="0" err="1">
                <a:latin typeface="Arial" panose="020B0604020202020204" pitchFamily="34" charset="0"/>
                <a:cs typeface="Arial" panose="020B0604020202020204" pitchFamily="34" charset="0"/>
              </a:rPr>
              <a:t>Koerting</a:t>
            </a:r>
            <a:r>
              <a:rPr lang="en-US" sz="2900" dirty="0">
                <a:latin typeface="Arial" panose="020B0604020202020204" pitchFamily="34" charset="0"/>
                <a:cs typeface="Arial" panose="020B0604020202020204" pitchFamily="34" charset="0"/>
              </a:rPr>
              <a:t> J, Smith E, McCann DC, Thompson M. Early detection and intervention for attention-deficit/hyperactivity disorder. Expert Rev </a:t>
            </a:r>
            <a:r>
              <a:rPr lang="en-US" sz="2900" dirty="0" err="1">
                <a:latin typeface="Arial" panose="020B0604020202020204" pitchFamily="34" charset="0"/>
                <a:cs typeface="Arial" panose="020B0604020202020204" pitchFamily="34" charset="0"/>
              </a:rPr>
              <a:t>Neurother</a:t>
            </a:r>
            <a:r>
              <a:rPr lang="en-US" sz="2900" dirty="0">
                <a:latin typeface="Arial" panose="020B0604020202020204" pitchFamily="34" charset="0"/>
                <a:cs typeface="Arial" panose="020B0604020202020204" pitchFamily="34" charset="0"/>
              </a:rPr>
              <a:t>. 2011 Apr;11(4):557-63. </a:t>
            </a:r>
            <a:r>
              <a:rPr lang="en-US" sz="2900" dirty="0" err="1">
                <a:latin typeface="Arial" panose="020B0604020202020204" pitchFamily="34" charset="0"/>
                <a:cs typeface="Arial" panose="020B0604020202020204" pitchFamily="34" charset="0"/>
              </a:rPr>
              <a:t>doi</a:t>
            </a:r>
            <a:r>
              <a:rPr lang="en-US" sz="2900" dirty="0">
                <a:latin typeface="Arial" panose="020B0604020202020204" pitchFamily="34" charset="0"/>
                <a:cs typeface="Arial" panose="020B0604020202020204" pitchFamily="34" charset="0"/>
              </a:rPr>
              <a:t>: 10.1586/ern.11.39.</a:t>
            </a:r>
          </a:p>
          <a:p>
            <a:endParaRPr lang="en-US" dirty="0"/>
          </a:p>
        </p:txBody>
      </p:sp>
    </p:spTree>
    <p:extLst>
      <p:ext uri="{BB962C8B-B14F-4D97-AF65-F5344CB8AC3E}">
        <p14:creationId xmlns:p14="http://schemas.microsoft.com/office/powerpoint/2010/main" val="1863748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2851</TotalTime>
  <Words>1906</Words>
  <Application>Microsoft Macintosh PowerPoint</Application>
  <PresentationFormat>Widescreen</PresentationFormat>
  <Paragraphs>75</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System Font Regular</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Jones</dc:creator>
  <cp:lastModifiedBy>Rhiannon Jones</cp:lastModifiedBy>
  <cp:revision>81</cp:revision>
  <dcterms:created xsi:type="dcterms:W3CDTF">2020-10-16T11:20:35Z</dcterms:created>
  <dcterms:modified xsi:type="dcterms:W3CDTF">2023-01-19T09:30:06Z</dcterms:modified>
</cp:coreProperties>
</file>