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0"/>
  </p:notesMasterIdLst>
  <p:sldIdLst>
    <p:sldId id="256" r:id="rId5"/>
    <p:sldId id="258" r:id="rId6"/>
    <p:sldId id="262" r:id="rId7"/>
    <p:sldId id="257" r:id="rId8"/>
    <p:sldId id="271" r:id="rId9"/>
    <p:sldId id="266" r:id="rId10"/>
    <p:sldId id="267" r:id="rId11"/>
    <p:sldId id="259" r:id="rId12"/>
    <p:sldId id="270" r:id="rId13"/>
    <p:sldId id="272" r:id="rId14"/>
    <p:sldId id="273" r:id="rId15"/>
    <p:sldId id="260" r:id="rId16"/>
    <p:sldId id="286" r:id="rId17"/>
    <p:sldId id="275" r:id="rId18"/>
    <p:sldId id="287" r:id="rId19"/>
    <p:sldId id="278" r:id="rId20"/>
    <p:sldId id="277" r:id="rId21"/>
    <p:sldId id="284" r:id="rId22"/>
    <p:sldId id="288" r:id="rId23"/>
    <p:sldId id="283" r:id="rId24"/>
    <p:sldId id="285" r:id="rId25"/>
    <p:sldId id="280" r:id="rId26"/>
    <p:sldId id="281" r:id="rId27"/>
    <p:sldId id="282" r:id="rId28"/>
    <p:sldId id="289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0354"/>
    <a:srgbClr val="FAAC04"/>
    <a:srgbClr val="F41427"/>
    <a:srgbClr val="2315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8BD173-7D6F-F147-B877-8C23C059FA95}" v="5" dt="2021-06-18T14:52:11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55"/>
    <p:restoredTop sz="72042"/>
  </p:normalViewPr>
  <p:slideViewPr>
    <p:cSldViewPr snapToGrid="0" snapToObjects="1">
      <p:cViewPr varScale="1">
        <p:scale>
          <a:sx n="62" d="100"/>
          <a:sy n="62" d="100"/>
        </p:scale>
        <p:origin x="169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413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44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933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0870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24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124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927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099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5352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3363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6499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9103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5332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8728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1375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EC2477-61D7-F946-B35A-3E65E0D777E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1257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6E4052-ED84-33F3-F761-ABC577C674CF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016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bangor.ac.uk%2Fitservices%2Fcreatingamultimediaassignment.php.en&amp;data=04%7C01%7CRAJPacker%40cardiffmet.ac.uk%7C205dd8551fd64dc7854d08d99a168cf6%7C189dc61c769b40488b0f6de074bba26c%7C0%7C0%7C637710243910451637%7CUnknown%7CTWFpbGZsb3d8eyJWIjoiMC4wLjAwMDAiLCJQIjoiV2luMzIiLCJBTiI6Ik1haWwiLCJXVCI6Mn0%3D%7C1000&amp;sdata=1lgmKaq84HbcGcHkEm5i%2BHhtnHscS2Q7T6u%2F0HPUAk8%3D&amp;reserved=0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mzWo8n0oec" TargetMode="External"/><Relationship Id="rId2" Type="http://schemas.openxmlformats.org/officeDocument/2006/relationships/hyperlink" Target="https://youtu.be/dATKbE4Irsc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support.microsoft.com/en-us/office/insert-an-object-in-word-or-outlook-8fc1ea53-0e01-4603-a4cf-98c49b6ea3f5" TargetMode="External"/><Relationship Id="rId4" Type="http://schemas.openxmlformats.org/officeDocument/2006/relationships/hyperlink" Target="https://youtu.be/w25FNPlnXXQ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204441" cy="694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7" y="5664692"/>
            <a:ext cx="4054366" cy="1051226"/>
          </a:xfrm>
        </p:spPr>
        <p:txBody>
          <a:bodyPr>
            <a:normAutofit fontScale="90000"/>
          </a:bodyPr>
          <a:lstStyle/>
          <a:p>
            <a:pPr algn="l"/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B80FB0-2275-1C5F-10B3-F7C8641F9DF1}"/>
              </a:ext>
            </a:extLst>
          </p:cNvPr>
          <p:cNvSpPr txBox="1"/>
          <p:nvPr/>
        </p:nvSpPr>
        <p:spPr>
          <a:xfrm>
            <a:off x="467455" y="1635212"/>
            <a:ext cx="572064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Leadership and Management of ALN</a:t>
            </a:r>
          </a:p>
          <a:p>
            <a:endParaRPr lang="en-US" sz="4400" dirty="0">
              <a:solidFill>
                <a:schemeClr val="bg1"/>
              </a:solidFill>
            </a:endParaRPr>
          </a:p>
          <a:p>
            <a:endParaRPr lang="en-US" sz="4400" dirty="0">
              <a:solidFill>
                <a:schemeClr val="bg1"/>
              </a:solidFill>
            </a:endParaRPr>
          </a:p>
          <a:p>
            <a:r>
              <a:rPr lang="en-US" sz="4000" dirty="0">
                <a:solidFill>
                  <a:schemeClr val="bg1"/>
                </a:solidFill>
              </a:rPr>
              <a:t>National Conference Day 1</a:t>
            </a:r>
          </a:p>
        </p:txBody>
      </p:sp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7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1012371"/>
            <a:ext cx="8011511" cy="45142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 algn="ctr">
              <a:buNone/>
            </a:pPr>
            <a:r>
              <a:rPr lang="en-GB" sz="5400" b="0" i="0" u="none" strike="noStrike" dirty="0">
                <a:solidFill>
                  <a:schemeClr val="bg1"/>
                </a:solidFill>
                <a:effectLst/>
              </a:rPr>
              <a:t>Core strand 1:</a:t>
            </a:r>
          </a:p>
          <a:p>
            <a:pPr marL="0" indent="0" algn="ctr">
              <a:buNone/>
            </a:pP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 </a:t>
            </a:r>
            <a:br>
              <a:rPr lang="en-GB" sz="4400" b="0" i="0" u="none" strike="noStrike" dirty="0">
                <a:solidFill>
                  <a:schemeClr val="bg1"/>
                </a:solidFill>
                <a:effectLst/>
              </a:rPr>
            </a:b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The specific functions and responsibilities of the Additional Learning Needs Coordinator (</a:t>
            </a:r>
            <a:r>
              <a:rPr lang="en-GB" sz="4400" b="0" i="0" u="none" strike="noStrike" dirty="0" err="1">
                <a:solidFill>
                  <a:schemeClr val="bg1"/>
                </a:solidFill>
                <a:effectLst/>
              </a:rPr>
              <a:t>ALNCo</a:t>
            </a: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)</a:t>
            </a: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987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6854992" cy="1325563"/>
          </a:xfrm>
        </p:spPr>
        <p:txBody>
          <a:bodyPr>
            <a:normAutofit fontScale="90000"/>
          </a:bodyPr>
          <a:lstStyle/>
          <a:p>
            <a:r>
              <a:rPr lang="en-GB" b="0" i="0" u="none" strike="noStrike" dirty="0">
                <a:solidFill>
                  <a:srgbClr val="161616"/>
                </a:solidFill>
                <a:effectLst/>
              </a:rPr>
              <a:t>Session 1 – Aims of the session</a:t>
            </a:r>
            <a:br>
              <a:rPr lang="en-GB" b="0" i="0" u="none" strike="noStrike" dirty="0">
                <a:solidFill>
                  <a:srgbClr val="161616"/>
                </a:solidFill>
                <a:effectLst/>
              </a:rPr>
            </a:br>
            <a:r>
              <a:rPr lang="en-GB" b="0" i="0" u="none" strike="noStrike" dirty="0">
                <a:solidFill>
                  <a:srgbClr val="161616"/>
                </a:solidFill>
                <a:effectLst/>
              </a:rPr>
              <a:t>9.45-11.00am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08359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0" u="none" strike="noStrike" dirty="0">
                <a:solidFill>
                  <a:srgbClr val="161616"/>
                </a:solidFill>
                <a:effectLst/>
              </a:rPr>
              <a:t>To consider global movements and influences on the changing role of the learning support coordinator.</a:t>
            </a:r>
          </a:p>
          <a:p>
            <a:pPr marL="0" indent="0">
              <a:buNone/>
            </a:pPr>
            <a:r>
              <a:rPr lang="en-GB" dirty="0">
                <a:solidFill>
                  <a:srgbClr val="161616"/>
                </a:solidFill>
              </a:rPr>
              <a:t>To identify key </a:t>
            </a:r>
            <a:r>
              <a:rPr lang="en-GB" i="0" u="none" strike="noStrike" dirty="0">
                <a:solidFill>
                  <a:srgbClr val="161616"/>
                </a:solidFill>
                <a:effectLst/>
              </a:rPr>
              <a:t>roles and responsibilities of the </a:t>
            </a:r>
            <a:r>
              <a:rPr lang="en-GB" i="0" u="none" strike="noStrike" dirty="0" err="1">
                <a:solidFill>
                  <a:srgbClr val="161616"/>
                </a:solidFill>
                <a:effectLst/>
              </a:rPr>
              <a:t>ALNCo</a:t>
            </a:r>
            <a:r>
              <a:rPr lang="en-GB" i="0" u="none" strike="noStrike" dirty="0">
                <a:solidFill>
                  <a:srgbClr val="161616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i="0" u="none" strike="noStrike" dirty="0">
                <a:solidFill>
                  <a:srgbClr val="161616"/>
                </a:solidFill>
                <a:effectLst/>
              </a:rPr>
              <a:t>To reflect on tensions within the role – and identify important practices for </a:t>
            </a:r>
            <a:r>
              <a:rPr lang="en-GB" dirty="0">
                <a:solidFill>
                  <a:srgbClr val="161616"/>
                </a:solidFill>
              </a:rPr>
              <a:t>working with </a:t>
            </a:r>
            <a:r>
              <a:rPr lang="en-GB" i="0" u="none" strike="noStrike" dirty="0">
                <a:solidFill>
                  <a:srgbClr val="161616"/>
                </a:solidFill>
                <a:effectLst/>
              </a:rPr>
              <a:t>these. </a:t>
            </a:r>
          </a:p>
        </p:txBody>
      </p:sp>
    </p:spTree>
    <p:extLst>
      <p:ext uri="{BB962C8B-B14F-4D97-AF65-F5344CB8AC3E}">
        <p14:creationId xmlns:p14="http://schemas.microsoft.com/office/powerpoint/2010/main" val="274756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6217318" cy="1325563"/>
          </a:xfrm>
        </p:spPr>
        <p:txBody>
          <a:bodyPr/>
          <a:lstStyle/>
          <a:p>
            <a:r>
              <a:rPr lang="en-US" dirty="0"/>
              <a:t>Key drivers on education systems globally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625014" cy="435133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Preparing students for fast changing and technologically advanced world.</a:t>
            </a:r>
          </a:p>
          <a:p>
            <a:r>
              <a:rPr lang="en-GB" dirty="0">
                <a:solidFill>
                  <a:srgbClr val="000000"/>
                </a:solidFill>
              </a:rPr>
              <a:t>Increasing diversity of student populations.</a:t>
            </a:r>
          </a:p>
          <a:p>
            <a:r>
              <a:rPr lang="en-GB" dirty="0">
                <a:solidFill>
                  <a:srgbClr val="000000"/>
                </a:solidFill>
              </a:rPr>
              <a:t>Superiority of education systems which have inclusive principles embedded.</a:t>
            </a:r>
          </a:p>
          <a:p>
            <a:r>
              <a:rPr lang="en-GB" dirty="0">
                <a:solidFill>
                  <a:srgbClr val="000000"/>
                </a:solidFill>
                <a:effectLst/>
              </a:rPr>
              <a:t>H</a:t>
            </a:r>
            <a:r>
              <a:rPr lang="en-GB" dirty="0">
                <a:solidFill>
                  <a:srgbClr val="000000"/>
                </a:solidFill>
              </a:rPr>
              <a:t>igh social and economic cost of school failure.</a:t>
            </a:r>
          </a:p>
          <a:p>
            <a:r>
              <a:rPr lang="en-GB" dirty="0">
                <a:solidFill>
                  <a:srgbClr val="000000"/>
                </a:solidFill>
              </a:rPr>
              <a:t>UN Sustainable Development Growth (SDG) 4 – inclusive and equitable quality education to promote lifelong learning for all.</a:t>
            </a:r>
          </a:p>
          <a:p>
            <a:endParaRPr lang="en-GB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94981" y="352931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648BCA-6CCC-4F01-CF5C-BD4BC0644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52" y="506727"/>
            <a:ext cx="2913856" cy="1526741"/>
          </a:xfrm>
        </p:spPr>
        <p:txBody>
          <a:bodyPr>
            <a:normAutofit/>
          </a:bodyPr>
          <a:lstStyle/>
          <a:p>
            <a:pPr algn="r"/>
            <a:r>
              <a:rPr lang="en-GB" sz="2600" dirty="0">
                <a:solidFill>
                  <a:schemeClr val="bg1"/>
                </a:solidFill>
              </a:rPr>
              <a:t>Key movements, agenda and ideas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54904" y="580963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313F4-7077-1936-C772-AED84CCEB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9002" y="506727"/>
            <a:ext cx="4957440" cy="1526741"/>
          </a:xfrm>
        </p:spPr>
        <p:txBody>
          <a:bodyPr anchor="ctr">
            <a:normAutofit fontScale="85000" lnSpcReduction="20000"/>
          </a:bodyPr>
          <a:lstStyle/>
          <a:p>
            <a:endParaRPr lang="en-GB" sz="1900" dirty="0">
              <a:solidFill>
                <a:schemeClr val="bg1"/>
              </a:solidFill>
            </a:endParaRPr>
          </a:p>
          <a:p>
            <a:r>
              <a:rPr lang="en-GB" sz="1900" dirty="0">
                <a:solidFill>
                  <a:schemeClr val="bg1"/>
                </a:solidFill>
              </a:rPr>
              <a:t>Diversity, equity and inclusion</a:t>
            </a:r>
          </a:p>
          <a:p>
            <a:r>
              <a:rPr lang="en-GB" sz="1900" dirty="0">
                <a:solidFill>
                  <a:schemeClr val="bg1"/>
                </a:solidFill>
              </a:rPr>
              <a:t>Rights-based approaches</a:t>
            </a:r>
          </a:p>
          <a:p>
            <a:r>
              <a:rPr lang="en-GB" sz="1900" dirty="0">
                <a:solidFill>
                  <a:schemeClr val="bg1"/>
                </a:solidFill>
              </a:rPr>
              <a:t>Voice and participation</a:t>
            </a:r>
          </a:p>
          <a:p>
            <a:r>
              <a:rPr lang="en-GB" sz="1900" dirty="0">
                <a:solidFill>
                  <a:schemeClr val="bg1"/>
                </a:solidFill>
              </a:rPr>
              <a:t>Well-being and sustainability</a:t>
            </a:r>
          </a:p>
          <a:p>
            <a:endParaRPr lang="en-GB" sz="1900" dirty="0">
              <a:solidFill>
                <a:schemeClr val="bg1"/>
              </a:solidFill>
            </a:endParaRPr>
          </a:p>
        </p:txBody>
      </p:sp>
      <p:pic>
        <p:nvPicPr>
          <p:cNvPr id="5" name="Picture 4" descr="Chart, bubble chart&#10;&#10;Description automatically generated">
            <a:extLst>
              <a:ext uri="{FF2B5EF4-FFF2-40B4-BE49-F238E27FC236}">
                <a16:creationId xmlns:a16="http://schemas.microsoft.com/office/drawing/2014/main" id="{C80C2D63-8440-127A-EE82-DBDA0DA99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272" y="3086510"/>
            <a:ext cx="3013508" cy="2370308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1ADC1659-3E87-B93B-1818-36E3FE5E9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6038" y="2857461"/>
            <a:ext cx="2599357" cy="2599357"/>
          </a:xfrm>
          <a:prstGeom prst="rect">
            <a:avLst/>
          </a:prstGeom>
        </p:spPr>
      </p:pic>
      <p:pic>
        <p:nvPicPr>
          <p:cNvPr id="6" name="Picture 5" descr="Text, letter&#10;&#10;Description automatically generated">
            <a:extLst>
              <a:ext uri="{FF2B5EF4-FFF2-40B4-BE49-F238E27FC236}">
                <a16:creationId xmlns:a16="http://schemas.microsoft.com/office/drawing/2014/main" id="{198FD14F-3F94-A90B-4321-895F64B344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3978" y="3414414"/>
            <a:ext cx="1181100" cy="1714500"/>
          </a:xfrm>
          <a:prstGeom prst="rect">
            <a:avLst/>
          </a:prstGeom>
        </p:spPr>
      </p:pic>
      <p:sp>
        <p:nvSpPr>
          <p:cNvPr id="8" name="Blwch Testun 7">
            <a:extLst>
              <a:ext uri="{FF2B5EF4-FFF2-40B4-BE49-F238E27FC236}">
                <a16:creationId xmlns:a16="http://schemas.microsoft.com/office/drawing/2014/main" id="{6A65FEC8-27A0-8170-65A2-66F2438B61DC}"/>
              </a:ext>
            </a:extLst>
          </p:cNvPr>
          <p:cNvSpPr txBox="1"/>
          <p:nvPr/>
        </p:nvSpPr>
        <p:spPr>
          <a:xfrm>
            <a:off x="2309327" y="3276991"/>
            <a:ext cx="46186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Symudiadau allweddol, agenda a syniadau</a:t>
            </a:r>
          </a:p>
        </p:txBody>
      </p:sp>
    </p:spTree>
    <p:extLst>
      <p:ext uri="{BB962C8B-B14F-4D97-AF65-F5344CB8AC3E}">
        <p14:creationId xmlns:p14="http://schemas.microsoft.com/office/powerpoint/2010/main" val="2027901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E6D8F0-20C1-BFCD-6149-619393446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040511" cy="1325563"/>
          </a:xfrm>
        </p:spPr>
        <p:txBody>
          <a:bodyPr/>
          <a:lstStyle/>
          <a:p>
            <a:r>
              <a:rPr lang="en-US" dirty="0"/>
              <a:t>Changing role of the learning support coordinator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DC9D2E-8546-57DE-7630-684C71DA5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040511" cy="4351338"/>
          </a:xfrm>
        </p:spPr>
        <p:txBody>
          <a:bodyPr>
            <a:normAutofit/>
          </a:bodyPr>
          <a:lstStyle/>
          <a:p>
            <a:r>
              <a:rPr lang="en-GB" dirty="0"/>
              <a:t>Growing number of countries positioning coordinator as strategic one for inclusion.</a:t>
            </a:r>
          </a:p>
          <a:p>
            <a:r>
              <a:rPr lang="en-GB" dirty="0"/>
              <a:t>Often a middle leader role.</a:t>
            </a:r>
          </a:p>
          <a:p>
            <a:r>
              <a:rPr lang="en-GB" dirty="0"/>
              <a:t>Encompasses:</a:t>
            </a:r>
          </a:p>
          <a:p>
            <a:pPr lvl="1">
              <a:buFont typeface="System Font Regular"/>
              <a:buChar char="-"/>
            </a:pPr>
            <a:r>
              <a:rPr lang="en-GB" dirty="0"/>
              <a:t>Identifying learners who require extra support</a:t>
            </a:r>
          </a:p>
          <a:p>
            <a:pPr lvl="1">
              <a:buFont typeface="System Font Regular"/>
              <a:buChar char="-"/>
            </a:pPr>
            <a:r>
              <a:rPr lang="en-GB" dirty="0"/>
              <a:t>Applying resources and services</a:t>
            </a:r>
          </a:p>
          <a:p>
            <a:pPr lvl="1">
              <a:buFont typeface="System Font Regular"/>
              <a:buChar char="-"/>
            </a:pPr>
            <a:r>
              <a:rPr lang="en-GB" dirty="0"/>
              <a:t>Offering advice to teachers</a:t>
            </a:r>
          </a:p>
          <a:p>
            <a:pPr lvl="1">
              <a:buFont typeface="System Font Regular"/>
              <a:buChar char="-"/>
            </a:pPr>
            <a:r>
              <a:rPr lang="en-GB" dirty="0"/>
              <a:t>Liaising with external agencies</a:t>
            </a:r>
          </a:p>
          <a:p>
            <a:pPr lvl="1">
              <a:buFont typeface="System Font Regular"/>
              <a:buChar char="-"/>
            </a:pPr>
            <a:r>
              <a:rPr lang="en-GB" dirty="0"/>
              <a:t>Keeping records</a:t>
            </a:r>
          </a:p>
        </p:txBody>
      </p:sp>
    </p:spTree>
    <p:extLst>
      <p:ext uri="{BB962C8B-B14F-4D97-AF65-F5344CB8AC3E}">
        <p14:creationId xmlns:p14="http://schemas.microsoft.com/office/powerpoint/2010/main" val="2398752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BD7A583-7DA4-FD79-A8B7-96530611D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6685359" cy="1325563"/>
          </a:xfrm>
        </p:spPr>
        <p:txBody>
          <a:bodyPr/>
          <a:lstStyle/>
          <a:p>
            <a:r>
              <a:rPr lang="en-GB" dirty="0"/>
              <a:t>Typologies of SENCO role and responsibilities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14534C8-8427-ED48-BA1D-B0EE3EEC8E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Kearns, 2005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A1017-1707-1F3A-39EB-559B3890B7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Arbiter</a:t>
            </a:r>
          </a:p>
          <a:p>
            <a:r>
              <a:rPr lang="en-GB" dirty="0"/>
              <a:t>Rescuer</a:t>
            </a:r>
          </a:p>
          <a:p>
            <a:r>
              <a:rPr lang="en-GB" dirty="0"/>
              <a:t>Auditor</a:t>
            </a:r>
          </a:p>
          <a:p>
            <a:r>
              <a:rPr lang="en-GB" dirty="0"/>
              <a:t>Collaborator</a:t>
            </a:r>
          </a:p>
          <a:p>
            <a:r>
              <a:rPr lang="en-GB" dirty="0"/>
              <a:t>Expert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46C508E-8939-93C6-0CC9-288C434067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Kearney et al. 2017 – NZ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12C578C-44F6-7B75-55E3-B1DCE9CE483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Coordinator</a:t>
            </a:r>
          </a:p>
          <a:p>
            <a:r>
              <a:rPr lang="en-GB" dirty="0"/>
              <a:t>Support person</a:t>
            </a:r>
          </a:p>
          <a:p>
            <a:r>
              <a:rPr lang="en-GB" dirty="0"/>
              <a:t>Advocate for students</a:t>
            </a:r>
          </a:p>
          <a:p>
            <a:r>
              <a:rPr lang="en-GB" dirty="0"/>
              <a:t>Interprofessional change agent</a:t>
            </a:r>
          </a:p>
        </p:txBody>
      </p:sp>
    </p:spTree>
    <p:extLst>
      <p:ext uri="{BB962C8B-B14F-4D97-AF65-F5344CB8AC3E}">
        <p14:creationId xmlns:p14="http://schemas.microsoft.com/office/powerpoint/2010/main" val="1769796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Activity 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62170-8579-E42F-9046-9D2B1B922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Share your ideas about the role and responsibilities of the </a:t>
            </a:r>
            <a:r>
              <a:rPr lang="en-GB" dirty="0" err="1"/>
              <a:t>ALNCo</a:t>
            </a:r>
            <a:r>
              <a:rPr lang="en-GB" dirty="0"/>
              <a:t> in your setting.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what are the main roles of the </a:t>
            </a:r>
            <a:r>
              <a:rPr lang="en-GB" dirty="0" err="1"/>
              <a:t>ALNCo</a:t>
            </a:r>
            <a:r>
              <a:rPr lang="en-GB" dirty="0"/>
              <a:t> in your setting using one of the typologies.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Compare with members of your group – are any differences in role explained by your school context, e.g. age phase, school/college, student population? </a:t>
            </a:r>
            <a:r>
              <a:rPr lang="en-GB" dirty="0"/>
              <a:t>Discuss as a group and feedback.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71260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AB236-5A72-6080-4169-BAFB04D3F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6188839" cy="1325563"/>
          </a:xfrm>
        </p:spPr>
        <p:txBody>
          <a:bodyPr/>
          <a:lstStyle/>
          <a:p>
            <a:r>
              <a:rPr lang="en-US" dirty="0"/>
              <a:t>Inherent tensions in </a:t>
            </a:r>
            <a:br>
              <a:rPr lang="en-US" dirty="0"/>
            </a:br>
            <a:r>
              <a:rPr lang="en-US" dirty="0"/>
              <a:t>ALNCO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69F3-DE7D-858F-8FF1-E6A7B718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9"/>
            <a:ext cx="7556705" cy="4351338"/>
          </a:xfrm>
        </p:spPr>
        <p:txBody>
          <a:bodyPr>
            <a:normAutofit/>
          </a:bodyPr>
          <a:lstStyle/>
          <a:p>
            <a:r>
              <a:rPr lang="en-GB" dirty="0">
                <a:ea typeface="Calibri" panose="020F0502020204030204" pitchFamily="34" charset="0"/>
              </a:rPr>
              <a:t>Must</a:t>
            </a:r>
            <a:r>
              <a:rPr lang="en-GB" dirty="0">
                <a:effectLst/>
                <a:ea typeface="Calibri" panose="020F0502020204030204" pitchFamily="34" charset="0"/>
              </a:rPr>
              <a:t> balance accountability with developing a culture of inclusive values and responsibility.</a:t>
            </a:r>
            <a:r>
              <a:rPr lang="en-GB" dirty="0">
                <a:effectLst/>
              </a:rPr>
              <a:t> </a:t>
            </a:r>
          </a:p>
          <a:p>
            <a:r>
              <a:rPr lang="en-GB" dirty="0">
                <a:ea typeface="Calibri" panose="020F0502020204030204" pitchFamily="34" charset="0"/>
              </a:rPr>
              <a:t>F</a:t>
            </a:r>
            <a:r>
              <a:rPr lang="en-GB" dirty="0">
                <a:effectLst/>
                <a:ea typeface="Calibri" panose="020F0502020204030204" pitchFamily="34" charset="0"/>
              </a:rPr>
              <a:t>acilitate the pedagogical practices and relationships of others, whilst also intervening directly in teacher instruction and classroom activity.</a:t>
            </a:r>
            <a:endParaRPr lang="en-GB" dirty="0">
              <a:ea typeface="Calibri" panose="020F0502020204030204" pitchFamily="34" charset="0"/>
            </a:endParaRPr>
          </a:p>
          <a:p>
            <a:r>
              <a:rPr lang="en-GB" dirty="0">
                <a:ea typeface="Calibri" panose="020F0502020204030204" pitchFamily="34" charset="0"/>
              </a:rPr>
              <a:t>Be</a:t>
            </a:r>
            <a:r>
              <a:rPr lang="en-GB" dirty="0">
                <a:effectLst/>
                <a:ea typeface="Calibri" panose="020F0502020204030204" pitchFamily="34" charset="0"/>
              </a:rPr>
              <a:t> a ‘change agent’, but one who always acts as part of a collective of multiple agencies.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439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7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1012371"/>
            <a:ext cx="8011511" cy="494551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ALN Code 2021 states:</a:t>
            </a:r>
          </a:p>
          <a:p>
            <a:pPr algn="ctr"/>
            <a:endParaRPr lang="en-GB" sz="3200" dirty="0">
              <a:solidFill>
                <a:schemeClr val="bg1"/>
              </a:solidFill>
              <a:effectLst/>
              <a:ea typeface="Calibri" panose="020F0502020204030204" pitchFamily="34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 ALNCO role is overarching responsibility for coordination of support for learners with ALN. </a:t>
            </a:r>
          </a:p>
          <a:p>
            <a:pPr algn="ctr"/>
            <a:endParaRPr lang="en-GB" sz="3200" dirty="0">
              <a:solidFill>
                <a:schemeClr val="bg1"/>
              </a:solidFill>
              <a:ea typeface="Calibri" panose="020F0502020204030204" pitchFamily="34" charset="0"/>
            </a:endParaRPr>
          </a:p>
          <a:p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But, also states:</a:t>
            </a:r>
          </a:p>
          <a:p>
            <a:pPr algn="ctr"/>
            <a:endParaRPr lang="en-GB" sz="3200" dirty="0">
              <a:solidFill>
                <a:schemeClr val="bg1"/>
              </a:solidFill>
              <a:effectLst/>
              <a:ea typeface="Calibri" panose="020F0502020204030204" pitchFamily="34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 </a:t>
            </a:r>
            <a:r>
              <a:rPr lang="en-GB" sz="3200" dirty="0">
                <a:solidFill>
                  <a:schemeClr val="bg1"/>
                </a:solidFill>
                <a:ea typeface="Calibri" panose="020F0502020204030204" pitchFamily="34" charset="0"/>
              </a:rPr>
              <a:t>I</a:t>
            </a:r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t is the wider workforce, </a:t>
            </a:r>
            <a:r>
              <a:rPr lang="en-GB" sz="3200" dirty="0" err="1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ie</a:t>
            </a:r>
            <a:r>
              <a:rPr lang="en-GB" sz="3200" dirty="0">
                <a:solidFill>
                  <a:schemeClr val="bg1"/>
                </a:solidFill>
                <a:effectLst/>
                <a:ea typeface="Calibri" panose="020F0502020204030204" pitchFamily="34" charset="0"/>
              </a:rPr>
              <a:t>. all staff working with children and young people with ALN, who also have responsibility for ensuring that learners’ needs are identified and provided for.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651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776A9-3CD3-0E9B-C179-4B8B9EA6E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Precariousness of </a:t>
            </a:r>
            <a:r>
              <a:rPr lang="en-GB" dirty="0" err="1"/>
              <a:t>ALNCo</a:t>
            </a:r>
            <a:r>
              <a:rPr lang="en-GB" dirty="0"/>
              <a:t>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CF1A8-D133-E8EC-B983-222ECCBC0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230560" cy="4351338"/>
          </a:xfrm>
        </p:spPr>
        <p:txBody>
          <a:bodyPr/>
          <a:lstStyle/>
          <a:p>
            <a:r>
              <a:rPr lang="en-GB" dirty="0"/>
              <a:t>Inclusion is precarious – essentially a social process and always a ‘state of becoming’.</a:t>
            </a:r>
          </a:p>
          <a:p>
            <a:r>
              <a:rPr lang="en-GB" dirty="0"/>
              <a:t>Research indicates coordinators have differing sized social networks.</a:t>
            </a:r>
          </a:p>
          <a:p>
            <a:r>
              <a:rPr lang="en-GB" dirty="0"/>
              <a:t>May have peripheral or central status.</a:t>
            </a:r>
          </a:p>
          <a:p>
            <a:r>
              <a:rPr lang="en-GB" dirty="0"/>
              <a:t>Role depends on public authorisation of senior leader and endorsement of staff.</a:t>
            </a:r>
          </a:p>
        </p:txBody>
      </p:sp>
    </p:spTree>
    <p:extLst>
      <p:ext uri="{BB962C8B-B14F-4D97-AF65-F5344CB8AC3E}">
        <p14:creationId xmlns:p14="http://schemas.microsoft.com/office/powerpoint/2010/main" val="3562510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71348-CAA0-0D51-80A2-CC5CBADD2C6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F4F4B-6BF7-4F9B-DF2C-F71F15D80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084" y="1906291"/>
            <a:ext cx="7025763" cy="388571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Identify some tensions that exist in your setting in relation to the work of the </a:t>
            </a:r>
            <a:r>
              <a:rPr lang="en-US" dirty="0" err="1"/>
              <a:t>ALNCo</a:t>
            </a:r>
            <a:r>
              <a:rPr lang="en-US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practices have been developed to manage these tensions? Consider approaches to communication, listening/working with others, leadership, </a:t>
            </a:r>
            <a:r>
              <a:rPr lang="en-US"/>
              <a:t>information gathering </a:t>
            </a:r>
            <a:r>
              <a:rPr lang="en-US" dirty="0"/>
              <a:t>etc.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695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7994331-0E57-0BA4-9866-4C0AC4AEA6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816" b="9089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FA11A3F6-5DDC-CDD3-51FE-1A179AD55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4" y="1122363"/>
            <a:ext cx="3914935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/>
              <a:t>comfort break</a:t>
            </a:r>
            <a:br>
              <a:rPr lang="en-US" sz="4200" b="1" dirty="0"/>
            </a:br>
            <a:r>
              <a:rPr lang="en-US" sz="4200" b="1" dirty="0"/>
              <a:t>11.00 – 11.15 am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5808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65811978-C086-6953-7FCE-4DAF1EF902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493" r="2" b="2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F4A8FB1A-7E73-9457-7A62-B16B3CAA4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23464" cy="1899912"/>
          </a:xfrm>
        </p:spPr>
        <p:txBody>
          <a:bodyPr>
            <a:normAutofit/>
          </a:bodyPr>
          <a:lstStyle/>
          <a:p>
            <a:r>
              <a:rPr lang="en-GB" b="1" dirty="0"/>
              <a:t>Session2: Ask the Expert</a:t>
            </a:r>
            <a:endParaRPr lang="cy-GB" b="1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FE42931-6A32-50F5-9791-8F3334B59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263" y="2630152"/>
            <a:ext cx="3980672" cy="1736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11.15 am – 12.30 pm:</a:t>
            </a:r>
          </a:p>
          <a:p>
            <a:pPr marL="0" indent="0">
              <a:buNone/>
            </a:pPr>
            <a:r>
              <a:rPr lang="en-GB" sz="3200" dirty="0"/>
              <a:t>Tracey </a:t>
            </a:r>
            <a:r>
              <a:rPr lang="en-GB" sz="3200" dirty="0" err="1"/>
              <a:t>Paed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012981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7994331-0E57-0BA4-9866-4C0AC4AEA6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816" b="9089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FA11A3F6-5DDC-CDD3-51FE-1A179AD55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4" y="1122363"/>
            <a:ext cx="3914935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/>
              <a:t>lunch</a:t>
            </a:r>
            <a:br>
              <a:rPr lang="en-US" sz="4200" b="1" dirty="0"/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12.30 – 1.00 pm</a:t>
            </a:r>
            <a:endParaRPr lang="en-US" sz="4200" b="1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8732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597E-AFFA-B14D-B2CA-33B55BD08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76CB6-9D6F-8E48-BE18-D1B0C8A0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F13CC8-21D2-0C4C-852D-54D613DE7E9F}"/>
              </a:ext>
            </a:extLst>
          </p:cNvPr>
          <p:cNvSpPr/>
          <p:nvPr/>
        </p:nvSpPr>
        <p:spPr>
          <a:xfrm>
            <a:off x="-105107" y="0"/>
            <a:ext cx="9354205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1D93B1-296A-4B4E-914C-CBCE10F1A107}"/>
              </a:ext>
            </a:extLst>
          </p:cNvPr>
          <p:cNvSpPr txBox="1">
            <a:spLocks/>
          </p:cNvSpPr>
          <p:nvPr/>
        </p:nvSpPr>
        <p:spPr>
          <a:xfrm>
            <a:off x="566241" y="1012371"/>
            <a:ext cx="8011511" cy="45142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indent="0" algn="ctr">
              <a:buNone/>
            </a:pPr>
            <a:r>
              <a:rPr lang="en-GB" sz="5400" b="0" i="0" u="none" strike="noStrike" dirty="0">
                <a:solidFill>
                  <a:schemeClr val="bg1"/>
                </a:solidFill>
                <a:effectLst/>
              </a:rPr>
              <a:t>Core strand 1:</a:t>
            </a:r>
          </a:p>
          <a:p>
            <a:pPr marL="0" indent="0" algn="ctr">
              <a:buNone/>
            </a:pP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 </a:t>
            </a:r>
            <a:br>
              <a:rPr lang="en-GB" sz="4400" b="0" i="0" u="none" strike="noStrike" dirty="0">
                <a:solidFill>
                  <a:schemeClr val="bg1"/>
                </a:solidFill>
                <a:effectLst/>
              </a:rPr>
            </a:b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The specific functions and responsibilities of the Additional Learning Needs Coordinator (</a:t>
            </a:r>
            <a:r>
              <a:rPr lang="en-GB" sz="4400" b="0" i="0" u="none" strike="noStrike" dirty="0" err="1">
                <a:solidFill>
                  <a:schemeClr val="bg1"/>
                </a:solidFill>
                <a:effectLst/>
              </a:rPr>
              <a:t>ALNCo</a:t>
            </a:r>
            <a:r>
              <a:rPr lang="en-GB" sz="4400" b="0" i="0" u="none" strike="noStrike" dirty="0">
                <a:solidFill>
                  <a:schemeClr val="bg1"/>
                </a:solidFill>
                <a:effectLst/>
              </a:rPr>
              <a:t>)</a:t>
            </a:r>
            <a:endParaRPr lang="en-US" sz="8800" dirty="0">
              <a:solidFill>
                <a:schemeClr val="bg1"/>
              </a:solidFill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841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183B85E-5A80-90E3-145C-0CC4959F3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3: Aims of the session</a:t>
            </a:r>
            <a:br>
              <a:rPr lang="en-GB" dirty="0"/>
            </a:br>
            <a:r>
              <a:rPr lang="en-GB" dirty="0"/>
              <a:t>1.00 – 1.45 pm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D32FAB0-4B29-2236-99E9-093B7F8D1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reflection on the strengths and </a:t>
            </a:r>
          </a:p>
          <a:p>
            <a:pPr marL="0" indent="0">
              <a:buNone/>
            </a:pPr>
            <a:r>
              <a:rPr lang="en-GB" dirty="0"/>
              <a:t>   challenges of implementing the principles of</a:t>
            </a:r>
          </a:p>
          <a:p>
            <a:pPr marL="0" indent="0">
              <a:buNone/>
            </a:pPr>
            <a:r>
              <a:rPr lang="en-GB" dirty="0"/>
              <a:t>   person centred practice and Individual</a:t>
            </a:r>
          </a:p>
          <a:p>
            <a:pPr marL="0" indent="0">
              <a:buNone/>
            </a:pPr>
            <a:r>
              <a:rPr lang="en-GB" dirty="0"/>
              <a:t>   Development Plans</a:t>
            </a:r>
          </a:p>
          <a:p>
            <a:r>
              <a:rPr lang="en-GB" dirty="0"/>
              <a:t>Overview of Patchwork Task 1 for assessment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15017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FE06EFC-F742-410E-F197-841B03DC8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6205"/>
            <a:ext cx="7886700" cy="1325563"/>
          </a:xfrm>
        </p:spPr>
        <p:txBody>
          <a:bodyPr/>
          <a:lstStyle/>
          <a:p>
            <a:r>
              <a:rPr lang="en-GB" dirty="0"/>
              <a:t>Person Centred Practice</a:t>
            </a:r>
            <a:endParaRPr lang="cy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6124A30C-9002-195E-366D-DF7288F18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70" y="1253331"/>
            <a:ext cx="7886700" cy="4351338"/>
          </a:xfrm>
        </p:spPr>
        <p:txBody>
          <a:bodyPr/>
          <a:lstStyle/>
          <a:p>
            <a:r>
              <a:rPr lang="en-GB" dirty="0"/>
              <a:t>A humanistic approach (Rogers, 1961)  </a:t>
            </a:r>
          </a:p>
        </p:txBody>
      </p:sp>
      <p:pic>
        <p:nvPicPr>
          <p:cNvPr id="1026" name="Picture 2" descr="Carl Rogers Biography, Contributions to Psychology | Practical Psychology">
            <a:extLst>
              <a:ext uri="{FF2B5EF4-FFF2-40B4-BE49-F238E27FC236}">
                <a16:creationId xmlns:a16="http://schemas.microsoft.com/office/drawing/2014/main" id="{49F00D26-BAF7-788F-F592-C33BB497E7A9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409" y="2190734"/>
            <a:ext cx="4232951" cy="365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236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631E431-108D-93F4-C167-4D8C34934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focus on … 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83DFF8B-2FB9-324C-4530-7F24FAA3F2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individual</a:t>
            </a:r>
          </a:p>
          <a:p>
            <a:r>
              <a:rPr lang="en-GB" dirty="0"/>
              <a:t>strengths</a:t>
            </a:r>
          </a:p>
          <a:p>
            <a:r>
              <a:rPr lang="en-GB" dirty="0"/>
              <a:t>talents</a:t>
            </a:r>
          </a:p>
          <a:p>
            <a:r>
              <a:rPr lang="en-GB" dirty="0"/>
              <a:t>interests</a:t>
            </a:r>
          </a:p>
          <a:p>
            <a:r>
              <a:rPr lang="en-GB" dirty="0"/>
              <a:t>relationships</a:t>
            </a:r>
          </a:p>
          <a:p>
            <a:r>
              <a:rPr lang="en-GB" dirty="0"/>
              <a:t>priorities</a:t>
            </a:r>
          </a:p>
          <a:p>
            <a:r>
              <a:rPr lang="en-GB" dirty="0"/>
              <a:t>development</a:t>
            </a:r>
          </a:p>
          <a:p>
            <a:r>
              <a:rPr lang="en-GB" dirty="0"/>
              <a:t>autonomy</a:t>
            </a:r>
          </a:p>
          <a:p>
            <a:pPr marL="0" indent="0">
              <a:buNone/>
            </a:pPr>
            <a:r>
              <a:rPr lang="en-GB" dirty="0"/>
              <a:t>                                              (Welsh Government, 2021)</a:t>
            </a:r>
          </a:p>
          <a:p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37397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14ECA77-92FA-E38E-2CEC-B3C03780A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Development Plans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675A85E-0DAA-D3A4-2039-985E56FCB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right-based approach </a:t>
            </a:r>
          </a:p>
          <a:p>
            <a:r>
              <a:rPr lang="en-GB" dirty="0"/>
              <a:t>Collaboration </a:t>
            </a:r>
          </a:p>
          <a:p>
            <a:r>
              <a:rPr lang="en-GB" dirty="0"/>
              <a:t>Inclusive</a:t>
            </a:r>
          </a:p>
          <a:p>
            <a:r>
              <a:rPr lang="en-GB" dirty="0"/>
              <a:t>Bilingual</a:t>
            </a:r>
          </a:p>
          <a:p>
            <a:r>
              <a:rPr lang="en-GB" dirty="0"/>
              <a:t>Equitable</a:t>
            </a:r>
          </a:p>
          <a:p>
            <a:r>
              <a:rPr lang="en-GB" dirty="0"/>
              <a:t>Accessible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(Welsh Government, 2021)</a:t>
            </a:r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52907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71348-CAA0-0D51-80A2-CC5CBADD2C6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F4F4B-6BF7-4F9B-DF2C-F71F15D80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084" y="1906291"/>
            <a:ext cx="7025763" cy="388571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How effective is your setting in implementing the principles and practice of Person </a:t>
            </a:r>
            <a:r>
              <a:rPr lang="en-US" dirty="0" err="1"/>
              <a:t>Centred</a:t>
            </a:r>
            <a:r>
              <a:rPr lang="en-US" dirty="0"/>
              <a:t> Planning and in the co-construction of IDPs?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are some of the key challenges for the </a:t>
            </a:r>
            <a:r>
              <a:rPr lang="en-US" dirty="0" err="1"/>
              <a:t>ALNCo</a:t>
            </a:r>
            <a:r>
              <a:rPr lang="en-US" dirty="0"/>
              <a:t> here?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Why are these aspects challenging?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Consider how these challenges could be overcome?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477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8604637-7791-D84C-10A8-6645778CE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Patchwork Task 1</a:t>
            </a:r>
            <a:br>
              <a:rPr lang="en-GB" b="1" dirty="0"/>
            </a:b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37E73F5-03AC-488A-5673-A6AD1051C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/>
              <a:t>Video Presentation (8 mins)</a:t>
            </a:r>
          </a:p>
          <a:p>
            <a:pPr fontAlgn="base"/>
            <a:r>
              <a:rPr lang="en-GB" sz="2800" dirty="0"/>
              <a:t>Title: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ritical examination of specific functions and responsibilities of the </a:t>
            </a: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ALNCo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and impact upon stakeholders</a:t>
            </a:r>
            <a:endParaRPr lang="cy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ea typeface="Times New Roman" panose="02020603050405020304" pitchFamily="18" charset="0"/>
              </a:rPr>
              <a:t>Can u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se visuals such as PPT slides to support your presentation (no more than 4 + 1 slide for references).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800" dirty="0">
                <a:effectLst/>
                <a:ea typeface="Times New Roman" panose="02020603050405020304" pitchFamily="18" charset="0"/>
              </a:rPr>
              <a:t>Record the presentation on Teams/Zoom and convert to a web link that you can paste into the Module pro forma.  Guidance is given here: </a:t>
            </a:r>
            <a:r>
              <a:rPr lang="en-GB" sz="28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https://www.bangor.ac.uk/itservices/creatingamultimediaassignment.php.en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E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nsure that you provide editing rights to your file so that your tutor can download the file and store for quality assurance purposes.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97806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1512AE7-2997-A55F-C6A4-F372154FB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Sharing media files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C6BF745-7270-9737-92A1-67254F2A634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25625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fontAlgn="base"/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Sharing Files in Microsoft SharePoint</a:t>
            </a:r>
            <a:r>
              <a:rPr lang="en-GB" sz="2800" dirty="0">
                <a:ea typeface="Times New Roman" panose="02020603050405020304" pitchFamily="18" charset="0"/>
              </a:rPr>
              <a:t>: </a:t>
            </a:r>
            <a:r>
              <a:rPr lang="en-GB" sz="28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https://youtu.be/dATKbE4Irsc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Sharing Files in ONEDRIVE: </a:t>
            </a:r>
            <a:r>
              <a:rPr lang="en-GB" sz="28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3"/>
              </a:rPr>
              <a:t>https://youtu.be/KmzWo8n0oec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Posting Your First YouTube Video [Step-by-Step]: </a:t>
            </a:r>
            <a:r>
              <a:rPr lang="en-GB" sz="28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https://youtu.be/w25FNPlnXXQ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can share your presentation file via a URL or hyperlink, or choose to embed it as an Object in the pro forma. Note: the embed Object option is not available to Mac users.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fontAlgn="base"/>
            <a:r>
              <a:rPr lang="en-GB" sz="2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Insert an object in Word or Outlook: </a:t>
            </a:r>
            <a:r>
              <a:rPr lang="en-GB" sz="2800" u="sng" dirty="0">
                <a:solidFill>
                  <a:srgbClr val="0563C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https://support.microsoft.com/en-us/office/insert-an-object-in-word-or-outlook-8fc1ea53-0e01-4603-a4cf-98c49b6ea3f5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670761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3" descr="3D black question marks with one yellow question mark">
            <a:extLst>
              <a:ext uri="{FF2B5EF4-FFF2-40B4-BE49-F238E27FC236}">
                <a16:creationId xmlns:a16="http://schemas.microsoft.com/office/drawing/2014/main" id="{949163F1-E116-E0FB-077F-F1B322E663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37101" r="14233" b="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eitl 1">
            <a:extLst>
              <a:ext uri="{FF2B5EF4-FFF2-40B4-BE49-F238E27FC236}">
                <a16:creationId xmlns:a16="http://schemas.microsoft.com/office/drawing/2014/main" id="{9291B884-A38C-AA83-3CD2-FE1FE560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475185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7994331-0E57-0BA4-9866-4C0AC4AEA6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816" b="9089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FA11A3F6-5DDC-CDD3-51FE-1A179AD55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926644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/>
              <a:t>comfort break</a:t>
            </a:r>
            <a:br>
              <a:rPr lang="en-US" sz="4200" b="1" dirty="0"/>
            </a:br>
            <a:r>
              <a:rPr lang="en-US" sz="4200" b="1" dirty="0"/>
              <a:t>1.45 – 1.55 pm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7772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9" ma:contentTypeDescription="Create a new document." ma:contentTypeScope="" ma:versionID="6dc714cf38b1546649a8f4acbaa91a46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cfac48246ec5a4e864cc8167bcae3fa5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c697bc9e-ecf6-4086-8cbb-eb9131efbefa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C362CD7-8F7F-4A99-92E5-457F0482B25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912</TotalTime>
  <Words>969</Words>
  <Application>Microsoft Office PowerPoint</Application>
  <PresentationFormat>On-screen Show (4:3)</PresentationFormat>
  <Paragraphs>138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Helvetica</vt:lpstr>
      <vt:lpstr>System Font Regular</vt:lpstr>
      <vt:lpstr>Times New Roman</vt:lpstr>
      <vt:lpstr>Office Theme</vt:lpstr>
      <vt:lpstr>  </vt:lpstr>
      <vt:lpstr>PowerPoint Presentation</vt:lpstr>
      <vt:lpstr>Session 1 – Aims of the session 9.45-11.00am</vt:lpstr>
      <vt:lpstr>Key drivers on education systems globally</vt:lpstr>
      <vt:lpstr>Key movements, agenda and ideas</vt:lpstr>
      <vt:lpstr>Changing role of the learning support coordinator</vt:lpstr>
      <vt:lpstr>Typologies of SENCO role and responsibilities</vt:lpstr>
      <vt:lpstr>Activity 1</vt:lpstr>
      <vt:lpstr>Inherent tensions in  ALNCO role</vt:lpstr>
      <vt:lpstr>PowerPoint Presentation</vt:lpstr>
      <vt:lpstr>Precariousness of ALNCo role</vt:lpstr>
      <vt:lpstr>Activity 2</vt:lpstr>
      <vt:lpstr>comfort break 11.00 – 11.15 am</vt:lpstr>
      <vt:lpstr>Session2: Ask the Expert</vt:lpstr>
      <vt:lpstr>lunch 12.30 – 1.00 pm</vt:lpstr>
      <vt:lpstr>PowerPoint Presentation</vt:lpstr>
      <vt:lpstr>Session 3: Aims of the session 1.00 – 1.45 pm</vt:lpstr>
      <vt:lpstr>Person Centred Practice</vt:lpstr>
      <vt:lpstr>A focus on … </vt:lpstr>
      <vt:lpstr>Individual Development Plans</vt:lpstr>
      <vt:lpstr>Activity 3</vt:lpstr>
      <vt:lpstr>Patchwork Task 1 </vt:lpstr>
      <vt:lpstr>Sharing media files</vt:lpstr>
      <vt:lpstr>Any questions?</vt:lpstr>
      <vt:lpstr>comfort break 1.45 – 1.55 pm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Dai Thomas</cp:lastModifiedBy>
  <cp:revision>17</cp:revision>
  <dcterms:created xsi:type="dcterms:W3CDTF">2021-06-18T14:15:35Z</dcterms:created>
  <dcterms:modified xsi:type="dcterms:W3CDTF">2023-02-09T09:48:17Z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  <property fmtid="{D5CDD505-2E9C-101B-9397-08002B2CF9AE}" pid="3" name="ClassificationContentMarkingHeaderLocations">
    <vt:lpwstr>Office Theme:9</vt:lpwstr>
  </property>
  <property fmtid="{D5CDD505-2E9C-101B-9397-08002B2CF9AE}" pid="4" name="ClassificationContentMarkingHeaderText">
    <vt:lpwstr>PUBLIC / CYHOEDDUS</vt:lpwstr>
  </property>
</Properties>
</file>